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3"/>
    <p:sldId id="257" r:id="rId4"/>
    <p:sldId id="258" r:id="rId5"/>
    <p:sldId id="259" r:id="rId6"/>
    <p:sldId id="261" r:id="rId7"/>
    <p:sldId id="260"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4995" autoAdjust="0"/>
    <p:restoredTop sz="94660"/>
  </p:normalViewPr>
  <p:slideViewPr>
    <p:cSldViewPr snapToGrid="0">
      <p:cViewPr varScale="1">
        <p:scale>
          <a:sx n="81" d="100"/>
          <a:sy n="81" d="100"/>
        </p:scale>
        <p:origin x="-78" y="-61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Διαφάνεια τίτλου">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5" name="Rectangle 8"/>
            <p:cNvSpPr>
              <a:spLocks noChangeArrowheads="1"/>
            </p:cNvSpPr>
            <p:nvPr/>
          </p:nvSpPr>
          <p:spPr bwMode="auto">
            <a:xfrm>
              <a:off x="414338" y="9525"/>
              <a:ext cx="28575" cy="4481513"/>
            </a:xfrm>
            <a:prstGeom prst="rect">
              <a:avLst/>
            </a:prstGeom>
            <a:grpFill/>
            <a:ln>
              <a:noFill/>
            </a:ln>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0" name="Rectangle 33"/>
            <p:cNvSpPr>
              <a:spLocks noChangeArrowheads="1"/>
            </p:cNvSpPr>
            <p:nvPr/>
          </p:nvSpPr>
          <p:spPr bwMode="auto">
            <a:xfrm>
              <a:off x="642938" y="6610350"/>
              <a:ext cx="23813" cy="242888"/>
            </a:xfrm>
            <a:prstGeom prst="rect">
              <a:avLst/>
            </a:prstGeom>
            <a:grpFill/>
            <a:ln>
              <a:noFill/>
            </a:ln>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p:spPr>
        </p:sp>
        <p:sp>
          <p:nvSpPr>
            <p:cNvPr id="52" name="Rectangle 45"/>
            <p:cNvSpPr>
              <a:spLocks noChangeArrowheads="1"/>
            </p:cNvSpPr>
            <p:nvPr/>
          </p:nvSpPr>
          <p:spPr bwMode="auto">
            <a:xfrm>
              <a:off x="1228725" y="4662488"/>
              <a:ext cx="23813" cy="2181225"/>
            </a:xfrm>
            <a:prstGeom prst="rect">
              <a:avLst/>
            </a:prstGeom>
            <a:grpFill/>
            <a:ln>
              <a:noFill/>
            </a:ln>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p:spPr>
        </p:sp>
      </p:grpSp>
      <p:sp>
        <p:nvSpPr>
          <p:cNvPr id="2" name="Title 1"/>
          <p:cNvSpPr>
            <a:spLocks noGrp="1"/>
          </p:cNvSpPr>
          <p:nvPr>
            <p:ph type="ctrTitle" hasCustomPrompt="1"/>
          </p:nvPr>
        </p:nvSpPr>
        <p:spPr>
          <a:xfrm>
            <a:off x="1876424" y="1122363"/>
            <a:ext cx="8791575" cy="2387600"/>
          </a:xfrm>
        </p:spPr>
        <p:txBody>
          <a:bodyPr anchor="b">
            <a:normAutofit/>
          </a:bodyPr>
          <a:lstStyle>
            <a:lvl1pPr algn="l">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hasCustomPrompt="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0" y="4304664"/>
            <a:ext cx="9912355" cy="819355"/>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hasCustomPrompt="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hasCustomPrompt="1"/>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56" y="609600"/>
            <a:ext cx="9905955" cy="3429000"/>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hasCustomPrompt="1"/>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446212" y="609599"/>
            <a:ext cx="9302752" cy="2748429"/>
          </a:xfrm>
        </p:spPr>
        <p:txBody>
          <a:bodyPr anchor="ctr">
            <a:normAutofit/>
          </a:bodyPr>
          <a:lstStyle>
            <a:lvl1pPr>
              <a:defRPr sz="36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hasCustomPrompt="1"/>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4" name="Text Placeholder 3"/>
          <p:cNvSpPr>
            <a:spLocks noGrp="1"/>
          </p:cNvSpPr>
          <p:nvPr>
            <p:ph type="body" sz="half" idx="2" hasCustomPrompt="1"/>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panose="020B0603020202020204"/>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endParaRPr lang="en-US" sz="8000" dirty="0">
              <a:solidFill>
                <a:schemeClr val="tx1"/>
              </a:solidFill>
              <a:effectLst/>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0" y="2134041"/>
            <a:ext cx="9906001" cy="2511835"/>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hasCustomPrompt="1"/>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15" name="Title 1"/>
          <p:cNvSpPr>
            <a:spLocks noGrp="1"/>
          </p:cNvSpPr>
          <p:nvPr>
            <p:ph type="title" hasCustomPrompt="1"/>
          </p:nvPr>
        </p:nvSpPr>
        <p:spPr>
          <a:xfrm>
            <a:off x="1141413" y="609600"/>
            <a:ext cx="9905998" cy="1905000"/>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hasCustomPrompt="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8" name="Text Placeholder 3"/>
          <p:cNvSpPr>
            <a:spLocks noGrp="1"/>
          </p:cNvSpPr>
          <p:nvPr>
            <p:ph type="body" sz="half" idx="15" hasCustomPrompt="1"/>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endParaRPr lang="el-GR"/>
          </a:p>
        </p:txBody>
      </p:sp>
      <p:sp>
        <p:nvSpPr>
          <p:cNvPr id="9" name="Text Placeholder 4"/>
          <p:cNvSpPr>
            <a:spLocks noGrp="1"/>
          </p:cNvSpPr>
          <p:nvPr>
            <p:ph type="body" sz="quarter" idx="3" hasCustomPrompt="1"/>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10" name="Text Placeholder 3"/>
          <p:cNvSpPr>
            <a:spLocks noGrp="1"/>
          </p:cNvSpPr>
          <p:nvPr>
            <p:ph type="body" sz="half" idx="16" hasCustomPrompt="1"/>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endParaRPr lang="el-GR"/>
          </a:p>
        </p:txBody>
      </p:sp>
      <p:sp>
        <p:nvSpPr>
          <p:cNvPr id="11" name="Text Placeholder 4"/>
          <p:cNvSpPr>
            <a:spLocks noGrp="1"/>
          </p:cNvSpPr>
          <p:nvPr>
            <p:ph type="body" sz="quarter" idx="13" hasCustomPrompt="1"/>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12" name="Text Placeholder 3"/>
          <p:cNvSpPr>
            <a:spLocks noGrp="1"/>
          </p:cNvSpPr>
          <p:nvPr>
            <p:ph type="body" sz="half" idx="17" hasCustomPrompt="1"/>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endParaRPr lang="el-GR"/>
          </a:p>
        </p:txBody>
      </p:sp>
      <p:sp>
        <p:nvSpPr>
          <p:cNvPr id="3" name="Date Placeholder 2"/>
          <p:cNvSpPr>
            <a:spLocks noGrp="1"/>
          </p:cNvSpPr>
          <p:nvPr>
            <p:ph type="dt" sz="half" idx="10"/>
          </p:nvPr>
        </p:nvSpPr>
        <p:spPr/>
        <p:txBody>
          <a:bodyPr/>
          <a:lstStyle/>
          <a:p>
            <a:fld id="{48A87A34-81AB-432B-8DAE-1953F412C126}"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30" name="Title 1"/>
          <p:cNvSpPr>
            <a:spLocks noGrp="1"/>
          </p:cNvSpPr>
          <p:nvPr>
            <p:ph type="title" hasCustomPrompt="1"/>
          </p:nvPr>
        </p:nvSpPr>
        <p:spPr>
          <a:xfrm>
            <a:off x="1141411" y="609600"/>
            <a:ext cx="9905999" cy="1905000"/>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hasCustomPrompt="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20" name="Picture Placeholder 2"/>
          <p:cNvSpPr>
            <a:spLocks noGrp="1" noChangeAspect="1"/>
          </p:cNvSpPr>
          <p:nvPr>
            <p:ph type="pic" idx="15" hasCustomPrompt="1"/>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1" name="Text Placeholder 3"/>
          <p:cNvSpPr>
            <a:spLocks noGrp="1"/>
          </p:cNvSpPr>
          <p:nvPr>
            <p:ph type="body" sz="half" idx="18" hasCustomPrompt="1"/>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endParaRPr lang="el-GR"/>
          </a:p>
        </p:txBody>
      </p:sp>
      <p:sp>
        <p:nvSpPr>
          <p:cNvPr id="22" name="Text Placeholder 4"/>
          <p:cNvSpPr>
            <a:spLocks noGrp="1"/>
          </p:cNvSpPr>
          <p:nvPr>
            <p:ph type="body" sz="quarter" idx="3" hasCustomPrompt="1"/>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23" name="Picture Placeholder 2"/>
          <p:cNvSpPr>
            <a:spLocks noGrp="1" noChangeAspect="1"/>
          </p:cNvSpPr>
          <p:nvPr>
            <p:ph type="pic" idx="21" hasCustomPrompt="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4" name="Text Placeholder 3"/>
          <p:cNvSpPr>
            <a:spLocks noGrp="1"/>
          </p:cNvSpPr>
          <p:nvPr>
            <p:ph type="body" sz="half" idx="19" hasCustomPrompt="1"/>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endParaRPr lang="el-GR"/>
          </a:p>
        </p:txBody>
      </p:sp>
      <p:sp>
        <p:nvSpPr>
          <p:cNvPr id="25" name="Text Placeholder 4"/>
          <p:cNvSpPr>
            <a:spLocks noGrp="1"/>
          </p:cNvSpPr>
          <p:nvPr>
            <p:ph type="body" sz="quarter" idx="13" hasCustomPrompt="1"/>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26" name="Picture Placeholder 2"/>
          <p:cNvSpPr>
            <a:spLocks noGrp="1" noChangeAspect="1"/>
          </p:cNvSpPr>
          <p:nvPr>
            <p:ph type="pic" idx="22" hasCustomPrompt="1"/>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l-GR"/>
              <a:t>Κάντε κλικ στο εικονίδιο για να προσθέσετε εικόνα</a:t>
            </a:r>
            <a:endParaRPr lang="en-US" dirty="0"/>
          </a:p>
        </p:txBody>
      </p:sp>
      <p:sp>
        <p:nvSpPr>
          <p:cNvPr id="27" name="Text Placeholder 3"/>
          <p:cNvSpPr>
            <a:spLocks noGrp="1"/>
          </p:cNvSpPr>
          <p:nvPr>
            <p:ph type="body" sz="half" idx="20" hasCustomPrompt="1"/>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endParaRPr lang="el-GR"/>
          </a:p>
        </p:txBody>
      </p:sp>
      <p:sp>
        <p:nvSpPr>
          <p:cNvPr id="3" name="Date Placeholder 2"/>
          <p:cNvSpPr>
            <a:spLocks noGrp="1"/>
          </p:cNvSpPr>
          <p:nvPr>
            <p:ph type="dt" sz="half" idx="10"/>
          </p:nvPr>
        </p:nvSpPr>
        <p:spPr/>
        <p:txBody>
          <a:bodyPr/>
          <a:lstStyle/>
          <a:p>
            <a:fld id="{48A87A34-81AB-432B-8DAE-1953F412C126}"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p:txBody>
          <a:bodyPr vert="eaVert" ancho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609599"/>
            <a:ext cx="2005011" cy="5181601"/>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hasCustomPrompt="1"/>
          </p:nvPr>
        </p:nvSpPr>
        <p:spPr>
          <a:xfrm>
            <a:off x="1141410" y="609599"/>
            <a:ext cx="7748590" cy="5181601"/>
          </a:xfrm>
        </p:spPr>
        <p:txBody>
          <a:bodyPr vert="eaVert"/>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1" y="1419226"/>
            <a:ext cx="9906000" cy="2852737"/>
          </a:xfrm>
        </p:spPr>
        <p:txBody>
          <a:bodyPr anchor="b">
            <a:normAutofit/>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endParaRPr lang="el-GR"/>
          </a:p>
        </p:txBody>
      </p:sp>
      <p:sp>
        <p:nvSpPr>
          <p:cNvPr id="4" name="Date Placeholder 3"/>
          <p:cNvSpPr>
            <a:spLocks noGrp="1"/>
          </p:cNvSpPr>
          <p:nvPr>
            <p:ph type="dt" sz="half" idx="10"/>
          </p:nvPr>
        </p:nvSpPr>
        <p:spPr/>
        <p:txBody>
          <a:bodyPr/>
          <a:lstStyle/>
          <a:p>
            <a:fld id="{48A87A34-81AB-432B-8DAE-1953F412C126}"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hasCustomPrompt="1"/>
          </p:nvPr>
        </p:nvSpPr>
        <p:spPr>
          <a:xfrm>
            <a:off x="1141410" y="2249486"/>
            <a:ext cx="4878389" cy="3541714"/>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Content Placeholder 3"/>
          <p:cNvSpPr>
            <a:spLocks noGrp="1"/>
          </p:cNvSpPr>
          <p:nvPr>
            <p:ph sz="half" idx="2" hasCustomPrompt="1"/>
          </p:nvPr>
        </p:nvSpPr>
        <p:spPr>
          <a:xfrm>
            <a:off x="6172200" y="2249486"/>
            <a:ext cx="4875211" cy="3541714"/>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1" y="619126"/>
            <a:ext cx="9906000" cy="1477961"/>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hasCustomPrompt="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4" name="Content Placeholder 3"/>
          <p:cNvSpPr>
            <a:spLocks noGrp="1"/>
          </p:cNvSpPr>
          <p:nvPr>
            <p:ph sz="half" idx="2" hasCustomPrompt="1"/>
          </p:nvPr>
        </p:nvSpPr>
        <p:spPr>
          <a:xfrm>
            <a:off x="1141410" y="3073397"/>
            <a:ext cx="4878391" cy="2717801"/>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5" name="Text Placeholder 4"/>
          <p:cNvSpPr>
            <a:spLocks noGrp="1"/>
          </p:cNvSpPr>
          <p:nvPr>
            <p:ph type="body" sz="quarter" idx="3" hasCustomPrompt="1"/>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endParaRPr lang="el-GR"/>
          </a:p>
        </p:txBody>
      </p:sp>
      <p:sp>
        <p:nvSpPr>
          <p:cNvPr id="6" name="Content Placeholder 5"/>
          <p:cNvSpPr>
            <a:spLocks noGrp="1"/>
          </p:cNvSpPr>
          <p:nvPr>
            <p:ph sz="quarter" idx="4" hasCustomPrompt="1"/>
          </p:nvPr>
        </p:nvSpPr>
        <p:spPr>
          <a:xfrm>
            <a:off x="6172200" y="3073397"/>
            <a:ext cx="4875210" cy="2717801"/>
          </a:xfrm>
        </p:spPr>
        <p:txBody>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6705" y="609601"/>
            <a:ext cx="3856037" cy="1639884"/>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hasCustomPrompt="1"/>
          </p:nvPr>
        </p:nvSpPr>
        <p:spPr>
          <a:xfrm>
            <a:off x="5156200" y="592666"/>
            <a:ext cx="5891209" cy="5198534"/>
          </a:xfrm>
        </p:spPr>
        <p:txBody>
          <a:bodyPr anchor="ct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Text Placeholder 3"/>
          <p:cNvSpPr>
            <a:spLocks noGrp="1"/>
          </p:cNvSpPr>
          <p:nvPr>
            <p:ph type="body" sz="half" idx="2" hasCustomPrompt="1"/>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41413" y="609600"/>
            <a:ext cx="5934508" cy="1639886"/>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hasCustomPrompt="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hasCustomPrompt="1"/>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endParaRPr lang="el-GR"/>
          </a:p>
        </p:txBody>
      </p:sp>
      <p:sp>
        <p:nvSpPr>
          <p:cNvPr id="5" name="Date Placeholder 4"/>
          <p:cNvSpPr>
            <a:spLocks noGrp="1"/>
          </p:cNvSpPr>
          <p:nvPr>
            <p:ph type="dt" sz="half" idx="10"/>
          </p:nvPr>
        </p:nvSpPr>
        <p:spPr/>
        <p:txBody>
          <a:bodyPr/>
          <a:lstStyle/>
          <a:p>
            <a:fld id="{48A87A34-81AB-432B-8DAE-1953F412C126}"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image" Target="../media/image1.png"/><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8">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p:spPr>
          </p:sp>
          <p:sp>
            <p:nvSpPr>
              <p:cNvPr id="37" name="Rectangle 21"/>
              <p:cNvSpPr>
                <a:spLocks noChangeArrowheads="1"/>
              </p:cNvSpPr>
              <p:nvPr/>
            </p:nvSpPr>
            <p:spPr bwMode="auto">
              <a:xfrm>
                <a:off x="133350" y="4662488"/>
                <a:ext cx="23813" cy="2181225"/>
              </a:xfrm>
              <a:prstGeom prst="rect">
                <a:avLst/>
              </a:prstGeom>
              <a:grpFill/>
              <a:ln>
                <a:noFill/>
              </a:ln>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p:spPr>
          </p:sp>
          <p:sp>
            <p:nvSpPr>
              <p:cNvPr id="20" name="Rectangle 41"/>
              <p:cNvSpPr>
                <a:spLocks noChangeArrowheads="1"/>
              </p:cNvSpPr>
              <p:nvPr/>
            </p:nvSpPr>
            <p:spPr bwMode="auto">
              <a:xfrm>
                <a:off x="11939587" y="6596063"/>
                <a:ext cx="23813" cy="252413"/>
              </a:xfrm>
              <a:prstGeom prst="rect">
                <a:avLst/>
              </a:prstGeom>
              <a:grpFill/>
              <a:ln>
                <a:noFill/>
              </a:ln>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l-GR"/>
              <a:t>Στυλ κειμένου υποδείγματος</a:t>
            </a:r>
            <a:endParaRPr lang="el-GR"/>
          </a:p>
          <a:p>
            <a:pPr lvl="1"/>
            <a:r>
              <a:rPr lang="el-GR"/>
              <a:t>Δεύτερο επίπεδο</a:t>
            </a:r>
            <a:endParaRPr lang="el-GR"/>
          </a:p>
          <a:p>
            <a:pPr lvl="2"/>
            <a:r>
              <a:rPr lang="el-GR"/>
              <a:t>Τρίτο επίπεδο</a:t>
            </a:r>
            <a:endParaRPr lang="el-GR"/>
          </a:p>
          <a:p>
            <a:pPr lvl="3"/>
            <a:r>
              <a:rPr lang="el-GR"/>
              <a:t>Τέταρτο επίπεδο</a:t>
            </a:r>
            <a:endParaRPr lang="el-GR"/>
          </a:p>
          <a:p>
            <a:pPr lvl="4"/>
            <a:r>
              <a:rPr lang="el-GR"/>
              <a:t>Πέμπτο επίπεδο</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1"/>
          <p:cNvSpPr txBox="1"/>
          <p:nvPr/>
        </p:nvSpPr>
        <p:spPr>
          <a:xfrm>
            <a:off x="1876424" y="245806"/>
            <a:ext cx="8791575" cy="3264157"/>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kern="1200" cap="all" baseline="0">
                <a:solidFill>
                  <a:schemeClr val="tx1"/>
                </a:solidFill>
                <a:effectLst>
                  <a:outerShdw blurRad="177800" dist="38100" dir="2700000" algn="tl">
                    <a:srgbClr val="000000">
                      <a:alpha val="24000"/>
                    </a:srgbClr>
                  </a:outerShdw>
                </a:effectLst>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l-GR" sz="6000" b="1" i="0" u="none" strike="noStrike" kern="1200" cap="none" normalizeH="0" baseline="0" noProof="0" dirty="0">
                <a:ln w="0"/>
                <a:effectLst>
                  <a:outerShdw blurRad="38100" dist="19050" dir="2700000" algn="tl" rotWithShape="0">
                    <a:schemeClr val="dk1">
                      <a:alpha val="40000"/>
                    </a:schemeClr>
                  </a:outerShdw>
                </a:effectLst>
                <a:uLnTx/>
                <a:uFillTx/>
                <a:latin typeface="Corbel" panose="020B0503020204020204" charset="0"/>
                <a:ea typeface="+mj-ea"/>
                <a:cs typeface="Corbel" panose="020B0503020204020204" charset="0"/>
              </a:rPr>
              <a:t>ΦΥΣΙΚΑ ΜΕΣΑ ΚΑΙ Η ΕΦΑΡΜΟΓΗ ΤΟΥΣ</a:t>
            </a:r>
            <a:br>
              <a:rPr kumimoji="0" lang="el-GR" sz="6000" b="1" i="0" u="none" strike="noStrike" kern="1200" cap="none" normalizeH="0" baseline="0" noProof="0" dirty="0">
                <a:ln w="0"/>
                <a:effectLst>
                  <a:outerShdw blurRad="38100" dist="19050" dir="2700000" algn="tl" rotWithShape="0">
                    <a:schemeClr val="dk1">
                      <a:alpha val="40000"/>
                    </a:schemeClr>
                  </a:outerShdw>
                </a:effectLst>
                <a:uLnTx/>
                <a:uFillTx/>
                <a:latin typeface="Corbel" panose="020B0503020204020204" charset="0"/>
                <a:ea typeface="+mj-ea"/>
                <a:cs typeface="Corbel" panose="020B0503020204020204" charset="0"/>
              </a:rPr>
            </a:br>
            <a:endParaRPr kumimoji="0" lang="el-GR" sz="6000" b="1" i="0" u="none" strike="noStrike" kern="1200" cap="none" normalizeH="0" baseline="0" noProof="0" dirty="0">
              <a:ln w="0"/>
              <a:effectLst>
                <a:outerShdw blurRad="38100" dist="19050" dir="2700000" algn="tl" rotWithShape="0">
                  <a:schemeClr val="dk1">
                    <a:alpha val="40000"/>
                  </a:schemeClr>
                </a:outerShdw>
              </a:effectLst>
              <a:uLnTx/>
              <a:uFillTx/>
              <a:ea typeface="+mj-ea"/>
              <a:cs typeface="+mj-cs"/>
            </a:endParaRPr>
          </a:p>
        </p:txBody>
      </p:sp>
      <p:sp>
        <p:nvSpPr>
          <p:cNvPr id="6" name="Υπότιτλος 2"/>
          <p:cNvSpPr txBox="1"/>
          <p:nvPr/>
        </p:nvSpPr>
        <p:spPr>
          <a:xfrm>
            <a:off x="1876424" y="3602038"/>
            <a:ext cx="8791575" cy="1655762"/>
          </a:xfrm>
          <a:prstGeom prst="rect">
            <a:avLst/>
          </a:prstGeom>
        </p:spPr>
        <p:txBody>
          <a:bodyPr vert="horz" lIns="91440" tIns="45720" rIns="91440" bIns="45720" rtlCol="0">
            <a:noAutofit/>
          </a:bodyPr>
          <a:lstStyle>
            <a:lvl1pPr marL="0" indent="0" algn="l" defTabSz="914400" rtl="0" eaLnBrk="1" latinLnBrk="0" hangingPunct="1">
              <a:lnSpc>
                <a:spcPct val="120000"/>
              </a:lnSpc>
              <a:spcBef>
                <a:spcPts val="1000"/>
              </a:spcBef>
              <a:buSzPct val="125000"/>
              <a:buFont typeface="Arial" panose="020B0604020202020204" pitchFamily="34" charset="0"/>
              <a:buNone/>
              <a:defRPr sz="2000" kern="1200" cap="all" baseline="0">
                <a:solidFill>
                  <a:schemeClr val="tx2"/>
                </a:solidFill>
                <a:effectLst>
                  <a:outerShdw blurRad="152400" dist="38100" dir="2700000" algn="tl">
                    <a:srgbClr val="000000">
                      <a:alpha val="36000"/>
                    </a:srgbClr>
                  </a:outerShdw>
                </a:effectLst>
                <a:latin typeface="+mn-lt"/>
                <a:ea typeface="+mn-ea"/>
                <a:cs typeface="+mn-cs"/>
              </a:defRPr>
            </a:lvl1pPr>
            <a:lvl2pPr marL="457200" indent="0" algn="ctr" defTabSz="914400" rtl="0" eaLnBrk="1" latinLnBrk="0" hangingPunct="1">
              <a:lnSpc>
                <a:spcPct val="120000"/>
              </a:lnSpc>
              <a:spcBef>
                <a:spcPts val="500"/>
              </a:spcBef>
              <a:buSzPct val="125000"/>
              <a:buFont typeface="Arial" panose="020B0604020202020204" pitchFamily="34" charset="0"/>
              <a:buNone/>
              <a:defRPr sz="2000" kern="1200">
                <a:solidFill>
                  <a:schemeClr val="tx1"/>
                </a:solidFill>
                <a:effectLst>
                  <a:outerShdw blurRad="152400" dist="38100" dir="2700000" algn="tl">
                    <a:srgbClr val="000000">
                      <a:alpha val="36000"/>
                    </a:srgbClr>
                  </a:outerShdw>
                </a:effectLst>
                <a:latin typeface="+mn-lt"/>
                <a:ea typeface="+mn-ea"/>
                <a:cs typeface="+mn-cs"/>
              </a:defRPr>
            </a:lvl2pPr>
            <a:lvl3pPr marL="914400" indent="0" algn="ctr" defTabSz="914400" rtl="0" eaLnBrk="1" latinLnBrk="0" hangingPunct="1">
              <a:lnSpc>
                <a:spcPct val="120000"/>
              </a:lnSpc>
              <a:spcBef>
                <a:spcPts val="500"/>
              </a:spcBef>
              <a:buSzPct val="125000"/>
              <a:buFont typeface="Arial" panose="020B0604020202020204" pitchFamily="34" charset="0"/>
              <a:buNone/>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371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effectLst>
                  <a:outerShdw blurRad="152400" dist="38100" dir="2700000" algn="tl">
                    <a:srgbClr val="000000">
                      <a:alpha val="36000"/>
                    </a:srgbClr>
                  </a:outerShdw>
                </a:effectLst>
                <a:latin typeface="+mn-lt"/>
                <a:ea typeface="+mn-ea"/>
                <a:cs typeface="+mn-cs"/>
              </a:defRPr>
            </a:lvl4pPr>
            <a:lvl5pPr marL="18288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2860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120000"/>
              </a:lnSpc>
              <a:spcBef>
                <a:spcPts val="500"/>
              </a:spcBef>
              <a:buSzPct val="125000"/>
              <a:buFont typeface="Arial" panose="020B0604020202020204" pitchFamily="34" charset="0"/>
              <a:buNone/>
              <a:defRPr sz="1600" kern="1200">
                <a:solidFill>
                  <a:schemeClr val="tx1"/>
                </a:solidFill>
                <a:latin typeface="+mn-lt"/>
                <a:ea typeface="+mn-ea"/>
                <a:cs typeface="+mn-cs"/>
              </a:defRPr>
            </a:lvl9pPr>
          </a:lstStyle>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defRPr/>
            </a:pPr>
            <a:r>
              <a:rPr kumimoji="0" lang="el-GR" sz="2400" i="1" u="none" strike="noStrike" kern="1200" cap="none" normalizeH="0" baseline="0" noProof="0">
                <a:ln w="0"/>
                <a:solidFill>
                  <a:schemeClr val="accent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rPr>
              <a:t>Γ ΕΠΑΛ – ΒΟΗΘΩΝ ΦΥΣΙΚΟΘΕΡΑΠΕΙΑΣ</a:t>
            </a:r>
            <a:endParaRPr kumimoji="0" lang="el-GR" sz="2400" i="1" u="none" strike="noStrike" kern="1200" cap="none" normalizeH="0" baseline="0" noProof="0">
              <a:ln w="0"/>
              <a:solidFill>
                <a:schemeClr val="accent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defRPr/>
            </a:pPr>
            <a:r>
              <a:rPr kumimoji="0" lang="el-GR" sz="2400" i="1" u="none" strike="noStrike" kern="1200" cap="none" normalizeH="0" baseline="0" noProof="0">
                <a:ln w="0"/>
                <a:solidFill>
                  <a:schemeClr val="accent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rPr>
              <a:t>ΕΚΠΑΙΔΕΥΤΙΚΟΣ ΜΑΡΙΑ ΜΟΥΖΑΚΗ ΠΕ87.08</a:t>
            </a:r>
            <a:endParaRPr kumimoji="0" lang="el-GR" sz="2400" i="1" u="none" strike="noStrike" kern="1200" cap="none" normalizeH="0" baseline="0" noProof="0">
              <a:ln w="0"/>
              <a:solidFill>
                <a:schemeClr val="accent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defRPr/>
            </a:pPr>
            <a:r>
              <a:rPr kumimoji="0" lang="el-GR" sz="2400" i="1" u="none" strike="noStrike" kern="1200" cap="none" normalizeH="0" baseline="0" noProof="0">
                <a:ln w="0"/>
                <a:solidFill>
                  <a:schemeClr val="accent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rPr>
              <a:t>ΣΧ. ΕΤΟΣ 2024-25</a:t>
            </a:r>
            <a:endParaRPr kumimoji="0" lang="el-GR" sz="2400" i="1" u="none" strike="noStrike" kern="1200" cap="none" normalizeH="0" baseline="0" noProof="0">
              <a:ln w="0"/>
              <a:solidFill>
                <a:schemeClr val="accent1"/>
              </a:solidFill>
              <a:effectLst>
                <a:outerShdw blurRad="38100" dist="25400" dir="5400000" algn="ctr" rotWithShape="0">
                  <a:srgbClr val="6E747A">
                    <a:alpha val="43000"/>
                  </a:srgbClr>
                </a:outerShdw>
              </a:effectLst>
              <a:uLnTx/>
              <a:uFillTx/>
              <a:latin typeface="Corbel" panose="020B0503020204020204" charset="0"/>
              <a:ea typeface="+mn-ea"/>
              <a:cs typeface="Corbel" panose="020B0503020204020204" charset="0"/>
            </a:endParaRPr>
          </a:p>
          <a:p>
            <a:pPr marL="0" marR="0" lvl="0" indent="0" algn="l" defTabSz="914400" rtl="0" eaLnBrk="1" fontAlgn="auto" latinLnBrk="0" hangingPunct="1">
              <a:lnSpc>
                <a:spcPct val="120000"/>
              </a:lnSpc>
              <a:spcBef>
                <a:spcPts val="1000"/>
              </a:spcBef>
              <a:spcAft>
                <a:spcPts val="0"/>
              </a:spcAft>
              <a:buClrTx/>
              <a:buSzPct val="125000"/>
              <a:buFont typeface="Arial" panose="020B0604020202020204" pitchFamily="34" charset="0"/>
              <a:buNone/>
              <a:defRPr/>
            </a:pPr>
            <a:endParaRPr kumimoji="0" lang="el-GR" sz="2400" i="1" u="none" strike="noStrike" kern="1200" cap="none" normalizeH="0" baseline="0" noProof="0" dirty="0">
              <a:ln w="0"/>
              <a:solidFill>
                <a:schemeClr val="accent1"/>
              </a:solidFill>
              <a:effectLst>
                <a:outerShdw blurRad="38100" dist="25400" dir="5400000" algn="ctr" rotWithShape="0">
                  <a:srgbClr val="6E747A">
                    <a:alpha val="43000"/>
                  </a:srgbClr>
                </a:outerShdw>
              </a:effectLst>
              <a:uLnTx/>
              <a:uFillTx/>
              <a:ea typeface="+mn-ea"/>
              <a:cs typeface="+mn-c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095" y="491490"/>
            <a:ext cx="9906000" cy="6130925"/>
          </a:xfrm>
        </p:spPr>
        <p:txBody>
          <a:bodyPr>
            <a:noAutofit/>
          </a:bodyPr>
          <a:lstStyle/>
          <a:p>
            <a:r>
              <a:rPr lang="el-GR" altLang="en-US" sz="3200">
                <a:sym typeface="+mn-ea"/>
              </a:rPr>
              <a:t>ο μηχανισμός δράσης της στην αναστολή του πόνου είναι ίδιος με εκείνο των εγκεφαλινών. </a:t>
            </a:r>
            <a:endParaRPr lang="el-GR" altLang="en-US" sz="3200"/>
          </a:p>
          <a:p>
            <a:r>
              <a:rPr lang="el-GR" altLang="en-US" sz="3200">
                <a:sym typeface="+mn-ea"/>
              </a:rPr>
              <a:t>η μισή διάρκεια ζωής της είναι 4 ώρες ενώ των εγκεφαλινών περίπου 2λεπτά.</a:t>
            </a:r>
            <a:endParaRPr lang="el-GR" altLang="en-US" sz="3200"/>
          </a:p>
          <a:p>
            <a:r>
              <a:rPr lang="el-GR" altLang="en-US" sz="3200">
                <a:sym typeface="+mn-ea"/>
              </a:rPr>
              <a:t>‘Ετσι μπορούμε να πούμε ότι όταν εκκρίνεται και συνδέεται με τους υποδοχείς οπίου συντελεί σε αναλγησία μεγάλης χρονικής διάρκειας σε σχέση με τις εγκεφαλίνες που συντελούν σε αναλγησία μικρής χρονικής διάρκειας.</a:t>
            </a:r>
            <a:endParaRPr lang="el-GR" altLang="en-US" sz="3200"/>
          </a:p>
          <a:p>
            <a:endParaRPr lang="el-GR" alt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4240" y="104775"/>
            <a:ext cx="10589260" cy="6647815"/>
          </a:xfrm>
        </p:spPr>
        <p:txBody>
          <a:bodyPr>
            <a:noAutofit/>
          </a:bodyPr>
          <a:lstStyle/>
          <a:p>
            <a:r>
              <a:rPr lang="el-GR" altLang="en-US" sz="2700"/>
              <a:t>Ηλεκτρικός ερεθισμος της υπόφυσης, σε πειράματα σε ζώα, απέδειξε ότι προκαλέι έκκριση μεγάλης ποσοότητας Β εντορφίνης, που συντελεί σε αναλγησία μεγάλης χρονικής διάρκειας.</a:t>
            </a:r>
            <a:endParaRPr lang="el-GR" altLang="en-US" sz="2700"/>
          </a:p>
          <a:p>
            <a:r>
              <a:rPr lang="el-GR" altLang="en-US" sz="2700"/>
              <a:t>ο Ηλεκτροβελονισμός, με τη χρήση </a:t>
            </a:r>
            <a:r>
              <a:rPr lang="en-US" altLang="el-GR" sz="2700"/>
              <a:t>T.E.N.S.</a:t>
            </a:r>
            <a:r>
              <a:rPr lang="el-GR" altLang="el-GR" sz="2700"/>
              <a:t>, διαφόρων σημείων του δέρματος (σημεία βελονισμού), μπορεί να προκαλέσει έκκριση Β εντορφίνης και ελάττωση ή αναστολή του πόνου στο επίπεδο νωτιαίου μυελού.</a:t>
            </a:r>
            <a:endParaRPr lang="el-GR" altLang="el-GR" sz="2700"/>
          </a:p>
          <a:p>
            <a:r>
              <a:rPr lang="el-GR" altLang="el-GR" sz="2700"/>
              <a:t>ΠΑΡΑΜΕΤΡΟΙ:</a:t>
            </a:r>
            <a:endParaRPr lang="el-GR" altLang="el-GR" sz="2700"/>
          </a:p>
          <a:p>
            <a:r>
              <a:rPr lang="el-GR" altLang="el-GR" sz="2700"/>
              <a:t>Διάρκεια ώσης: 200-500</a:t>
            </a:r>
            <a:r>
              <a:rPr lang="en-US" altLang="el-GR" sz="2700"/>
              <a:t>microseconds</a:t>
            </a:r>
            <a:endParaRPr lang="en-US" altLang="el-GR" sz="2700"/>
          </a:p>
          <a:p>
            <a:r>
              <a:rPr lang="el-GR" altLang="el-GR" sz="2700"/>
              <a:t>Συχνότητα: 7-14 ώσεις/</a:t>
            </a:r>
            <a:r>
              <a:rPr lang="en-US" altLang="el-GR" sz="2700"/>
              <a:t>sec</a:t>
            </a:r>
            <a:endParaRPr lang="en-US" altLang="el-GR" sz="2700"/>
          </a:p>
          <a:p>
            <a:r>
              <a:rPr lang="el-GR" altLang="el-GR" sz="2700"/>
              <a:t>Ένταση: μεγάλη (μυική σύσπαση)</a:t>
            </a:r>
            <a:endParaRPr lang="el-GR" altLang="el-GR" sz="2700"/>
          </a:p>
          <a:p>
            <a:r>
              <a:rPr lang="el-GR" altLang="el-GR" sz="2700"/>
              <a:t>Διάρκεια θεραπείας: ώρες ή εβδομάδες</a:t>
            </a:r>
            <a:endParaRPr lang="el-GR" altLang="el-GR" sz="27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778" y="199418"/>
            <a:ext cx="9905998" cy="1478570"/>
          </a:xfrm>
        </p:spPr>
        <p:txBody>
          <a:bodyPr/>
          <a:lstStyle/>
          <a:p>
            <a:pPr algn="ctr"/>
            <a:r>
              <a:rPr lang="el-GR" altLang="en-US" sz="6000"/>
              <a:t>ΕΦΑΡΜΟΓΗ </a:t>
            </a:r>
            <a:r>
              <a:rPr lang="en-US" altLang="el-GR" sz="6000"/>
              <a:t>T.E.N.S.</a:t>
            </a:r>
            <a:endParaRPr lang="en-US" altLang="el-GR" sz="6000"/>
          </a:p>
        </p:txBody>
      </p:sp>
      <p:sp>
        <p:nvSpPr>
          <p:cNvPr id="3" name="Content Placeholder 2"/>
          <p:cNvSpPr>
            <a:spLocks noGrp="1"/>
          </p:cNvSpPr>
          <p:nvPr>
            <p:ph idx="1"/>
          </p:nvPr>
        </p:nvSpPr>
        <p:spPr>
          <a:xfrm>
            <a:off x="1141095" y="1428750"/>
            <a:ext cx="9906000" cy="5284470"/>
          </a:xfrm>
        </p:spPr>
        <p:txBody>
          <a:bodyPr>
            <a:noAutofit/>
          </a:bodyPr>
          <a:lstStyle/>
          <a:p>
            <a:r>
              <a:rPr lang="el-GR" sz="2700"/>
              <a:t>Αποτελεσματικότητα </a:t>
            </a:r>
            <a:r>
              <a:rPr lang="en-US" altLang="el-GR" sz="2700"/>
              <a:t>T.E.N.S.</a:t>
            </a:r>
            <a:r>
              <a:rPr lang="el-GR" altLang="el-GR" sz="2700"/>
              <a:t>στην καταπολέμηση </a:t>
            </a:r>
            <a:r>
              <a:rPr lang="el-GR" altLang="el-GR" sz="2700" i="1">
                <a:ln w="22225">
                  <a:solidFill>
                    <a:schemeClr val="accent2"/>
                  </a:solidFill>
                  <a:prstDash val="solid"/>
                </a:ln>
                <a:solidFill>
                  <a:schemeClr val="accent2">
                    <a:lumMod val="40000"/>
                    <a:lumOff val="60000"/>
                  </a:schemeClr>
                </a:solidFill>
                <a:effectLst/>
              </a:rPr>
              <a:t>οξέων</a:t>
            </a:r>
            <a:r>
              <a:rPr lang="el-GR" altLang="el-GR" sz="2700" i="1"/>
              <a:t> </a:t>
            </a:r>
            <a:r>
              <a:rPr lang="el-GR" altLang="el-GR" sz="2700"/>
              <a:t>και </a:t>
            </a:r>
            <a:r>
              <a:rPr lang="el-GR" altLang="el-GR" sz="2700" i="1">
                <a:ln w="22225">
                  <a:solidFill>
                    <a:schemeClr val="accent2"/>
                  </a:solidFill>
                  <a:prstDash val="solid"/>
                </a:ln>
                <a:solidFill>
                  <a:schemeClr val="accent2">
                    <a:lumMod val="40000"/>
                    <a:lumOff val="60000"/>
                  </a:schemeClr>
                </a:solidFill>
                <a:effectLst/>
              </a:rPr>
              <a:t>χρόνιων </a:t>
            </a:r>
            <a:r>
              <a:rPr lang="el-GR" altLang="el-GR" sz="2700"/>
              <a:t>πόνων που προέρχονται από:</a:t>
            </a:r>
            <a:endParaRPr lang="el-GR" altLang="el-GR" sz="2700"/>
          </a:p>
          <a:p>
            <a:pPr marL="457200" indent="-457200">
              <a:buAutoNum type="arabicPeriod"/>
            </a:pPr>
            <a:r>
              <a:rPr lang="el-GR" altLang="el-GR" sz="2700"/>
              <a:t>αυχενικό σύνδρομο</a:t>
            </a:r>
            <a:endParaRPr lang="el-GR" altLang="el-GR" sz="2700"/>
          </a:p>
          <a:p>
            <a:pPr marL="457200" indent="-457200">
              <a:buAutoNum type="arabicPeriod"/>
            </a:pPr>
            <a:r>
              <a:rPr lang="el-GR" altLang="el-GR" sz="2700"/>
              <a:t>υψηλή ή χαμηλή πάθηση Ο.Μ.Σ.Σ.</a:t>
            </a:r>
            <a:endParaRPr lang="el-GR" altLang="el-GR" sz="2700"/>
          </a:p>
          <a:p>
            <a:pPr marL="457200" indent="-457200">
              <a:buAutoNum type="arabicPeriod"/>
            </a:pPr>
            <a:r>
              <a:rPr lang="el-GR" altLang="el-GR" sz="2700"/>
              <a:t>κακώσεις περιφερικών νεύρων</a:t>
            </a:r>
            <a:endParaRPr lang="el-GR" altLang="el-GR" sz="2700"/>
          </a:p>
          <a:p>
            <a:pPr marL="457200" indent="-457200">
              <a:buAutoNum type="arabicPeriod"/>
            </a:pPr>
            <a:r>
              <a:rPr lang="el-GR" altLang="el-GR" sz="2700"/>
              <a:t>κακώσεις συνδέσμων </a:t>
            </a:r>
            <a:endParaRPr lang="el-GR" altLang="el-GR" sz="2700"/>
          </a:p>
          <a:p>
            <a:pPr marL="457200" indent="-457200">
              <a:buAutoNum type="arabicPeriod"/>
            </a:pPr>
            <a:r>
              <a:rPr lang="el-GR" altLang="el-GR" sz="2700"/>
              <a:t>μυικές διατάσεις και θλάσεις</a:t>
            </a:r>
            <a:endParaRPr lang="el-GR" altLang="el-GR" sz="2700"/>
          </a:p>
          <a:p>
            <a:pPr marL="457200" indent="-457200">
              <a:buAutoNum type="arabicPeriod"/>
            </a:pPr>
            <a:r>
              <a:rPr lang="el-GR" altLang="el-GR" sz="2700"/>
              <a:t>αρθρίτιτδες και θυλακίτιδες</a:t>
            </a:r>
            <a:endParaRPr lang="el-GR" altLang="el-GR" sz="2700"/>
          </a:p>
          <a:p>
            <a:pPr marL="457200" indent="-457200">
              <a:buAutoNum type="arabicPeriod"/>
            </a:pPr>
            <a:r>
              <a:rPr lang="el-GR" altLang="el-GR" sz="2700"/>
              <a:t>χειρουργικές επεμβάσεις</a:t>
            </a:r>
            <a:endParaRPr lang="el-GR" altLang="el-GR" sz="270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095" y="243840"/>
            <a:ext cx="9906000" cy="6441440"/>
          </a:xfrm>
        </p:spPr>
        <p:txBody>
          <a:bodyPr>
            <a:noAutofit/>
          </a:bodyPr>
          <a:lstStyle/>
          <a:p>
            <a:r>
              <a:rPr lang="el-GR" altLang="en-US" sz="2800"/>
              <a:t>Στις παραπάνω περιπτώσεις ο πόνος συνήθως προκαλεί τοπικό μυικό σπασμό, ο οποίος προκαλεί δυσλειτουργία παρακείμενων αρθρώσεων και μείωση της κυκλοφορίας του αίματος στην περιοχή.</a:t>
            </a:r>
            <a:endParaRPr lang="el-GR" altLang="en-US" sz="2800"/>
          </a:p>
          <a:p>
            <a:r>
              <a:rPr lang="el-GR" altLang="en-US" sz="2800"/>
              <a:t>έτσι η πάσχουσα περιοχή δεν είναι δυνατό να αποσυμφορηθεί από τα μεταβολικά παράγωγα τα  οποία αθρίζονται στην περιοχή, δημιουργούν μεγαλύτερο ερεθισμό και αυξάνουν τον πόνο.</a:t>
            </a:r>
            <a:endParaRPr lang="el-GR" altLang="en-US" sz="2800"/>
          </a:p>
          <a:p>
            <a:r>
              <a:rPr lang="el-GR" altLang="en-US" sz="2800"/>
              <a:t>για την εξασφάλιση καλύτερης κυκλοφορίας και χαλάρωση της περιοχής, χρειάζεται να εφαρμόζεται κάποια μορφή θερμοθεραπείας, μετά μια ήπια μορφή μάλαξης και ενεργητική κινητοποίηση της περιοχής.</a:t>
            </a:r>
            <a:endParaRPr lang="el-GR" altLang="en-US" sz="2800"/>
          </a:p>
          <a:p>
            <a:endParaRPr lang="el-GR" altLang="en-US" sz="2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095" y="789940"/>
            <a:ext cx="9906000" cy="5494020"/>
          </a:xfrm>
        </p:spPr>
        <p:txBody>
          <a:bodyPr>
            <a:noAutofit/>
          </a:bodyPr>
          <a:lstStyle/>
          <a:p>
            <a:r>
              <a:rPr lang="el-GR" altLang="en-US" sz="3200"/>
              <a:t>Μέχρι σήμερα </a:t>
            </a:r>
            <a:r>
              <a:rPr lang="el-GR" altLang="en-US" sz="3200" b="1">
                <a:ln w="22225">
                  <a:solidFill>
                    <a:schemeClr val="accent2"/>
                  </a:solidFill>
                  <a:prstDash val="solid"/>
                </a:ln>
                <a:solidFill>
                  <a:schemeClr val="accent2">
                    <a:lumMod val="40000"/>
                    <a:lumOff val="60000"/>
                  </a:schemeClr>
                </a:solidFill>
                <a:effectLst/>
              </a:rPr>
              <a:t>δεν </a:t>
            </a:r>
            <a:r>
              <a:rPr lang="el-GR" altLang="en-US" sz="3200"/>
              <a:t>έχουν καταγραφεί παρενέργειες που να καθιστούν επικίνδυνη τη χρήση του.</a:t>
            </a:r>
            <a:endParaRPr lang="el-GR" altLang="en-US" sz="3200"/>
          </a:p>
          <a:p>
            <a:r>
              <a:rPr lang="el-GR" altLang="en-US" sz="3200"/>
              <a:t>Το πιο συνηθισμένο πρόβλημα που συνδέεται με την εφαρμογή του είναι η εμφανιζόμενη σε μερικές περιπτώσεις αντίθετη αντίδραση “</a:t>
            </a:r>
            <a:r>
              <a:rPr lang="en-US" altLang="en-US" sz="3200"/>
              <a:t>adverse reaction”</a:t>
            </a:r>
            <a:r>
              <a:rPr lang="el-GR" altLang="en-US" sz="3200"/>
              <a:t> του δέρματος στον ηλεκτρισμό, στον ιμάντα που χρησιμοποιείται για τη στερέωση των ηλεκτροδίων ή  στο ενδιάμεσο υλικό μεταξύ ηλεκτροδίων και δέρματος. </a:t>
            </a:r>
            <a:endParaRPr lang="el-GR" altLang="en-US" sz="32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778" y="198783"/>
            <a:ext cx="9905998" cy="1478570"/>
          </a:xfrm>
        </p:spPr>
        <p:txBody>
          <a:bodyPr/>
          <a:lstStyle/>
          <a:p>
            <a:pPr algn="ctr"/>
            <a:r>
              <a:rPr lang="el-GR" altLang="en-US" sz="6000"/>
              <a:t>ΑΝΤΕΝΔΕΙΞΕΙΣ</a:t>
            </a:r>
            <a:endParaRPr lang="el-GR" altLang="en-US" sz="6000"/>
          </a:p>
        </p:txBody>
      </p:sp>
      <p:sp>
        <p:nvSpPr>
          <p:cNvPr id="3" name="Content Placeholder 2"/>
          <p:cNvSpPr>
            <a:spLocks noGrp="1"/>
          </p:cNvSpPr>
          <p:nvPr>
            <p:ph idx="1"/>
          </p:nvPr>
        </p:nvSpPr>
        <p:spPr>
          <a:xfrm>
            <a:off x="815340" y="1118870"/>
            <a:ext cx="10561955" cy="5739130"/>
          </a:xfrm>
        </p:spPr>
        <p:txBody>
          <a:bodyPr>
            <a:noAutofit/>
          </a:bodyPr>
          <a:lstStyle/>
          <a:p>
            <a:pPr marL="457200" indent="-457200">
              <a:buAutoNum type="arabicPeriod"/>
            </a:pPr>
            <a:r>
              <a:rPr lang="el-GR" altLang="en-US" sz="3600"/>
              <a:t>σε ασθενείς που έχουν </a:t>
            </a:r>
            <a:r>
              <a:rPr lang="el-GR" altLang="en-US" sz="3600" b="1">
                <a:ln w="22225">
                  <a:solidFill>
                    <a:schemeClr val="accent2"/>
                  </a:solidFill>
                  <a:prstDash val="solid"/>
                </a:ln>
                <a:solidFill>
                  <a:schemeClr val="accent2">
                    <a:lumMod val="40000"/>
                    <a:lumOff val="60000"/>
                  </a:schemeClr>
                </a:solidFill>
                <a:effectLst/>
              </a:rPr>
              <a:t>βηματοδότη</a:t>
            </a:r>
            <a:r>
              <a:rPr lang="el-GR" altLang="en-US" sz="3600"/>
              <a:t>, γιατί μπορεί το ρεύμα του ΤΕΝΣ μπορεί να παρεμβληθείσε αυτό του βηματοδότη και να τον αποσυντονίσει</a:t>
            </a:r>
            <a:endParaRPr lang="el-GR" altLang="en-US" sz="3600"/>
          </a:p>
          <a:p>
            <a:pPr marL="457200" indent="-457200">
              <a:buAutoNum type="arabicPeriod"/>
            </a:pPr>
            <a:r>
              <a:rPr lang="el-GR" altLang="en-US" sz="3600"/>
              <a:t>πάνω από τον </a:t>
            </a:r>
            <a:r>
              <a:rPr lang="el-GR" altLang="en-US" sz="3600" b="1">
                <a:ln w="22225">
                  <a:solidFill>
                    <a:schemeClr val="accent2"/>
                  </a:solidFill>
                  <a:prstDash val="solid"/>
                </a:ln>
                <a:solidFill>
                  <a:schemeClr val="accent2">
                    <a:lumMod val="40000"/>
                    <a:lumOff val="60000"/>
                  </a:schemeClr>
                </a:solidFill>
                <a:effectLst/>
              </a:rPr>
              <a:t>καροτιδικό κόλπο</a:t>
            </a:r>
            <a:endParaRPr lang="el-GR" altLang="en-US" sz="3600" b="1">
              <a:ln w="22225">
                <a:solidFill>
                  <a:schemeClr val="accent2"/>
                </a:solidFill>
                <a:prstDash val="solid"/>
              </a:ln>
              <a:solidFill>
                <a:schemeClr val="accent2">
                  <a:lumMod val="40000"/>
                  <a:lumOff val="60000"/>
                </a:schemeClr>
              </a:solidFill>
              <a:effectLst/>
            </a:endParaRPr>
          </a:p>
          <a:p>
            <a:pPr marL="457200" indent="-457200">
              <a:buAutoNum type="arabicPeriod"/>
            </a:pPr>
            <a:r>
              <a:rPr lang="el-GR" altLang="en-US" sz="3600"/>
              <a:t>στην </a:t>
            </a:r>
            <a:r>
              <a:rPr lang="el-GR" altLang="en-US" sz="3600" b="1">
                <a:ln w="22225">
                  <a:solidFill>
                    <a:schemeClr val="accent2"/>
                  </a:solidFill>
                  <a:prstDash val="solid"/>
                </a:ln>
                <a:solidFill>
                  <a:schemeClr val="accent2">
                    <a:lumMod val="40000"/>
                    <a:lumOff val="60000"/>
                  </a:schemeClr>
                </a:solidFill>
                <a:effectLst/>
              </a:rPr>
              <a:t>εγκυμοσύνη</a:t>
            </a:r>
            <a:r>
              <a:rPr lang="el-GR" altLang="en-US" sz="3600"/>
              <a:t>. Σε αυτή την περίπτωση πρέπει να εφαρμόζεται με την ίδια προσοχή που εφαρμόζονται διαθερμίες.</a:t>
            </a:r>
            <a:endParaRPr lang="el-GR" altLang="en-US" sz="360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0778" y="226723"/>
            <a:ext cx="9905998" cy="1478570"/>
          </a:xfrm>
        </p:spPr>
        <p:txBody>
          <a:bodyPr>
            <a:normAutofit fontScale="90000"/>
          </a:bodyPr>
          <a:lstStyle/>
          <a:p>
            <a:pPr algn="ctr"/>
            <a:r>
              <a:rPr lang="el-GR" altLang="en-US" sz="4800"/>
              <a:t>ΠΑΡΑΓΟΝΤΕΣ ΑΠΟΤΕΛΕΣΜΑΤΙΚΟΤΗΤΑΣ “</a:t>
            </a:r>
            <a:r>
              <a:rPr lang="en-US" altLang="el-GR" sz="4800"/>
              <a:t>T.E.N.S.”</a:t>
            </a:r>
            <a:endParaRPr lang="en-US" altLang="el-GR" sz="4800"/>
          </a:p>
        </p:txBody>
      </p:sp>
      <p:sp>
        <p:nvSpPr>
          <p:cNvPr id="3" name="Content Placeholder 2"/>
          <p:cNvSpPr>
            <a:spLocks noGrp="1"/>
          </p:cNvSpPr>
          <p:nvPr>
            <p:ph idx="1"/>
          </p:nvPr>
        </p:nvSpPr>
        <p:spPr>
          <a:xfrm>
            <a:off x="1141095" y="1610360"/>
            <a:ext cx="9907905" cy="5137150"/>
          </a:xfrm>
        </p:spPr>
        <p:txBody>
          <a:bodyPr>
            <a:normAutofit fontScale="97500" lnSpcReduction="10000"/>
          </a:bodyPr>
          <a:lstStyle/>
          <a:p>
            <a:r>
              <a:rPr lang="el-GR"/>
              <a:t>Η αποτελεσματικότητα του </a:t>
            </a:r>
            <a:r>
              <a:rPr lang="en-US" altLang="el-GR"/>
              <a:t>T.E.N.S.</a:t>
            </a:r>
            <a:r>
              <a:rPr lang="el-GR" altLang="el-GR"/>
              <a:t> στην καταπολέμηση του πόνου, εξαρτάται από οχτώ παράγοντες:</a:t>
            </a:r>
            <a:endParaRPr lang="el-GR" altLang="el-GR"/>
          </a:p>
          <a:p>
            <a:pPr marL="457200" indent="-457200">
              <a:buAutoNum type="arabicPeriod"/>
            </a:pPr>
            <a:r>
              <a:rPr lang="el-GR" altLang="el-GR"/>
              <a:t>επιλογή κατάλληλης συσκευής</a:t>
            </a:r>
            <a:endParaRPr lang="el-GR" altLang="el-GR"/>
          </a:p>
          <a:p>
            <a:pPr marL="457200" indent="-457200">
              <a:buAutoNum type="arabicPeriod"/>
            </a:pPr>
            <a:r>
              <a:rPr lang="el-GR" altLang="el-GR"/>
              <a:t>επιλογή κατάλληλων μορφών κυμάτων και παραμέτρων</a:t>
            </a:r>
            <a:endParaRPr lang="el-GR" altLang="el-GR"/>
          </a:p>
          <a:p>
            <a:pPr marL="457200" indent="-457200">
              <a:buAutoNum type="arabicPeriod"/>
            </a:pPr>
            <a:r>
              <a:rPr lang="el-GR" altLang="el-GR"/>
              <a:t>κατάλληλη ρύθμιση συσκευών</a:t>
            </a:r>
            <a:endParaRPr lang="el-GR" altLang="el-GR"/>
          </a:p>
          <a:p>
            <a:pPr marL="457200" indent="-457200">
              <a:buAutoNum type="arabicPeriod"/>
            </a:pPr>
            <a:r>
              <a:rPr lang="el-GR" altLang="el-GR"/>
              <a:t>επιλογή κατάλληλων ηλεκτροδίων</a:t>
            </a:r>
            <a:endParaRPr lang="el-GR" altLang="el-GR"/>
          </a:p>
          <a:p>
            <a:pPr marL="457200" indent="-457200">
              <a:buAutoNum type="arabicPeriod"/>
            </a:pPr>
            <a:r>
              <a:rPr lang="el-GR" altLang="el-GR"/>
              <a:t>επιλογή κατάλληλων μορφών </a:t>
            </a:r>
            <a:endParaRPr lang="el-GR" altLang="el-GR"/>
          </a:p>
          <a:p>
            <a:pPr marL="457200" indent="-457200">
              <a:buAutoNum type="arabicPeriod"/>
            </a:pPr>
            <a:r>
              <a:rPr lang="el-GR" altLang="el-GR"/>
              <a:t>επιλογή κατάληλων περιοχών τοποθέτησης ηλεκτροδίων</a:t>
            </a:r>
            <a:endParaRPr lang="el-GR" altLang="el-GR"/>
          </a:p>
          <a:p>
            <a:pPr marL="457200" indent="-457200">
              <a:buAutoNum type="arabicPeriod"/>
            </a:pPr>
            <a:r>
              <a:rPr lang="el-GR" altLang="el-GR"/>
              <a:t>επιλογή κατάληλων τρόπων τοποθέτησης ηλεκτροδίων</a:t>
            </a:r>
            <a:endParaRPr lang="el-GR" altLang="el-GR"/>
          </a:p>
          <a:p>
            <a:pPr marL="457200" indent="-457200">
              <a:buAutoNum type="arabicPeriod"/>
            </a:pPr>
            <a:r>
              <a:rPr lang="el-GR" altLang="el-GR"/>
              <a:t>σχολαστική επιλογή κατάλληλων σημείων ερεθισμού</a:t>
            </a:r>
            <a:endParaRPr lang="el-GR" altLang="el-G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730" y="353695"/>
            <a:ext cx="9906000" cy="1533525"/>
          </a:xfrm>
        </p:spPr>
        <p:txBody>
          <a:bodyPr/>
          <a:lstStyle/>
          <a:p>
            <a:pPr algn="ctr"/>
            <a:r>
              <a:rPr lang="el-GR" altLang="en-US" sz="4800"/>
              <a:t>ΕΠΙΛΟΓΗ ΜΟΡΦΩΝ </a:t>
            </a:r>
            <a:r>
              <a:rPr lang="en-US" altLang="el-GR" sz="4800"/>
              <a:t>T.E.N.S.- 10 </a:t>
            </a:r>
            <a:r>
              <a:rPr lang="el-GR" altLang="el-GR" sz="4800"/>
              <a:t>ΒΑΣΙΚΕΣ ΑΡΧΕΣ</a:t>
            </a:r>
            <a:endParaRPr lang="el-GR" altLang="el-GR" sz="4800"/>
          </a:p>
        </p:txBody>
      </p:sp>
      <p:sp>
        <p:nvSpPr>
          <p:cNvPr id="3" name="Content Placeholder 2"/>
          <p:cNvSpPr>
            <a:spLocks noGrp="1"/>
          </p:cNvSpPr>
          <p:nvPr>
            <p:ph idx="1"/>
          </p:nvPr>
        </p:nvSpPr>
        <p:spPr>
          <a:xfrm>
            <a:off x="1141095" y="1656715"/>
            <a:ext cx="9906000" cy="4900295"/>
          </a:xfrm>
        </p:spPr>
        <p:txBody>
          <a:bodyPr>
            <a:normAutofit fontScale="90000" lnSpcReduction="10000"/>
          </a:bodyPr>
          <a:lstStyle/>
          <a:p>
            <a:pPr marL="457200" indent="-457200">
              <a:buAutoNum type="arabicPeriod"/>
            </a:pPr>
            <a:r>
              <a:rPr lang="el-GR" altLang="en-US"/>
              <a:t>Για </a:t>
            </a:r>
            <a:r>
              <a:rPr lang="el-GR" altLang="en-US" i="1">
                <a:ln w="22225">
                  <a:solidFill>
                    <a:schemeClr val="accent2"/>
                  </a:solidFill>
                  <a:prstDash val="solid"/>
                </a:ln>
                <a:solidFill>
                  <a:schemeClr val="accent2">
                    <a:lumMod val="40000"/>
                    <a:lumOff val="60000"/>
                  </a:schemeClr>
                </a:solidFill>
                <a:effectLst/>
              </a:rPr>
              <a:t>οποιοδήποτε είδος πόνου</a:t>
            </a:r>
            <a:r>
              <a:rPr lang="el-GR" altLang="en-US"/>
              <a:t>: οξύ, υποξύ, χρόνιο, σαφώς καθορισμένο ή βαθύ ακαθόριστο, επιλέγεται η </a:t>
            </a:r>
            <a:r>
              <a:rPr lang="el-GR" altLang="en-US" i="1">
                <a:ln w="22225">
                  <a:solidFill>
                    <a:schemeClr val="accent2"/>
                  </a:solidFill>
                  <a:prstDash val="solid"/>
                </a:ln>
                <a:solidFill>
                  <a:schemeClr val="accent2">
                    <a:lumMod val="40000"/>
                    <a:lumOff val="60000"/>
                  </a:schemeClr>
                </a:solidFill>
                <a:effectLst/>
              </a:rPr>
              <a:t>κλασική μορφή ΤΕΝΣ</a:t>
            </a:r>
            <a:r>
              <a:rPr lang="el-GR" altLang="en-US"/>
              <a:t>.</a:t>
            </a:r>
            <a:endParaRPr lang="el-GR" altLang="en-US"/>
          </a:p>
          <a:p>
            <a:pPr marL="457200" indent="-457200">
              <a:buAutoNum type="arabicPeriod"/>
            </a:pPr>
            <a:r>
              <a:rPr lang="el-GR" altLang="en-US"/>
              <a:t>Για τα είδη του</a:t>
            </a:r>
            <a:r>
              <a:rPr lang="el-GR" altLang="en-US" b="1">
                <a:solidFill>
                  <a:schemeClr val="accent1"/>
                </a:solidFill>
                <a:effectLst>
                  <a:outerShdw blurRad="38100" dist="25400" dir="5400000" algn="ctr" rotWithShape="0">
                    <a:srgbClr val="6E747A">
                      <a:alpha val="43000"/>
                    </a:srgbClr>
                  </a:outerShdw>
                </a:effectLst>
              </a:rPr>
              <a:t> όχι καλά εντοπισμένου</a:t>
            </a:r>
            <a:r>
              <a:rPr lang="el-GR" altLang="en-US"/>
              <a:t> χρόνιου και βαθύ ακαθόριστου πόνου, εφόσον η κλασική μορφή δεν έχει καλό αναλγητικό αποτέλεσμα, επιλέγεται πρώτα η μορφή </a:t>
            </a:r>
            <a:r>
              <a:rPr lang="el-GR" altLang="en-US" b="1">
                <a:solidFill>
                  <a:schemeClr val="accent1"/>
                </a:solidFill>
                <a:effectLst>
                  <a:outerShdw blurRad="38100" dist="25400" dir="5400000" algn="ctr" rotWithShape="0">
                    <a:srgbClr val="6E747A">
                      <a:alpha val="43000"/>
                    </a:srgbClr>
                  </a:outerShdw>
                </a:effectLst>
              </a:rPr>
              <a:t>Ηλεκτροβελονισμού</a:t>
            </a:r>
            <a:r>
              <a:rPr lang="el-GR" altLang="en-US"/>
              <a:t> και μετά του </a:t>
            </a:r>
            <a:r>
              <a:rPr lang="en-US" altLang="el-GR" b="1">
                <a:solidFill>
                  <a:schemeClr val="accent1"/>
                </a:solidFill>
                <a:effectLst>
                  <a:outerShdw blurRad="38100" dist="25400" dir="5400000" algn="ctr" rotWithShape="0">
                    <a:srgbClr val="6E747A">
                      <a:alpha val="43000"/>
                    </a:srgbClr>
                  </a:outerShdw>
                </a:effectLst>
              </a:rPr>
              <a:t>Hyperstimulation.</a:t>
            </a:r>
            <a:endParaRPr lang="en-US" altLang="el-GR" b="1">
              <a:solidFill>
                <a:schemeClr val="accent1"/>
              </a:solidFill>
              <a:effectLst>
                <a:outerShdw blurRad="38100" dist="25400" dir="5400000" algn="ctr" rotWithShape="0">
                  <a:srgbClr val="6E747A">
                    <a:alpha val="43000"/>
                  </a:srgbClr>
                </a:outerShdw>
              </a:effectLst>
            </a:endParaRPr>
          </a:p>
          <a:p>
            <a:pPr marL="457200" indent="-457200">
              <a:buAutoNum type="arabicPeriod"/>
            </a:pPr>
            <a:r>
              <a:rPr lang="el-GR" altLang="el-GR"/>
              <a:t>Στην περίπτωση του Ηλεκτροβελονισμού και του </a:t>
            </a:r>
            <a:r>
              <a:rPr lang="en-US" altLang="el-GR"/>
              <a:t>Hyperstimulation </a:t>
            </a:r>
            <a:r>
              <a:rPr lang="el-GR" altLang="el-GR"/>
              <a:t>, χρειάζεται θεραπεία μεγάλης διάρκειας.</a:t>
            </a:r>
            <a:endParaRPr lang="el-GR" altLang="el-GR"/>
          </a:p>
          <a:p>
            <a:pPr marL="457200" indent="-457200">
              <a:buAutoNum type="arabicPeriod"/>
            </a:pPr>
            <a:r>
              <a:rPr lang="el-GR" altLang="el-GR"/>
              <a:t>αν δεν επέλθει αναλγησία, μετά από μεγάλης χρονικής διάρκειας εφαρμογή ηλεκτροβελονισμού και </a:t>
            </a:r>
            <a:r>
              <a:rPr lang="en-US" altLang="el-GR"/>
              <a:t>Hyperstimulation, </a:t>
            </a:r>
            <a:r>
              <a:rPr lang="el-GR" altLang="en-US"/>
              <a:t>τότε χρειάζεται επειλογή νέων σημείων εφαρμογής των ηλεκτροδίων και νέα προσπάθεια, μεγάλης χρονικής διάρκειας εφαρμογής των 2 αυτών μορφών.</a:t>
            </a:r>
            <a:endParaRPr lang="el-GR"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68045" y="404495"/>
            <a:ext cx="10570845" cy="6049645"/>
          </a:xfrm>
        </p:spPr>
        <p:txBody>
          <a:bodyPr>
            <a:noAutofit/>
          </a:bodyPr>
          <a:lstStyle/>
          <a:p>
            <a:pPr marL="457200" indent="-457200">
              <a:buFont typeface="+mj-lt"/>
              <a:buAutoNum type="arabicPeriod" startAt="5"/>
            </a:pPr>
            <a:r>
              <a:rPr lang="el-GR" altLang="en-US" dirty="0"/>
              <a:t>Το καλύτερο αναλγητικό αποτέλεσμα σε δύσκολες περιπτώσεις έχει η ταυτόχρονη εφαρμογή, με μία ή και δύο συσκευές με δύο κανάλια η καθεμία και των τριών μορφών ΤΕΝΣ αν είναι δυνατόν.</a:t>
            </a:r>
            <a:endParaRPr lang="el-GR" altLang="en-US" dirty="0"/>
          </a:p>
          <a:p>
            <a:pPr marL="457200" indent="-457200">
              <a:buFont typeface="+mj-lt"/>
              <a:buAutoNum type="arabicPeriod" startAt="5"/>
            </a:pPr>
            <a:r>
              <a:rPr lang="el-GR" altLang="en-US" dirty="0"/>
              <a:t>Ιεραρχώντας τις τρεις μορφές </a:t>
            </a:r>
            <a:r>
              <a:rPr lang="en-US" altLang="el-GR" dirty="0"/>
              <a:t>TENS</a:t>
            </a:r>
            <a:r>
              <a:rPr lang="el-GR" altLang="el-GR" dirty="0"/>
              <a:t>, το καλύτερο αναλγητικό αποτέλεσμα έχει η κλασική του μορφή για τις περιπτώσεις του οξέος και </a:t>
            </a:r>
            <a:r>
              <a:rPr lang="el-GR" altLang="el-GR" dirty="0" err="1"/>
              <a:t>υποξέος</a:t>
            </a:r>
            <a:r>
              <a:rPr lang="el-GR" altLang="el-GR" dirty="0"/>
              <a:t> σαφώς εντοπισμένου πόνου, μετά ο </a:t>
            </a:r>
            <a:r>
              <a:rPr lang="el-GR" altLang="el-GR" dirty="0" err="1"/>
              <a:t>ηλεκτροβελονισμός</a:t>
            </a:r>
            <a:r>
              <a:rPr lang="el-GR" altLang="el-GR" dirty="0"/>
              <a:t> και τέλος </a:t>
            </a:r>
            <a:r>
              <a:rPr lang="en-US" altLang="el-GR" dirty="0" err="1"/>
              <a:t>Hyperstimulation</a:t>
            </a:r>
            <a:r>
              <a:rPr lang="en-US" altLang="el-GR" dirty="0"/>
              <a:t>.</a:t>
            </a:r>
            <a:endParaRPr lang="en-US" altLang="el-GR" dirty="0"/>
          </a:p>
          <a:p>
            <a:pPr marL="457200" indent="-457200">
              <a:buFont typeface="+mj-lt"/>
              <a:buAutoNum type="arabicPeriod" startAt="5"/>
            </a:pPr>
            <a:r>
              <a:rPr lang="el-GR" altLang="el-GR" dirty="0"/>
              <a:t>Εάν ακολουθηθούν οι οδηγίες για τη σωστή εφαρμογή, ο πόνος υποχωρεί ή αναστέλλεται συνήθως στα πρώτα 10 λεπτά ή το πολύ σε 20, μετά την εφαρμογή του κλασικού </a:t>
            </a:r>
            <a:r>
              <a:rPr lang="en-US" altLang="el-GR" dirty="0"/>
              <a:t>TENS. </a:t>
            </a:r>
            <a:r>
              <a:rPr lang="el-GR" altLang="en-US" dirty="0"/>
              <a:t>Με τις άλλες μορφές </a:t>
            </a:r>
            <a:r>
              <a:rPr lang="en-US" altLang="el-GR" dirty="0"/>
              <a:t>TENS, </a:t>
            </a:r>
            <a:r>
              <a:rPr lang="el-GR" altLang="el-GR" dirty="0"/>
              <a:t>ο πόνος  υποχωρεί ή αναστέλλεται στα 10-30 λεπτά ή το πολύ σε μία ώρα. Εάν δεν έχουμε αυτά τα </a:t>
            </a:r>
            <a:r>
              <a:rPr lang="el-GR" altLang="el-GR"/>
              <a:t>αποτελέσματα </a:t>
            </a:r>
            <a:r>
              <a:rPr lang="el-GR" altLang="el-GR" smtClean="0"/>
              <a:t>αλλάζουμε </a:t>
            </a:r>
            <a:r>
              <a:rPr lang="el-GR" altLang="el-GR" dirty="0"/>
              <a:t>τη θέση των ηλεκτροδίων.</a:t>
            </a:r>
            <a:endParaRPr lang="el-GR" alt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1095" y="564515"/>
            <a:ext cx="9906000" cy="5928360"/>
          </a:xfrm>
        </p:spPr>
        <p:txBody>
          <a:bodyPr>
            <a:normAutofit fontScale="90000" lnSpcReduction="10000"/>
          </a:bodyPr>
          <a:lstStyle/>
          <a:p>
            <a:pPr marL="457200" indent="-457200">
              <a:buFont typeface="+mj-lt"/>
              <a:buAutoNum type="arabicPeriod" startAt="8"/>
            </a:pPr>
            <a:r>
              <a:rPr lang="el-GR" altLang="en-US"/>
              <a:t>Η κλασική μορφή </a:t>
            </a:r>
            <a:r>
              <a:rPr lang="en-US" altLang="el-GR"/>
              <a:t>TENS</a:t>
            </a:r>
            <a:r>
              <a:rPr lang="el-GR" altLang="el-GR"/>
              <a:t>, είναι καλό να εφαρμόζεται σε περιοχές που είναι τμηματικά συνδεδεμένες με την πηγή του πόνου, χωρίς όμως να περιέχουν κινητικά σημεία.</a:t>
            </a:r>
            <a:endParaRPr lang="el-GR" altLang="el-GR"/>
          </a:p>
          <a:p>
            <a:pPr marL="457200" indent="-457200">
              <a:buFont typeface="+mj-lt"/>
              <a:buAutoNum type="arabicPeriod" startAt="8"/>
            </a:pPr>
            <a:r>
              <a:rPr lang="el-GR" altLang="el-GR"/>
              <a:t>η ρύθμιση του εύρους παλμού και της έντασης για τον κλασικό </a:t>
            </a:r>
            <a:r>
              <a:rPr lang="en-US" altLang="el-GR"/>
              <a:t>TENS, </a:t>
            </a:r>
            <a:r>
              <a:rPr lang="el-GR" altLang="en-US"/>
              <a:t>πρέπει να είναι τέτοια ώστε ο ασθενής μόλις να μην αισθάνεται μυική σύσπαση κάτω από τα ηλεκτρόδια.</a:t>
            </a:r>
            <a:endParaRPr lang="el-GR" altLang="en-US"/>
          </a:p>
          <a:p>
            <a:pPr marL="457200" indent="-457200">
              <a:buFont typeface="+mj-lt"/>
              <a:buAutoNum type="arabicPeriod" startAt="8"/>
            </a:pPr>
            <a:r>
              <a:rPr lang="el-GR" altLang="en-US"/>
              <a:t>για την επιτυχία του ηλεκτροβελονισμού και του </a:t>
            </a:r>
            <a:r>
              <a:rPr lang="en-US" altLang="en-US"/>
              <a:t>Hyperstimulation, </a:t>
            </a:r>
            <a:r>
              <a:rPr lang="el-GR" altLang="en-US"/>
              <a:t>απαιτούνται δυνατές ορατές μυικές συσπάσεις. Για αυτό οι περιοχές που είναι τμηματικά συνδεδεμένες με την πηγή του πόνου, και περιλαμβάνουν εκτός των άλλων ειδικών σημείων και κινητικά σημεία, ενδείκνυνται για ερεθισμό. Οι περιοχές αυτές ενδείκνυνται για έντονο ερεθισμό, διότι τα ερεθίσματα θα διοχετευτούν μέσω μεγάλου αριθμού νευρικών ινών στο Κ.Ν.Σ.και θα βοηθήσουν στην απελευθέρωση ενδογενών οπιούχων ουσιών.</a:t>
            </a:r>
            <a:endParaRPr lang="el-GR"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412" y="156402"/>
            <a:ext cx="9905998" cy="1478570"/>
          </a:xfrm>
        </p:spPr>
        <p:txBody>
          <a:bodyPr>
            <a:normAutofit/>
          </a:bodyPr>
          <a:lstStyle/>
          <a:p>
            <a:pPr algn="ctr"/>
            <a:r>
              <a:rPr lang="el-GR" sz="4400" dirty="0"/>
              <a:t>ΑΙΣΘΗΤΙΚΟΣ ΗΛΕΚΤΡΙΚΟΣ ΕΡΕΘΙΣΜΟΣ</a:t>
            </a:r>
            <a:endParaRPr lang="el-GR" sz="4400" dirty="0"/>
          </a:p>
        </p:txBody>
      </p:sp>
      <p:sp>
        <p:nvSpPr>
          <p:cNvPr id="3" name="Θέση περιεχομένου 2"/>
          <p:cNvSpPr>
            <a:spLocks noGrp="1"/>
          </p:cNvSpPr>
          <p:nvPr>
            <p:ph idx="1"/>
          </p:nvPr>
        </p:nvSpPr>
        <p:spPr>
          <a:xfrm>
            <a:off x="919480" y="1134110"/>
            <a:ext cx="10353040" cy="5631180"/>
          </a:xfrm>
        </p:spPr>
        <p:txBody>
          <a:bodyPr>
            <a:noAutofit/>
          </a:bodyPr>
          <a:lstStyle/>
          <a:p>
            <a:r>
              <a:rPr lang="el-GR" sz="3200" dirty="0"/>
              <a:t>Θεωρείται ο ερεθισμός που το βασικότερο και ουσιαστικότερο αποτέλεσμα που προκύπτει από την εφαρμογή του είναι η ελάττωση του πόνου.</a:t>
            </a:r>
            <a:endParaRPr lang="el-GR" sz="3200" dirty="0"/>
          </a:p>
          <a:p>
            <a:r>
              <a:rPr lang="el-GR" sz="3200" dirty="0"/>
              <a:t>Τα κυριότερα είδη ηλεκτρικών ρευμάτων που χρησιμοποιούνται για την ελάττωση ή αναστολή του πόνου είναι:</a:t>
            </a:r>
            <a:endParaRPr lang="el-GR" sz="3200" dirty="0"/>
          </a:p>
          <a:p>
            <a:pPr marL="457200" indent="-457200">
              <a:buFont typeface="+mj-lt"/>
              <a:buAutoNum type="arabicPeriod"/>
            </a:pPr>
            <a:r>
              <a:rPr lang="el-GR" sz="3200" b="1" i="1" dirty="0">
                <a:ln w="9525">
                  <a:solidFill>
                    <a:schemeClr val="bg1"/>
                  </a:solidFill>
                  <a:prstDash val="solid"/>
                </a:ln>
                <a:effectLst>
                  <a:outerShdw blurRad="12700" dist="38100" dir="2700000" algn="tl" rotWithShape="0">
                    <a:schemeClr val="bg1">
                      <a:lumMod val="50000"/>
                    </a:schemeClr>
                  </a:outerShdw>
                </a:effectLst>
              </a:rPr>
              <a:t>Ο </a:t>
            </a:r>
            <a:r>
              <a:rPr lang="en-US" sz="3200" b="1" i="1" dirty="0">
                <a:ln w="9525">
                  <a:solidFill>
                    <a:schemeClr val="bg1"/>
                  </a:solidFill>
                  <a:prstDash val="solid"/>
                </a:ln>
                <a:effectLst>
                  <a:outerShdw blurRad="12700" dist="38100" dir="2700000" algn="tl" rotWithShape="0">
                    <a:schemeClr val="bg1">
                      <a:lumMod val="50000"/>
                    </a:schemeClr>
                  </a:outerShdw>
                </a:effectLst>
              </a:rPr>
              <a:t>TENS</a:t>
            </a:r>
            <a:endParaRPr lang="en-US" sz="3200" b="1" i="1" dirty="0">
              <a:ln w="9525">
                <a:solidFill>
                  <a:schemeClr val="bg1"/>
                </a:solidFill>
                <a:prstDash val="solid"/>
              </a:ln>
              <a:effectLst>
                <a:outerShdw blurRad="12700" dist="38100" dir="2700000" algn="tl" rotWithShape="0">
                  <a:schemeClr val="bg1">
                    <a:lumMod val="50000"/>
                  </a:schemeClr>
                </a:outerShdw>
              </a:effectLst>
            </a:endParaRPr>
          </a:p>
          <a:p>
            <a:pPr marL="457200" indent="-457200">
              <a:buFont typeface="+mj-lt"/>
              <a:buAutoNum type="arabicPeriod"/>
            </a:pPr>
            <a:r>
              <a:rPr lang="el-GR" sz="3200" b="1" i="1" dirty="0">
                <a:ln w="9525">
                  <a:solidFill>
                    <a:schemeClr val="bg1"/>
                  </a:solidFill>
                  <a:prstDash val="solid"/>
                </a:ln>
                <a:effectLst>
                  <a:outerShdw blurRad="12700" dist="38100" dir="2700000" algn="tl" rotWithShape="0">
                    <a:schemeClr val="bg1">
                      <a:lumMod val="50000"/>
                    </a:schemeClr>
                  </a:outerShdw>
                </a:effectLst>
              </a:rPr>
              <a:t>Τα παρεμβαλλόμενα</a:t>
            </a:r>
            <a:endParaRPr lang="el-GR" sz="3200" b="1" i="1" dirty="0">
              <a:ln w="9525">
                <a:solidFill>
                  <a:schemeClr val="bg1"/>
                </a:solidFill>
                <a:prstDash val="solid"/>
              </a:ln>
              <a:effectLst>
                <a:outerShdw blurRad="12700" dist="38100" dir="2700000" algn="tl" rotWithShape="0">
                  <a:schemeClr val="bg1">
                    <a:lumMod val="50000"/>
                  </a:schemeClr>
                </a:outerShdw>
              </a:effectLst>
            </a:endParaRPr>
          </a:p>
          <a:p>
            <a:pPr marL="457200" indent="-457200">
              <a:buFont typeface="+mj-lt"/>
              <a:buAutoNum type="arabicPeriod"/>
            </a:pPr>
            <a:r>
              <a:rPr lang="el-GR" sz="3200" b="1" i="1" dirty="0">
                <a:ln w="9525">
                  <a:solidFill>
                    <a:schemeClr val="bg1"/>
                  </a:solidFill>
                  <a:prstDash val="solid"/>
                </a:ln>
                <a:effectLst>
                  <a:outerShdw blurRad="12700" dist="38100" dir="2700000" algn="tl" rotWithShape="0">
                    <a:schemeClr val="bg1">
                      <a:lumMod val="50000"/>
                    </a:schemeClr>
                  </a:outerShdw>
                </a:effectLst>
              </a:rPr>
              <a:t>Τα </a:t>
            </a:r>
            <a:r>
              <a:rPr lang="el-GR" sz="3200" b="1" i="1" dirty="0" err="1">
                <a:ln w="9525">
                  <a:solidFill>
                    <a:schemeClr val="bg1"/>
                  </a:solidFill>
                  <a:prstDash val="solid"/>
                </a:ln>
                <a:effectLst>
                  <a:outerShdw blurRad="12700" dist="38100" dir="2700000" algn="tl" rotWithShape="0">
                    <a:schemeClr val="bg1">
                      <a:lumMod val="50000"/>
                    </a:schemeClr>
                  </a:outerShdw>
                </a:effectLst>
              </a:rPr>
              <a:t>διαδυναμικά</a:t>
            </a:r>
            <a:endParaRPr lang="el-GR" sz="3200"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095" y="263525"/>
            <a:ext cx="10288905" cy="1751330"/>
          </a:xfrm>
        </p:spPr>
        <p:txBody>
          <a:bodyPr/>
          <a:lstStyle/>
          <a:p>
            <a:pPr algn="ctr"/>
            <a:r>
              <a:rPr lang="el-GR" altLang="en-US" sz="4400"/>
              <a:t>ΕΠΙΛΟΓΗ ΚΑΤΑΛΛΗΛΩΝ ΠΕΡΙΟΧΩΝ ΤΟΠΟΘΕΤΗΣΗΣ ΗΛΕΚΤΡΟΔΙΩΝ </a:t>
            </a:r>
            <a:r>
              <a:rPr lang="en-US" altLang="el-GR" sz="4400"/>
              <a:t>TENS</a:t>
            </a:r>
            <a:endParaRPr lang="en-US" altLang="el-GR" sz="4400"/>
          </a:p>
        </p:txBody>
      </p:sp>
      <p:sp>
        <p:nvSpPr>
          <p:cNvPr id="3" name="Content Placeholder 2"/>
          <p:cNvSpPr>
            <a:spLocks noGrp="1"/>
          </p:cNvSpPr>
          <p:nvPr>
            <p:ph idx="1"/>
          </p:nvPr>
        </p:nvSpPr>
        <p:spPr>
          <a:xfrm>
            <a:off x="1141412" y="2240597"/>
            <a:ext cx="9905999" cy="3541714"/>
          </a:xfrm>
        </p:spPr>
        <p:txBody>
          <a:bodyPr/>
          <a:lstStyle/>
          <a:p>
            <a:r>
              <a:rPr lang="el-GR" altLang="en-US" sz="3200"/>
              <a:t>Οι επιλογές περιοχών τοποθέτησης των ηλεκτροδίων είναι πολλές και πρέπει να βασίζονται σε φυσιολογικές και ανατομικές αρχές. Οι επιλογές αυτές εξαρτώνται από την αιτιολογία, την τοποθεσία και το χαρακτήρα του πόνου.</a:t>
            </a:r>
            <a:endParaRPr lang="el-GR" altLang="en-US" sz="320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087120" y="162560"/>
            <a:ext cx="10835005" cy="6696075"/>
          </a:xfrm>
        </p:spPr>
        <p:txBody>
          <a:bodyPr>
            <a:noAutofit/>
          </a:bodyPr>
          <a:p>
            <a:r>
              <a:rPr lang="el-GR" altLang="en-US" sz="3200"/>
              <a:t>Για να θεωρηθεί μια περιοχή κατάλληλη για τοποθέτηση ηλεκτροδίων πρέπει να πληρεί τις ακόλουθες προυποθέσεις:</a:t>
            </a:r>
            <a:endParaRPr lang="el-GR" altLang="en-US" sz="3200"/>
          </a:p>
          <a:p>
            <a:pPr marL="457200" indent="-457200">
              <a:buAutoNum type="arabicPeriod"/>
            </a:pPr>
            <a:r>
              <a:rPr lang="el-GR" altLang="en-US" sz="3200"/>
              <a:t>να είναι περιοχή όπου ο ερεθισμός μπορεί να οδηγηθεί εύκολα στο ΚΝΣ.</a:t>
            </a:r>
            <a:endParaRPr lang="el-GR" altLang="en-US" sz="3200"/>
          </a:p>
          <a:p>
            <a:pPr marL="457200" indent="-457200">
              <a:buAutoNum type="arabicPeriod"/>
            </a:pPr>
            <a:r>
              <a:rPr lang="el-GR" altLang="en-US" sz="3200"/>
              <a:t>να είναι λεία, ώστε να εφαρμόζεται καλά το ηλεκτρόδιο (αποκλεισμός οστικών προεξοχών, περιοχές με μαλλιά).</a:t>
            </a:r>
            <a:endParaRPr lang="el-GR" altLang="en-US" sz="3200"/>
          </a:p>
          <a:p>
            <a:pPr marL="457200" indent="-457200">
              <a:buAutoNum type="arabicPeriod"/>
            </a:pPr>
            <a:r>
              <a:rPr lang="el-GR" altLang="en-US" sz="3200"/>
              <a:t>να είναι περιοχή που να συνδέεται ανατομικά και φυσιολογικά με την πηγή του πόνου.</a:t>
            </a:r>
            <a:endParaRPr lang="el-GR" altLang="en-US" sz="3200"/>
          </a:p>
          <a:p>
            <a:pPr marL="457200" indent="-457200">
              <a:buAutoNum type="arabicPeriod"/>
            </a:pPr>
            <a:r>
              <a:rPr lang="el-GR" altLang="en-US" sz="3200"/>
              <a:t>να είναι περιοχή με σαφή ανατομικό εντοπισμό.</a:t>
            </a:r>
            <a:endParaRPr lang="el-GR" altLang="en-US" sz="32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740410" y="207645"/>
            <a:ext cx="10853420" cy="6567805"/>
          </a:xfrm>
        </p:spPr>
        <p:txBody>
          <a:bodyPr>
            <a:noAutofit/>
          </a:bodyPr>
          <a:p>
            <a:r>
              <a:rPr lang="el-GR" altLang="en-US" sz="2300"/>
              <a:t>Για να σκιαγραφηθεί καλύτερα μια τέτοια περιοχή πρέπει να περιλαμβάνει τουλάχιστον ένα ειδικό σημείο. </a:t>
            </a:r>
            <a:endParaRPr lang="el-GR" altLang="en-US" sz="2300"/>
          </a:p>
          <a:p>
            <a:r>
              <a:rPr lang="el-GR" altLang="en-US" sz="2300"/>
              <a:t>Σαν ειδικό σημείο ορίζουμε ένα κινητικό σημείο, ένα σημείο βελονισμού, ένα σημείο πυροδότησης (</a:t>
            </a:r>
            <a:r>
              <a:rPr lang="en-US" altLang="el-GR" sz="2300"/>
              <a:t>trigger point),</a:t>
            </a:r>
            <a:r>
              <a:rPr lang="el-GR" altLang="el-GR" sz="2300"/>
              <a:t> ή ένα επιφανειακό σημείο περιφερικού νεύρου.</a:t>
            </a:r>
            <a:endParaRPr lang="el-GR" altLang="el-GR" sz="2300"/>
          </a:p>
          <a:p>
            <a:r>
              <a:rPr lang="el-GR" altLang="el-GR" sz="2300"/>
              <a:t>Τα </a:t>
            </a:r>
            <a:r>
              <a:rPr lang="el-GR" altLang="el-GR" sz="2300">
                <a:ln w="22225">
                  <a:solidFill>
                    <a:schemeClr val="accent2"/>
                  </a:solidFill>
                  <a:prstDash val="solid"/>
                </a:ln>
                <a:solidFill>
                  <a:schemeClr val="accent2">
                    <a:lumMod val="40000"/>
                    <a:lumOff val="60000"/>
                  </a:schemeClr>
                </a:solidFill>
                <a:effectLst/>
              </a:rPr>
              <a:t>κινητικά σημεία</a:t>
            </a:r>
            <a:r>
              <a:rPr lang="el-GR" altLang="el-GR" sz="2300"/>
              <a:t> σαν ανατομικές ενότητες έχουν καθιερωθεί από τον </a:t>
            </a:r>
            <a:r>
              <a:rPr lang="en-US" altLang="el-GR" sz="2300"/>
              <a:t>Koers</a:t>
            </a:r>
            <a:r>
              <a:rPr lang="el-GR" altLang="en-US" sz="2300"/>
              <a:t> και είναι επιφανειακά σημεία, εκεί όπου το κύριο νευρικό στέλεχος εισέρχεται στο μυ.</a:t>
            </a:r>
            <a:endParaRPr lang="el-GR" altLang="en-US" sz="2300"/>
          </a:p>
          <a:p>
            <a:r>
              <a:rPr lang="el-GR" altLang="en-US" sz="2300"/>
              <a:t>Τα </a:t>
            </a:r>
            <a:r>
              <a:rPr lang="el-GR" altLang="en-US" sz="2300">
                <a:ln w="22225">
                  <a:solidFill>
                    <a:schemeClr val="accent2"/>
                  </a:solidFill>
                  <a:prstDash val="solid"/>
                </a:ln>
                <a:solidFill>
                  <a:schemeClr val="accent2">
                    <a:lumMod val="40000"/>
                    <a:lumOff val="60000"/>
                  </a:schemeClr>
                </a:solidFill>
                <a:effectLst/>
              </a:rPr>
              <a:t>σημεία βελονισμού</a:t>
            </a:r>
            <a:r>
              <a:rPr lang="el-GR" altLang="en-US" sz="2300"/>
              <a:t> βρίσκονται πάνω στην πύλη εισόδου των νεύρων στους μυς και στα σημεία πυκνών συγκεντρώσεων συγκεκριμένων ή πολλαπλών νευρικών απολήξεων αισθητικών οργάνων.</a:t>
            </a:r>
            <a:endParaRPr lang="el-GR" altLang="en-US" sz="2300"/>
          </a:p>
          <a:p>
            <a:r>
              <a:rPr lang="el-GR" altLang="en-US" sz="2300"/>
              <a:t>Τα </a:t>
            </a:r>
            <a:r>
              <a:rPr lang="el-GR" altLang="en-US" sz="2300">
                <a:ln w="22225">
                  <a:solidFill>
                    <a:schemeClr val="accent2"/>
                  </a:solidFill>
                  <a:prstDash val="solid"/>
                </a:ln>
                <a:solidFill>
                  <a:schemeClr val="accent2">
                    <a:lumMod val="40000"/>
                    <a:lumOff val="60000"/>
                  </a:schemeClr>
                </a:solidFill>
                <a:effectLst/>
              </a:rPr>
              <a:t>σημεία πυροδότησης</a:t>
            </a:r>
            <a:r>
              <a:rPr lang="el-GR" altLang="en-US" sz="2300"/>
              <a:t> μπορεί να εμφανίζονται σαν υπερδραστήριοι μυικές άτρακτοι, σαν όργανα </a:t>
            </a:r>
            <a:r>
              <a:rPr lang="en-US" altLang="en-US" sz="2300"/>
              <a:t>Golgi,</a:t>
            </a:r>
            <a:r>
              <a:rPr lang="el-GR" altLang="en-US" sz="2300"/>
              <a:t> ή σαν απολήξεις </a:t>
            </a:r>
            <a:r>
              <a:rPr lang="en-US" altLang="en-US" sz="2300"/>
              <a:t>Purkeni.</a:t>
            </a:r>
            <a:endParaRPr lang="en-US" altLang="en-US" sz="2300"/>
          </a:p>
          <a:p>
            <a:r>
              <a:rPr lang="el-GR" altLang="en-US" sz="2300"/>
              <a:t>Τα</a:t>
            </a:r>
            <a:r>
              <a:rPr lang="el-GR" altLang="en-US" sz="2300">
                <a:ln w="22225">
                  <a:solidFill>
                    <a:schemeClr val="accent2"/>
                  </a:solidFill>
                  <a:prstDash val="solid"/>
                </a:ln>
                <a:solidFill>
                  <a:schemeClr val="accent2">
                    <a:lumMod val="40000"/>
                    <a:lumOff val="60000"/>
                  </a:schemeClr>
                </a:solidFill>
                <a:effectLst/>
              </a:rPr>
              <a:t> επιφανεικά σημεία</a:t>
            </a:r>
            <a:r>
              <a:rPr lang="el-GR" altLang="en-US" sz="2300"/>
              <a:t> περιφερικών νεύρων βρίσκονται στις περιοχές που τα περιφερικά νεύρα έρχονται στην επιφάνεια.</a:t>
            </a:r>
            <a:endParaRPr lang="el-GR" altLang="en-US" sz="23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1141095" y="789940"/>
            <a:ext cx="9906000" cy="5601970"/>
          </a:xfrm>
        </p:spPr>
        <p:txBody>
          <a:bodyPr/>
          <a:p>
            <a:r>
              <a:rPr lang="el-GR" altLang="en-US" sz="3200"/>
              <a:t>Από αυτή την ανατομική σκιαγράφηση των ανωτέρων σημείων καταλαβαίνει κανείς ότι οι θέσεις πολλών σημείων βελονισμού (όχι όλων), είναι ίδιες με τις θέσεις των κινητικών σημείων ή σημείων πυροδότησης.</a:t>
            </a:r>
            <a:endParaRPr lang="el-GR" altLang="en-US" sz="3200"/>
          </a:p>
          <a:p>
            <a:r>
              <a:rPr lang="el-GR" altLang="en-US" sz="3200"/>
              <a:t>Έτσι πολλές περιοχές εφαρμογής ηλεκτροδίων </a:t>
            </a:r>
            <a:r>
              <a:rPr lang="en-US" altLang="el-GR" sz="3200"/>
              <a:t>TENS</a:t>
            </a:r>
            <a:r>
              <a:rPr lang="el-GR" altLang="el-GR" sz="3200"/>
              <a:t>, συνδυάζουν χαρακτηριστικές ιδιότητες δύο ή και περισσότερων διαφορετικών ειδικών σημείων.</a:t>
            </a:r>
            <a:endParaRPr lang="el-GR" altLang="el-GR" sz="320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040765" y="99060"/>
            <a:ext cx="10689590" cy="1478280"/>
          </a:xfrm>
        </p:spPr>
        <p:txBody>
          <a:bodyPr/>
          <a:p>
            <a:pPr algn="ctr"/>
            <a:r>
              <a:rPr lang="el-GR" altLang="en-US" sz="4400"/>
              <a:t>ΕΠΙΛΟΓΗ ΤΡΟΠΩΝ ΤΟΠΟΘΕΤΗΣΗΣ ΗΛΕΚΤΡΟΔΙΩΝ ΤΕΝΣ</a:t>
            </a:r>
            <a:endParaRPr lang="el-GR" altLang="en-US" sz="4400"/>
          </a:p>
        </p:txBody>
      </p:sp>
      <p:sp>
        <p:nvSpPr>
          <p:cNvPr id="3" name="Content Placeholder 2"/>
          <p:cNvSpPr>
            <a:spLocks noGrp="1"/>
          </p:cNvSpPr>
          <p:nvPr>
            <p:ph idx="1"/>
          </p:nvPr>
        </p:nvSpPr>
        <p:spPr>
          <a:xfrm>
            <a:off x="1141095" y="1437005"/>
            <a:ext cx="9906000" cy="4846320"/>
          </a:xfrm>
        </p:spPr>
        <p:txBody>
          <a:bodyPr/>
          <a:p>
            <a:pPr marL="457200" indent="-457200">
              <a:buFont typeface="+mj-lt"/>
              <a:buAutoNum type="alphaUcPeriod"/>
            </a:pPr>
            <a:r>
              <a:rPr lang="el-GR" altLang="en-US"/>
              <a:t>Ομόπλευρη και Αμφοτερόπλευση τοποθέτηση </a:t>
            </a:r>
            <a:endParaRPr lang="el-GR" altLang="en-US"/>
          </a:p>
          <a:p>
            <a:pPr marL="457200" indent="-457200">
              <a:buFont typeface="+mj-lt"/>
              <a:buAutoNum type="alphaUcPeriod"/>
            </a:pPr>
            <a:r>
              <a:rPr lang="el-GR" altLang="en-US"/>
              <a:t>Τοποθέτηση στην Αντίθετη πλευρά</a:t>
            </a:r>
            <a:endParaRPr lang="el-GR" altLang="en-US"/>
          </a:p>
          <a:p>
            <a:pPr marL="457200" indent="-457200">
              <a:buFont typeface="+mj-lt"/>
              <a:buAutoNum type="alphaUcPeriod"/>
            </a:pPr>
            <a:r>
              <a:rPr lang="el-GR" altLang="en-US"/>
              <a:t>Πολλαπλή τοποθέτηση ηλεκτροδίων (δυνατότητα εφαρμογής πάνω από 4 ηλεκτρόδια)</a:t>
            </a:r>
            <a:endParaRPr lang="el-GR" altLang="en-US"/>
          </a:p>
          <a:p>
            <a:pPr marL="457200" indent="-457200">
              <a:buFont typeface="+mj-lt"/>
              <a:buAutoNum type="alphaUcPeriod"/>
            </a:pPr>
            <a:r>
              <a:rPr lang="el-GR" altLang="en-US"/>
              <a:t>Τριγωνική, Τετράγωνη και Σταυρωτή τοποθέτηση</a:t>
            </a:r>
            <a:endParaRPr lang="el-GR" altLang="en-US"/>
          </a:p>
          <a:p>
            <a:pPr marL="457200" indent="-457200">
              <a:buFont typeface="+mj-lt"/>
              <a:buAutoNum type="alphaUcPeriod"/>
            </a:pPr>
            <a:r>
              <a:rPr lang="el-GR" altLang="en-US"/>
              <a:t>Τοποθέτηση σε περιοχές άσχετες με την πηγή του πόνου</a:t>
            </a:r>
            <a:endParaRPr lang="el-GR" altLang="en-US"/>
          </a:p>
          <a:p>
            <a:pPr marL="457200" indent="-457200">
              <a:buFont typeface="+mj-lt"/>
              <a:buAutoNum type="alphaUcPeriod"/>
            </a:pPr>
            <a:r>
              <a:rPr lang="el-GR" altLang="en-US"/>
              <a:t>Υπερκρανιακή τοποθέτηση</a:t>
            </a:r>
            <a:endParaRPr lang="el-GR" altLang="en-US"/>
          </a:p>
          <a:p>
            <a:pPr marL="457200" indent="-457200">
              <a:buFont typeface="+mj-lt"/>
              <a:buAutoNum type="alphaUcPeriod"/>
            </a:pPr>
            <a:r>
              <a:rPr lang="el-GR" altLang="en-US"/>
              <a:t>Ακριβής θέση των ειδικών σημείων</a:t>
            </a:r>
            <a:endParaRPr lang="el-GR"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412" y="221226"/>
            <a:ext cx="9905998" cy="1478570"/>
          </a:xfrm>
        </p:spPr>
        <p:txBody>
          <a:bodyPr>
            <a:normAutofit/>
          </a:bodyPr>
          <a:lstStyle/>
          <a:p>
            <a:pPr algn="ctr"/>
            <a:r>
              <a:rPr lang="en-US" sz="6000" dirty="0"/>
              <a:t>T.E.N.S.</a:t>
            </a:r>
            <a:endParaRPr lang="el-GR" sz="6000" dirty="0"/>
          </a:p>
        </p:txBody>
      </p:sp>
      <p:sp>
        <p:nvSpPr>
          <p:cNvPr id="3" name="Θέση περιεχομένου 2"/>
          <p:cNvSpPr>
            <a:spLocks noGrp="1"/>
          </p:cNvSpPr>
          <p:nvPr>
            <p:ph idx="1"/>
          </p:nvPr>
        </p:nvSpPr>
        <p:spPr>
          <a:xfrm>
            <a:off x="179070" y="1158875"/>
            <a:ext cx="11816080" cy="6273165"/>
          </a:xfrm>
        </p:spPr>
        <p:txBody>
          <a:bodyPr>
            <a:noAutofit/>
          </a:bodyPr>
          <a:lstStyle/>
          <a:p>
            <a:r>
              <a:rPr lang="en-US" sz="3600" dirty="0"/>
              <a:t>“</a:t>
            </a:r>
            <a:r>
              <a:rPr lang="en-US" sz="3600" dirty="0" err="1"/>
              <a:t>Transcutaneus</a:t>
            </a:r>
            <a:r>
              <a:rPr lang="en-US" sz="3600" dirty="0"/>
              <a:t> </a:t>
            </a:r>
            <a:r>
              <a:rPr lang="en-US" sz="3600" dirty="0" err="1"/>
              <a:t>Electrica</a:t>
            </a:r>
            <a:r>
              <a:rPr lang="en-US" sz="3600" dirty="0"/>
              <a:t> Nerve Stimulation” =</a:t>
            </a:r>
            <a:r>
              <a:rPr lang="el-GR" sz="3600" dirty="0" err="1"/>
              <a:t>Διαδερμικός</a:t>
            </a:r>
            <a:r>
              <a:rPr lang="el-GR" sz="3600" dirty="0"/>
              <a:t> Ηλεκτρικός Νευρικός Ερεθισμός.</a:t>
            </a:r>
            <a:endParaRPr lang="el-GR" sz="3600" dirty="0"/>
          </a:p>
          <a:p>
            <a:r>
              <a:rPr lang="el-GR" sz="3600" dirty="0"/>
              <a:t>Ο </a:t>
            </a:r>
            <a:r>
              <a:rPr lang="en-US" sz="3600" dirty="0"/>
              <a:t>T.E.N.S., </a:t>
            </a:r>
            <a:r>
              <a:rPr lang="el-GR" sz="3600" dirty="0"/>
              <a:t>χαρακτηρίζεται σαν η πιο σύγχρονη μορφή αναλγητικών ηλεκτρικών ρευμάτων και τα αναλγητικά αποτελέσματα που προκύπτουν από την εφαρμογή του θεωρούνται ικανοποιητικότερα από τα αναλγητικά αποτελέσματα που προκύπτουν από την εφαρμογή των παραδοσιακών αναλγητικών ρευμάτων.</a:t>
            </a:r>
            <a:endParaRPr lang="el-G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41413" y="327514"/>
            <a:ext cx="9905998" cy="1478570"/>
          </a:xfrm>
        </p:spPr>
        <p:txBody>
          <a:bodyPr/>
          <a:lstStyle/>
          <a:p>
            <a:pPr algn="ctr"/>
            <a:r>
              <a:rPr lang="en-US" altLang="el-GR" sz="4400" dirty="0"/>
              <a:t>T.E.N.S. </a:t>
            </a:r>
            <a:r>
              <a:rPr lang="el-GR" altLang="el-GR" sz="4400" dirty="0"/>
              <a:t>ΚΑΙ ΠΟΝΟΣ</a:t>
            </a:r>
            <a:endParaRPr lang="el-GR" altLang="el-GR" sz="4400" dirty="0"/>
          </a:p>
        </p:txBody>
      </p:sp>
      <p:sp>
        <p:nvSpPr>
          <p:cNvPr id="3" name="Θέση περιεχομένου 2"/>
          <p:cNvSpPr>
            <a:spLocks noGrp="1"/>
          </p:cNvSpPr>
          <p:nvPr>
            <p:ph idx="1"/>
          </p:nvPr>
        </p:nvSpPr>
        <p:spPr>
          <a:xfrm>
            <a:off x="1141095" y="1483360"/>
            <a:ext cx="9906000" cy="4854575"/>
          </a:xfrm>
        </p:spPr>
        <p:txBody>
          <a:bodyPr>
            <a:normAutofit lnSpcReduction="10000"/>
          </a:bodyPr>
          <a:lstStyle/>
          <a:p>
            <a:r>
              <a:rPr lang="el-GR" sz="3200"/>
              <a:t>Η ελάττωση ή η αναστολή του πόνου που προκύπτει από την εφαρμογή του </a:t>
            </a:r>
            <a:r>
              <a:rPr lang="en-US" sz="3200"/>
              <a:t> T.E.N.S. </a:t>
            </a:r>
            <a:r>
              <a:rPr lang="el-GR" sz="3200"/>
              <a:t>, οφείλεται στην επίδρασή του στα ακόλουθα επίπεδα του Κ.Ν.Σ.</a:t>
            </a:r>
            <a:endParaRPr lang="el-GR" sz="3200"/>
          </a:p>
          <a:p>
            <a:pPr marL="571500" indent="-571500">
              <a:buFont typeface="+mj-lt"/>
              <a:buAutoNum type="romanUcPeriod"/>
            </a:pPr>
            <a:r>
              <a:rPr lang="el-GR" sz="3200"/>
              <a:t>οπίσθιο νωτιαίο κέρατο “</a:t>
            </a:r>
            <a:r>
              <a:rPr lang="en-US" sz="3200"/>
              <a:t>GATE THEORY CONTROL”</a:t>
            </a:r>
            <a:r>
              <a:rPr lang="el-GR" altLang="en-US" sz="3200"/>
              <a:t>.</a:t>
            </a:r>
            <a:endParaRPr lang="el-GR" altLang="en-US" sz="3200"/>
          </a:p>
          <a:p>
            <a:pPr marL="571500" indent="-571500">
              <a:buFont typeface="+mj-lt"/>
              <a:buAutoNum type="romanUcPeriod"/>
            </a:pPr>
            <a:r>
              <a:rPr lang="el-GR" sz="3200"/>
              <a:t>εσωτερικά 3ης &amp; 4ης κοιλίας εγκεφάλου, περιυδραγώγιμος φαιά ουσία “Εγκεφαλίνες”.</a:t>
            </a:r>
            <a:endParaRPr lang="el-GR" sz="3200"/>
          </a:p>
          <a:p>
            <a:pPr marL="571500" indent="-571500">
              <a:buFont typeface="+mj-lt"/>
              <a:buAutoNum type="romanUcPeriod"/>
            </a:pPr>
            <a:r>
              <a:rPr lang="el-GR" sz="3200"/>
              <a:t>υπόφυση, “ Β- εντρορφίνη”.</a:t>
            </a:r>
            <a:endParaRPr lang="el-GR" sz="32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6000"/>
              <a:t>“GATE THEORY”</a:t>
            </a:r>
            <a:r>
              <a:rPr lang="el-GR" altLang="en-US" sz="6000"/>
              <a:t> - ΠΑΡΑΜΕΤΡΟΙ</a:t>
            </a:r>
            <a:endParaRPr lang="el-GR" altLang="en-US" sz="6000"/>
          </a:p>
        </p:txBody>
      </p:sp>
      <p:sp>
        <p:nvSpPr>
          <p:cNvPr id="3" name="Content Placeholder 2"/>
          <p:cNvSpPr>
            <a:spLocks noGrp="1"/>
          </p:cNvSpPr>
          <p:nvPr>
            <p:ph idx="1"/>
          </p:nvPr>
        </p:nvSpPr>
        <p:spPr>
          <a:xfrm>
            <a:off x="1141095" y="2249170"/>
            <a:ext cx="9906000" cy="4344670"/>
          </a:xfrm>
        </p:spPr>
        <p:txBody>
          <a:bodyPr>
            <a:noAutofit/>
          </a:bodyPr>
          <a:lstStyle/>
          <a:p>
            <a:r>
              <a:rPr lang="el-GR" sz="4000"/>
              <a:t>Συμβατικός ή κλασικός </a:t>
            </a:r>
            <a:r>
              <a:rPr lang="en-US" altLang="el-GR" sz="4000"/>
              <a:t>T.E.N.S.</a:t>
            </a:r>
            <a:endParaRPr lang="en-US" altLang="el-GR" sz="4000"/>
          </a:p>
          <a:p>
            <a:r>
              <a:rPr lang="el-GR" altLang="el-GR" sz="4000"/>
              <a:t>Διάρκεια ώσης: 50- 130 </a:t>
            </a:r>
            <a:r>
              <a:rPr lang="en-US" altLang="el-GR" sz="4000"/>
              <a:t>microseconds</a:t>
            </a:r>
            <a:endParaRPr lang="en-US" altLang="el-GR" sz="4000"/>
          </a:p>
          <a:p>
            <a:r>
              <a:rPr lang="el-GR" altLang="el-GR" sz="4000"/>
              <a:t>Συχνότητα:40-100 ώσεις/</a:t>
            </a:r>
            <a:r>
              <a:rPr lang="en-US" altLang="el-GR" sz="4000"/>
              <a:t>sec</a:t>
            </a:r>
            <a:endParaRPr lang="en-US" altLang="el-GR" sz="4000"/>
          </a:p>
          <a:p>
            <a:r>
              <a:rPr lang="el-GR" altLang="el-GR" sz="4000"/>
              <a:t>Ένταση: χαμηλή</a:t>
            </a:r>
            <a:endParaRPr lang="el-GR" altLang="el-GR" sz="4000"/>
          </a:p>
          <a:p>
            <a:r>
              <a:rPr lang="el-GR" altLang="el-GR" sz="4000"/>
              <a:t>Διάρκεια θεραπείας: 45</a:t>
            </a:r>
            <a:r>
              <a:rPr lang="en-US" altLang="el-GR" sz="4000"/>
              <a:t>sec- 2min- 10min.</a:t>
            </a:r>
            <a:endParaRPr lang="en-US" altLang="el-GR" sz="40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5325" y="280670"/>
            <a:ext cx="10662285" cy="1578610"/>
          </a:xfrm>
        </p:spPr>
        <p:txBody>
          <a:bodyPr>
            <a:noAutofit/>
          </a:bodyPr>
          <a:lstStyle/>
          <a:p>
            <a:pPr algn="ctr"/>
            <a:r>
              <a:rPr lang="el-GR" altLang="en-US" sz="6000"/>
              <a:t>ΑΙΤΙΟΛΟΓΗΣΗ ΧΡΗΣΗΣ </a:t>
            </a:r>
            <a:r>
              <a:rPr lang="en-US" altLang="el-GR" sz="6000"/>
              <a:t>T.E.N.S. </a:t>
            </a:r>
            <a:endParaRPr lang="en-US" altLang="el-GR" sz="6000"/>
          </a:p>
        </p:txBody>
      </p:sp>
      <p:sp>
        <p:nvSpPr>
          <p:cNvPr id="3" name="Content Placeholder 2"/>
          <p:cNvSpPr>
            <a:spLocks noGrp="1"/>
          </p:cNvSpPr>
          <p:nvPr>
            <p:ph idx="1"/>
          </p:nvPr>
        </p:nvSpPr>
        <p:spPr>
          <a:xfrm>
            <a:off x="1141095" y="1720215"/>
            <a:ext cx="9906000" cy="4735830"/>
          </a:xfrm>
        </p:spPr>
        <p:txBody>
          <a:bodyPr>
            <a:normAutofit fontScale="92500"/>
          </a:bodyPr>
          <a:lstStyle/>
          <a:p>
            <a:r>
              <a:rPr lang="el-GR" sz="2800"/>
              <a:t>Σειρά από ερευνητικές προσπάθειες των τελευταίων ετών ισχυροποιούν την άποψηότι η χρήση του </a:t>
            </a:r>
            <a:r>
              <a:rPr lang="en-US" altLang="el-GR" sz="2800"/>
              <a:t>TENS, </a:t>
            </a:r>
            <a:r>
              <a:rPr lang="el-GR" altLang="el-GR" sz="2800"/>
              <a:t>για αναστολή οξύ και χρόνιου πόνουστο επίπεδο του νωτιαίου μυελού, έχει πολύ καλά αποτελέσματα.</a:t>
            </a:r>
            <a:endParaRPr lang="el-GR" altLang="el-GR" sz="2800"/>
          </a:p>
          <a:p>
            <a:r>
              <a:rPr lang="el-GR" altLang="el-GR" sz="2800"/>
              <a:t>Συγκριτικές έρευνες ισχυροποιούν την άποψη ότι η χρήση του </a:t>
            </a:r>
            <a:r>
              <a:rPr lang="en-US" altLang="el-GR" sz="2800"/>
              <a:t>T.E.N.S., </a:t>
            </a:r>
            <a:r>
              <a:rPr lang="el-GR" altLang="el-GR" sz="2800"/>
              <a:t>έχει καλύτερα αποτελέσματαστον οξύπόνο από ότι στο χρόνιο. Ιδιαίτερα σε οξύ στάδιο αυχενικού συνδρόμου και σε οξύ στάδιο οσφυαλγίας, το 85% των ασθενών ανακουφίστηκαν πλήρως από τον οξύ πόνο με την κατάλληλη χρήση του </a:t>
            </a:r>
            <a:r>
              <a:rPr lang="en-US" altLang="el-GR" sz="2800"/>
              <a:t>T.E.N.S.</a:t>
            </a:r>
            <a:endParaRPr lang="en-US" altLang="el-GR" sz="28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045" y="189865"/>
            <a:ext cx="10460990" cy="1660525"/>
          </a:xfrm>
        </p:spPr>
        <p:txBody>
          <a:bodyPr/>
          <a:lstStyle/>
          <a:p>
            <a:pPr algn="ctr"/>
            <a:r>
              <a:rPr lang="el-GR" sz="4800"/>
              <a:t>ΗΛΕΚΤΡΙΚΟΣ ΕΡΕΘΙΣΜΟΣ ΚΑΙ ΕΓΚΕΦΑΛΙΝΕΣ- ΠΑΡΑΜΕΤΡΟΙ</a:t>
            </a:r>
            <a:endParaRPr lang="el-GR" sz="4800"/>
          </a:p>
        </p:txBody>
      </p:sp>
      <p:sp>
        <p:nvSpPr>
          <p:cNvPr id="3" name="Content Placeholder 2"/>
          <p:cNvSpPr>
            <a:spLocks noGrp="1"/>
          </p:cNvSpPr>
          <p:nvPr>
            <p:ph idx="1"/>
          </p:nvPr>
        </p:nvSpPr>
        <p:spPr>
          <a:xfrm>
            <a:off x="1141095" y="1849755"/>
            <a:ext cx="9906000" cy="4789805"/>
          </a:xfrm>
        </p:spPr>
        <p:txBody>
          <a:bodyPr>
            <a:noAutofit/>
          </a:bodyPr>
          <a:lstStyle/>
          <a:p>
            <a:r>
              <a:rPr lang="el-GR" altLang="en-US" sz="2800" i="1"/>
              <a:t>Ο ερεθισμός των περιοχών έκκρισης εγκεφαλινών μέσω του δέρματος, επιτυγχάνεται με </a:t>
            </a:r>
            <a:r>
              <a:rPr lang="en-US" altLang="el-GR" sz="2800" i="1"/>
              <a:t>T.E.N.S.</a:t>
            </a:r>
            <a:r>
              <a:rPr lang="el-GR" altLang="en-US" sz="2800" i="1"/>
              <a:t> και η καλύτερη μορφή του θεωρείται ο “</a:t>
            </a:r>
            <a:r>
              <a:rPr lang="en-US" altLang="en-US" sz="2800" i="1"/>
              <a:t>Hyperstimulation”.</a:t>
            </a:r>
            <a:endParaRPr lang="en-US" altLang="en-US" sz="2800" i="1"/>
          </a:p>
          <a:p>
            <a:pPr>
              <a:buFont typeface="Wingdings" panose="05000000000000000000" charset="0"/>
              <a:buChar char="v"/>
            </a:pPr>
            <a:r>
              <a:rPr lang="el-GR" altLang="en-US" sz="2800"/>
              <a:t>ΠΑΡΑΜΕΤΡΟΙ:</a:t>
            </a:r>
            <a:endParaRPr lang="el-GR" altLang="en-US" sz="2800"/>
          </a:p>
          <a:p>
            <a:r>
              <a:rPr lang="el-GR" altLang="en-US" sz="2800"/>
              <a:t>Συχνότητα: 4 ώσεις /</a:t>
            </a:r>
            <a:r>
              <a:rPr lang="en-US" altLang="en-US" sz="2800"/>
              <a:t>sec</a:t>
            </a:r>
            <a:endParaRPr lang="en-US" altLang="en-US" sz="2800"/>
          </a:p>
          <a:p>
            <a:r>
              <a:rPr lang="el-GR" altLang="en-US" sz="2800"/>
              <a:t>Ένταση: μεγάλη</a:t>
            </a:r>
            <a:endParaRPr lang="el-GR" altLang="en-US" sz="2800"/>
          </a:p>
          <a:p>
            <a:r>
              <a:rPr lang="el-GR" altLang="en-US" sz="2800"/>
              <a:t>Διάρκεια ώσης: 10</a:t>
            </a:r>
            <a:r>
              <a:rPr lang="en-US" altLang="en-US" sz="2800"/>
              <a:t>msec</a:t>
            </a:r>
            <a:endParaRPr lang="en-US" altLang="en-US" sz="2800"/>
          </a:p>
          <a:p>
            <a:r>
              <a:rPr lang="el-GR" altLang="en-US" sz="2800"/>
              <a:t>Διάρκεια θεραπείας: ώρες</a:t>
            </a:r>
            <a:endParaRPr lang="el-GR" altLang="en-US" sz="28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72773"/>
            <a:ext cx="9905998" cy="1478570"/>
          </a:xfrm>
        </p:spPr>
        <p:txBody>
          <a:bodyPr/>
          <a:lstStyle/>
          <a:p>
            <a:pPr algn="ctr"/>
            <a:r>
              <a:rPr lang="el-GR" altLang="en-US" sz="5400"/>
              <a:t>αιτιολογηση παραμετρων</a:t>
            </a:r>
            <a:endParaRPr lang="el-GR" altLang="en-US" sz="5400"/>
          </a:p>
        </p:txBody>
      </p:sp>
      <p:sp>
        <p:nvSpPr>
          <p:cNvPr id="3" name="Content Placeholder 2"/>
          <p:cNvSpPr>
            <a:spLocks noGrp="1"/>
          </p:cNvSpPr>
          <p:nvPr>
            <p:ph idx="1"/>
          </p:nvPr>
        </p:nvSpPr>
        <p:spPr>
          <a:xfrm>
            <a:off x="1141095" y="1648460"/>
            <a:ext cx="9906000" cy="4916170"/>
          </a:xfrm>
        </p:spPr>
        <p:txBody>
          <a:bodyPr>
            <a:noAutofit/>
          </a:bodyPr>
          <a:lstStyle/>
          <a:p>
            <a:r>
              <a:rPr lang="el-GR" altLang="en-US" sz="2800"/>
              <a:t>η μορφή </a:t>
            </a:r>
            <a:r>
              <a:rPr lang="en-US" altLang="el-GR" sz="2800"/>
              <a:t>“Hyperstimulation” </a:t>
            </a:r>
            <a:r>
              <a:rPr lang="el-GR" altLang="el-GR" sz="2800"/>
              <a:t>με </a:t>
            </a:r>
            <a:r>
              <a:rPr lang="en-US" altLang="el-GR" sz="2800"/>
              <a:t>T.E.N.S.</a:t>
            </a:r>
            <a:r>
              <a:rPr lang="el-GR" altLang="el-GR" sz="2800"/>
              <a:t> δεν είναι πολύ διαδομένη σήμερα, λόγω του γεγονότος ότι η αναλγησία η οποία προκαλεί δεν έιναι άμεση, αλλά χρειάζεται σχολαστική επιλογή σημείων εφαρμογής του δέρματος και επίμονη προσπάθεια στην εφαρμογή του. </a:t>
            </a:r>
            <a:endParaRPr lang="el-GR" altLang="el-GR" sz="2800"/>
          </a:p>
          <a:p>
            <a:r>
              <a:rPr lang="el-GR" altLang="el-GR" sz="2800"/>
              <a:t>η δράση των εγκεφαλινών μετά την έκκρισή τους διαρκεί μόνο 2 λεπτά.</a:t>
            </a:r>
            <a:endParaRPr lang="el-GR" altLang="el-GR" sz="2800"/>
          </a:p>
          <a:p>
            <a:r>
              <a:rPr lang="el-GR" altLang="el-GR" sz="2800"/>
              <a:t>ο συνεχής ερεθισμός περιοχής έκκρισής τους για να υπάρχει συνέχεια στην αναλγησία που προκαλούν.</a:t>
            </a:r>
            <a:endParaRPr lang="el-GR" altLang="el-GR" sz="2800"/>
          </a:p>
          <a:p>
            <a:pPr marL="0" indent="0">
              <a:buNone/>
            </a:pPr>
            <a:endParaRPr lang="el-GR" altLang="el-GR"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3" y="308638"/>
            <a:ext cx="9905998" cy="1478570"/>
          </a:xfrm>
        </p:spPr>
        <p:txBody>
          <a:bodyPr/>
          <a:lstStyle/>
          <a:p>
            <a:pPr algn="ctr"/>
            <a:r>
              <a:rPr lang="el-GR" altLang="en-US" sz="6000"/>
              <a:t>Β- ΕΝΤΟΡΦΙΝΗ &amp; </a:t>
            </a:r>
            <a:r>
              <a:rPr lang="en-US" altLang="el-GR" sz="6000"/>
              <a:t>T.E.N.S.</a:t>
            </a:r>
            <a:endParaRPr lang="en-US" altLang="el-GR" sz="6000"/>
          </a:p>
        </p:txBody>
      </p:sp>
      <p:sp>
        <p:nvSpPr>
          <p:cNvPr id="3" name="Content Placeholder 2"/>
          <p:cNvSpPr>
            <a:spLocks noGrp="1"/>
          </p:cNvSpPr>
          <p:nvPr>
            <p:ph idx="1"/>
          </p:nvPr>
        </p:nvSpPr>
        <p:spPr>
          <a:xfrm>
            <a:off x="924560" y="1564640"/>
            <a:ext cx="10342880" cy="5228590"/>
          </a:xfrm>
        </p:spPr>
        <p:txBody>
          <a:bodyPr>
            <a:noAutofit/>
          </a:bodyPr>
          <a:lstStyle/>
          <a:p>
            <a:r>
              <a:rPr lang="el-GR" altLang="en-US" sz="2800"/>
              <a:t>Η Β-εντορφίνη, είναι ένα μεγάλο άτομο πεπτιδίου και συνίσταται από μεγάλη αλυσίδα αμινοξέων. Οι μέχρι τώρα έρευνες ενισχύουν την άποψη ότι εκκρίνεται αποκλειστικά από την υπόφυση συνδέεταιμε τους υποδοχείς οπίου των διάφορων π[εριοχών του Κ.Ν.Σ.,όπως οι εγκεφαλίνες, αλλά σε αντίθεση με τις εγκεφαλίνες δεν αδρανοποιείται εύκολα από τα αανδρανοποιητικά ένζυμα.</a:t>
            </a:r>
            <a:endParaRPr lang="el-GR" altLang="en-US" sz="2800"/>
          </a:p>
          <a:p>
            <a:r>
              <a:rPr lang="el-GR" altLang="en-US" sz="2800"/>
              <a:t>Η Β- εντορφίνη μοιάζει περισσότερο με τη μορφίνη από ότι οι εγκεφαλίνες και ως προς την υφή και ως προς την αναλγητική δράση.</a:t>
            </a:r>
            <a:endParaRPr lang="el-GR" altLang="en-US" sz="2800"/>
          </a:p>
          <a:p>
            <a:endParaRPr lang="el-GR" altLang="en-US" sz="280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Κύκλωμα">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TM04033919[[fn=Κύκλωμα]]</Template>
  <TotalTime>0</TotalTime>
  <Words>10248</Words>
  <Application>WPS Presentation</Application>
  <PresentationFormat>Προσαρμογή</PresentationFormat>
  <Paragraphs>157</Paragraphs>
  <Slides>24</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Arial</vt:lpstr>
      <vt:lpstr>SimSun</vt:lpstr>
      <vt:lpstr>Wingdings</vt:lpstr>
      <vt:lpstr>Trebuchet MS</vt:lpstr>
      <vt:lpstr>Corbel</vt:lpstr>
      <vt:lpstr>Wingdings</vt:lpstr>
      <vt:lpstr>Tw Cen MT</vt:lpstr>
      <vt:lpstr>Microsoft YaHei</vt:lpstr>
      <vt:lpstr>Arial Unicode MS</vt:lpstr>
      <vt:lpstr>Calibri</vt:lpstr>
      <vt:lpstr>Κύκλωμα</vt:lpstr>
      <vt:lpstr>PowerPoint 演示文稿</vt:lpstr>
      <vt:lpstr>ΑΙΣΘΗΤΙΚΟΣ ΗΛΕΚΤΡΙΚΟΣ ΕΡΕΘΙΣΜΟΣ</vt:lpstr>
      <vt:lpstr>T.E.N.S.</vt:lpstr>
      <vt:lpstr>T.E.N.S. ΚΑΙ ΠΟΝΟΣ</vt:lpstr>
      <vt:lpstr>“GATE THEORY” - ΠΑΡΑΜΕΤΡΟΙ</vt:lpstr>
      <vt:lpstr>ΑΙΤΙΟΛΟΓΗΣΗ ΧΡΗΣΗΣ T.E.N.S. </vt:lpstr>
      <vt:lpstr>ΗΛΕΚΤΡΙΚΟΣ ΕΡΕΘΙΣΜΟΣ ΚΑΙ ΕΓΚΕΦΑΛΙΝΕΣ- ΠΑΡΑΜΕΤΡΟΙ</vt:lpstr>
      <vt:lpstr>αιτιολογηση παραμετρων</vt:lpstr>
      <vt:lpstr>Β- ΕΝΤΟΡΦΙΝΗ &amp; T.E.N.S.</vt:lpstr>
      <vt:lpstr>PowerPoint 演示文稿</vt:lpstr>
      <vt:lpstr>PowerPoint 演示文稿</vt:lpstr>
      <vt:lpstr>ΕΦΑΡΜΟΓΗ T.E.N.S.</vt:lpstr>
      <vt:lpstr>PowerPoint 演示文稿</vt:lpstr>
      <vt:lpstr>PowerPoint 演示文稿</vt:lpstr>
      <vt:lpstr>ΑΝΤΕΝΔΕΙΞΕΙΣ</vt:lpstr>
      <vt:lpstr>ΠΑΡΑΓΟΝΤΕΣ ΑΠΟΤΕΛΕΣΜΑΤΙΚΟΤΗΤΑΣ “T.E.N.S.”</vt:lpstr>
      <vt:lpstr>ΕΠΙΛΟΓΗ ΜΟΡΦΩΝ T.E.N.S.- 10 ΒΑΣΙΚΕΣ ΑΡΧΕΣ</vt:lpstr>
      <vt:lpstr>PowerPoint 演示文稿</vt:lpstr>
      <vt:lpstr>PowerPoint 演示文稿</vt:lpstr>
      <vt:lpstr>ΕΠΙΛΟΓΗ ΚΑΤΑΛΛΗΛΩΝ ΠΕΡΙΟΧΩΝ ΤΟΠΟΘΕΤΗΣΗΣ ΗΛΕΚΤΡΟΔΙΩΝ TENS</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Maria Mouzaki</dc:creator>
  <cp:lastModifiedBy>maria</cp:lastModifiedBy>
  <cp:revision>58</cp:revision>
  <dcterms:created xsi:type="dcterms:W3CDTF">2024-11-25T09:19:00Z</dcterms:created>
  <dcterms:modified xsi:type="dcterms:W3CDTF">2024-12-12T21:29:49Z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485B1AB977E846A090599DDB2DAB2960_12</vt:lpwstr>
  </property>
  <property fmtid="{D5CDD505-2E9C-101B-9397-08002B2CF9AE}" pid="3" name="KSOProductBuildVer">
    <vt:lpwstr>1033-12.2.0.19307</vt:lpwstr>
  </property>
</Properties>
</file>