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9916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546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5930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2884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7711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0647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9729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5728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723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855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63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4425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9645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717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653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391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308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0037A-CA8E-4255-9AC7-C1700D27E044}" type="datetimeFigureOut">
              <a:rPr lang="el-GR" smtClean="0"/>
              <a:t>19/12/2024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75690-EEC0-48C1-97C3-4113AC9740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60471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qFtABRmWN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>
            <a:extLst>
              <a:ext uri="{FF2B5EF4-FFF2-40B4-BE49-F238E27FC236}">
                <a16:creationId xmlns:a16="http://schemas.microsoft.com/office/drawing/2014/main" id="{7092756E-4953-5F99-3A62-035BDEE8129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6000" b="1" i="0" u="none" strike="noStrike" kern="1200" cap="none" spc="0" normalizeH="0" baseline="0" noProof="0" dirty="0">
                <a:ln w="0"/>
                <a:solidFill>
                  <a:sysClr val="window" lastClr="FFFFFF"/>
                </a:solidFill>
                <a:effectLst>
                  <a:outerShdw blurRad="38100" dist="19050" dir="2700000" algn="tl" rotWithShape="0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orbel" panose="020B0503020204020204" charset="0"/>
                <a:ea typeface="+mj-ea"/>
                <a:cs typeface="Corbel" panose="020B0503020204020204" charset="0"/>
              </a:rPr>
              <a:t>ΦΥΣΙΚΑ ΜΕΣΑ ΚΑΙ Η ΕΦΑΡΜΟΓΗ ΤΟΥΣ</a:t>
            </a:r>
            <a:br>
              <a:rPr kumimoji="0" lang="el-GR" sz="6000" b="1" i="0" u="none" strike="noStrike" kern="1200" cap="none" spc="0" normalizeH="0" baseline="0" noProof="0" dirty="0">
                <a:ln w="0"/>
                <a:solidFill>
                  <a:sysClr val="window" lastClr="FFFFFF"/>
                </a:solidFill>
                <a:effectLst>
                  <a:outerShdw blurRad="38100" dist="19050" dir="2700000" algn="tl" rotWithShape="0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orbel" panose="020B0503020204020204" charset="0"/>
                <a:ea typeface="+mj-ea"/>
                <a:cs typeface="Corbel" panose="020B0503020204020204" charset="0"/>
              </a:rPr>
            </a:br>
            <a:endParaRPr kumimoji="0" lang="el-GR" sz="6000" b="1" i="0" u="none" strike="noStrike" kern="1200" cap="none" spc="0" normalizeH="0" baseline="0" noProof="0" dirty="0">
              <a:ln w="0"/>
              <a:solidFill>
                <a:sysClr val="window" lastClr="FFFFFF"/>
              </a:solidFill>
              <a:effectLst>
                <a:outerShdw blurRad="38100" dist="19050" dir="2700000" algn="tl" rotWithShape="0">
                  <a:sysClr val="windowText" lastClr="000000">
                    <a:alpha val="40000"/>
                  </a:sys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5" name="Υπότιτλος 2">
            <a:extLst>
              <a:ext uri="{FF2B5EF4-FFF2-40B4-BE49-F238E27FC236}">
                <a16:creationId xmlns:a16="http://schemas.microsoft.com/office/drawing/2014/main" id="{BD0C737E-0BAA-D9CA-824C-A49D7AF4689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None/>
              <a:defRPr/>
            </a:pPr>
            <a:r>
              <a:rPr kumimoji="0" lang="el-GR" sz="2400" i="1" u="none" strike="noStrike" kern="1200" cap="none" normalizeH="0" baseline="0" noProof="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rbel" panose="020B0503020204020204" charset="0"/>
                <a:ea typeface="+mn-ea"/>
                <a:cs typeface="Corbel" panose="020B0503020204020204" charset="0"/>
              </a:rPr>
              <a:t>Γ ΕΠΑΛ – ΒΟΗΘΩΝ ΦΥΣΙΚΟΘΕΡΑΠΕΙΑΣ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None/>
              <a:defRPr/>
            </a:pPr>
            <a:r>
              <a:rPr kumimoji="0" lang="el-GR" sz="2400" i="1" u="none" strike="noStrike" kern="1200" cap="none" normalizeH="0" baseline="0" noProof="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rbel" panose="020B0503020204020204" charset="0"/>
                <a:ea typeface="+mn-ea"/>
                <a:cs typeface="Corbel" panose="020B0503020204020204" charset="0"/>
              </a:rPr>
              <a:t>ΕΚΠΑΙΔΕΥΤΙΚΟΣ ΜΑΡΙΑ ΜΟΥΖΑΚΗ ΠΕ87.08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None/>
              <a:defRPr/>
            </a:pPr>
            <a:r>
              <a:rPr kumimoji="0" lang="el-GR" sz="2400" i="1" u="none" strike="noStrike" kern="1200" cap="none" normalizeH="0" baseline="0" noProof="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orbel" panose="020B0503020204020204" charset="0"/>
                <a:ea typeface="+mn-ea"/>
                <a:cs typeface="Corbel" panose="020B0503020204020204" charset="0"/>
              </a:rPr>
              <a:t>ΣΧ. ΕΤΟΣ 2024-25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Pct val="125000"/>
              <a:buFont typeface="Arial" panose="020B0604020202020204" pitchFamily="34" charset="0"/>
              <a:buNone/>
              <a:defRPr/>
            </a:pPr>
            <a:endParaRPr kumimoji="0" lang="el-GR" sz="2400" i="1" u="none" strike="noStrike" kern="1200" cap="none" normalizeH="0" baseline="0" noProof="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5490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4DB629-8083-0273-9166-40C7223D9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6000" dirty="0"/>
              <a:t>ΠΡΟΣΩΠΙΚΟ ΝΕΥΡΟ- ΠΑΡΑΛΥΣΗ</a:t>
            </a:r>
          </a:p>
        </p:txBody>
      </p:sp>
      <p:pic>
        <p:nvPicPr>
          <p:cNvPr id="9" name="Θέση περιεχομένου 8">
            <a:extLst>
              <a:ext uri="{FF2B5EF4-FFF2-40B4-BE49-F238E27FC236}">
                <a16:creationId xmlns:a16="http://schemas.microsoft.com/office/drawing/2014/main" id="{2837E2E0-F8E0-69A0-4A90-B08B2F30DD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297" y="2571421"/>
            <a:ext cx="3845949" cy="3204958"/>
          </a:xfr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D3FA922E-671D-B1A6-6089-46CD24BD6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540" y="2571421"/>
            <a:ext cx="3845949" cy="3204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1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6695314-8B9A-2D77-E7D8-48070DBC7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https://www.youtube.com/watch?v=xqFtABRmWNQ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50773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D54FF7-FCA0-FAF6-91CA-68D98D0BE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/>
              <a:t>ΦΑΡΑΔΙΚΑ ΡΕΥΜΑΤΑ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D38313-F098-1541-B043-F8D4291F7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Είναι μια μορφή εναλλασσόμενου ρεύματος.</a:t>
            </a:r>
          </a:p>
          <a:p>
            <a:pPr algn="l"/>
            <a:r>
              <a:rPr lang="el-GR" sz="3200" b="0" i="0" u="none" strike="noStrike" baseline="0" dirty="0">
                <a:latin typeface="Calibri" panose="020F0502020204030204" pitchFamily="34" charset="0"/>
              </a:rPr>
              <a:t>Το </a:t>
            </a:r>
            <a:r>
              <a:rPr lang="el-GR" sz="3200" b="0" i="0" u="none" strike="noStrike" baseline="0" dirty="0" err="1">
                <a:latin typeface="Calibri" panose="020F0502020204030204" pitchFamily="34" charset="0"/>
              </a:rPr>
              <a:t>φαραδικό</a:t>
            </a:r>
            <a:r>
              <a:rPr lang="el-GR" sz="3200" b="0" i="0" u="none" strike="noStrike" baseline="0" dirty="0">
                <a:latin typeface="Calibri" panose="020F0502020204030204" pitchFamily="34" charset="0"/>
              </a:rPr>
              <a:t> ρεύμα το χρησιμοποιούμε για εκγύμναση </a:t>
            </a:r>
            <a:r>
              <a:rPr lang="el-GR" sz="3200" b="0" i="0" u="none" strike="noStrike" baseline="0" dirty="0" err="1">
                <a:latin typeface="Calibri" panose="020F0502020204030204" pitchFamily="34" charset="0"/>
              </a:rPr>
              <a:t>εννευρωμένων</a:t>
            </a:r>
            <a:r>
              <a:rPr lang="el-GR" sz="3200" b="0" i="0" u="none" strike="noStrike" baseline="0" dirty="0">
                <a:latin typeface="Calibri" panose="020F0502020204030204" pitchFamily="34" charset="0"/>
              </a:rPr>
              <a:t> ή και </a:t>
            </a:r>
            <a:r>
              <a:rPr lang="el-GR" sz="3200" b="0" i="0" u="none" strike="noStrike" baseline="0" dirty="0" err="1">
                <a:latin typeface="Calibri" panose="020F0502020204030204" pitchFamily="34" charset="0"/>
              </a:rPr>
              <a:t>ημιαπονευρωμένων</a:t>
            </a:r>
            <a:r>
              <a:rPr lang="el-GR" sz="3200" b="0" i="0" u="none" strike="noStrike" baseline="0" dirty="0">
                <a:latin typeface="Calibri" panose="020F0502020204030204" pitchFamily="34" charset="0"/>
              </a:rPr>
              <a:t> μυών. Η συχνότητα είναι περίπου 50 κύκλοι ανά δευτερόλεπτο, με χρόνο ενέργειας 1msec </a:t>
            </a:r>
            <a:r>
              <a:rPr lang="en-US" sz="3200" b="0" i="0" u="none" strike="noStrike" baseline="0" dirty="0">
                <a:latin typeface="Calibri" panose="020F0502020204030204" pitchFamily="34" charset="0"/>
              </a:rPr>
              <a:t>(millisecond).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4078247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529F6B-7109-F785-5C53-054F66DDA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6000" dirty="0"/>
              <a:t>ΧΡΗΣΗ ΚΑΙ ΘΕΡΑΠΕΥΤΙΚΑ ΑΠΟΤΕΛΕΣΜΑΤΑ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43FCCA-4540-AA7E-D315-180CEEEF6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495442"/>
          </a:xfrm>
        </p:spPr>
        <p:txBody>
          <a:bodyPr>
            <a:noAutofit/>
          </a:bodyPr>
          <a:lstStyle/>
          <a:p>
            <a:pPr algn="l"/>
            <a:r>
              <a:rPr lang="el-GR" sz="2800" b="0" i="0" u="none" strike="noStrike" baseline="0" dirty="0">
                <a:latin typeface="Calibri" panose="020F0502020204030204" pitchFamily="34" charset="0"/>
              </a:rPr>
              <a:t>Τα </a:t>
            </a:r>
            <a:r>
              <a:rPr lang="el-GR" sz="2800" b="0" i="0" u="none" strike="noStrike" baseline="0" dirty="0" err="1">
                <a:latin typeface="Calibri" panose="020F0502020204030204" pitchFamily="34" charset="0"/>
              </a:rPr>
              <a:t>φαραδικά</a:t>
            </a:r>
            <a:r>
              <a:rPr lang="el-GR" sz="2800" b="0" i="0" u="none" strike="noStrike" baseline="0" dirty="0">
                <a:latin typeface="Calibri" panose="020F0502020204030204" pitchFamily="34" charset="0"/>
              </a:rPr>
              <a:t> ρεύματα χρησιμοποιούνται για να δυναμώσουν </a:t>
            </a:r>
            <a:r>
              <a:rPr lang="el-GR" sz="2800" b="0" i="0" u="none" strike="noStrike" baseline="0" dirty="0" err="1">
                <a:latin typeface="Calibri" panose="020F0502020204030204" pitchFamily="34" charset="0"/>
              </a:rPr>
              <a:t>εννευρωμένους</a:t>
            </a:r>
            <a:r>
              <a:rPr lang="el-GR" sz="2800" dirty="0">
                <a:latin typeface="Calibri" panose="020F0502020204030204" pitchFamily="34" charset="0"/>
              </a:rPr>
              <a:t> </a:t>
            </a:r>
            <a:r>
              <a:rPr lang="el-GR" sz="2800" b="0" i="0" u="none" strike="noStrike" baseline="0" dirty="0">
                <a:latin typeface="Calibri" panose="020F0502020204030204" pitchFamily="34" charset="0"/>
              </a:rPr>
              <a:t>μύες, σαν ένα είδος παθητικής άσκησης.</a:t>
            </a:r>
          </a:p>
          <a:p>
            <a:pPr algn="l"/>
            <a:r>
              <a:rPr lang="el-GR" sz="2800" b="0" i="0" u="none" strike="noStrike" baseline="0" dirty="0">
                <a:latin typeface="Calibri" panose="020F0502020204030204" pitchFamily="34" charset="0"/>
              </a:rPr>
              <a:t>Η χρονική διάρκεια θεραπείας με </a:t>
            </a:r>
            <a:r>
              <a:rPr lang="el-GR" sz="2800" b="0" i="0" u="none" strike="noStrike" baseline="0" dirty="0" err="1">
                <a:latin typeface="Calibri" panose="020F0502020204030204" pitchFamily="34" charset="0"/>
              </a:rPr>
              <a:t>φαραδικά</a:t>
            </a:r>
            <a:r>
              <a:rPr lang="el-GR" sz="2800" b="0" i="0" u="none" strike="noStrike" baseline="0" dirty="0">
                <a:latin typeface="Calibri" panose="020F0502020204030204" pitchFamily="34" charset="0"/>
              </a:rPr>
              <a:t> μπορεί να κυμαίνεται από 5-25 λεπτά, μ’ ένα μέγιστο χρόνο 30 λεπτών, σε καμία όμως περίπτωση δεν επιτρέπεται να συνεχίζεται ως το σημείο εκείνο που δημιουργεί πόνο στον ασθενή.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06567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476D44-72E7-B33E-ABB0-7E530D9FA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6000" dirty="0"/>
              <a:t>ΘΕΡΑΠΕΥΤΙΚΑ ΑΠΟΤΕΛΕΣΜΑΤΑ ΦΑΡΑΔΙΚΩΝ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13323E-4D16-C810-D2EF-23DCDA41C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8225" y="2318313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l-GR" sz="3600" dirty="0" err="1"/>
              <a:t>Νευραπραξία</a:t>
            </a:r>
            <a:endParaRPr lang="el-GR" sz="3600" dirty="0"/>
          </a:p>
          <a:p>
            <a:pPr marL="342900" indent="-342900">
              <a:buFont typeface="+mj-lt"/>
              <a:buAutoNum type="arabicPeriod"/>
            </a:pPr>
            <a:r>
              <a:rPr lang="el-GR" sz="3600" dirty="0"/>
              <a:t>Άσκηση αδύναμων μυών 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3600" dirty="0"/>
              <a:t>Επανεκπαίδευση μυών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3600" dirty="0"/>
              <a:t>Διευκόλυνση μυϊκής σύσπασης (μετεγχειρητικά)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3600" dirty="0"/>
              <a:t>Επανεκπαίδευση μυών σε «καινούριους ρόλους»</a:t>
            </a:r>
          </a:p>
          <a:p>
            <a:pPr marL="0" indent="0">
              <a:buNone/>
            </a:pP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4082203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84E866-0CA9-45A0-A74B-CACDB9F8F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6000" dirty="0"/>
              <a:t>ΕΝΔΕΙΞΕΙΣ ΕΦΑΡΜΟΓΗΣ ΦΑΡΑΔΙΚΩΝ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0E2C93A-B518-F41F-8AAA-DE868616D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ü"/>
            </a:pPr>
            <a:r>
              <a:rPr lang="el-GR" sz="2800" b="0" i="0" u="none" strike="noStrike" baseline="0" dirty="0">
                <a:latin typeface="Calibri" panose="020F0502020204030204" pitchFamily="34" charset="0"/>
              </a:rPr>
              <a:t>τα </a:t>
            </a:r>
            <a:r>
              <a:rPr lang="el-GR" sz="2800" b="0" i="0" u="none" strike="noStrike" baseline="0" dirty="0" err="1">
                <a:latin typeface="Calibri" panose="020F0502020204030204" pitchFamily="34" charset="0"/>
              </a:rPr>
              <a:t>φαραδικά</a:t>
            </a:r>
            <a:r>
              <a:rPr lang="el-GR" sz="2800" b="0" i="0" u="none" strike="noStrike" baseline="0" dirty="0">
                <a:latin typeface="Calibri" panose="020F0502020204030204" pitchFamily="34" charset="0"/>
              </a:rPr>
              <a:t> ρεύματα, τα χρησιμοποιούμε για την παθητική κινητοποίηση </a:t>
            </a:r>
            <a:r>
              <a:rPr lang="el-GR" sz="2800" b="0" i="0" u="none" strike="noStrike" baseline="0" dirty="0" err="1">
                <a:latin typeface="Calibri" panose="020F0502020204030204" pitchFamily="34" charset="0"/>
              </a:rPr>
              <a:t>εννευρωμένων</a:t>
            </a:r>
            <a:r>
              <a:rPr lang="el-GR" sz="2800" b="0" i="0" u="none" strike="noStrike" baseline="0" dirty="0">
                <a:latin typeface="Calibri" panose="020F0502020204030204" pitchFamily="34" charset="0"/>
              </a:rPr>
              <a:t> μυών, οι οποίοι παρουσιάζουν προσωρινά πρόβλημα στην σύσπασή τους.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l-GR" sz="2800" b="0" i="0" u="none" strike="noStrike" baseline="0" dirty="0">
                <a:latin typeface="Calibri" panose="020F0502020204030204" pitchFamily="34" charset="0"/>
              </a:rPr>
              <a:t>Από την στιγμή που θα έχουμε ενεργητική κίνηση, θα πρέπει να δουλέψουμε περισσότερο με ενεργητικές κινήσεις, για να έχουμε θετικά αποτελέσματα στην ενδυνάμωση των μυών.</a:t>
            </a:r>
          </a:p>
          <a:p>
            <a:pPr marL="0" indent="0" algn="l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155377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BC6FAB-7EE5-03A5-BBC9-F2C52D229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/>
              <a:t>ΕΝΔΕΙΞΕΙΣ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5C99543-34C8-8B6B-6832-810B22B4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097088"/>
            <a:ext cx="9905999" cy="4377455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l-GR" b="1" i="0" u="none" strike="noStrike" baseline="0" dirty="0">
                <a:latin typeface="Calibri-Bold"/>
              </a:rPr>
              <a:t>Πάρεση προσωπικού νεύρου.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b="1" i="0" u="none" strike="noStrike" baseline="0" dirty="0">
                <a:latin typeface="Calibri-Bold"/>
              </a:rPr>
              <a:t>Πάρεση </a:t>
            </a:r>
            <a:r>
              <a:rPr lang="el-GR" b="1" i="0" u="none" strike="noStrike" baseline="0" dirty="0" err="1">
                <a:latin typeface="Calibri-Bold"/>
              </a:rPr>
              <a:t>περονιαίου</a:t>
            </a:r>
            <a:r>
              <a:rPr lang="el-GR" b="1" i="0" u="none" strike="noStrike" baseline="0" dirty="0">
                <a:latin typeface="Calibri-Bold"/>
              </a:rPr>
              <a:t> νεύρου.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b="1" i="0" u="none" strike="noStrike" baseline="0" dirty="0" err="1">
                <a:latin typeface="Calibri-Bold"/>
              </a:rPr>
              <a:t>Τενοντομεταθέσεις</a:t>
            </a:r>
            <a:r>
              <a:rPr lang="el-GR" b="1" i="0" u="none" strike="noStrike" baseline="0" dirty="0">
                <a:latin typeface="Calibri-Bold"/>
              </a:rPr>
              <a:t>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b="1" i="0" u="none" strike="noStrike" baseline="0" dirty="0" err="1">
                <a:latin typeface="Calibri-Bold"/>
              </a:rPr>
              <a:t>Μετατραυματική</a:t>
            </a:r>
            <a:r>
              <a:rPr lang="el-GR" b="1" i="0" u="none" strike="noStrike" baseline="0" dirty="0">
                <a:latin typeface="Calibri-Bold"/>
              </a:rPr>
              <a:t> υποστήριξη </a:t>
            </a:r>
            <a:r>
              <a:rPr lang="el-GR" b="0" i="0" u="none" strike="noStrike" baseline="0" dirty="0">
                <a:latin typeface="Calibri" panose="020F0502020204030204" pitchFamily="34" charset="0"/>
              </a:rPr>
              <a:t>(διευκόλυνση μυϊκής σύσπασης).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b="1" i="0" u="none" strike="noStrike" baseline="0" dirty="0">
                <a:latin typeface="Calibri-Bold"/>
              </a:rPr>
              <a:t>Επεμβατική </a:t>
            </a:r>
            <a:r>
              <a:rPr lang="el-GR" b="1" i="0" u="none" strike="noStrike" baseline="0" dirty="0" err="1">
                <a:latin typeface="Calibri-Bold"/>
              </a:rPr>
              <a:t>αρθροσκόπιση</a:t>
            </a:r>
            <a:r>
              <a:rPr lang="el-GR" b="1" i="0" u="none" strike="noStrike" baseline="0" dirty="0">
                <a:latin typeface="Calibri-Bold"/>
              </a:rPr>
              <a:t> γόνατος, για διευκόλυνση σύσπασης τετρακέφαλου μυός.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b="1" i="0" u="none" strike="noStrike" baseline="0" dirty="0">
                <a:latin typeface="Calibri-Bold"/>
              </a:rPr>
              <a:t>Βελτίωση λεμφικής και αιματικής κυκλοφορίας.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b="1" i="0" u="none" strike="noStrike" baseline="0" dirty="0">
                <a:latin typeface="Calibri-Bold"/>
              </a:rPr>
              <a:t>Σε παρεμπόδιση συμφύσεων </a:t>
            </a:r>
            <a:r>
              <a:rPr lang="el-GR" b="0" i="0" u="none" strike="noStrike" baseline="0" dirty="0">
                <a:latin typeface="Calibri" panose="020F0502020204030204" pitchFamily="34" charset="0"/>
              </a:rPr>
              <a:t>μετά από τραυματισμούς.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0594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5E938B-8D47-66DD-2109-954DF04B4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/>
              <a:t>ΑΝΤΕΝΔΕΙΞΕΙΣ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0433088-A5B6-469C-9A40-7CB9CEAA9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48464"/>
            <a:ext cx="9905999" cy="5009535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l-GR" sz="2800" b="1" i="0" u="none" strike="noStrike" baseline="0" dirty="0">
                <a:latin typeface="Calibri-Bold"/>
              </a:rPr>
              <a:t>1) Καρδιοαγγειακές παθήσεις</a:t>
            </a:r>
            <a:endParaRPr lang="el-GR" sz="2800" b="0" i="0" u="none" strike="noStrike" baseline="0" dirty="0"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el-GR" sz="2800" b="1" i="0" u="none" strike="noStrike" baseline="0" dirty="0">
                <a:latin typeface="Calibri-Bold"/>
              </a:rPr>
              <a:t>2) Υψηλή ή χαμηλή αρτηριακή πίεση</a:t>
            </a:r>
          </a:p>
          <a:p>
            <a:pPr marL="0" indent="0" algn="l">
              <a:buNone/>
            </a:pPr>
            <a:r>
              <a:rPr lang="el-GR" sz="2800" b="1" i="0" u="none" strike="noStrike" baseline="0" dirty="0">
                <a:latin typeface="Calibri-Bold"/>
              </a:rPr>
              <a:t>3) Πνευμονοπάθειες</a:t>
            </a:r>
          </a:p>
          <a:p>
            <a:pPr marL="0" indent="0" algn="l">
              <a:buNone/>
            </a:pPr>
            <a:r>
              <a:rPr lang="el-GR" sz="2800" b="1" i="0" u="none" strike="noStrike" baseline="0" dirty="0">
                <a:latin typeface="Calibri-Bold"/>
              </a:rPr>
              <a:t>4) Δερματοπάθειες</a:t>
            </a:r>
          </a:p>
          <a:p>
            <a:pPr marL="0" indent="0" algn="l">
              <a:buNone/>
            </a:pPr>
            <a:r>
              <a:rPr lang="el-GR" sz="2800" b="1" i="0" u="none" strike="noStrike" baseline="0" dirty="0">
                <a:latin typeface="Calibri-Bold"/>
              </a:rPr>
              <a:t>5) Σε άτομα που είναι κάτω από την επήρεια αλκοόλ</a:t>
            </a:r>
          </a:p>
          <a:p>
            <a:pPr marL="0" indent="0" algn="l">
              <a:buNone/>
            </a:pPr>
            <a:r>
              <a:rPr lang="el-GR" sz="2800" b="1" i="0" u="none" strike="noStrike" baseline="0" dirty="0">
                <a:latin typeface="Calibri-Bold"/>
              </a:rPr>
              <a:t>6) Σε άτομα που παρουσιάζουν επιληπτικές κρίσεις</a:t>
            </a:r>
          </a:p>
          <a:p>
            <a:pPr marL="0" indent="0" algn="l">
              <a:buNone/>
            </a:pPr>
            <a:r>
              <a:rPr lang="el-GR" sz="2800" b="1" i="0" u="none" strike="noStrike" baseline="0" dirty="0">
                <a:latin typeface="Calibri-Bold"/>
              </a:rPr>
              <a:t>7) Διαβητικούς </a:t>
            </a:r>
            <a:r>
              <a:rPr lang="el-GR" sz="2800" b="0" i="0" u="none" strike="noStrike" baseline="0" dirty="0">
                <a:latin typeface="Calibri" panose="020F0502020204030204" pitchFamily="34" charset="0"/>
              </a:rPr>
              <a:t>(εκτός αν υπάρχει γνωμάτευση ιατρού)</a:t>
            </a:r>
          </a:p>
          <a:p>
            <a:pPr marL="0" indent="0" algn="l">
              <a:buNone/>
            </a:pPr>
            <a:r>
              <a:rPr lang="el-GR" sz="2800" b="1" i="0" u="none" strike="noStrike" baseline="0" dirty="0">
                <a:latin typeface="Calibri-Bold"/>
              </a:rPr>
              <a:t>8) Σε προχωρημένη εγκυμοσύνη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484534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6BDFAF-82D0-6EC0-256A-6519CD4F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/>
              <a:t>ΤΡΟΠΟΣ ΕΦΑΡΜΟΓΗΣ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790A0B-1D6C-0418-E29F-7BFE62227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92826"/>
            <a:ext cx="9905999" cy="497512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Επιλογή κατάλληλων σημείων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Επιλογή κατάλληλων ηλεκτροδίων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Τα ηλεκτρόδια βρέχονται με ζεστό νερό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Τα ηλεκτρόδια τοποθετούνται και στερεώνονται καλά με ιμάντα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Σύνδεση ηλεκτροδίων στο μηχάνημα ενώ όλες οι ενδείξεις είναι στο </a:t>
            </a:r>
            <a:r>
              <a:rPr lang="en-US" dirty="0"/>
              <a:t>Power OFF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Ακολούθως γίνεται η ρύθμιση χρόνου διάρκειας και </a:t>
            </a:r>
            <a:r>
              <a:rPr lang="en-US" dirty="0"/>
              <a:t>Power ON</a:t>
            </a:r>
            <a:endParaRPr lang="el-GR" dirty="0"/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Το επόμενο βήμα είναι η ρύθμιση της έντασης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Όταν το πρόγραμμα ολοκληρωθεί κλείνεται η συσκευή </a:t>
            </a:r>
            <a:r>
              <a:rPr lang="en-US" dirty="0"/>
              <a:t>Power OFF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Τα ηλεκτρόδια αφαιρούνται και τοποθετούνται σε αντισηπτικό διάλυμα για να είναι έτοιμα για τον επόμενο ασθενή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859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6C5BFA-56AA-C029-68BE-4085E46F5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/>
              <a:t>ΡΥΘΜΙΣΗ ΕΝΤΑΣΗΣ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1E5775-A5DB-AC8F-4901-08954C2E6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99303"/>
            <a:ext cx="9905999" cy="4788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i="1" u="sng" dirty="0">
                <a:highlight>
                  <a:srgbClr val="FF0000"/>
                </a:highlight>
              </a:rPr>
              <a:t>ΓΕΝΙΚΕΣ ΟΔΗΓΙΕΣ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l-GR" b="0" i="0" u="none" strike="noStrike" baseline="0" dirty="0">
                <a:latin typeface="Calibri" panose="020F0502020204030204" pitchFamily="34" charset="0"/>
              </a:rPr>
              <a:t>Σ’ έναν υγιή άνθρωπο μπορείς να χρησιμοποιήσεις χρόνο </a:t>
            </a:r>
            <a:r>
              <a:rPr lang="el-GR" b="1" i="0" u="none" strike="noStrike" baseline="0" dirty="0">
                <a:latin typeface="Calibri-Bold"/>
              </a:rPr>
              <a:t>15΄ </a:t>
            </a:r>
            <a:r>
              <a:rPr lang="el-GR" b="0" i="0" u="none" strike="noStrike" baseline="0" dirty="0">
                <a:latin typeface="Calibri" panose="020F0502020204030204" pitchFamily="34" charset="0"/>
              </a:rPr>
              <a:t>για την πρώτη θεραπεία </a:t>
            </a:r>
            <a:r>
              <a:rPr lang="el-GR" b="1" i="0" u="none" strike="noStrike" baseline="0" dirty="0">
                <a:latin typeface="Calibri-Bold"/>
              </a:rPr>
              <a:t>20</a:t>
            </a:r>
            <a:r>
              <a:rPr lang="el-GR" b="0" i="0" u="none" strike="noStrike" baseline="0" dirty="0">
                <a:latin typeface="Calibri" panose="020F0502020204030204" pitchFamily="34" charset="0"/>
              </a:rPr>
              <a:t>΄ για την δεύτερη και </a:t>
            </a:r>
            <a:r>
              <a:rPr lang="el-GR" b="1" i="0" u="none" strike="noStrike" baseline="0" dirty="0">
                <a:latin typeface="Calibri-Bold"/>
              </a:rPr>
              <a:t>25</a:t>
            </a:r>
            <a:r>
              <a:rPr lang="el-GR" b="0" i="0" u="none" strike="noStrike" baseline="0" dirty="0">
                <a:latin typeface="Calibri" panose="020F0502020204030204" pitchFamily="34" charset="0"/>
              </a:rPr>
              <a:t>΄ για την τρίτη και τις θεραπείες που ακολουθούν.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l-GR" b="0" i="1" u="none" strike="noStrike" baseline="0" dirty="0">
                <a:latin typeface="Calibri-Italic"/>
              </a:rPr>
              <a:t>Σε μεγάλους ανθρώπους </a:t>
            </a:r>
            <a:r>
              <a:rPr lang="el-GR" b="0" i="0" u="none" strike="noStrike" baseline="0" dirty="0">
                <a:latin typeface="Calibri" panose="020F0502020204030204" pitchFamily="34" charset="0"/>
              </a:rPr>
              <a:t>μπορείς να ξεκινήσεις με </a:t>
            </a:r>
            <a:r>
              <a:rPr lang="el-GR" b="1" i="0" u="none" strike="noStrike" baseline="0" dirty="0">
                <a:latin typeface="Calibri-Bold"/>
              </a:rPr>
              <a:t>10’ </a:t>
            </a:r>
            <a:r>
              <a:rPr lang="el-GR" b="0" i="0" u="none" strike="noStrike" baseline="0" dirty="0">
                <a:latin typeface="Calibri" panose="020F0502020204030204" pitchFamily="34" charset="0"/>
              </a:rPr>
              <a:t>και να αυξήσεις πιο αργά, προοδευτικά έως </a:t>
            </a:r>
            <a:r>
              <a:rPr lang="el-GR" b="1" i="0" u="none" strike="noStrike" baseline="0" dirty="0">
                <a:latin typeface="Calibri-Bold"/>
              </a:rPr>
              <a:t>20’.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l-GR" b="0" i="0" u="none" strike="noStrike" baseline="0" dirty="0">
                <a:latin typeface="Calibri" panose="020F0502020204030204" pitchFamily="34" charset="0"/>
              </a:rPr>
              <a:t>τα </a:t>
            </a:r>
            <a:r>
              <a:rPr lang="el-GR" b="0" i="0" u="none" strike="noStrike" baseline="0" dirty="0" err="1">
                <a:latin typeface="Calibri" panose="020F0502020204030204" pitchFamily="34" charset="0"/>
              </a:rPr>
              <a:t>φαραδικά</a:t>
            </a:r>
            <a:r>
              <a:rPr lang="el-GR" b="0" i="0" u="none" strike="noStrike" baseline="0" dirty="0">
                <a:latin typeface="Calibri" panose="020F0502020204030204" pitchFamily="34" charset="0"/>
              </a:rPr>
              <a:t>, παράγουν ουσιαστικά μια παθητική κίνηση και μπορεί να καταπονήσουν τους μυς.</a:t>
            </a:r>
          </a:p>
          <a:p>
            <a:pPr marL="0" indent="0" algn="l">
              <a:buNone/>
            </a:pPr>
            <a:r>
              <a:rPr lang="el-GR" b="0" i="1" u="none" strike="noStrike" baseline="0" dirty="0">
                <a:effectLst/>
                <a:latin typeface="Calibri-Italic"/>
              </a:rPr>
              <a:t>Για παράδειγμα, </a:t>
            </a:r>
            <a:r>
              <a:rPr lang="el-GR" b="0" i="1" u="none" strike="noStrike" baseline="0" dirty="0">
                <a:effectLst/>
                <a:latin typeface="Calibri" panose="020F0502020204030204" pitchFamily="34" charset="0"/>
              </a:rPr>
              <a:t>με συχνότητα 50 ώσεων για 10 λεπτά, ο ασθενής δέχεται 500 παθητικές κινήσεις την στιγμή που για συχνότητα 20 ώσεων, κάνει μόνο 200 παθητικές κινήσεις.</a:t>
            </a:r>
            <a:endParaRPr lang="el-GR" i="1" dirty="0">
              <a:effectLst/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3556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ύκλωμα">
  <a:themeElements>
    <a:clrScheme name="Κύκλωμα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Κύκλωμα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Κύκλωμα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Κύκλωμα</Template>
  <TotalTime>48</TotalTime>
  <Words>477</Words>
  <Application>Microsoft Office PowerPoint</Application>
  <PresentationFormat>Ευρεία οθόνη</PresentationFormat>
  <Paragraphs>54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Calibri-Bold</vt:lpstr>
      <vt:lpstr>Calibri-Italic</vt:lpstr>
      <vt:lpstr>Corbel</vt:lpstr>
      <vt:lpstr>Tw Cen MT</vt:lpstr>
      <vt:lpstr>Wingdings</vt:lpstr>
      <vt:lpstr>Κύκλωμα</vt:lpstr>
      <vt:lpstr>ΦΥΣΙΚΑ ΜΕΣΑ ΚΑΙ Η ΕΦΑΡΜΟΓΗ ΤΟΥΣ </vt:lpstr>
      <vt:lpstr>ΦΑΡΑΔΙΚΑ ΡΕΥΜΑΤΑ</vt:lpstr>
      <vt:lpstr>ΧΡΗΣΗ ΚΑΙ ΘΕΡΑΠΕΥΤΙΚΑ ΑΠΟΤΕΛΕΣΜΑΤΑ</vt:lpstr>
      <vt:lpstr>ΘΕΡΑΠΕΥΤΙΚΑ ΑΠΟΤΕΛΕΣΜΑΤΑ ΦΑΡΑΔΙΚΩΝ</vt:lpstr>
      <vt:lpstr>ΕΝΔΕΙΞΕΙΣ ΕΦΑΡΜΟΓΗΣ ΦΑΡΑΔΙΚΩΝ</vt:lpstr>
      <vt:lpstr>ΕΝΔΕΙΞΕΙΣ</vt:lpstr>
      <vt:lpstr>ΑΝΤΕΝΔΕΙΞΕΙΣ</vt:lpstr>
      <vt:lpstr>ΤΡΟΠΟΣ ΕΦΑΡΜΟΓΗΣ</vt:lpstr>
      <vt:lpstr>ΡΥΘΜΙΣΗ ΕΝΤΑΣΗΣ </vt:lpstr>
      <vt:lpstr>ΠΡΟΣΩΠΙΚΟ ΝΕΥΡΟ- ΠΑΡΑΛΥΣΗ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Mouzaki</dc:creator>
  <cp:lastModifiedBy>Maria Mouzaki</cp:lastModifiedBy>
  <cp:revision>12</cp:revision>
  <dcterms:created xsi:type="dcterms:W3CDTF">2024-12-19T07:09:01Z</dcterms:created>
  <dcterms:modified xsi:type="dcterms:W3CDTF">2024-12-19T07:57:35Z</dcterms:modified>
</cp:coreProperties>
</file>