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876424" y="245806"/>
            <a:ext cx="8791575" cy="3264157"/>
          </a:xfrm>
        </p:spPr>
        <p:txBody>
          <a:bodyPr>
            <a:noAutofit/>
          </a:bodyPr>
          <a:lstStyle/>
          <a:p>
            <a:pPr algn="ctr"/>
            <a:r>
              <a:rPr lang="el-GR" sz="6000" dirty="0">
                <a:latin typeface="Corbel" panose="020B0503020204020204" charset="0"/>
                <a:cs typeface="Corbel" panose="020B0503020204020204" charset="0"/>
              </a:rPr>
              <a:t>ΦΥΣΙΚΑ ΜΕΣΑ ΚΑΙ Η ΕΦΑΡΜΟΓΗ ΤΟΥΣ</a:t>
            </a:r>
            <a:br>
              <a:rPr lang="el-GR" sz="6000" dirty="0">
                <a:latin typeface="Corbel" panose="020B0503020204020204" charset="0"/>
                <a:cs typeface="Corbel" panose="020B0503020204020204" charset="0"/>
              </a:rPr>
            </a:br>
            <a:endParaRPr lang="el-GR" sz="6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2400" dirty="0">
                <a:latin typeface="Corbel" panose="020B0503020204020204" charset="0"/>
                <a:cs typeface="Corbel" panose="020B0503020204020204" charset="0"/>
              </a:rPr>
              <a:t>Γ ΕΠΑΛ – ΒΟΗΘΩΝ ΦΥΣΙΚΟΘΕΡΑΠΕΙΑΣ</a:t>
            </a:r>
            <a:endParaRPr lang="el-GR" sz="2400" dirty="0">
              <a:latin typeface="Corbel" panose="020B0503020204020204" charset="0"/>
              <a:cs typeface="Corbel" panose="020B0503020204020204" charset="0"/>
            </a:endParaRPr>
          </a:p>
          <a:p>
            <a:r>
              <a:rPr lang="el-GR" sz="2400" dirty="0">
                <a:latin typeface="Corbel" panose="020B0503020204020204" charset="0"/>
                <a:cs typeface="Corbel" panose="020B0503020204020204" charset="0"/>
              </a:rPr>
              <a:t>ΕΚΠΑΙΔΕΥΤΙΚΟΣ ΜΑΡΙΑ ΜΟΥΖΑΚΗ ΠΕ87.08</a:t>
            </a:r>
            <a:endParaRPr lang="el-GR" sz="2400" dirty="0">
              <a:latin typeface="Corbel" panose="020B0503020204020204" charset="0"/>
              <a:cs typeface="Corbel" panose="020B0503020204020204" charset="0"/>
            </a:endParaRPr>
          </a:p>
          <a:p>
            <a:r>
              <a:rPr lang="el-GR" sz="2400" dirty="0">
                <a:latin typeface="Corbel" panose="020B0503020204020204" charset="0"/>
                <a:cs typeface="Corbel" panose="020B0503020204020204" charset="0"/>
              </a:rPr>
              <a:t>ΣΧ. ΕΤΟΣ 2024-25</a:t>
            </a:r>
            <a:endParaRPr lang="el-GR" sz="2400" dirty="0">
              <a:latin typeface="Corbel" panose="020B0503020204020204" charset="0"/>
              <a:cs typeface="Corbel" panose="020B0503020204020204" charset="0"/>
            </a:endParaRP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ΣΥΜΠΙΕΣΤΙΚΗ ΠΕΡΙΔΕΣΗ</a:t>
            </a:r>
            <a:r>
              <a:rPr lang="el-GR" sz="4400" dirty="0"/>
              <a:t>: ΣΥΝΗΘΩΣ ΣΤΑ ΆΝΩ Ή ΚΆΤΩ ΑΚΡΑ. </a:t>
            </a:r>
            <a:endParaRPr lang="el-GR" sz="4400" dirty="0"/>
          </a:p>
          <a:p>
            <a:r>
              <a:rPr lang="el-GR" sz="4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ΣΤΟΧΟΣ</a:t>
            </a:r>
            <a:r>
              <a:rPr lang="el-GR" sz="4400" dirty="0"/>
              <a:t>: ΕΛΑΤΤΩΣΗ ΟΙΔΗΜΑΤΟΣ</a:t>
            </a:r>
            <a:endParaRPr lang="el-GR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ΔΙΑΚΟΠΤΟΜΕΝΗ ΣΥΜΠΙΕΣΤΙΚΗ ΑΝΤΛΙΑ</a:t>
            </a:r>
            <a:r>
              <a:rPr lang="el-GR" sz="3600" dirty="0"/>
              <a:t>: ΕΦΑΡΜΟΖΕΤΑΙ ΌΤΑΝ ΥΠΑΡΧΕΙ ΕΝΤΟΝΟ ΟΙΔΗΜΑ Ή ΑΙΜΑΤΩΜΑ, ΣΕ ΑΝΩ Ή ΚΑΤΩ ΑΚΡΑ.</a:t>
            </a:r>
            <a:endParaRPr lang="el-GR" sz="3600" dirty="0"/>
          </a:p>
          <a:p>
            <a:r>
              <a:rPr lang="el-GR" sz="3600" dirty="0"/>
              <a:t>ΣΥΣΤΗΝΕΤΑΙ Η ΤΟΠΟΘΕΤΗΣΗ ΜΕΛΟΥΣ ΣΕ ΑΝΑΡΡΟΠΗ ΘΕΣΗ</a:t>
            </a:r>
            <a:endParaRPr lang="el-GR" sz="3600" dirty="0"/>
          </a:p>
          <a:p>
            <a:pPr marL="0" indent="0">
              <a:buNone/>
            </a:pPr>
            <a:endParaRPr lang="el-G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3000" y="1658143"/>
            <a:ext cx="9905999" cy="3541714"/>
          </a:xfrm>
        </p:spPr>
        <p:txBody>
          <a:bodyPr>
            <a:normAutofit/>
          </a:bodyPr>
          <a:lstStyle/>
          <a:p>
            <a:r>
              <a:rPr lang="el-GR" sz="3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ΑΝΑΛΓΗΤΙΚΑ ΘΕΡΑΠΕΥΤΙΚΑ ΡΕΥΜΑΤΑ</a:t>
            </a:r>
            <a:r>
              <a:rPr lang="el-GR" sz="3600" dirty="0"/>
              <a:t>: ΕΦΑΡΜΟΓΗ ΤΕΝΣ ΓΙΑ ΕΛΑΤΤΩΣΗ ΠΟΝΟΥ</a:t>
            </a:r>
            <a:endParaRPr lang="el-GR" sz="3600" dirty="0"/>
          </a:p>
          <a:p>
            <a:r>
              <a:rPr lang="el-GR" sz="3600" dirty="0"/>
              <a:t>ΕΦΑΡΜΟΓΗ ΔΙΑΔΥΝΑΜΙΚΩΝ Ή ΠΑΡΕΜΒΑΛΛΟΜΕΝΩΝ ΡΕΥΜΑΤΩΝ ΓΙΑ ΑΝΤΙΦΛΕΓΜΟΝΩΔΗ ΚΑΙ ΑΝΤΙΟΙΔΗΜΑΤΙΚΗ ΔΡΑΣΗ</a:t>
            </a:r>
            <a:endParaRPr lang="el-G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ΦΛΕΓΜΟΝΗ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41481"/>
          </a:xfrm>
        </p:spPr>
        <p:txBody>
          <a:bodyPr>
            <a:noAutofit/>
          </a:bodyPr>
          <a:lstStyle/>
          <a:p>
            <a:r>
              <a:rPr lang="el-GR" sz="3600" dirty="0"/>
              <a:t>ΟΡΙΣΜΟΣ: είναι το σύνολο των διαδικασιών που έχουν ως αποτέλεσμα την έναρξη της αποκατάστασης της φυσιολογικής λειτουργίας της πάσχουσας περιοχής.</a:t>
            </a:r>
            <a:endParaRPr lang="el-GR" sz="3600" dirty="0"/>
          </a:p>
          <a:p>
            <a:pPr marL="0" indent="0">
              <a:buNone/>
            </a:pPr>
            <a:endParaRPr lang="el-G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ΣΥΜΠΤΩΜΑΤΑ ΦΛΕΓΜΟΝΗΣ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944686"/>
            <a:ext cx="9905999" cy="4770745"/>
          </a:xfrm>
        </p:spPr>
        <p:txBody>
          <a:bodyPr>
            <a:noAutofit/>
          </a:bodyPr>
          <a:lstStyle/>
          <a:p>
            <a:r>
              <a:rPr lang="el-GR" sz="3200" i="1" dirty="0"/>
              <a:t>Η ενεργοποίηση αυτών των διαδικασιών δημιουργεί τοπικά συμπτώματα.</a:t>
            </a:r>
            <a:endParaRPr lang="el-GR" sz="3200" i="1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Αύξηση της θερμοκρασίας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Αύξηση της κυκλοφορίας του αίματος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Οίδημα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Πόνος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Ερύθημα </a:t>
            </a:r>
            <a:r>
              <a:rPr lang="el-GR" sz="3200" dirty="0" err="1"/>
              <a:t>κ.α</a:t>
            </a:r>
            <a:endParaRPr lang="el-G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ΑΙΤΙΑ ΦΛΕΓΜΟΝΗΣ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49567" y="1700981"/>
            <a:ext cx="9905999" cy="46998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Τραυματισμός (θλάση μυός, διάστρεμμα, μώλωπες </a:t>
            </a:r>
            <a:r>
              <a:rPr lang="el-GR" dirty="0" err="1"/>
              <a:t>κ.α</a:t>
            </a:r>
            <a:r>
              <a:rPr lang="el-GR" dirty="0"/>
              <a:t>)</a:t>
            </a: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Κάταγμα</a:t>
            </a: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Ξένα σώματα (ράμματα)</a:t>
            </a: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 err="1"/>
              <a:t>Αυτοάνοσες</a:t>
            </a:r>
            <a:r>
              <a:rPr lang="el-GR" dirty="0"/>
              <a:t> νόσοι (ρευματοειδή αρθρίτιδα)</a:t>
            </a: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Μικροβιακοί παράγοντες (μικρόβια)</a:t>
            </a: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Χημικοί παράγοντες (οξέα)</a:t>
            </a: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Θερμικοί παράγοντες (εγκαύματα)</a:t>
            </a: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Ακτινοβολίες (έγκαυμα από ακτίνες </a:t>
            </a:r>
            <a:r>
              <a:rPr lang="en-US" dirty="0"/>
              <a:t>UV)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786581"/>
            <a:ext cx="9905999" cy="5643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i="1" dirty="0"/>
              <a:t>Ανεξάρτητα από το αίτιο που προκαλεί την εμφάνιση της φλεγμονής, η πορεία της είναι ίδια.</a:t>
            </a:r>
            <a:endParaRPr lang="el-GR" sz="28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800" i="1" dirty="0"/>
              <a:t>Το στάδιο της φλεγμονής ξεκινά αμέσως μετά τον τραυματισμό ή τη μόλυνση και διαρκεί 1-6 ημέρες. Χαρακτηρίζεται από</a:t>
            </a:r>
            <a:endParaRPr lang="el-GR" sz="2800" i="1" dirty="0"/>
          </a:p>
          <a:p>
            <a:pPr marL="457200" indent="-457200">
              <a:buFont typeface="+mj-lt"/>
              <a:buAutoNum type="arabicPeriod"/>
            </a:pPr>
            <a:r>
              <a:rPr lang="el-GR" sz="2800" i="1" dirty="0"/>
              <a:t>Αυξημένη θερμοκρασία </a:t>
            </a:r>
            <a:endParaRPr lang="el-GR" sz="2800" i="1" dirty="0"/>
          </a:p>
          <a:p>
            <a:pPr marL="457200" indent="-457200">
              <a:buFont typeface="+mj-lt"/>
              <a:buAutoNum type="arabicPeriod"/>
            </a:pPr>
            <a:r>
              <a:rPr lang="el-GR" sz="2800" i="1" dirty="0"/>
              <a:t>Ερυθρότητα</a:t>
            </a:r>
            <a:endParaRPr lang="el-GR" sz="2800" i="1" dirty="0"/>
          </a:p>
          <a:p>
            <a:pPr marL="457200" indent="-457200">
              <a:buFont typeface="+mj-lt"/>
              <a:buAutoNum type="arabicPeriod"/>
            </a:pPr>
            <a:r>
              <a:rPr lang="el-GR" sz="2800" i="1" dirty="0"/>
              <a:t>Οίδημα</a:t>
            </a:r>
            <a:endParaRPr lang="el-GR" sz="2800" i="1" dirty="0"/>
          </a:p>
          <a:p>
            <a:pPr marL="457200" indent="-457200">
              <a:buFont typeface="+mj-lt"/>
              <a:buAutoNum type="arabicPeriod"/>
            </a:pPr>
            <a:r>
              <a:rPr lang="el-GR" sz="2800" i="1" dirty="0"/>
              <a:t>Πόνος</a:t>
            </a:r>
            <a:endParaRPr lang="el-GR" sz="2800" i="1" dirty="0"/>
          </a:p>
          <a:p>
            <a:pPr marL="457200" indent="-457200">
              <a:buFont typeface="+mj-lt"/>
              <a:buAutoNum type="arabicPeriod"/>
            </a:pPr>
            <a:r>
              <a:rPr lang="el-GR" sz="2800" i="1" dirty="0"/>
              <a:t>Μειωμένη λειτουργική ικανότητα</a:t>
            </a:r>
            <a:endParaRPr lang="el-GR" sz="2800" i="1" dirty="0"/>
          </a:p>
          <a:p>
            <a:pPr marL="457200" indent="-457200">
              <a:buFont typeface="+mj-lt"/>
              <a:buAutoNum type="arabicPeriod"/>
            </a:pPr>
            <a:endParaRPr lang="el-GR" sz="2800" i="1" dirty="0"/>
          </a:p>
          <a:p>
            <a:pPr marL="0" indent="0">
              <a:buNone/>
            </a:pPr>
            <a:endParaRPr lang="el-G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ΣΤΑΔΙΑ ΦΛΕΓΜΟΝΗΣ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730" y="1657985"/>
            <a:ext cx="9906000" cy="520001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3200" dirty="0"/>
              <a:t>Το στάδιο της φλεγμονής, διαρκεί 1- 5 ημέρες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Το στάδιο της αναπαραγωγής ή πολλαπλασιασμού των κυττάρων, διαρκεί 5-21ημέρες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Το στάδιο της σταθεροποίησης, διαρκεί 21- 60 ημέρες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Το στάδιο της ωρίμανσης, διαρκεί 60 -360 ημέρες.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Τα στάδια αυτά, δεν έχουν σαφή όρια, αλλά μερικώς επικαλύπτονται.</a:t>
            </a:r>
            <a:endParaRPr lang="el-GR" sz="32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6000" dirty="0" err="1"/>
              <a:t>Φυσικοθεραπεια</a:t>
            </a:r>
            <a:r>
              <a:rPr lang="el-GR" sz="6000" dirty="0"/>
              <a:t> &amp; </a:t>
            </a:r>
            <a:r>
              <a:rPr lang="el-GR" sz="6000" dirty="0" err="1"/>
              <a:t>φλεγμονη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2039008"/>
            <a:ext cx="9905999" cy="4200474"/>
          </a:xfrm>
        </p:spPr>
        <p:txBody>
          <a:bodyPr>
            <a:noAutofit/>
          </a:bodyPr>
          <a:lstStyle/>
          <a:p>
            <a:r>
              <a:rPr lang="el-G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Ρόλος της ΦΘ</a:t>
            </a:r>
            <a:r>
              <a:rPr lang="el-GR" sz="3200" dirty="0"/>
              <a:t>, στο </a:t>
            </a:r>
            <a:r>
              <a:rPr lang="el-GR" sz="32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στάδιο της φλεγμονής </a:t>
            </a:r>
            <a:r>
              <a:rPr lang="el-GR" sz="3200" dirty="0"/>
              <a:t>είναι: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Να μην παραταθεί η διάρκειά του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Ελάττωση οιδήματος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Ελάττωση πόνου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Ελάττωση αιματώματος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Προστασία της πάσχουσας περιοχής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Περιορισμός επιβάρυνσής της στο ελάχιστο</a:t>
            </a:r>
            <a:endParaRPr lang="el-G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ΦΥΣΙΚΑ ΜΕΣΑ &amp; ΦΛΕΓΜΟΝΗ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Φυσικά μέσα Κρύου</a:t>
            </a:r>
            <a:endParaRPr lang="el-GR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Συμπιεστική περίδεση</a:t>
            </a:r>
            <a:endParaRPr lang="el-GR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Διακοπτόμενη συμπιεστική αντλία</a:t>
            </a:r>
            <a:endParaRPr lang="el-GR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Αναλγητικά θεραπευτικά ρεύματα</a:t>
            </a:r>
            <a:endParaRPr lang="el-GR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ΦΥΣΙΚΑ ΜΕΣΑ ΚΡΥΟΥ</a:t>
            </a:r>
            <a:r>
              <a:rPr lang="el-GR" sz="3200" dirty="0"/>
              <a:t>: ΨΥΧΡΑ ΕΠΙΘΕΜΑΤΑ, ΨΥΚΤΙΚΑ ΣΠΡΕΥ, ΕΦΑΡΜΟΓΉ ΠΑΓΟΥ</a:t>
            </a:r>
            <a:endParaRPr lang="el-GR" sz="3200" dirty="0"/>
          </a:p>
          <a:p>
            <a:r>
              <a:rPr lang="el-GR" sz="3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ΣΤΟΧΟΣ</a:t>
            </a:r>
            <a:r>
              <a:rPr lang="el-GR" sz="3200" dirty="0"/>
              <a:t>: ΕΛΑΤΤΩΣΗ ΜΥΙΚΟΥ ΣΠΑΣΜΟΥ, ΠΌΝΟΥ, ΟΙΔΗΜΑΤΟΣ &amp; ΤΟΥ ΑΙΜΑΤΩΜΑΤΟΣ.</a:t>
            </a:r>
            <a:endParaRPr lang="el-GR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Κύκλωμα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TM04033919[[fn=Κύκλωμα]]</Template>
  <TotalTime>0</TotalTime>
  <Words>2129</Words>
  <Application>WPS Presentation</Application>
  <PresentationFormat>Ευρεία οθόνη</PresentationFormat>
  <Paragraphs>80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SimSun</vt:lpstr>
      <vt:lpstr>Wingdings</vt:lpstr>
      <vt:lpstr>Trebuchet MS</vt:lpstr>
      <vt:lpstr>Corbel</vt:lpstr>
      <vt:lpstr>Tw Cen MT</vt:lpstr>
      <vt:lpstr>Microsoft YaHei</vt:lpstr>
      <vt:lpstr>Arial Unicode MS</vt:lpstr>
      <vt:lpstr>Calibri</vt:lpstr>
      <vt:lpstr>Κύκλωμα</vt:lpstr>
      <vt:lpstr>ΦΥΣΙΚΑ ΜΕΣΑ ΚΑΙ Η ΕΦΑΡΜΟΓΗ ΤΟΥΣ </vt:lpstr>
      <vt:lpstr>ΦΛΕΓΜΟΝΗ</vt:lpstr>
      <vt:lpstr>ΣΥΜΠΤΩΜΑΤΑ ΦΛΕΓΜΟΝΗΣ</vt:lpstr>
      <vt:lpstr>ΑΙΤΙΑ ΦΛΕΓΜΟΝΗΣ</vt:lpstr>
      <vt:lpstr>PowerPoint 演示文稿</vt:lpstr>
      <vt:lpstr>ΣΤΑΔΙΑ ΦΛΕΓΜΟΝΗΣ</vt:lpstr>
      <vt:lpstr>Φυσικοθεραπεια &amp; φλεγμονη</vt:lpstr>
      <vt:lpstr>ΦΥΣΙΚΑ ΜΕΣΑ &amp; ΦΛΕΓΜΟΝΗ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Mouzaki</dc:creator>
  <cp:lastModifiedBy>maria</cp:lastModifiedBy>
  <cp:revision>17</cp:revision>
  <dcterms:created xsi:type="dcterms:W3CDTF">2024-11-03T18:19:00Z</dcterms:created>
  <dcterms:modified xsi:type="dcterms:W3CDTF">2024-11-06T07:24:19Z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A45D45D437814146A2BEAD03947A6195_12</vt:lpwstr>
  </property>
  <property fmtid="{D5CDD505-2E9C-101B-9397-08002B2CF9AE}" pid="3" name="KSOProductBuildVer">
    <vt:lpwstr>1033-12.2.0.18607</vt:lpwstr>
  </property>
</Properties>
</file>