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359" r:id="rId3"/>
    <p:sldId id="365" r:id="rId4"/>
    <p:sldId id="366" r:id="rId5"/>
    <p:sldId id="368" r:id="rId6"/>
    <p:sldId id="367" r:id="rId7"/>
    <p:sldId id="369" r:id="rId8"/>
    <p:sldId id="370" r:id="rId9"/>
    <p:sldId id="371" r:id="rId10"/>
    <p:sldId id="372" r:id="rId11"/>
    <p:sldId id="373" r:id="rId12"/>
    <p:sldId id="374" r:id="rId13"/>
    <p:sldId id="375" r:id="rId14"/>
    <p:sldId id="376" r:id="rId15"/>
    <p:sldId id="377" r:id="rId16"/>
    <p:sldId id="378" r:id="rId17"/>
    <p:sldId id="380" r:id="rId18"/>
    <p:sldId id="381" r:id="rId19"/>
    <p:sldId id="360" r:id="rId20"/>
    <p:sldId id="361" r:id="rId21"/>
    <p:sldId id="362" r:id="rId22"/>
    <p:sldId id="363" r:id="rId23"/>
    <p:sldId id="364" r:id="rId24"/>
    <p:sldId id="382" r:id="rId25"/>
    <p:sldId id="293"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8"/>
            <p14:sldId id="367"/>
            <p14:sldId id="369"/>
            <p14:sldId id="370"/>
            <p14:sldId id="371"/>
            <p14:sldId id="372"/>
            <p14:sldId id="373"/>
            <p14:sldId id="374"/>
            <p14:sldId id="375"/>
            <p14:sldId id="376"/>
            <p14:sldId id="377"/>
            <p14:sldId id="378"/>
            <p14:sldId id="380"/>
            <p14:sldId id="381"/>
            <p14:sldId id="360"/>
            <p14:sldId id="361"/>
            <p14:sldId id="362"/>
            <p14:sldId id="363"/>
            <p14:sldId id="364"/>
            <p14:sldId id="382"/>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blionet.gr/main.asp?page=results&amp;key=%CE%97+%CF%80%CE%B9%CE%BD%CE%B5%CE%B6%CE%BF%CE%B2%CF%81%CE%BF%CF%87%CE%AE" TargetMode="External"/><Relationship Id="rId7" Type="http://schemas.openxmlformats.org/officeDocument/2006/relationships/hyperlink" Target="http://www.greekbooks.gr/dvd/pedikes/peripeties/vrehi-keftedes.produc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renemagritte.org/" TargetMode="External"/><Relationship Id="rId5" Type="http://schemas.openxmlformats.org/officeDocument/2006/relationships/hyperlink" Target="http://www.biblionet.gr/book/10337/%CE%9C%CE%B1%CE%BD%CF%84%CE%BF%CF%85%CE%B2%CE%AC%CE%BB%CE%BF%CF%85,_%CE%A3%CE%BF%CF%86%CE%AF%CE%B1/%CE%92%CF%81%CE%AD%CF%87%CE%B5%CE%B9_%CE%BA%CE%B1%CF%81%CE%B5%CE%BA%CE%BB%CE%BF%CF%80%CF%8C%CE%B4%CE%B1%CF%81%CE%B1" TargetMode="External"/><Relationship Id="rId4" Type="http://schemas.openxmlformats.org/officeDocument/2006/relationships/hyperlink" Target="http://www.biblionet.gr/book/136062/%CE%A6%CF%81%CE%B1%CE%B3%CE%BA%CE%BF%CF%8D%CE%BB%CE%B7,_%CE%A6%CF%89%CF%84%CE%B5%CE%B9%CE%BD%CE%AE/%CE%95%CF%86%CF%84%CE%AC_%CE%BF%CF%81%CF%86%CE%B1%CE%BD%CE%AC_%CE%BC%CE%BF%CE%BB%CF%8D%CE%B2%CE%B9%CE%B1%E2%80%A6_%CE%B5%CF%86%CF%84%CE%AC_%CE%B9%CF%83%CF%84%CE%BF%CF%81%CE%AF%CE%B5%CF%8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n-US" sz="2800" dirty="0">
                <a:solidFill>
                  <a:srgbClr val="5075BC"/>
                </a:solidFill>
                <a:latin typeface="+mj-lt"/>
                <a:ea typeface="+mj-ea"/>
                <a:cs typeface="+mj-cs"/>
              </a:rPr>
              <a:t>7</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Κινηματογράφος και Εικονογραφημένο Βιβλίο</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Παράξενες βροχές στην τάξη (1/2)</a:t>
            </a:r>
            <a:endParaRPr lang="el-GR" dirty="0"/>
          </a:p>
        </p:txBody>
      </p:sp>
      <p:sp>
        <p:nvSpPr>
          <p:cNvPr id="3" name="Content Placeholder 2"/>
          <p:cNvSpPr>
            <a:spLocks noGrp="1"/>
          </p:cNvSpPr>
          <p:nvPr>
            <p:ph sz="half" idx="1"/>
          </p:nvPr>
        </p:nvSpPr>
        <p:spPr>
          <a:xfrm>
            <a:off x="457200" y="1600200"/>
            <a:ext cx="3394720" cy="4525963"/>
          </a:xfrm>
        </p:spPr>
        <p:txBody>
          <a:bodyPr/>
          <a:lstStyle/>
          <a:p>
            <a:pPr marL="0" indent="0">
              <a:buNone/>
            </a:pPr>
            <a:r>
              <a:rPr lang="el-GR" dirty="0"/>
              <a:t>Περίεργες βροχές έβρεξε και μέσα στην τάξη μας, και αντιδράσαμε </a:t>
            </a:r>
            <a:r>
              <a:rPr lang="el-GR" dirty="0" smtClean="0"/>
              <a:t>αναλόγως. Π.χ. </a:t>
            </a:r>
            <a:r>
              <a:rPr lang="el-GR" dirty="0" err="1" smtClean="0"/>
              <a:t>πετροβροχή</a:t>
            </a:r>
            <a:r>
              <a:rPr lang="el-GR" dirty="0" smtClean="0"/>
              <a:t>!</a:t>
            </a:r>
            <a:endParaRPr lang="el-GR" dirty="0"/>
          </a:p>
          <a:p>
            <a:endParaRPr lang="el-GR" dirty="0"/>
          </a:p>
        </p:txBody>
      </p:sp>
      <p:pic>
        <p:nvPicPr>
          <p:cNvPr id="2050" name="Picture 2" descr="Τα παιδιά αντιδρούν στην πετροβροχή."/>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r="5150"/>
          <a:stretch/>
        </p:blipFill>
        <p:spPr bwMode="auto">
          <a:xfrm>
            <a:off x="4139952" y="1700808"/>
            <a:ext cx="4560067" cy="423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6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Παράξενες βροχές στην </a:t>
            </a:r>
            <a:r>
              <a:rPr lang="el-GR" dirty="0" smtClean="0"/>
              <a:t>τάξη (2/2)</a:t>
            </a:r>
            <a:endParaRPr lang="el-GR" dirty="0"/>
          </a:p>
        </p:txBody>
      </p:sp>
      <p:sp>
        <p:nvSpPr>
          <p:cNvPr id="6" name="Text Placeholder 5"/>
          <p:cNvSpPr>
            <a:spLocks noGrp="1"/>
          </p:cNvSpPr>
          <p:nvPr>
            <p:ph type="body" idx="1"/>
          </p:nvPr>
        </p:nvSpPr>
        <p:spPr/>
        <p:txBody>
          <a:bodyPr/>
          <a:lstStyle/>
          <a:p>
            <a:r>
              <a:rPr lang="el-GR" b="0" dirty="0" err="1" smtClean="0"/>
              <a:t>Καραμελοβροχή</a:t>
            </a:r>
            <a:endParaRPr lang="el-GR" b="0" dirty="0"/>
          </a:p>
        </p:txBody>
      </p:sp>
      <p:sp>
        <p:nvSpPr>
          <p:cNvPr id="8" name="Text Placeholder 7"/>
          <p:cNvSpPr>
            <a:spLocks noGrp="1"/>
          </p:cNvSpPr>
          <p:nvPr>
            <p:ph type="body" sz="quarter" idx="3"/>
          </p:nvPr>
        </p:nvSpPr>
        <p:spPr/>
        <p:txBody>
          <a:bodyPr/>
          <a:lstStyle/>
          <a:p>
            <a:r>
              <a:rPr lang="el-GR" b="0" dirty="0" err="1" smtClean="0"/>
              <a:t>Σκουληκοβροχή</a:t>
            </a:r>
            <a:endParaRPr lang="el-GR" b="0" dirty="0"/>
          </a:p>
        </p:txBody>
      </p:sp>
      <p:pic>
        <p:nvPicPr>
          <p:cNvPr id="3074" name="Picture 2" descr="Τα παιδιά αντιδρούν στην καραμελοβροχή."/>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57200" y="2636136"/>
            <a:ext cx="4040188" cy="303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Τα παιδιά αντιδρούν στην σκουληκοβροχή."/>
          <p:cNvPicPr>
            <a:picLocks noGrp="1" noChangeAspect="1" noChangeArrowheads="1"/>
          </p:cNvPicPr>
          <p:nvPr>
            <p:ph sz="quarter" idx="4"/>
          </p:nvPr>
        </p:nvPicPr>
        <p:blipFill rotWithShape="1">
          <a:blip r:embed="rId3" cstate="screen">
            <a:extLst>
              <a:ext uri="{28A0092B-C50C-407E-A947-70E740481C1C}">
                <a14:useLocalDpi xmlns:a14="http://schemas.microsoft.com/office/drawing/2010/main"/>
              </a:ext>
            </a:extLst>
          </a:blip>
          <a:srcRect t="9034" b="9077"/>
          <a:stretch/>
        </p:blipFill>
        <p:spPr bwMode="auto">
          <a:xfrm>
            <a:off x="4892123" y="2647950"/>
            <a:ext cx="3547579"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91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Κολλάζ</a:t>
            </a:r>
            <a:endParaRPr lang="el-GR" dirty="0"/>
          </a:p>
        </p:txBody>
      </p:sp>
      <p:sp>
        <p:nvSpPr>
          <p:cNvPr id="8" name="Content Placeholder 7"/>
          <p:cNvSpPr>
            <a:spLocks noGrp="1"/>
          </p:cNvSpPr>
          <p:nvPr>
            <p:ph sz="half" idx="1"/>
          </p:nvPr>
        </p:nvSpPr>
        <p:spPr/>
        <p:txBody>
          <a:bodyPr/>
          <a:lstStyle/>
          <a:p>
            <a:pPr marL="0" indent="0">
              <a:buNone/>
            </a:pPr>
            <a:r>
              <a:rPr lang="el-GR" dirty="0"/>
              <a:t>Ζωγραφίσαμε τους εαυτούς μας και ο καθένας πρόσθεσε με την τεχνική του κολλάζ τη δική του περίεργη βροχή.</a:t>
            </a:r>
          </a:p>
          <a:p>
            <a:pPr marL="0" indent="0">
              <a:buNone/>
            </a:pPr>
            <a:r>
              <a:rPr lang="el-GR" dirty="0"/>
              <a:t>Κάθε παιδί είπε τη δική του εκδοχή μιας ιστορίας που άρχιζε: Τη μέρα που έβρεξε… </a:t>
            </a:r>
          </a:p>
          <a:p>
            <a:endParaRPr lang="el-GR" dirty="0"/>
          </a:p>
        </p:txBody>
      </p:sp>
      <p:pic>
        <p:nvPicPr>
          <p:cNvPr id="10" name="3 - Θέση περιεχομένου" descr="Κολλάζ"/>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4008" y="1772816"/>
            <a:ext cx="4038600" cy="3888432"/>
          </a:xfrm>
        </p:spPr>
      </p:pic>
    </p:spTree>
    <p:extLst>
      <p:ext uri="{BB962C8B-B14F-4D97-AF65-F5344CB8AC3E}">
        <p14:creationId xmlns:p14="http://schemas.microsoft.com/office/powerpoint/2010/main" val="268268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(1/2)</a:t>
            </a:r>
            <a:endParaRPr lang="el-GR" dirty="0"/>
          </a:p>
        </p:txBody>
      </p:sp>
      <p:sp>
        <p:nvSpPr>
          <p:cNvPr id="3" name="Content Placeholder 2"/>
          <p:cNvSpPr>
            <a:spLocks noGrp="1"/>
          </p:cNvSpPr>
          <p:nvPr>
            <p:ph sz="half" idx="1"/>
          </p:nvPr>
        </p:nvSpPr>
        <p:spPr>
          <a:xfrm>
            <a:off x="457200" y="1600200"/>
            <a:ext cx="3466728" cy="4525963"/>
          </a:xfrm>
        </p:spPr>
        <p:txBody>
          <a:bodyPr/>
          <a:lstStyle/>
          <a:p>
            <a:pPr marL="0" indent="0">
              <a:buNone/>
            </a:pPr>
            <a:r>
              <a:rPr lang="el-GR" dirty="0"/>
              <a:t>Στη συνέχεια τα παιδιά ζωγράφισαν τον αγαπημένο ήρωα των βιβλίων τους. </a:t>
            </a:r>
          </a:p>
        </p:txBody>
      </p:sp>
      <p:pic>
        <p:nvPicPr>
          <p:cNvPr id="5" name="Content Placeholder 6" descr="τα παιδιά ζωγραφίζουν "/>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192697" y="1772816"/>
            <a:ext cx="4489911" cy="3744416"/>
          </a:xfrm>
        </p:spPr>
      </p:pic>
    </p:spTree>
    <p:extLst>
      <p:ext uri="{BB962C8B-B14F-4D97-AF65-F5344CB8AC3E}">
        <p14:creationId xmlns:p14="http://schemas.microsoft.com/office/powerpoint/2010/main" val="306292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(2/2</a:t>
            </a:r>
            <a:r>
              <a:rPr lang="el-GR" dirty="0"/>
              <a:t>)</a:t>
            </a:r>
          </a:p>
        </p:txBody>
      </p:sp>
      <p:sp>
        <p:nvSpPr>
          <p:cNvPr id="3" name="Content Placeholder 2"/>
          <p:cNvSpPr>
            <a:spLocks noGrp="1"/>
          </p:cNvSpPr>
          <p:nvPr>
            <p:ph sz="half" idx="1"/>
          </p:nvPr>
        </p:nvSpPr>
        <p:spPr/>
        <p:txBody>
          <a:bodyPr/>
          <a:lstStyle/>
          <a:p>
            <a:pPr marL="0" indent="0">
              <a:buNone/>
            </a:pPr>
            <a:r>
              <a:rPr lang="el-GR" dirty="0"/>
              <a:t>Τον έκοψαν γύρω γύρω, τον κόλλησαν σε ένα χαρτόνι και μετά του πρόσθεσαν </a:t>
            </a:r>
            <a:r>
              <a:rPr lang="el-GR" dirty="0" smtClean="0"/>
              <a:t>την κατάλληλη βροχή!</a:t>
            </a:r>
            <a:endParaRPr lang="el-GR" dirty="0"/>
          </a:p>
          <a:p>
            <a:endParaRPr lang="el-GR" dirty="0"/>
          </a:p>
        </p:txBody>
      </p:sp>
      <p:pic>
        <p:nvPicPr>
          <p:cNvPr id="5" name="Content Placeholder 5" descr="τα παιδιά κόβουν και κολλούν "/>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86300" y="1772816"/>
            <a:ext cx="3996308" cy="3816424"/>
          </a:xfrm>
          <a:prstGeom prst="rect">
            <a:avLst/>
          </a:prstGeom>
          <a:noFill/>
          <a:ln w="9525">
            <a:noFill/>
            <a:miter lim="800000"/>
            <a:headEnd/>
            <a:tailEnd/>
          </a:ln>
        </p:spPr>
      </p:pic>
    </p:spTree>
    <p:extLst>
      <p:ext uri="{BB962C8B-B14F-4D97-AF65-F5344CB8AC3E}">
        <p14:creationId xmlns:p14="http://schemas.microsoft.com/office/powerpoint/2010/main" val="344002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βιβλίο των παιδιών (1/3)</a:t>
            </a:r>
            <a:endParaRPr lang="el-GR" dirty="0"/>
          </a:p>
        </p:txBody>
      </p:sp>
      <p:sp>
        <p:nvSpPr>
          <p:cNvPr id="3" name="Content Placeholder 2"/>
          <p:cNvSpPr>
            <a:spLocks noGrp="1"/>
          </p:cNvSpPr>
          <p:nvPr>
            <p:ph sz="half" idx="1"/>
          </p:nvPr>
        </p:nvSpPr>
        <p:spPr/>
        <p:txBody>
          <a:bodyPr/>
          <a:lstStyle/>
          <a:p>
            <a:pPr marL="0" indent="0">
              <a:buNone/>
            </a:pPr>
            <a:r>
              <a:rPr lang="el-GR" dirty="0"/>
              <a:t>Συγκέντρωσαν όλες τις εικόνες, τις έδεσαν σε βιβλίο και το ονόμασαν </a:t>
            </a:r>
            <a:r>
              <a:rPr lang="el-GR" dirty="0" smtClean="0"/>
              <a:t>«</a:t>
            </a:r>
            <a:r>
              <a:rPr lang="el-GR" dirty="0" err="1" smtClean="0"/>
              <a:t>Παραμυθοβροχή</a:t>
            </a:r>
            <a:r>
              <a:rPr lang="el-GR" dirty="0" smtClean="0"/>
              <a:t>». </a:t>
            </a:r>
            <a:endParaRPr lang="el-GR" dirty="0"/>
          </a:p>
          <a:p>
            <a:endParaRPr lang="el-GR" dirty="0"/>
          </a:p>
        </p:txBody>
      </p:sp>
      <p:pic>
        <p:nvPicPr>
          <p:cNvPr id="5" name="Content Placeholder 7" descr="εξώφυλλο του βιβλίου που έφτιαξαν τα παιδιά"/>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826944"/>
            <a:ext cx="4038600" cy="4072474"/>
          </a:xfrm>
        </p:spPr>
      </p:pic>
    </p:spTree>
    <p:extLst>
      <p:ext uri="{BB962C8B-B14F-4D97-AF65-F5344CB8AC3E}">
        <p14:creationId xmlns:p14="http://schemas.microsoft.com/office/powerpoint/2010/main" val="386248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971600" y="5157192"/>
            <a:ext cx="7128792" cy="1015008"/>
          </a:xfrm>
        </p:spPr>
        <p:txBody>
          <a:bodyPr>
            <a:normAutofit/>
          </a:bodyPr>
          <a:lstStyle/>
          <a:p>
            <a:r>
              <a:rPr lang="el-GR" sz="2400" dirty="0"/>
              <a:t>Στην </a:t>
            </a:r>
            <a:r>
              <a:rPr lang="el-GR" sz="2400" dirty="0" smtClean="0"/>
              <a:t>«Κοκκινοσκουφίτσα» </a:t>
            </a:r>
            <a:r>
              <a:rPr lang="el-GR" sz="2400" dirty="0"/>
              <a:t>παρατηρείται: </a:t>
            </a:r>
            <a:r>
              <a:rPr lang="el-GR" sz="2400" dirty="0" smtClean="0"/>
              <a:t> </a:t>
            </a:r>
            <a:r>
              <a:rPr lang="el-GR" sz="2400" dirty="0" err="1" smtClean="0"/>
              <a:t>Καλαθοβροχή</a:t>
            </a:r>
            <a:r>
              <a:rPr lang="el-GR" sz="2400" dirty="0"/>
              <a:t>, </a:t>
            </a:r>
            <a:r>
              <a:rPr lang="el-GR" sz="2400" dirty="0" smtClean="0"/>
              <a:t> </a:t>
            </a:r>
            <a:r>
              <a:rPr lang="el-GR" sz="2400" dirty="0" err="1" smtClean="0"/>
              <a:t>Σκουφοβροχή</a:t>
            </a:r>
            <a:r>
              <a:rPr lang="el-GR" sz="2400" dirty="0"/>
              <a:t>, αλλά </a:t>
            </a:r>
            <a:r>
              <a:rPr lang="el-GR" sz="2400" dirty="0" smtClean="0"/>
              <a:t>και </a:t>
            </a:r>
            <a:r>
              <a:rPr lang="el-GR" sz="2400" dirty="0" err="1" smtClean="0"/>
              <a:t>Λυκοβροχή</a:t>
            </a:r>
            <a:r>
              <a:rPr lang="el-GR" sz="2400" dirty="0" smtClean="0"/>
              <a:t>.</a:t>
            </a:r>
            <a:endParaRPr lang="el-GR" sz="2400" dirty="0"/>
          </a:p>
        </p:txBody>
      </p:sp>
      <p:sp>
        <p:nvSpPr>
          <p:cNvPr id="5" name="Title 4"/>
          <p:cNvSpPr>
            <a:spLocks noGrp="1"/>
          </p:cNvSpPr>
          <p:nvPr>
            <p:ph type="title"/>
          </p:nvPr>
        </p:nvSpPr>
        <p:spPr/>
        <p:txBody>
          <a:bodyPr/>
          <a:lstStyle/>
          <a:p>
            <a:r>
              <a:rPr lang="el-GR" dirty="0"/>
              <a:t>Το βιβλίο των </a:t>
            </a:r>
            <a:r>
              <a:rPr lang="el-GR" dirty="0" smtClean="0"/>
              <a:t>παιδιών (2/3)</a:t>
            </a:r>
            <a:endParaRPr lang="el-GR" dirty="0"/>
          </a:p>
        </p:txBody>
      </p:sp>
      <p:pic>
        <p:nvPicPr>
          <p:cNvPr id="8" name="Content Placeholder 4" descr="Σελίδες του βιβλίου των παιδιών"/>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933450" y="1556792"/>
            <a:ext cx="7200900" cy="3456384"/>
          </a:xfrm>
        </p:spPr>
      </p:pic>
    </p:spTree>
    <p:extLst>
      <p:ext uri="{BB962C8B-B14F-4D97-AF65-F5344CB8AC3E}">
        <p14:creationId xmlns:p14="http://schemas.microsoft.com/office/powerpoint/2010/main" val="346665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Σελίδες του βιβλίου των παιδιών"/>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39552" y="1844824"/>
            <a:ext cx="8165132" cy="3011521"/>
          </a:xfrm>
        </p:spPr>
      </p:pic>
      <p:sp>
        <p:nvSpPr>
          <p:cNvPr id="3" name="Text Placeholder 2"/>
          <p:cNvSpPr>
            <a:spLocks noGrp="1"/>
          </p:cNvSpPr>
          <p:nvPr>
            <p:ph type="body" sz="half" idx="2"/>
          </p:nvPr>
        </p:nvSpPr>
        <p:spPr>
          <a:xfrm>
            <a:off x="683568" y="5157192"/>
            <a:ext cx="7704856" cy="1015008"/>
          </a:xfrm>
        </p:spPr>
        <p:txBody>
          <a:bodyPr>
            <a:normAutofit/>
          </a:bodyPr>
          <a:lstStyle/>
          <a:p>
            <a:r>
              <a:rPr lang="el-GR" sz="2400" dirty="0"/>
              <a:t>Στα </a:t>
            </a:r>
            <a:r>
              <a:rPr lang="el-GR" sz="2400" dirty="0" smtClean="0"/>
              <a:t>«Τρία </a:t>
            </a:r>
            <a:r>
              <a:rPr lang="el-GR" sz="2400" dirty="0"/>
              <a:t>Μικρά </a:t>
            </a:r>
            <a:r>
              <a:rPr lang="el-GR" sz="2400" dirty="0" err="1" smtClean="0"/>
              <a:t>Λυκάκια</a:t>
            </a:r>
            <a:r>
              <a:rPr lang="el-GR" sz="2400" dirty="0" smtClean="0"/>
              <a:t>» παρατηρείται: </a:t>
            </a:r>
            <a:r>
              <a:rPr lang="el-GR" sz="2400" dirty="0" err="1" smtClean="0"/>
              <a:t>Σιδεροβροχή</a:t>
            </a:r>
            <a:r>
              <a:rPr lang="el-GR" sz="2400" dirty="0" smtClean="0"/>
              <a:t>, </a:t>
            </a:r>
            <a:r>
              <a:rPr lang="el-GR" sz="2400" dirty="0" err="1" smtClean="0"/>
              <a:t>Γουρουνοβροχή</a:t>
            </a:r>
            <a:r>
              <a:rPr lang="el-GR" sz="2400" dirty="0" smtClean="0"/>
              <a:t> και </a:t>
            </a:r>
            <a:r>
              <a:rPr lang="el-GR" sz="2400" dirty="0" err="1" smtClean="0"/>
              <a:t>Σπιτοβροχή</a:t>
            </a:r>
            <a:r>
              <a:rPr lang="el-GR" sz="2400" dirty="0" smtClean="0"/>
              <a:t>.</a:t>
            </a:r>
            <a:endParaRPr lang="el-GR" sz="2400" dirty="0"/>
          </a:p>
          <a:p>
            <a:endParaRPr lang="el-GR" dirty="0"/>
          </a:p>
        </p:txBody>
      </p:sp>
      <p:sp>
        <p:nvSpPr>
          <p:cNvPr id="4" name="Title 3"/>
          <p:cNvSpPr>
            <a:spLocks noGrp="1"/>
          </p:cNvSpPr>
          <p:nvPr>
            <p:ph type="title"/>
          </p:nvPr>
        </p:nvSpPr>
        <p:spPr/>
        <p:txBody>
          <a:bodyPr/>
          <a:lstStyle/>
          <a:p>
            <a:r>
              <a:rPr lang="el-GR" dirty="0"/>
              <a:t>Το βιβλίο των παιδιών </a:t>
            </a:r>
            <a:r>
              <a:rPr lang="el-GR" dirty="0" smtClean="0"/>
              <a:t>(3/3</a:t>
            </a:r>
            <a:r>
              <a:rPr lang="el-GR" dirty="0"/>
              <a:t>)</a:t>
            </a:r>
          </a:p>
        </p:txBody>
      </p:sp>
    </p:spTree>
    <p:extLst>
      <p:ext uri="{BB962C8B-B14F-4D97-AF65-F5344CB8AC3E}">
        <p14:creationId xmlns:p14="http://schemas.microsoft.com/office/powerpoint/2010/main" val="415408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375476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Δήμητρα  </a:t>
            </a:r>
            <a:r>
              <a:rPr lang="el-GR" sz="2400" dirty="0" err="1" smtClean="0"/>
              <a:t>Γιάννε</a:t>
            </a:r>
            <a:r>
              <a:rPr lang="el-GR" sz="2400" dirty="0" smtClean="0"/>
              <a:t>.</a:t>
            </a:r>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dirty="0" err="1"/>
              <a:t>Τριβιζάς</a:t>
            </a:r>
            <a:r>
              <a:rPr lang="el-GR" altLang="en-US" sz="2400" dirty="0"/>
              <a:t>, Ευγένιος. </a:t>
            </a:r>
            <a:r>
              <a:rPr lang="el-GR" altLang="en-US" sz="2400" b="1" dirty="0"/>
              <a:t>Η </a:t>
            </a:r>
            <a:r>
              <a:rPr lang="el-GR" altLang="en-US" sz="2400" b="1" dirty="0" err="1"/>
              <a:t>πινεζοβροχή</a:t>
            </a:r>
            <a:r>
              <a:rPr lang="el-GR" altLang="en-US" sz="2400" b="1" dirty="0"/>
              <a:t> </a:t>
            </a:r>
            <a:r>
              <a:rPr lang="el-GR" altLang="en-US" sz="2400" dirty="0"/>
              <a:t>/ Ευγένιου </a:t>
            </a:r>
            <a:r>
              <a:rPr lang="el-GR" altLang="en-US" sz="2400" dirty="0" err="1"/>
              <a:t>Τριβιζά</a:t>
            </a:r>
            <a:r>
              <a:rPr lang="el-GR" altLang="en-US" sz="2400" dirty="0"/>
              <a:t> · εικονογράφηση Βαγγέλης Ελευθερίου. - Αθήνα : Κέδρος, 2000.</a:t>
            </a:r>
            <a:endParaRPr lang="en-GB" sz="2400" dirty="0"/>
          </a:p>
        </p:txBody>
      </p:sp>
      <p:pic>
        <p:nvPicPr>
          <p:cNvPr id="1026" name="Picture 2"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499992" y="2276872"/>
            <a:ext cx="3810000" cy="231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84368" y="458112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Δήμητρα  </a:t>
            </a:r>
            <a:r>
              <a:rPr lang="el-GR" sz="2000" dirty="0" err="1" smtClean="0"/>
              <a:t>Γιάννε</a:t>
            </a:r>
            <a:r>
              <a:rPr lang="el-GR" sz="2000" dirty="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Κινηματογράφος και Εικονογραφημένο </a:t>
            </a:r>
            <a:r>
              <a:rPr lang="el-GR" sz="2000" dirty="0"/>
              <a:t>Β</a:t>
            </a:r>
            <a:r>
              <a:rPr lang="el-GR" sz="2000" dirty="0" smtClean="0"/>
              <a:t>ιβλίο.</a:t>
            </a:r>
            <a:r>
              <a:rPr lang="en-GB" sz="2000" dirty="0" smtClean="0"/>
              <a:t> </a:t>
            </a:r>
            <a:r>
              <a:rPr lang="el-GR" sz="2000" dirty="0"/>
              <a:t>Η </a:t>
            </a:r>
            <a:r>
              <a:rPr lang="el-GR" sz="2000" dirty="0" err="1" smtClean="0"/>
              <a:t>πινεζοβροχή</a:t>
            </a:r>
            <a:r>
              <a:rPr lang="el-GR" sz="2000" dirty="0" smtClean="0"/>
              <a:t>». Έκδοση: 1.0. Αθήνα 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062022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u="sng" dirty="0">
                <a:hlinkClick r:id="rId3"/>
              </a:rPr>
              <a:t>Η </a:t>
            </a:r>
            <a:r>
              <a:rPr lang="el-GR" sz="2000" u="sng" dirty="0" err="1">
                <a:hlinkClick r:id="rId3"/>
              </a:rPr>
              <a:t>πινεζοβροχή</a:t>
            </a:r>
            <a:r>
              <a:rPr lang="el-GR" sz="2000" dirty="0"/>
              <a:t>» / Ευγένιου </a:t>
            </a:r>
            <a:r>
              <a:rPr lang="el-GR" sz="2000" dirty="0" err="1"/>
              <a:t>Τριβιζά</a:t>
            </a:r>
            <a:r>
              <a:rPr lang="el-GR" sz="2000" dirty="0"/>
              <a:t> · εικονογράφηση Βαγγέλης Ελευθερίου. - Αθήνα : Κέδρος, 2000. </a:t>
            </a:r>
            <a:r>
              <a:rPr lang="en-GB" sz="2000" dirty="0" err="1"/>
              <a:t>Biblionet</a:t>
            </a:r>
            <a:r>
              <a:rPr lang="el-GR" sz="2000" dirty="0"/>
              <a:t>.</a:t>
            </a:r>
          </a:p>
          <a:p>
            <a:pPr marL="0" indent="0">
              <a:buNone/>
            </a:pPr>
            <a:r>
              <a:rPr lang="el-GR" sz="2000" dirty="0"/>
              <a:t>Εικόνα 2: Εξώφυλλο του βιβλίου «</a:t>
            </a:r>
            <a:r>
              <a:rPr lang="el-GR" sz="2000" u="sng" dirty="0">
                <a:hlinkClick r:id="rId4"/>
              </a:rPr>
              <a:t>Εφτά ορφανά μολύβια… εφτά ιστορίες</a:t>
            </a:r>
            <a:r>
              <a:rPr lang="el-GR" sz="2000" dirty="0"/>
              <a:t>» / Φωτεινή Φραγκούλη · εικονογράφηση Φωτεινή Στεφανίδη. - 1η </a:t>
            </a:r>
            <a:r>
              <a:rPr lang="el-GR" sz="2000" dirty="0" err="1"/>
              <a:t>έκδ</a:t>
            </a:r>
            <a:r>
              <a:rPr lang="el-GR" sz="2000" dirty="0"/>
              <a:t>. - Αθήνα : Ελληνικά Γράμματα, 2008. </a:t>
            </a:r>
            <a:r>
              <a:rPr lang="en-GB" sz="2000" dirty="0" err="1"/>
              <a:t>Biblionet</a:t>
            </a:r>
            <a:r>
              <a:rPr lang="el-GR" sz="2000" dirty="0"/>
              <a:t>.</a:t>
            </a:r>
          </a:p>
          <a:p>
            <a:pPr marL="0" indent="0">
              <a:buNone/>
            </a:pPr>
            <a:r>
              <a:rPr lang="el-GR" sz="2000" dirty="0"/>
              <a:t>Εικόνα 3: Εξώφυλλο του βιβλίου «</a:t>
            </a:r>
            <a:r>
              <a:rPr lang="el-GR" sz="2000" u="sng" dirty="0">
                <a:hlinkClick r:id="rId5"/>
              </a:rPr>
              <a:t>Βρέχει καρεκλοπόδαρα</a:t>
            </a:r>
            <a:r>
              <a:rPr lang="el-GR" sz="2000" dirty="0"/>
              <a:t>» / Σοφία </a:t>
            </a:r>
            <a:r>
              <a:rPr lang="el-GR" sz="2000" dirty="0" err="1"/>
              <a:t>Μαντουβάλου</a:t>
            </a:r>
            <a:r>
              <a:rPr lang="el-GR" sz="2000" dirty="0"/>
              <a:t> · εικονογράφηση </a:t>
            </a:r>
            <a:r>
              <a:rPr lang="el-GR" sz="2000" dirty="0" err="1"/>
              <a:t>Υβέτ</a:t>
            </a:r>
            <a:r>
              <a:rPr lang="el-GR" sz="2000" dirty="0"/>
              <a:t> Παπαδοπούλου. - Αθήνα : Εκδόσεις Καστανιώτη, 1993. </a:t>
            </a:r>
            <a:r>
              <a:rPr lang="en-GB" sz="2000" dirty="0" err="1"/>
              <a:t>Biblionet</a:t>
            </a:r>
            <a:r>
              <a:rPr lang="el-GR" sz="2000" dirty="0"/>
              <a:t>.</a:t>
            </a:r>
          </a:p>
          <a:p>
            <a:pPr marL="0" indent="0">
              <a:buNone/>
            </a:pPr>
            <a:r>
              <a:rPr lang="el-GR" sz="2000" dirty="0"/>
              <a:t>Εικόνα</a:t>
            </a:r>
            <a:r>
              <a:rPr lang="en-US" sz="2000" dirty="0"/>
              <a:t> 4: </a:t>
            </a:r>
            <a:r>
              <a:rPr lang="en-GB" sz="2000" u="sng" dirty="0">
                <a:hlinkClick r:id="rId6"/>
              </a:rPr>
              <a:t>Golconda</a:t>
            </a:r>
            <a:r>
              <a:rPr lang="en-GB" sz="2000" dirty="0"/>
              <a:t>, Copyright Rene Magritte, All rights reserved.</a:t>
            </a:r>
            <a:endParaRPr lang="el-GR" sz="2000" dirty="0"/>
          </a:p>
          <a:p>
            <a:pPr marL="0" indent="0">
              <a:buNone/>
            </a:pPr>
            <a:r>
              <a:rPr lang="el-GR" sz="2000" dirty="0"/>
              <a:t>Εικόνα</a:t>
            </a:r>
            <a:r>
              <a:rPr lang="en-US" sz="2000" dirty="0"/>
              <a:t> 5: </a:t>
            </a:r>
            <a:r>
              <a:rPr lang="el-GR" sz="2000" u="sng" dirty="0">
                <a:hlinkClick r:id="rId7"/>
              </a:rPr>
              <a:t>Βρέχει κεφτέδες</a:t>
            </a:r>
            <a:r>
              <a:rPr lang="en-US" sz="2000" dirty="0"/>
              <a:t>, </a:t>
            </a:r>
            <a:r>
              <a:rPr lang="en-GB" sz="2000" dirty="0"/>
              <a:t>Copyright </a:t>
            </a:r>
            <a:r>
              <a:rPr lang="en-US" sz="2000" dirty="0"/>
              <a:t>Sony Pictures Animation, </a:t>
            </a:r>
            <a:r>
              <a:rPr lang="en-GB" sz="2000" dirty="0"/>
              <a:t>All rights reserved. Greek books.</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682752" cy="4525963"/>
          </a:xfrm>
        </p:spPr>
        <p:txBody>
          <a:bodyPr/>
          <a:lstStyle/>
          <a:p>
            <a:pPr marL="0" indent="0">
              <a:buNone/>
            </a:pPr>
            <a:r>
              <a:rPr lang="el-GR" dirty="0"/>
              <a:t>Διαβάσαμε το βιβλίο </a:t>
            </a:r>
            <a:r>
              <a:rPr lang="el-GR" dirty="0" smtClean="0"/>
              <a:t>«</a:t>
            </a:r>
            <a:r>
              <a:rPr lang="el-GR" dirty="0" err="1" smtClean="0"/>
              <a:t>Πινεζοβροχή</a:t>
            </a:r>
            <a:r>
              <a:rPr lang="el-GR" dirty="0" smtClean="0"/>
              <a:t>», </a:t>
            </a:r>
            <a:r>
              <a:rPr lang="el-GR" dirty="0"/>
              <a:t>όπου βροχή από πινέζες έπεσε στη </a:t>
            </a:r>
            <a:r>
              <a:rPr lang="el-GR" dirty="0" err="1"/>
              <a:t>Μπαλονοχώρα</a:t>
            </a:r>
            <a:r>
              <a:rPr lang="el-GR" dirty="0"/>
              <a:t>.</a:t>
            </a:r>
          </a:p>
          <a:p>
            <a:endParaRPr lang="el-GR" dirty="0"/>
          </a:p>
        </p:txBody>
      </p:sp>
      <p:pic>
        <p:nvPicPr>
          <p:cNvPr id="5" name="Content Placeholder 3"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499992" y="1772816"/>
            <a:ext cx="3744416" cy="4096372"/>
          </a:xfrm>
          <a:prstGeom prst="rect">
            <a:avLst/>
          </a:prstGeom>
        </p:spPr>
      </p:pic>
    </p:spTree>
    <p:extLst>
      <p:ext uri="{BB962C8B-B14F-4D97-AF65-F5344CB8AC3E}">
        <p14:creationId xmlns:p14="http://schemas.microsoft.com/office/powerpoint/2010/main" val="359527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(1/2)</a:t>
            </a:r>
            <a:endParaRPr lang="el-GR" dirty="0"/>
          </a:p>
        </p:txBody>
      </p:sp>
      <p:sp>
        <p:nvSpPr>
          <p:cNvPr id="4" name="Content Placeholder 3"/>
          <p:cNvSpPr>
            <a:spLocks noGrp="1"/>
          </p:cNvSpPr>
          <p:nvPr>
            <p:ph sz="half" idx="2"/>
          </p:nvPr>
        </p:nvSpPr>
        <p:spPr>
          <a:xfrm>
            <a:off x="4860032" y="1600200"/>
            <a:ext cx="3826768" cy="4525963"/>
          </a:xfrm>
        </p:spPr>
        <p:txBody>
          <a:bodyPr/>
          <a:lstStyle/>
          <a:p>
            <a:pPr marL="0" indent="0">
              <a:buNone/>
            </a:pPr>
            <a:r>
              <a:rPr lang="el-GR" dirty="0"/>
              <a:t>Συζητήσαμε για τις ‘επικίνδυνες’ βροχές που θα μπορούσαν να ξεσπάσουν στη </a:t>
            </a:r>
            <a:r>
              <a:rPr lang="el-GR" dirty="0" err="1"/>
              <a:t>Μπαλονοχώρα</a:t>
            </a:r>
            <a:r>
              <a:rPr lang="el-GR" dirty="0"/>
              <a:t>. </a:t>
            </a:r>
          </a:p>
          <a:p>
            <a:endParaRPr lang="el-GR" dirty="0"/>
          </a:p>
        </p:txBody>
      </p:sp>
      <p:pic>
        <p:nvPicPr>
          <p:cNvPr id="5" name="Content Placeholder 4" descr="Η νηπιαγωγός διαβάζει το βιβλίο."/>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67544" y="1700808"/>
            <a:ext cx="4257443" cy="3528392"/>
          </a:xfrm>
          <a:prstGeom prst="rect">
            <a:avLst/>
          </a:prstGeom>
          <a:noFill/>
          <a:ln w="9525">
            <a:noFill/>
            <a:miter lim="800000"/>
            <a:headEnd/>
            <a:tailEnd/>
          </a:ln>
        </p:spPr>
      </p:pic>
    </p:spTree>
    <p:extLst>
      <p:ext uri="{BB962C8B-B14F-4D97-AF65-F5344CB8AC3E}">
        <p14:creationId xmlns:p14="http://schemas.microsoft.com/office/powerpoint/2010/main" val="417174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(2/2)</a:t>
            </a:r>
            <a:endParaRPr lang="el-GR" dirty="0"/>
          </a:p>
        </p:txBody>
      </p:sp>
      <p:sp>
        <p:nvSpPr>
          <p:cNvPr id="3" name="Content Placeholder 2"/>
          <p:cNvSpPr>
            <a:spLocks noGrp="1"/>
          </p:cNvSpPr>
          <p:nvPr>
            <p:ph sz="half" idx="1"/>
          </p:nvPr>
        </p:nvSpPr>
        <p:spPr/>
        <p:txBody>
          <a:bodyPr>
            <a:normAutofit/>
          </a:bodyPr>
          <a:lstStyle/>
          <a:p>
            <a:r>
              <a:rPr lang="el-GR" sz="2600" dirty="0" smtClean="0"/>
              <a:t>Τι </a:t>
            </a:r>
            <a:r>
              <a:rPr lang="el-GR" sz="2600" dirty="0"/>
              <a:t>άλλο θα μπορούσε να βρέξει και να σπάσει τα μπαλόνια;</a:t>
            </a:r>
          </a:p>
          <a:p>
            <a:pPr lvl="1"/>
            <a:r>
              <a:rPr lang="el-GR" sz="2600" dirty="0" smtClean="0"/>
              <a:t>Οδοντογλυφίδες!</a:t>
            </a:r>
            <a:endParaRPr lang="el-GR" sz="2600" dirty="0"/>
          </a:p>
          <a:p>
            <a:pPr lvl="1"/>
            <a:r>
              <a:rPr lang="el-GR" sz="2600" dirty="0" smtClean="0"/>
              <a:t>Μαχαίρια! </a:t>
            </a:r>
            <a:endParaRPr lang="el-GR" sz="2600" dirty="0"/>
          </a:p>
          <a:p>
            <a:pPr lvl="1"/>
            <a:r>
              <a:rPr lang="el-GR" sz="2600" dirty="0" smtClean="0"/>
              <a:t>Σπαθιά!</a:t>
            </a:r>
            <a:endParaRPr lang="el-GR" sz="2600" dirty="0"/>
          </a:p>
          <a:p>
            <a:pPr lvl="1"/>
            <a:r>
              <a:rPr lang="el-GR" sz="2600" dirty="0" smtClean="0"/>
              <a:t>Μολύβια! </a:t>
            </a:r>
            <a:endParaRPr lang="el-GR" sz="2600" dirty="0"/>
          </a:p>
          <a:p>
            <a:pPr lvl="1"/>
            <a:r>
              <a:rPr lang="el-GR" sz="2600" dirty="0"/>
              <a:t>Τριγωνικούς </a:t>
            </a:r>
            <a:r>
              <a:rPr lang="el-GR" sz="2600" dirty="0" smtClean="0"/>
              <a:t>χάρακες!</a:t>
            </a:r>
            <a:endParaRPr lang="el-GR" sz="2600" dirty="0"/>
          </a:p>
          <a:p>
            <a:endParaRPr lang="el-GR" sz="2600" dirty="0"/>
          </a:p>
        </p:txBody>
      </p:sp>
      <p:sp>
        <p:nvSpPr>
          <p:cNvPr id="4" name="Content Placeholder 3"/>
          <p:cNvSpPr>
            <a:spLocks noGrp="1"/>
          </p:cNvSpPr>
          <p:nvPr>
            <p:ph sz="half" idx="2"/>
          </p:nvPr>
        </p:nvSpPr>
        <p:spPr/>
        <p:txBody>
          <a:bodyPr>
            <a:normAutofit/>
          </a:bodyPr>
          <a:lstStyle/>
          <a:p>
            <a:r>
              <a:rPr lang="el-GR" sz="2600" dirty="0"/>
              <a:t>Πώς αλλιώς θα μπορούσαν να προστατευτούν τα </a:t>
            </a:r>
            <a:r>
              <a:rPr lang="el-GR" sz="2600" dirty="0" smtClean="0"/>
              <a:t>μπαλόνια </a:t>
            </a:r>
            <a:r>
              <a:rPr lang="el-GR" sz="2600" dirty="0"/>
              <a:t>από τις πινέζες</a:t>
            </a:r>
            <a:r>
              <a:rPr lang="el-GR" sz="2600" dirty="0" smtClean="0"/>
              <a:t>;</a:t>
            </a:r>
          </a:p>
          <a:p>
            <a:pPr lvl="1"/>
            <a:r>
              <a:rPr lang="el-GR" sz="2600" dirty="0"/>
              <a:t>Με </a:t>
            </a:r>
            <a:r>
              <a:rPr lang="el-GR" sz="2600" dirty="0" smtClean="0"/>
              <a:t>πανοπλία!</a:t>
            </a:r>
            <a:endParaRPr lang="el-GR" sz="2600" dirty="0"/>
          </a:p>
          <a:p>
            <a:pPr lvl="1"/>
            <a:r>
              <a:rPr lang="el-GR" sz="2600" dirty="0" smtClean="0"/>
              <a:t>Με </a:t>
            </a:r>
            <a:r>
              <a:rPr lang="el-GR" sz="2600" dirty="0"/>
              <a:t>σπαθί να τις </a:t>
            </a:r>
            <a:r>
              <a:rPr lang="el-GR" sz="2600" dirty="0" smtClean="0"/>
              <a:t>αποκρούουν!</a:t>
            </a:r>
            <a:endParaRPr lang="el-GR" sz="2600" dirty="0"/>
          </a:p>
          <a:p>
            <a:pPr lvl="1"/>
            <a:r>
              <a:rPr lang="el-GR" sz="2600" dirty="0" smtClean="0"/>
              <a:t>Με </a:t>
            </a:r>
            <a:r>
              <a:rPr lang="el-GR" sz="2600" dirty="0"/>
              <a:t>υπολογιστή πάνω στο </a:t>
            </a:r>
            <a:r>
              <a:rPr lang="el-GR" sz="2600" dirty="0" smtClean="0"/>
              <a:t>κεφάλι!</a:t>
            </a:r>
            <a:endParaRPr lang="el-GR" sz="2600" dirty="0"/>
          </a:p>
          <a:p>
            <a:endParaRPr lang="el-GR" sz="2600" dirty="0"/>
          </a:p>
        </p:txBody>
      </p:sp>
    </p:spTree>
    <p:extLst>
      <p:ext uri="{BB962C8B-B14F-4D97-AF65-F5344CB8AC3E}">
        <p14:creationId xmlns:p14="http://schemas.microsoft.com/office/powerpoint/2010/main" val="207881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Άλλα βιβλία</a:t>
            </a:r>
            <a:endParaRPr lang="el-GR" dirty="0"/>
          </a:p>
        </p:txBody>
      </p:sp>
      <p:sp>
        <p:nvSpPr>
          <p:cNvPr id="3" name="Content Placeholder 2"/>
          <p:cNvSpPr>
            <a:spLocks noGrp="1"/>
          </p:cNvSpPr>
          <p:nvPr>
            <p:ph sz="half" idx="1"/>
          </p:nvPr>
        </p:nvSpPr>
        <p:spPr>
          <a:xfrm>
            <a:off x="457200" y="1600201"/>
            <a:ext cx="4038600" cy="1108720"/>
          </a:xfrm>
        </p:spPr>
        <p:txBody>
          <a:bodyPr/>
          <a:lstStyle/>
          <a:p>
            <a:pPr marL="0" indent="0">
              <a:buNone/>
            </a:pPr>
            <a:r>
              <a:rPr lang="el-GR" dirty="0"/>
              <a:t>Και άλλα βιβλία μιλούν για παράξενες βροχές.</a:t>
            </a:r>
          </a:p>
          <a:p>
            <a:endParaRPr lang="el-GR" dirty="0"/>
          </a:p>
        </p:txBody>
      </p:sp>
      <p:pic>
        <p:nvPicPr>
          <p:cNvPr id="5" name="Picture 8" descr="Εξώφυλλο βιβλίου Εφτά ορφανά μολύβια... εφτά ιστορίες."/>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2916003"/>
            <a:ext cx="2952328" cy="2966005"/>
          </a:xfrm>
          <a:prstGeom prst="rect">
            <a:avLst/>
          </a:prstGeom>
          <a:noFill/>
          <a:ln w="9525">
            <a:noFill/>
            <a:miter lim="800000"/>
            <a:headEnd/>
            <a:tailEnd/>
          </a:ln>
        </p:spPr>
      </p:pic>
      <p:pic>
        <p:nvPicPr>
          <p:cNvPr id="6" name="Picture 4" descr="Εξώφυλλο βιβλίου βρέχει καρεκλοπόδαρα."/>
          <p:cNvPicPr>
            <a:picLocks noGrp="1" noChangeAspect="1" noChangeArrowheads="1"/>
          </p:cNvPicPr>
          <p:nvPr>
            <p:ph sz="half" idx="2"/>
          </p:nvPr>
        </p:nvPicPr>
        <p:blipFill>
          <a:blip r:embed="rId4" cstate="print"/>
          <a:srcRect/>
          <a:stretch>
            <a:fillRect/>
          </a:stretch>
        </p:blipFill>
        <p:spPr bwMode="auto">
          <a:xfrm>
            <a:off x="4788024" y="1713124"/>
            <a:ext cx="3168352" cy="4168884"/>
          </a:xfrm>
          <a:prstGeom prst="rect">
            <a:avLst/>
          </a:prstGeom>
          <a:noFill/>
          <a:ln w="9525">
            <a:noFill/>
            <a:miter lim="800000"/>
            <a:headEnd/>
            <a:tailEnd/>
          </a:ln>
        </p:spPr>
      </p:pic>
      <p:sp>
        <p:nvSpPr>
          <p:cNvPr id="7" name="TextBox 6"/>
          <p:cNvSpPr txBox="1"/>
          <p:nvPr/>
        </p:nvSpPr>
        <p:spPr>
          <a:xfrm>
            <a:off x="7988259" y="5517232"/>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
        <p:nvSpPr>
          <p:cNvPr id="8" name="TextBox 7"/>
          <p:cNvSpPr txBox="1"/>
          <p:nvPr/>
        </p:nvSpPr>
        <p:spPr>
          <a:xfrm>
            <a:off x="3635896" y="551723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16712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Πίνακας ζωγραφικής</a:t>
            </a:r>
            <a:endParaRPr lang="el-GR" dirty="0"/>
          </a:p>
        </p:txBody>
      </p:sp>
      <p:sp>
        <p:nvSpPr>
          <p:cNvPr id="3" name="Content Placeholder 2"/>
          <p:cNvSpPr>
            <a:spLocks noGrp="1"/>
          </p:cNvSpPr>
          <p:nvPr>
            <p:ph sz="half" idx="1"/>
          </p:nvPr>
        </p:nvSpPr>
        <p:spPr>
          <a:xfrm>
            <a:off x="457200" y="1600200"/>
            <a:ext cx="2818656" cy="4525963"/>
          </a:xfrm>
        </p:spPr>
        <p:txBody>
          <a:bodyPr/>
          <a:lstStyle/>
          <a:p>
            <a:pPr marL="0" indent="0">
              <a:buNone/>
            </a:pPr>
            <a:r>
              <a:rPr lang="el-GR" dirty="0"/>
              <a:t>Και φυσικά δεν μπορεί να μην αναφερθεί και ο γνωστός πίνακας του </a:t>
            </a:r>
            <a:r>
              <a:rPr lang="el-GR" dirty="0" err="1"/>
              <a:t>Μαγκρίτ</a:t>
            </a:r>
            <a:r>
              <a:rPr lang="el-GR" dirty="0"/>
              <a:t>.</a:t>
            </a:r>
          </a:p>
          <a:p>
            <a:endParaRPr lang="el-GR" dirty="0"/>
          </a:p>
        </p:txBody>
      </p:sp>
      <p:pic>
        <p:nvPicPr>
          <p:cNvPr id="5" name="Picture 8" descr="πίνακας του Μαγκρίτ"/>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3491880" y="1700808"/>
            <a:ext cx="5204028" cy="4142510"/>
          </a:xfrm>
          <a:prstGeom prst="rect">
            <a:avLst/>
          </a:prstGeom>
          <a:noFill/>
          <a:ln w="9525">
            <a:noFill/>
            <a:miter lim="800000"/>
            <a:headEnd/>
            <a:tailEnd/>
          </a:ln>
        </p:spPr>
      </p:pic>
      <p:sp>
        <p:nvSpPr>
          <p:cNvPr id="6" name="TextBox 5"/>
          <p:cNvSpPr txBox="1"/>
          <p:nvPr/>
        </p:nvSpPr>
        <p:spPr>
          <a:xfrm>
            <a:off x="3019707" y="5445224"/>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272210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Ταινία</a:t>
            </a:r>
            <a:endParaRPr lang="el-GR" dirty="0"/>
          </a:p>
        </p:txBody>
      </p:sp>
      <p:sp>
        <p:nvSpPr>
          <p:cNvPr id="3" name="Content Placeholder 2"/>
          <p:cNvSpPr>
            <a:spLocks noGrp="1"/>
          </p:cNvSpPr>
          <p:nvPr>
            <p:ph sz="half" idx="1"/>
          </p:nvPr>
        </p:nvSpPr>
        <p:spPr/>
        <p:txBody>
          <a:bodyPr/>
          <a:lstStyle/>
          <a:p>
            <a:pPr marL="0" indent="0">
              <a:buNone/>
            </a:pPr>
            <a:r>
              <a:rPr lang="el-GR" dirty="0"/>
              <a:t>Είδαμε και μια κινηματογραφική ταινία με περίεργη βροχή, το </a:t>
            </a:r>
            <a:r>
              <a:rPr lang="el-GR" dirty="0" smtClean="0"/>
              <a:t>«Βρέχει κεφτέδες». </a:t>
            </a:r>
            <a:endParaRPr lang="el-GR" dirty="0"/>
          </a:p>
        </p:txBody>
      </p:sp>
      <p:pic>
        <p:nvPicPr>
          <p:cNvPr id="5" name="Content Placeholder 6" descr="Αφίσα της ταινίας «Βρέχει κεφτέδες». "/>
          <p:cNvPicPr>
            <a:picLocks noGrp="1" noChangeAspect="1"/>
          </p:cNvPicPr>
          <p:nvPr>
            <p:ph sz="half" idx="2"/>
          </p:nvPr>
        </p:nvPicPr>
        <p:blipFill>
          <a:blip r:embed="rId3" cstate="print"/>
          <a:srcRect/>
          <a:stretch>
            <a:fillRect/>
          </a:stretch>
        </p:blipFill>
        <p:spPr bwMode="auto">
          <a:xfrm>
            <a:off x="4716016" y="1600200"/>
            <a:ext cx="3960440" cy="4525963"/>
          </a:xfrm>
          <a:prstGeom prst="rect">
            <a:avLst/>
          </a:prstGeom>
          <a:noFill/>
          <a:ln w="9525">
            <a:noFill/>
            <a:miter lim="800000"/>
            <a:headEnd/>
            <a:tailEnd/>
          </a:ln>
        </p:spPr>
      </p:pic>
      <p:sp>
        <p:nvSpPr>
          <p:cNvPr id="6" name="TextBox 5"/>
          <p:cNvSpPr txBox="1"/>
          <p:nvPr/>
        </p:nvSpPr>
        <p:spPr>
          <a:xfrm>
            <a:off x="4315851" y="573325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9372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ταινίας</a:t>
            </a:r>
            <a:endParaRPr lang="el-GR" dirty="0"/>
          </a:p>
        </p:txBody>
      </p:sp>
      <p:sp>
        <p:nvSpPr>
          <p:cNvPr id="4" name="Content Placeholder 3"/>
          <p:cNvSpPr>
            <a:spLocks noGrp="1"/>
          </p:cNvSpPr>
          <p:nvPr>
            <p:ph sz="half" idx="2"/>
          </p:nvPr>
        </p:nvSpPr>
        <p:spPr>
          <a:xfrm>
            <a:off x="5508104" y="1600200"/>
            <a:ext cx="3178696" cy="4525963"/>
          </a:xfrm>
        </p:spPr>
        <p:txBody>
          <a:bodyPr/>
          <a:lstStyle/>
          <a:p>
            <a:pPr marL="0" indent="0">
              <a:buNone/>
            </a:pPr>
            <a:r>
              <a:rPr lang="el-GR" dirty="0"/>
              <a:t>Τα παιδιά μίλησαν για:</a:t>
            </a:r>
          </a:p>
          <a:p>
            <a:r>
              <a:rPr lang="el-GR" dirty="0" err="1" smtClean="0"/>
              <a:t>Τυροβροχή</a:t>
            </a:r>
            <a:r>
              <a:rPr lang="el-GR" dirty="0" smtClean="0"/>
              <a:t>,</a:t>
            </a:r>
            <a:endParaRPr lang="el-GR" dirty="0"/>
          </a:p>
          <a:p>
            <a:r>
              <a:rPr lang="el-GR" dirty="0" err="1" smtClean="0"/>
              <a:t>Κεφτεδοβροχή</a:t>
            </a:r>
            <a:r>
              <a:rPr lang="el-GR" dirty="0" smtClean="0"/>
              <a:t>,</a:t>
            </a:r>
            <a:endParaRPr lang="el-GR" dirty="0"/>
          </a:p>
          <a:p>
            <a:r>
              <a:rPr lang="el-GR" dirty="0" err="1" smtClean="0"/>
              <a:t>Πιτσομπόρα</a:t>
            </a:r>
            <a:r>
              <a:rPr lang="el-GR" dirty="0" smtClean="0"/>
              <a:t>,</a:t>
            </a:r>
            <a:endParaRPr lang="el-GR" dirty="0"/>
          </a:p>
          <a:p>
            <a:r>
              <a:rPr lang="el-GR" dirty="0" err="1" smtClean="0"/>
              <a:t>Σαντουιτσψιχάλα</a:t>
            </a:r>
            <a:r>
              <a:rPr lang="el-GR" dirty="0"/>
              <a:t>!</a:t>
            </a:r>
          </a:p>
          <a:p>
            <a:endParaRPr lang="el-GR" dirty="0"/>
          </a:p>
        </p:txBody>
      </p:sp>
      <p:pic>
        <p:nvPicPr>
          <p:cNvPr id="5" name="Content Placeholder 4" descr="Τα παιδιά παρακολουθούν την ταινία."/>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539552" y="1700808"/>
            <a:ext cx="4749986" cy="3960440"/>
          </a:xfrm>
          <a:prstGeom prst="rect">
            <a:avLst/>
          </a:prstGeom>
          <a:noFill/>
          <a:ln w="9525">
            <a:noFill/>
            <a:miter lim="800000"/>
            <a:headEnd/>
            <a:tailEnd/>
          </a:ln>
        </p:spPr>
      </p:pic>
    </p:spTree>
    <p:extLst>
      <p:ext uri="{BB962C8B-B14F-4D97-AF65-F5344CB8AC3E}">
        <p14:creationId xmlns:p14="http://schemas.microsoft.com/office/powerpoint/2010/main" val="3224428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4:16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2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7,8,"/>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EDF3692-0CB6-4D51-A9ED-043EE65FC03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2670</TotalTime>
  <Words>810</Words>
  <Application>Microsoft Office PowerPoint</Application>
  <PresentationFormat>On-screen Show (4:3)</PresentationFormat>
  <Paragraphs>100</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 (1/2)</vt:lpstr>
      <vt:lpstr>Συζήτηση (2/2)</vt:lpstr>
      <vt:lpstr>Άλλα βιβλία</vt:lpstr>
      <vt:lpstr>Πίνακας ζωγραφικής</vt:lpstr>
      <vt:lpstr>Ταινία</vt:lpstr>
      <vt:lpstr>Προβολή ταινίας</vt:lpstr>
      <vt:lpstr>Παράξενες βροχές στην τάξη (1/2)</vt:lpstr>
      <vt:lpstr>Παράξενες βροχές στην τάξη (2/2)</vt:lpstr>
      <vt:lpstr>Κολλάζ</vt:lpstr>
      <vt:lpstr>Εικαστική δραστηριότητα (1/2)</vt:lpstr>
      <vt:lpstr>Εικαστική δραστηριότητα (2/2)</vt:lpstr>
      <vt:lpstr>Το βιβλίο των παιδιών (1/3)</vt:lpstr>
      <vt:lpstr>Το βιβλίο των παιδιών (2/3)</vt:lpstr>
      <vt:lpstr>Το βιβλίο των παιδιών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Το Εικονογραφημένο Βιβλίο στην Προσχολική Εκπαίδευση</dc:subject>
  <dc:creator> Αγγελική Γιαννικοπούλου</dc:creator>
  <cp:lastModifiedBy>Smaragda Papadopoulou</cp:lastModifiedBy>
  <cp:revision>298</cp:revision>
  <dcterms:created xsi:type="dcterms:W3CDTF">2012-09-06T09:03:05Z</dcterms:created>
  <dcterms:modified xsi:type="dcterms:W3CDTF">2015-10-28T23:25:01Z</dcterms:modified>
  <cp:category> Κινηματογράφος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