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322" r:id="rId5"/>
    <p:sldId id="324" r:id="rId6"/>
    <p:sldId id="399" r:id="rId7"/>
    <p:sldId id="393" r:id="rId8"/>
    <p:sldId id="394" r:id="rId9"/>
    <p:sldId id="395" r:id="rId10"/>
    <p:sldId id="396" r:id="rId11"/>
    <p:sldId id="355" r:id="rId12"/>
    <p:sldId id="391" r:id="rId13"/>
    <p:sldId id="389" r:id="rId14"/>
    <p:sldId id="392" r:id="rId15"/>
    <p:sldId id="397" r:id="rId16"/>
    <p:sldId id="398" r:id="rId17"/>
  </p:sldIdLst>
  <p:sldSz cx="12188825" cy="6858000"/>
  <p:notesSz cx="6858000" cy="9144000"/>
  <p:custDataLst>
    <p:tags r:id="rId20"/>
  </p:custDataLst>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6" orient="horz">
          <p15:clr>
            <a:srgbClr val="A4A3A4"/>
          </p15:clr>
        </p15:guide>
        <p15:guide id="11" orient="horz" pos="2784">
          <p15:clr>
            <a:srgbClr val="A4A3A4"/>
          </p15:clr>
        </p15:guide>
        <p15:guide id="12" pos="3839">
          <p15:clr>
            <a:srgbClr val="A4A3A4"/>
          </p15:clr>
        </p15:guide>
        <p15:guide id="20" pos="4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73" autoAdjust="0"/>
  </p:normalViewPr>
  <p:slideViewPr>
    <p:cSldViewPr showGuides="1">
      <p:cViewPr varScale="1">
        <p:scale>
          <a:sx n="66" d="100"/>
          <a:sy n="66" d="100"/>
        </p:scale>
        <p:origin x="1253" y="48"/>
      </p:cViewPr>
      <p:guideLst>
        <p:guide orient="horz" pos="527"/>
        <p:guide orient="horz"/>
        <p:guide orient="horz" pos="2784"/>
        <p:guide pos="3839"/>
        <p:guide pos="43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20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21A8E8-215A-44FC-9C7D-814955B74AC1}" type="datetime1">
              <a:rPr lang="el-GR" smtClean="0">
                <a:latin typeface="Tahoma" panose="020B0604030504040204" pitchFamily="34" charset="0"/>
                <a:ea typeface="Tahoma" panose="020B0604030504040204" pitchFamily="34" charset="0"/>
                <a:cs typeface="Tahoma" panose="020B0604030504040204" pitchFamily="34" charset="0"/>
              </a:rPr>
              <a:t>31/10/2024</a:t>
            </a:fld>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9F912AB-2776-42F2-A957-313FC7EFEDB9}" type="slidenum">
              <a:rPr lang="el-GR">
                <a:latin typeface="Tahoma" panose="020B0604030504040204" pitchFamily="34" charset="0"/>
                <a:ea typeface="Tahoma" panose="020B0604030504040204" pitchFamily="34" charset="0"/>
                <a:cs typeface="Tahoma" panose="020B0604030504040204" pitchFamily="34" charset="0"/>
              </a:rPr>
              <a:t>‹#›</a:t>
            </a:fld>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46DCE4D4-47B0-4333-ADD8-1F9849F76593}" type="datetime1">
              <a:rPr lang="el-GR" smtClean="0"/>
              <a:pPr/>
              <a:t>31/10/2024</a:t>
            </a:fld>
            <a:endParaRPr lang="el-GR" dirty="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F93199CD-3E1B-4AE6-990F-76F925F5EA9F}" type="slidenum">
              <a:rPr lang="el-GR" smtClean="0"/>
              <a:pPr/>
              <a:t>‹#›</a:t>
            </a:fld>
            <a:endParaRPr lang="el-G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F93199CD-3E1B-4AE6-990F-76F925F5EA9F}" type="slidenum">
              <a:rPr lang="el-GR" smtClean="0"/>
              <a:t>1</a:t>
            </a:fld>
            <a:endParaRPr lang="el-GR" dirty="0"/>
          </a:p>
        </p:txBody>
      </p:sp>
    </p:spTree>
    <p:extLst>
      <p:ext uri="{BB962C8B-B14F-4D97-AF65-F5344CB8AC3E}">
        <p14:creationId xmlns:p14="http://schemas.microsoft.com/office/powerpoint/2010/main" val="362295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24000"/>
              </a:lnSpc>
            </a:pPr>
            <a:r>
              <a:rPr lang="el-GR" sz="1200" dirty="0">
                <a:effectLst/>
                <a:ea typeface="Arial" panose="020B0604020202020204" pitchFamily="34" charset="0"/>
              </a:rPr>
              <a:t>Η τρισδιάστατη εκτύπωση αποτελεί μια σπουδαία επανάσταση και η παρουσία της γίνεται όλο και εντονότερη μέρα με την μέρα στους όλους τους τομείς. </a:t>
            </a:r>
            <a:endParaRPr lang="en-US" sz="1200" dirty="0">
              <a:effectLst/>
              <a:ea typeface="Arial" panose="020B0604020202020204" pitchFamily="34" charset="0"/>
            </a:endParaRPr>
          </a:p>
          <a:p>
            <a:pPr>
              <a:lnSpc>
                <a:spcPct val="124000"/>
              </a:lnSpc>
            </a:pPr>
            <a:r>
              <a:rPr lang="el-GR" sz="1200" dirty="0">
                <a:effectLst/>
                <a:ea typeface="Arial" panose="020B0604020202020204" pitchFamily="34" charset="0"/>
              </a:rPr>
              <a:t>Επομένως, η επαφή των μαθητών με αυτό το είδος τεχνολογίας το οποίο και εφαρμόζεται με συνεχώς αυξανόμενη συχνότητα, είναι σημαντική δεδομένου ότι τους προετοιμάζει για το μέλλον. </a:t>
            </a:r>
            <a:endParaRPr lang="el-GR" sz="900" dirty="0">
              <a:effectLst/>
              <a:ea typeface="Arial" panose="020B060402020202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pPr/>
              <a:t>2</a:t>
            </a:fld>
            <a:endParaRPr lang="el-GR" dirty="0"/>
          </a:p>
        </p:txBody>
      </p:sp>
    </p:spTree>
    <p:extLst>
      <p:ext uri="{BB962C8B-B14F-4D97-AF65-F5344CB8AC3E}">
        <p14:creationId xmlns:p14="http://schemas.microsoft.com/office/powerpoint/2010/main" val="94289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BDEE7-DA43-FEBA-1ADC-D47460477CA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F7A3B1F-BCF1-D5A1-84F6-398FC19A14D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1854246-3FE7-4346-6A63-D0AE55690373}"/>
              </a:ext>
            </a:extLst>
          </p:cNvPr>
          <p:cNvSpPr>
            <a:spLocks noGrp="1"/>
          </p:cNvSpPr>
          <p:nvPr>
            <p:ph type="body" idx="1"/>
          </p:nvPr>
        </p:nvSpPr>
        <p:spPr/>
        <p:txBody>
          <a:bodyPr/>
          <a:lstStyle/>
          <a:p>
            <a:pPr>
              <a:lnSpc>
                <a:spcPct val="124000"/>
              </a:lnSpc>
            </a:pPr>
            <a:r>
              <a:rPr lang="el-GR" sz="1200" dirty="0">
                <a:effectLst/>
                <a:ea typeface="Arial" panose="020B0604020202020204" pitchFamily="34" charset="0"/>
              </a:rPr>
              <a:t>Η τρισδιάστατη εκτύπωση αποτελεί μια σπουδαία επανάσταση και η παρουσία της γίνεται όλο και εντονότερη μέρα με την μέρα στους όλους τους τομείς. </a:t>
            </a:r>
            <a:endParaRPr lang="en-US" sz="1200" dirty="0">
              <a:effectLst/>
              <a:ea typeface="Arial" panose="020B0604020202020204" pitchFamily="34" charset="0"/>
            </a:endParaRPr>
          </a:p>
          <a:p>
            <a:pPr>
              <a:lnSpc>
                <a:spcPct val="124000"/>
              </a:lnSpc>
            </a:pPr>
            <a:r>
              <a:rPr lang="el-GR" sz="1200" dirty="0">
                <a:effectLst/>
                <a:ea typeface="Arial" panose="020B0604020202020204" pitchFamily="34" charset="0"/>
              </a:rPr>
              <a:t>Επομένως, η επαφή των μαθητών με αυτό το είδος τεχνολογίας το οποίο και εφαρμόζεται με συνεχώς αυξανόμενη συχνότητα, είναι σημαντική δεδομένου ότι τους προετοιμάζει για το μέλλον. </a:t>
            </a:r>
            <a:endParaRPr lang="el-GR" sz="900" dirty="0">
              <a:effectLst/>
              <a:ea typeface="Arial" panose="020B060402020202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BDAC336C-DBE5-AC57-77E2-52BD6A594303}"/>
              </a:ext>
            </a:extLst>
          </p:cNvPr>
          <p:cNvSpPr>
            <a:spLocks noGrp="1"/>
          </p:cNvSpPr>
          <p:nvPr>
            <p:ph type="sldNum" sz="quarter" idx="5"/>
          </p:nvPr>
        </p:nvSpPr>
        <p:spPr/>
        <p:txBody>
          <a:bodyPr/>
          <a:lstStyle/>
          <a:p>
            <a:fld id="{F93199CD-3E1B-4AE6-990F-76F925F5EA9F}" type="slidenum">
              <a:rPr lang="el-GR" smtClean="0"/>
              <a:pPr/>
              <a:t>3</a:t>
            </a:fld>
            <a:endParaRPr lang="el-GR" dirty="0"/>
          </a:p>
        </p:txBody>
      </p:sp>
    </p:spTree>
    <p:extLst>
      <p:ext uri="{BB962C8B-B14F-4D97-AF65-F5344CB8AC3E}">
        <p14:creationId xmlns:p14="http://schemas.microsoft.com/office/powerpoint/2010/main" val="7758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ea typeface="Microsoft Sans Serif" panose="020B0604020202020204" pitchFamily="34" charset="0"/>
              </a:rPr>
              <a:t>Το 3</a:t>
            </a:r>
            <a:r>
              <a:rPr lang="en-US" sz="1200" dirty="0">
                <a:effectLst/>
                <a:ea typeface="Microsoft Sans Serif" panose="020B0604020202020204" pitchFamily="34" charset="0"/>
              </a:rPr>
              <a:t>D printing </a:t>
            </a:r>
            <a:r>
              <a:rPr lang="el-GR" sz="1200" dirty="0">
                <a:effectLst/>
                <a:ea typeface="Microsoft Sans Serif" panose="020B0604020202020204" pitchFamily="34" charset="0"/>
              </a:rPr>
              <a:t>και το περιβάλλον γύρω του διευκολύνει τον μαθητή στην εκμάθηση πιο σύνθετων εννοιών και τους εφοδιάζει με νέα “εργαλεία".</a:t>
            </a:r>
            <a:endParaRPr lang="el-GR" sz="1200" dirty="0"/>
          </a:p>
          <a:p>
            <a:endParaRPr lang="el-GR" dirty="0"/>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pPr/>
              <a:t>7</a:t>
            </a:fld>
            <a:endParaRPr lang="el-GR" dirty="0"/>
          </a:p>
        </p:txBody>
      </p:sp>
    </p:spTree>
    <p:extLst>
      <p:ext uri="{BB962C8B-B14F-4D97-AF65-F5344CB8AC3E}">
        <p14:creationId xmlns:p14="http://schemas.microsoft.com/office/powerpoint/2010/main" val="254227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Έτσι με την χρήση 3</a:t>
            </a:r>
            <a:r>
              <a:rPr lang="en-US" dirty="0"/>
              <a:t>d </a:t>
            </a:r>
            <a:r>
              <a:rPr lang="el-GR" dirty="0"/>
              <a:t>εκτυπωτή επιτυγχάνεται:</a:t>
            </a:r>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pPr/>
              <a:t>8</a:t>
            </a:fld>
            <a:endParaRPr lang="el-GR" dirty="0"/>
          </a:p>
        </p:txBody>
      </p:sp>
    </p:spTree>
    <p:extLst>
      <p:ext uri="{BB962C8B-B14F-4D97-AF65-F5344CB8AC3E}">
        <p14:creationId xmlns:p14="http://schemas.microsoft.com/office/powerpoint/2010/main" val="259853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b="0" i="0" u="none" strike="noStrike" baseline="0" dirty="0">
                <a:solidFill>
                  <a:srgbClr val="000000"/>
                </a:solidFill>
                <a:latin typeface="Calibri" panose="020F0502020204030204" pitchFamily="34" charset="0"/>
              </a:rPr>
              <a:t>Μπορεί επίσης να βοηθήσει μαθητές που δυσκολεύονται με τις παραδοσιακές θεωρίες, αλλά είναι πολύ πιο ικανοί και επιτυχημένοι όταν εργάζονται με φυσικά αντικείμενα. </a:t>
            </a:r>
          </a:p>
          <a:p>
            <a:r>
              <a:rPr lang="el-GR" sz="1800" b="0" i="0" u="none" strike="noStrike" baseline="0" dirty="0">
                <a:solidFill>
                  <a:srgbClr val="000000"/>
                </a:solidFill>
                <a:latin typeface="Calibri" panose="020F0502020204030204" pitchFamily="34" charset="0"/>
              </a:rPr>
              <a:t>Οι </a:t>
            </a:r>
            <a:r>
              <a:rPr lang="el-GR" sz="1800" b="0" i="0" u="none" strike="noStrike" baseline="0" dirty="0" err="1">
                <a:solidFill>
                  <a:srgbClr val="000000"/>
                </a:solidFill>
                <a:latin typeface="Calibri" panose="020F0502020204030204" pitchFamily="34" charset="0"/>
              </a:rPr>
              <a:t>3DP</a:t>
            </a:r>
            <a:r>
              <a:rPr lang="el-GR" sz="1800" b="0" i="0" u="none" strike="noStrike" baseline="0" dirty="0">
                <a:solidFill>
                  <a:srgbClr val="000000"/>
                </a:solidFill>
                <a:latin typeface="Calibri" panose="020F0502020204030204" pitchFamily="34" charset="0"/>
              </a:rPr>
              <a:t> μπορούν να γεφυρώσουν το χάσμα μεταξύ των μηχανικών και καλλιτεχνικών τομέων. </a:t>
            </a:r>
          </a:p>
          <a:p>
            <a:r>
              <a:rPr lang="el-GR" sz="1800" b="0" i="0" u="none" strike="noStrike" baseline="0" dirty="0">
                <a:solidFill>
                  <a:srgbClr val="000000"/>
                </a:solidFill>
                <a:latin typeface="Calibri" panose="020F0502020204030204" pitchFamily="34" charset="0"/>
              </a:rPr>
              <a:t>Το </a:t>
            </a:r>
            <a:r>
              <a:rPr lang="el-GR" sz="1800" b="0" i="0" u="none" strike="noStrike" baseline="0" dirty="0" err="1">
                <a:solidFill>
                  <a:srgbClr val="000000"/>
                </a:solidFill>
                <a:latin typeface="Calibri" panose="020F0502020204030204" pitchFamily="34" charset="0"/>
              </a:rPr>
              <a:t>3DP</a:t>
            </a:r>
            <a:r>
              <a:rPr lang="el-GR" sz="1800" b="0" i="0" u="none" strike="noStrike" baseline="0" dirty="0">
                <a:solidFill>
                  <a:srgbClr val="000000"/>
                </a:solidFill>
                <a:latin typeface="Calibri" panose="020F0502020204030204" pitchFamily="34" charset="0"/>
              </a:rPr>
              <a:t> επιτρέπει στους μαθητές να δουν τις ιδέες τους να ζωντανεύουν και να </a:t>
            </a:r>
            <a:r>
              <a:rPr lang="el-GR" sz="1800" b="0" i="0" u="none" strike="noStrike" baseline="0" dirty="0" err="1">
                <a:solidFill>
                  <a:srgbClr val="000000"/>
                </a:solidFill>
                <a:latin typeface="Calibri" panose="020F0502020204030204" pitchFamily="34" charset="0"/>
              </a:rPr>
              <a:t>αλληλεπιδρούν</a:t>
            </a:r>
            <a:r>
              <a:rPr lang="el-GR" sz="1800" b="0" i="0" u="none" strike="noStrike" baseline="0" dirty="0">
                <a:solidFill>
                  <a:srgbClr val="000000"/>
                </a:solidFill>
                <a:latin typeface="Calibri" panose="020F0502020204030204" pitchFamily="34" charset="0"/>
              </a:rPr>
              <a:t> με τα αντικείμενα που δημιούργησαν με τρόπους που δεν ήταν προηγουμένως δυνατοί. Δάσκαλοι και μαθητές είναι σε θέση να αντιγράψουν αντικείμενα μουσείων όπως ορυκτά και ιστορικά τεχνουργήματα για να τα μελετήσουν στην τάξη.</a:t>
            </a:r>
            <a:endParaRPr lang="el-GR" dirty="0"/>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pPr/>
              <a:t>12</a:t>
            </a:fld>
            <a:endParaRPr lang="el-GR" dirty="0"/>
          </a:p>
        </p:txBody>
      </p:sp>
    </p:spTree>
    <p:extLst>
      <p:ext uri="{BB962C8B-B14F-4D97-AF65-F5344CB8AC3E}">
        <p14:creationId xmlns:p14="http://schemas.microsoft.com/office/powerpoint/2010/main" val="199236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5214" y="1828800"/>
            <a:ext cx="8229600" cy="2895600"/>
          </a:xfrm>
        </p:spPr>
        <p:txBody>
          <a:bodyPr rtlCol="0" anchor="b">
            <a:normAutofit/>
          </a:bodyPr>
          <a:lstStyle>
            <a:lvl1pPr rtl="0">
              <a:lnSpc>
                <a:spcPct val="80000"/>
              </a:lnSpc>
              <a:defRPr sz="6600" b="1" cap="none" spc="0">
                <a:ln w="9525">
                  <a:noFill/>
                  <a:prstDash val="solid"/>
                </a:ln>
                <a:solidFill>
                  <a:schemeClr val="tx1"/>
                </a:solidFill>
                <a:effectLst/>
              </a:defRPr>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065213" y="4800600"/>
            <a:ext cx="8229600" cy="1219200"/>
          </a:xfrm>
        </p:spPr>
        <p:txBody>
          <a:bodyPr rtlCol="0">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
        <p:nvSpPr>
          <p:cNvPr id="7" name="Θέση ημερομηνίας 6"/>
          <p:cNvSpPr>
            <a:spLocks noGrp="1"/>
          </p:cNvSpPr>
          <p:nvPr>
            <p:ph type="dt" sz="half" idx="10"/>
          </p:nvPr>
        </p:nvSpPr>
        <p:spPr/>
        <p:txBody>
          <a:bodyPr rtlCol="0"/>
          <a:lstStyle>
            <a:lvl1pPr>
              <a:defRPr sz="1100"/>
            </a:lvl1pPr>
          </a:lstStyle>
          <a:p>
            <a:pPr rtl="0"/>
            <a:fld id="{3E4FF0B1-2939-4055-8052-447D235C22E5}" type="datetime1">
              <a:rPr lang="el-GR" noProof="0" smtClean="0"/>
              <a:t>31/10/2024</a:t>
            </a:fld>
            <a:endParaRPr lang="el-GR" noProof="0" dirty="0"/>
          </a:p>
        </p:txBody>
      </p:sp>
      <p:sp>
        <p:nvSpPr>
          <p:cNvPr id="8" name="Θέση υποσέλιδου 7"/>
          <p:cNvSpPr>
            <a:spLocks noGrp="1"/>
          </p:cNvSpPr>
          <p:nvPr>
            <p:ph type="ftr" sz="quarter" idx="11"/>
          </p:nvPr>
        </p:nvSpPr>
        <p:spPr/>
        <p:txBody>
          <a:bodyPr rtlCol="0"/>
          <a:lstStyle>
            <a:lvl1pPr>
              <a:defRPr sz="1100"/>
            </a:lvl1pPr>
          </a:lstStyle>
          <a:p>
            <a:pPr rtl="0"/>
            <a:r>
              <a:rPr lang="el-GR" noProof="0" dirty="0"/>
              <a:t>Προσθήκη υποσέλιδου</a:t>
            </a:r>
          </a:p>
        </p:txBody>
      </p:sp>
      <p:sp>
        <p:nvSpPr>
          <p:cNvPr id="9" name="Θέση αριθμού διαφάνειας 8"/>
          <p:cNvSpPr>
            <a:spLocks noGrp="1"/>
          </p:cNvSpPr>
          <p:nvPr>
            <p:ph type="sldNum" sz="quarter" idx="12"/>
          </p:nvPr>
        </p:nvSpPr>
        <p:spPr/>
        <p:txBody>
          <a:bodyPr rtlCol="0"/>
          <a:lstStyle>
            <a:lvl1pPr>
              <a:defRPr sz="1100"/>
            </a:lvl1pPr>
          </a:lstStyle>
          <a:p>
            <a:pPr rtl="0"/>
            <a:fld id="{2A013F82-EE5E-44EE-A61D-E31C6657F26F}" type="slidenum">
              <a:rPr lang="el-GR" noProof="0" smtClean="0"/>
              <a:pPr/>
              <a:t>‹#›</a:t>
            </a:fld>
            <a:endParaRPr lang="el-GR" noProof="0"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hasCustomPrompt="1"/>
          </p:nvPr>
        </p:nvSpPr>
        <p:spPr/>
        <p:txBody>
          <a:bodyPr vert="eaVert" rtlCol="0"/>
          <a:lstStyle>
            <a:lvl1pPr rtl="0">
              <a:defRPr/>
            </a:lvl1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3B29444B-647A-4E1A-BA07-6938D28B4897}" type="datetime1">
              <a:rPr lang="el-GR" noProof="0" smtClean="0"/>
              <a:t>31/10/2024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42412" y="381001"/>
            <a:ext cx="1524001" cy="5638800"/>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hasCustomPrompt="1"/>
          </p:nvPr>
        </p:nvSpPr>
        <p:spPr>
          <a:xfrm>
            <a:off x="1522412" y="381001"/>
            <a:ext cx="7391399" cy="5638800"/>
          </a:xfrm>
        </p:spPr>
        <p:txBody>
          <a:bodyPr vert="eaVert" rtlCol="0"/>
          <a:lstStyle>
            <a:lvl1pPr rtl="0">
              <a:defRPr/>
            </a:lvl1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460376A4-2472-49F3-A522-BF387A02732D}" type="datetime1">
              <a:rPr lang="el-GR" noProof="0" smtClean="0"/>
              <a:t>31/10/2024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p:txBody>
          <a:bodyPr rtlCol="0"/>
          <a:lstStyle>
            <a:lvl1pPr rtl="0">
              <a:defRPr/>
            </a:lvl1pPr>
            <a:lvl5pPr>
              <a:defRPr/>
            </a:lvl5pPr>
            <a:lvl6pPr>
              <a:defRPr/>
            </a:lvl6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FA54783F-9B52-435A-9836-DCF9470D745B}" type="datetime1">
              <a:rPr lang="el-GR" noProof="0" smtClean="0"/>
              <a:t>31/10/2024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effectLst/>
              </a:defRPr>
            </a:lvl1pPr>
          </a:lstStyle>
          <a:p>
            <a:pPr rtl="0"/>
            <a:r>
              <a:rPr lang="el-GR"/>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1065213" y="5410200"/>
            <a:ext cx="8687333" cy="609601"/>
          </a:xfrm>
        </p:spPr>
        <p:txBody>
          <a:bodyPr rtlCol="0" anchor="t">
            <a:normAutofit/>
          </a:bodyPr>
          <a:lstStyle>
            <a:lvl1pPr marL="0" indent="0" rtl="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dirty="0"/>
              <a:t>Στυλ υποδείγματος κειμένου</a:t>
            </a:r>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9A1910B4-334F-49F6-8C40-05010202861F}" type="datetime1">
              <a:rPr lang="el-GR" noProof="0" smtClean="0"/>
              <a:t>31/10/2024</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2" y="381000"/>
            <a:ext cx="9144002" cy="1371600"/>
          </a:xfrm>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hasCustomPrompt="1"/>
          </p:nvPr>
        </p:nvSpPr>
        <p:spPr>
          <a:xfrm>
            <a:off x="1504781" y="1905001"/>
            <a:ext cx="4419599" cy="41148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περιεχομένου 3"/>
          <p:cNvSpPr>
            <a:spLocks noGrp="1"/>
          </p:cNvSpPr>
          <p:nvPr>
            <p:ph sz="half" idx="2"/>
          </p:nvPr>
        </p:nvSpPr>
        <p:spPr>
          <a:xfrm>
            <a:off x="6229183" y="1905001"/>
            <a:ext cx="4419600"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A6234A76-7F40-488A-AA41-C6BE17FCABE5}" type="datetime1">
              <a:rPr lang="el-GR" noProof="0" smtClean="0"/>
              <a:t>31/10/2024</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2" y="381000"/>
            <a:ext cx="9144002" cy="1371600"/>
          </a:xfrm>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1522411" y="1905000"/>
            <a:ext cx="4416552" cy="762000"/>
          </a:xfrm>
        </p:spPr>
        <p:txBody>
          <a:bodyPr rtlCol="0" anchor="ctr">
            <a:noAutofit/>
          </a:bodyPr>
          <a:lstStyle>
            <a:lvl1pPr marL="0" indent="0" rtl="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Στυλ υποδείγματος κειμένου</a:t>
            </a:r>
          </a:p>
        </p:txBody>
      </p:sp>
      <p:sp>
        <p:nvSpPr>
          <p:cNvPr id="4" name="Θέση περιεχομένου 3"/>
          <p:cNvSpPr>
            <a:spLocks noGrp="1"/>
          </p:cNvSpPr>
          <p:nvPr>
            <p:ph sz="half" idx="2" hasCustomPrompt="1"/>
          </p:nvPr>
        </p:nvSpPr>
        <p:spPr>
          <a:xfrm>
            <a:off x="1522411" y="2743201"/>
            <a:ext cx="4416552" cy="32766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κειμένου 4"/>
          <p:cNvSpPr>
            <a:spLocks noGrp="1"/>
          </p:cNvSpPr>
          <p:nvPr>
            <p:ph type="body" sz="quarter" idx="3"/>
          </p:nvPr>
        </p:nvSpPr>
        <p:spPr>
          <a:xfrm>
            <a:off x="624986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6" name="Θέση περιεχομένου 5"/>
          <p:cNvSpPr>
            <a:spLocks noGrp="1"/>
          </p:cNvSpPr>
          <p:nvPr>
            <p:ph sz="quarter" idx="4"/>
          </p:nvPr>
        </p:nvSpPr>
        <p:spPr>
          <a:xfrm>
            <a:off x="624986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5DC0AE99-210A-4CEA-929D-6730CE25F929}" type="datetime1">
              <a:rPr lang="el-GR" noProof="0" smtClean="0"/>
              <a:t>31/10/2024</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74AC1F3E-2C68-4BFD-A0D5-27BC64DFBEA2}" type="datetime1">
              <a:rPr lang="el-GR" noProof="0" smtClean="0"/>
              <a:t>31/10/2024</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7BE1F103-E1B1-4858-8418-1DEC577703B7}" type="datetime1">
              <a:rPr lang="el-GR" noProof="0" smtClean="0"/>
              <a:t>31/10/2024</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a:xfrm>
            <a:off x="4951414" y="685800"/>
            <a:ext cx="6400800" cy="53340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κειμένου 3"/>
          <p:cNvSpPr>
            <a:spLocks noGrp="1"/>
          </p:cNvSpPr>
          <p:nvPr>
            <p:ph type="body" sz="half" idx="2" hasCustomPrompt="1"/>
          </p:nvPr>
        </p:nvSpPr>
        <p:spPr>
          <a:xfrm>
            <a:off x="1065213" y="4648200"/>
            <a:ext cx="3581399" cy="1371600"/>
          </a:xfrm>
        </p:spPr>
        <p:txBody>
          <a:bodyPr rtlCol="0">
            <a:normAutofit/>
          </a:bodyPr>
          <a:lstStyle>
            <a:lvl1pPr marL="0" indent="0" rtl="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dirty="0"/>
              <a:t>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A1530AA-11BE-446C-8697-6DD10DD83457}" type="datetime1">
              <a:rPr lang="el-GR" noProof="0" smtClean="0"/>
              <a:t>31/10/2024</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hasCustomPrompt="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dirty="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1065213" y="4648200"/>
            <a:ext cx="3581399" cy="1371600"/>
          </a:xfrm>
        </p:spPr>
        <p:txBody>
          <a:bodyPr rtlCol="0">
            <a:normAutofit/>
          </a:bodyPr>
          <a:lstStyle>
            <a:lvl1pPr marL="0" indent="0" rtl="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dirty="0"/>
              <a:t>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6E0A6C55-284D-412B-9A0E-86E9959D8854}" type="datetime1">
              <a:rPr lang="el-GR" noProof="0" smtClean="0"/>
              <a:t>31/10/2024</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A013F82-EE5E-44EE-A61D-E31C6657F26F}" type="slidenum">
              <a:rPr lang="el-GR" noProof="0" smtClean="0"/>
              <a:pPr/>
              <a:t>‹#›</a:t>
            </a:fld>
            <a:endParaRPr lang="el-GR" noProof="0"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pPr rtl="0"/>
            <a:r>
              <a:rPr lang="el-GR" dirty="0"/>
              <a:t>Στυλ κύριου τίτλου</a:t>
            </a:r>
            <a:endParaRPr lang="el-GR" noProof="0" dirty="0"/>
          </a:p>
        </p:txBody>
      </p:sp>
      <p:sp>
        <p:nvSpPr>
          <p:cNvPr id="3" name="Θέση κειμένου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l-GR"/>
              <a:t>Προσθήκη υποσέλιδου</a:t>
            </a:r>
            <a:endParaRPr lang="el-GR" dirty="0"/>
          </a:p>
        </p:txBody>
      </p:sp>
      <p:sp>
        <p:nvSpPr>
          <p:cNvPr id="4" name="Θέση ημερομηνίας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7ECCA86C-7E96-435F-84B1-39FBF015BB39}" type="datetime1">
              <a:rPr lang="el-GR" smtClean="0"/>
              <a:pPr/>
              <a:t>31/10/2024</a:t>
            </a:fld>
            <a:endParaRPr lang="el-GR" dirty="0"/>
          </a:p>
        </p:txBody>
      </p:sp>
      <p:sp>
        <p:nvSpPr>
          <p:cNvPr id="6" name="Θέση αριθμού διαφάνειας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el-GR" smtClean="0"/>
              <a:pPr/>
              <a:t>‹#›</a:t>
            </a:fld>
            <a:endParaRPr lang="el-G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93812" y="2493268"/>
            <a:ext cx="11005862" cy="1871464"/>
          </a:xfrm>
        </p:spPr>
        <p:txBody>
          <a:bodyPr rtlCol="0">
            <a:normAutofit/>
          </a:bodyPr>
          <a:lstStyle/>
          <a:p>
            <a:pPr algn="ctr" rtl="0"/>
            <a:r>
              <a:rPr lang="el-GR" sz="6000" b="0" dirty="0">
                <a:latin typeface="Century Gothic" panose="020B0502020202020204" pitchFamily="34" charset="0"/>
              </a:rPr>
              <a:t>ΠΛΕΟΝΕΚΤΗΜΑΤΑ ΤΟΥ 3</a:t>
            </a:r>
            <a:r>
              <a:rPr lang="en-US" sz="6000" b="0" dirty="0">
                <a:latin typeface="Century Gothic" panose="020B0502020202020204" pitchFamily="34" charset="0"/>
              </a:rPr>
              <a:t>D </a:t>
            </a:r>
            <a:r>
              <a:rPr lang="el-GR" sz="6000" b="0" dirty="0">
                <a:latin typeface="Century Gothic" panose="020B0502020202020204" pitchFamily="34" charset="0"/>
              </a:rPr>
              <a:t>ΕΚΤΥΠΩΤΗ ΣΤΗΝ ΕΚΠΑΙΔΕΥΣΗ</a:t>
            </a:r>
            <a:endParaRPr lang="el-GR" sz="6000" b="0" dirty="0"/>
          </a:p>
        </p:txBody>
      </p:sp>
      <p:sp>
        <p:nvSpPr>
          <p:cNvPr id="3" name="Υπότιτλος 2"/>
          <p:cNvSpPr>
            <a:spLocks noGrp="1"/>
          </p:cNvSpPr>
          <p:nvPr>
            <p:ph type="subTitle" idx="1"/>
          </p:nvPr>
        </p:nvSpPr>
        <p:spPr>
          <a:xfrm>
            <a:off x="3926642" y="6093296"/>
            <a:ext cx="8229600" cy="648072"/>
          </a:xfrm>
        </p:spPr>
        <p:txBody>
          <a:bodyPr rtlCol="0">
            <a:normAutofit fontScale="92500"/>
          </a:bodyPr>
          <a:lstStyle/>
          <a:p>
            <a:r>
              <a:rPr lang="el-GR" sz="3200" b="0" dirty="0">
                <a:solidFill>
                  <a:schemeClr val="bg1"/>
                </a:solidFill>
                <a:latin typeface="Century Gothic" panose="020B0502020202020204" pitchFamily="34" charset="0"/>
              </a:rPr>
              <a:t>3</a:t>
            </a:r>
            <a:r>
              <a:rPr lang="el-GR" sz="3200" b="0" baseline="30000" dirty="0">
                <a:solidFill>
                  <a:schemeClr val="bg1"/>
                </a:solidFill>
                <a:latin typeface="Century Gothic" panose="020B0502020202020204" pitchFamily="34" charset="0"/>
              </a:rPr>
              <a:t>ο</a:t>
            </a:r>
            <a:r>
              <a:rPr lang="el-GR" sz="3200" b="0" dirty="0">
                <a:solidFill>
                  <a:schemeClr val="bg1"/>
                </a:solidFill>
                <a:latin typeface="Century Gothic" panose="020B0502020202020204" pitchFamily="34" charset="0"/>
              </a:rPr>
              <a:t> ΕΣΠΕΡΙΝΟ ΕΠΑΛ ΑΓΙΩΝ ΑΝΑΡΓΥΡΩΝ</a:t>
            </a:r>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1D3F-614D-8594-23E7-23205C2665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6B34A8-FE23-3893-DCE6-3E3105F90B9A}"/>
              </a:ext>
            </a:extLst>
          </p:cNvPr>
          <p:cNvSpPr txBox="1"/>
          <p:nvPr/>
        </p:nvSpPr>
        <p:spPr>
          <a:xfrm>
            <a:off x="693812" y="836712"/>
            <a:ext cx="10765320" cy="2123658"/>
          </a:xfrm>
          <a:prstGeom prst="rect">
            <a:avLst/>
          </a:prstGeom>
          <a:noFill/>
        </p:spPr>
        <p:txBody>
          <a:bodyPr wrap="square">
            <a:spAutoFit/>
          </a:bodyPr>
          <a:lstStyle/>
          <a:p>
            <a:r>
              <a:rPr lang="el-GR" sz="3600" b="1" dirty="0"/>
              <a:t>ΑΥΞΑΝΕΙ ΤΗΝ ΕΝΕΡΓΗ ΣΥΜΜΕΤΟΧΗ: </a:t>
            </a:r>
            <a:endParaRPr lang="el-GR" sz="3200" b="1" dirty="0"/>
          </a:p>
          <a:p>
            <a:r>
              <a:rPr lang="el-GR" sz="3200" dirty="0"/>
              <a:t>Βοηθά στην απεικόνιση δύσκολων εννοιών και ταυτόχρονα ενισχύει τη συμμετοχή μέσω </a:t>
            </a:r>
            <a:r>
              <a:rPr lang="el-GR" sz="3200" dirty="0" err="1"/>
              <a:t>διαδραστικής</a:t>
            </a:r>
            <a:r>
              <a:rPr lang="el-GR" sz="3200" dirty="0"/>
              <a:t> μάθησης.</a:t>
            </a:r>
          </a:p>
        </p:txBody>
      </p:sp>
      <p:pic>
        <p:nvPicPr>
          <p:cNvPr id="7" name="Εικόνα 6" descr="Εικόνα που περιέχει Κινούμενα σχέδια, Σχεδίαση κινουμένων σχεδίων, clipart, καρτούν&#10;&#10;Περιγραφή που δημιουργήθηκε αυτόματα">
            <a:extLst>
              <a:ext uri="{FF2B5EF4-FFF2-40B4-BE49-F238E27FC236}">
                <a16:creationId xmlns:a16="http://schemas.microsoft.com/office/drawing/2014/main" id="{B9F97F37-4BC6-B341-D725-370CF54A0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340" y="2708920"/>
            <a:ext cx="5544616" cy="2929688"/>
          </a:xfrm>
          <a:prstGeom prst="rect">
            <a:avLst/>
          </a:prstGeom>
        </p:spPr>
      </p:pic>
      <p:sp>
        <p:nvSpPr>
          <p:cNvPr id="2" name="Τίτλος 1">
            <a:extLst>
              <a:ext uri="{FF2B5EF4-FFF2-40B4-BE49-F238E27FC236}">
                <a16:creationId xmlns:a16="http://schemas.microsoft.com/office/drawing/2014/main" id="{D63291EF-68B6-C41F-99C8-518B9F3DE61C}"/>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Tree>
    <p:extLst>
      <p:ext uri="{BB962C8B-B14F-4D97-AF65-F5344CB8AC3E}">
        <p14:creationId xmlns:p14="http://schemas.microsoft.com/office/powerpoint/2010/main" val="3854742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12CB-BF10-9D48-89B5-0E8E23C251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9BC78D-034F-3B3E-D1D9-C4B95527666E}"/>
              </a:ext>
            </a:extLst>
          </p:cNvPr>
          <p:cNvSpPr txBox="1"/>
          <p:nvPr/>
        </p:nvSpPr>
        <p:spPr>
          <a:xfrm>
            <a:off x="693738" y="836613"/>
            <a:ext cx="11089232" cy="4154984"/>
          </a:xfrm>
          <a:prstGeom prst="rect">
            <a:avLst/>
          </a:prstGeom>
          <a:noFill/>
        </p:spPr>
        <p:txBody>
          <a:bodyPr wrap="square">
            <a:spAutoFit/>
          </a:bodyPr>
          <a:lstStyle/>
          <a:p>
            <a:r>
              <a:rPr lang="el-GR" sz="3600" b="1" dirty="0"/>
              <a:t>ΕΝΘΟΥΣΙΑΣΜΟΣ ΚΑΙ ΔΕΣΜΕΥΣΗ: </a:t>
            </a:r>
          </a:p>
          <a:p>
            <a:r>
              <a:rPr lang="el-GR" sz="3200" dirty="0"/>
              <a:t>Ενθουσιάζει και τους πιο απρόθυμους μαθητές, δημιουργώντας θετική προσέγγιση και αφοσίωση.</a:t>
            </a:r>
          </a:p>
          <a:p>
            <a:endParaRPr lang="el-GR" sz="3200" dirty="0"/>
          </a:p>
          <a:p>
            <a:r>
              <a:rPr lang="el-GR" sz="3600" b="1" dirty="0"/>
              <a:t>ΔΗΜΙΟΥΡΓΙΚΟΤΗΤΑ ΚΑΙ ΦΑΝΤΑΣΙΑ: </a:t>
            </a:r>
          </a:p>
          <a:p>
            <a:r>
              <a:rPr lang="el-GR" sz="3200" dirty="0"/>
              <a:t>Ενισχύει τη φαντασία παρέχοντας τη δυνατότητα να μετατρέψει τις ιδέες των μαθητών σε πραγματικά, φυσικά τρισδιάστατα αντικείμενα.</a:t>
            </a:r>
          </a:p>
        </p:txBody>
      </p:sp>
      <p:sp>
        <p:nvSpPr>
          <p:cNvPr id="4" name="Τίτλος 1">
            <a:extLst>
              <a:ext uri="{FF2B5EF4-FFF2-40B4-BE49-F238E27FC236}">
                <a16:creationId xmlns:a16="http://schemas.microsoft.com/office/drawing/2014/main" id="{A5F3D89E-832D-D25C-590D-0CC2A688F185}"/>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Tree>
    <p:extLst>
      <p:ext uri="{BB962C8B-B14F-4D97-AF65-F5344CB8AC3E}">
        <p14:creationId xmlns:p14="http://schemas.microsoft.com/office/powerpoint/2010/main" val="318085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316C-08E4-44F6-3348-53BADCB94EB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3FE5D93-E274-6FDD-3062-8A956B5B4698}"/>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
        <p:nvSpPr>
          <p:cNvPr id="4" name="TextBox 3">
            <a:extLst>
              <a:ext uri="{FF2B5EF4-FFF2-40B4-BE49-F238E27FC236}">
                <a16:creationId xmlns:a16="http://schemas.microsoft.com/office/drawing/2014/main" id="{3CBA3FCF-28A1-B21F-3517-ADCD4B3DBFBC}"/>
              </a:ext>
            </a:extLst>
          </p:cNvPr>
          <p:cNvSpPr txBox="1"/>
          <p:nvPr/>
        </p:nvSpPr>
        <p:spPr>
          <a:xfrm>
            <a:off x="693812" y="836712"/>
            <a:ext cx="11161240" cy="2800767"/>
          </a:xfrm>
          <a:prstGeom prst="rect">
            <a:avLst/>
          </a:prstGeom>
          <a:noFill/>
        </p:spPr>
        <p:txBody>
          <a:bodyPr wrap="square">
            <a:spAutoFit/>
          </a:bodyPr>
          <a:lstStyle>
            <a:defPPr rtl="0">
              <a:defRPr lang="el-gr"/>
            </a:defPPr>
            <a:lvl1pPr>
              <a:defRPr sz="3600" b="1">
                <a:latin typeface="Aptos Display" panose="020B0004020202020204" pitchFamily="34" charset="0"/>
              </a:defRPr>
            </a:lvl1pPr>
          </a:lstStyle>
          <a:p>
            <a:r>
              <a:rPr lang="el-GR" dirty="0">
                <a:latin typeface="+mn-lt"/>
              </a:rPr>
              <a:t>ΠΑΡΟΧΗ ΕΥΚΑΙΡΙΩΝ ΓΙΑ ΕΞΑΣΚΗΣΗ</a:t>
            </a:r>
          </a:p>
          <a:p>
            <a:r>
              <a:rPr lang="el-GR" sz="2800" b="0" dirty="0">
                <a:latin typeface="+mn-lt"/>
              </a:rPr>
              <a:t>Το </a:t>
            </a:r>
            <a:r>
              <a:rPr lang="el-GR" sz="2800" b="0" dirty="0" err="1">
                <a:latin typeface="+mn-lt"/>
              </a:rPr>
              <a:t>3DP</a:t>
            </a:r>
            <a:r>
              <a:rPr lang="el-GR" sz="2800" b="0" dirty="0">
                <a:latin typeface="+mn-lt"/>
              </a:rPr>
              <a:t> διευκολύνει την εφαρμογή εννοιών όπως «μάθηση μέσω πράξης», «βιωματική μάθηση» και «ικανοποίηση κατά τη μάθηση». Ενθαρρύνει το δημιουργικό πειραματισμό, υποστηρίζει την ενσωμάτωση τεχνικών γνώσεων από άλλα μαθήματα και διευκολύνει διαθεματικές προσεγγίσεις. </a:t>
            </a:r>
          </a:p>
        </p:txBody>
      </p:sp>
      <p:pic>
        <p:nvPicPr>
          <p:cNvPr id="6" name="Εικόνα 5" descr="Εικόνα που περιέχει κίτρινο, κουβάς&#10;&#10;Περιγραφή που δημιουργήθηκε αυτόματα">
            <a:extLst>
              <a:ext uri="{FF2B5EF4-FFF2-40B4-BE49-F238E27FC236}">
                <a16:creationId xmlns:a16="http://schemas.microsoft.com/office/drawing/2014/main" id="{12234566-2D3E-1057-ACDD-1FE4BFE6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686" y="3637479"/>
            <a:ext cx="5589451" cy="2448272"/>
          </a:xfrm>
          <a:prstGeom prst="rect">
            <a:avLst/>
          </a:prstGeom>
        </p:spPr>
      </p:pic>
    </p:spTree>
    <p:extLst>
      <p:ext uri="{BB962C8B-B14F-4D97-AF65-F5344CB8AC3E}">
        <p14:creationId xmlns:p14="http://schemas.microsoft.com/office/powerpoint/2010/main" val="118888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8B07-8D5C-B329-14EB-141D8BC9E2E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F3C0843-52E9-79AF-ED63-4A51FDE33E1B}"/>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
        <p:nvSpPr>
          <p:cNvPr id="3" name="TextBox 2">
            <a:extLst>
              <a:ext uri="{FF2B5EF4-FFF2-40B4-BE49-F238E27FC236}">
                <a16:creationId xmlns:a16="http://schemas.microsoft.com/office/drawing/2014/main" id="{48FEF7CE-817F-940D-EBBF-46A80B4D7185}"/>
              </a:ext>
            </a:extLst>
          </p:cNvPr>
          <p:cNvSpPr txBox="1"/>
          <p:nvPr/>
        </p:nvSpPr>
        <p:spPr>
          <a:xfrm>
            <a:off x="4165037" y="2852936"/>
            <a:ext cx="3858749" cy="707886"/>
          </a:xfrm>
          <a:prstGeom prst="rect">
            <a:avLst/>
          </a:prstGeom>
          <a:noFill/>
          <a:ln>
            <a:noFill/>
          </a:ln>
        </p:spPr>
        <p:txBody>
          <a:bodyPr wrap="none" rtlCol="0" anchor="ctr" anchorCtr="1">
            <a:spAutoFit/>
          </a:bodyPr>
          <a:lstStyle/>
          <a:p>
            <a:r>
              <a:rPr lang="el-GR" sz="4000" b="1" dirty="0"/>
              <a:t>Σας ευχαριστώ</a:t>
            </a:r>
          </a:p>
        </p:txBody>
      </p:sp>
    </p:spTree>
    <p:extLst>
      <p:ext uri="{BB962C8B-B14F-4D97-AF65-F5344CB8AC3E}">
        <p14:creationId xmlns:p14="http://schemas.microsoft.com/office/powerpoint/2010/main" val="12758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2029D5-0AF8-80BD-DB2D-821886CFEC61}"/>
              </a:ext>
            </a:extLst>
          </p:cNvPr>
          <p:cNvSpPr txBox="1"/>
          <p:nvPr/>
        </p:nvSpPr>
        <p:spPr>
          <a:xfrm>
            <a:off x="693812" y="836712"/>
            <a:ext cx="11233248" cy="2677656"/>
          </a:xfrm>
          <a:prstGeom prst="rect">
            <a:avLst/>
          </a:prstGeom>
          <a:noFill/>
          <a:ln>
            <a:noFill/>
          </a:ln>
        </p:spPr>
        <p:txBody>
          <a:bodyPr wrap="square">
            <a:spAutoFit/>
          </a:bodyPr>
          <a:lstStyle/>
          <a:p>
            <a:r>
              <a:rPr lang="el-GR" sz="2800" dirty="0"/>
              <a:t>Η ευρεία διάδοση των τρισδιάστατων εκτυπωτών έχει τεράστια εφαρμογή και στην εκπαιδευτική διαδικασία.</a:t>
            </a:r>
          </a:p>
          <a:p>
            <a:r>
              <a:rPr lang="el-GR" sz="2800" dirty="0"/>
              <a:t>Η </a:t>
            </a:r>
            <a:r>
              <a:rPr lang="el-GR" sz="2800" dirty="0" err="1"/>
              <a:t>διάδραση</a:t>
            </a:r>
            <a:r>
              <a:rPr lang="el-GR" sz="2800" dirty="0"/>
              <a:t> των μαθητών με το θέμα του μαθήματος σε μορφή αντικειμένου επιταχύνει την εκπαιδευτική διαδικασία καθώς οι μαθητές σχεδιάζουν, εκτυπώνουν, βλέπουν και αγγίζουν το αντικείμενο.</a:t>
            </a:r>
          </a:p>
        </p:txBody>
      </p:sp>
      <p:sp>
        <p:nvSpPr>
          <p:cNvPr id="4" name="Τίτλος 1">
            <a:extLst>
              <a:ext uri="{FF2B5EF4-FFF2-40B4-BE49-F238E27FC236}">
                <a16:creationId xmlns:a16="http://schemas.microsoft.com/office/drawing/2014/main" id="{FF43764C-5E87-C43F-DA25-11FE9E7E0F00}"/>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pic>
        <p:nvPicPr>
          <p:cNvPr id="7" name="Εικόνα 6" descr="Εικόνα που περιέχει ηλεκτρονικές συσκευές, μηχάνημα, ιατρικός εξοπλισμός, υπολογιστής&#10;&#10;Περιγραφή που δημιουργήθηκε αυτόματα">
            <a:extLst>
              <a:ext uri="{FF2B5EF4-FFF2-40B4-BE49-F238E27FC236}">
                <a16:creationId xmlns:a16="http://schemas.microsoft.com/office/drawing/2014/main" id="{0AE09998-9E3E-90E5-D88A-DA864AE41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980" y="3506688"/>
            <a:ext cx="10279016" cy="2874640"/>
          </a:xfrm>
          <a:prstGeom prst="rect">
            <a:avLst/>
          </a:prstGeom>
        </p:spPr>
      </p:pic>
    </p:spTree>
    <p:extLst>
      <p:ext uri="{BB962C8B-B14F-4D97-AF65-F5344CB8AC3E}">
        <p14:creationId xmlns:p14="http://schemas.microsoft.com/office/powerpoint/2010/main" val="288951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019D0-068F-6CB0-B0F0-9940C2017F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5E404B-A95D-FD9A-66EF-3D63239C31DF}"/>
              </a:ext>
            </a:extLst>
          </p:cNvPr>
          <p:cNvSpPr txBox="1"/>
          <p:nvPr/>
        </p:nvSpPr>
        <p:spPr>
          <a:xfrm>
            <a:off x="693812" y="836712"/>
            <a:ext cx="11233248" cy="4832092"/>
          </a:xfrm>
          <a:prstGeom prst="rect">
            <a:avLst/>
          </a:prstGeom>
          <a:noFill/>
          <a:ln>
            <a:noFill/>
          </a:ln>
        </p:spPr>
        <p:txBody>
          <a:bodyPr wrap="square">
            <a:spAutoFit/>
          </a:bodyPr>
          <a:lstStyle/>
          <a:p>
            <a:pPr algn="l"/>
            <a:r>
              <a:rPr lang="en-US" sz="2800" b="0" i="0" dirty="0">
                <a:effectLst/>
              </a:rPr>
              <a:t>H</a:t>
            </a:r>
            <a:r>
              <a:rPr lang="el-GR" sz="2800" b="0" i="0" dirty="0">
                <a:effectLst/>
              </a:rPr>
              <a:t>τεχνολογία της </a:t>
            </a:r>
            <a:r>
              <a:rPr lang="el-GR" sz="2800" b="0" i="0" dirty="0" err="1">
                <a:effectLst/>
              </a:rPr>
              <a:t>3D</a:t>
            </a:r>
            <a:r>
              <a:rPr lang="el-GR" sz="2800" b="0" i="0" dirty="0">
                <a:effectLst/>
              </a:rPr>
              <a:t> εκτύπωσης είναι σημαντική για την επαγγελματική εκπαίδευσή</a:t>
            </a:r>
            <a:r>
              <a:rPr lang="en-US" sz="2800" b="0" i="0" dirty="0">
                <a:effectLst/>
              </a:rPr>
              <a:t>.</a:t>
            </a:r>
          </a:p>
          <a:p>
            <a:pPr algn="l"/>
            <a:r>
              <a:rPr lang="el-GR" sz="2800" b="0" i="0" dirty="0">
                <a:effectLst/>
              </a:rPr>
              <a:t>Μέχρι τώρα, οι σπουδαστές συνήθως δουλεύουνε την “αφαιρετική κατασκευή”, δηλαδή δουλεύουν με ένα κομμάτι υλικού και αφαιρούν μέρη αυτού. </a:t>
            </a:r>
            <a:endParaRPr lang="en-US" sz="2800" b="0" i="0" dirty="0">
              <a:effectLst/>
            </a:endParaRPr>
          </a:p>
          <a:p>
            <a:pPr algn="l"/>
            <a:r>
              <a:rPr lang="el-GR" sz="2800" b="0" i="0" dirty="0">
                <a:effectLst/>
              </a:rPr>
              <a:t>Με την τρισδιάστατη εκτύπωση χρησιμοποιείται προσθετική κατασκευή.</a:t>
            </a:r>
          </a:p>
          <a:p>
            <a:pPr algn="l"/>
            <a:r>
              <a:rPr lang="el-GR" sz="2800" b="0" i="0" dirty="0">
                <a:effectLst/>
              </a:rPr>
              <a:t>Η τρισδιάστατη εκτύπωση ανοίγει τον δρόμο στην επαναληπτική σχεδίαση. Οι σπουδαστές σχεδιάζουν το δικό τους προϊόν το οποίο με την εκτύπωσή του μπορεί άμεσα να τροποποιηθεί και να βελτιωθεί</a:t>
            </a:r>
            <a:r>
              <a:rPr lang="en-US" sz="2800" b="0" i="0" dirty="0">
                <a:effectLst/>
              </a:rPr>
              <a:t>.</a:t>
            </a:r>
            <a:endParaRPr lang="el-GR" sz="2800" b="0" i="0" dirty="0">
              <a:effectLst/>
            </a:endParaRPr>
          </a:p>
        </p:txBody>
      </p:sp>
      <p:sp>
        <p:nvSpPr>
          <p:cNvPr id="4" name="Τίτλος 1">
            <a:extLst>
              <a:ext uri="{FF2B5EF4-FFF2-40B4-BE49-F238E27FC236}">
                <a16:creationId xmlns:a16="http://schemas.microsoft.com/office/drawing/2014/main" id="{E6DA1014-CB81-4867-AAB3-62ADEACEC627}"/>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Tree>
    <p:extLst>
      <p:ext uri="{BB962C8B-B14F-4D97-AF65-F5344CB8AC3E}">
        <p14:creationId xmlns:p14="http://schemas.microsoft.com/office/powerpoint/2010/main" val="3268089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3480-A842-1608-748C-C7037E25511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25E5C37-99AB-56E2-497B-1BED82503030}"/>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
        <p:nvSpPr>
          <p:cNvPr id="3" name="TextBox 2">
            <a:extLst>
              <a:ext uri="{FF2B5EF4-FFF2-40B4-BE49-F238E27FC236}">
                <a16:creationId xmlns:a16="http://schemas.microsoft.com/office/drawing/2014/main" id="{8BAFFF6E-7372-9D16-16E8-97B0143714F4}"/>
              </a:ext>
            </a:extLst>
          </p:cNvPr>
          <p:cNvSpPr txBox="1"/>
          <p:nvPr/>
        </p:nvSpPr>
        <p:spPr>
          <a:xfrm>
            <a:off x="693812" y="836712"/>
            <a:ext cx="10153128" cy="1815882"/>
          </a:xfrm>
          <a:prstGeom prst="rect">
            <a:avLst/>
          </a:prstGeom>
          <a:noFill/>
          <a:ln>
            <a:noFill/>
          </a:ln>
        </p:spPr>
        <p:txBody>
          <a:bodyPr wrap="square" rtlCol="0" anchor="ctr" anchorCtr="1">
            <a:spAutoFit/>
          </a:bodyPr>
          <a:lstStyle/>
          <a:p>
            <a:r>
              <a:rPr lang="el-GR" sz="2800" b="1" dirty="0"/>
              <a:t>Στον Τομέα των Μηχανολόγων</a:t>
            </a:r>
          </a:p>
          <a:p>
            <a:r>
              <a:rPr lang="el-GR" sz="2800" dirty="0"/>
              <a:t>Οι μαθητές μπορούν να περάσουν από την δισδιάστατη σχεδίαση π.χ. ενός γραναζιού,  σε  τρισδιάστατη σχεδίαση και εκτύπωση και να «αγγίξουν» το σχέδιο τους.</a:t>
            </a:r>
          </a:p>
        </p:txBody>
      </p:sp>
      <p:pic>
        <p:nvPicPr>
          <p:cNvPr id="6" name="Εικόνα 5" descr="Εικόνα που περιέχει γρανάζι, μεταλλικά είδη, τροχός, μεταφορά&#10;&#10;Περιγραφή που δημιουργήθηκε αυτόματα">
            <a:extLst>
              <a:ext uri="{FF2B5EF4-FFF2-40B4-BE49-F238E27FC236}">
                <a16:creationId xmlns:a16="http://schemas.microsoft.com/office/drawing/2014/main" id="{79D124EB-BD94-5E46-AFE8-D1FE28F74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068" y="2940864"/>
            <a:ext cx="5972175" cy="3105150"/>
          </a:xfrm>
          <a:prstGeom prst="rect">
            <a:avLst/>
          </a:prstGeom>
        </p:spPr>
      </p:pic>
    </p:spTree>
    <p:extLst>
      <p:ext uri="{BB962C8B-B14F-4D97-AF65-F5344CB8AC3E}">
        <p14:creationId xmlns:p14="http://schemas.microsoft.com/office/powerpoint/2010/main" val="31760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03E1-28C2-9B7B-038E-71862D270D9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3CFE3A1-6D5D-1DD5-E00D-A0F32819C402}"/>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
        <p:nvSpPr>
          <p:cNvPr id="3" name="TextBox 2">
            <a:extLst>
              <a:ext uri="{FF2B5EF4-FFF2-40B4-BE49-F238E27FC236}">
                <a16:creationId xmlns:a16="http://schemas.microsoft.com/office/drawing/2014/main" id="{EA2BD59D-62E4-B453-12BA-95128721EC0F}"/>
              </a:ext>
            </a:extLst>
          </p:cNvPr>
          <p:cNvSpPr txBox="1"/>
          <p:nvPr/>
        </p:nvSpPr>
        <p:spPr>
          <a:xfrm>
            <a:off x="693738" y="836613"/>
            <a:ext cx="10153128" cy="1815882"/>
          </a:xfrm>
          <a:prstGeom prst="rect">
            <a:avLst/>
          </a:prstGeom>
          <a:noFill/>
          <a:ln>
            <a:noFill/>
          </a:ln>
        </p:spPr>
        <p:txBody>
          <a:bodyPr wrap="square" rtlCol="0" anchor="ctr" anchorCtr="1">
            <a:spAutoFit/>
          </a:bodyPr>
          <a:lstStyle/>
          <a:p>
            <a:r>
              <a:rPr lang="el-GR" sz="2800" b="1" dirty="0"/>
              <a:t>Στον Τομέα των Ηλεκτρολόγων</a:t>
            </a:r>
          </a:p>
          <a:p>
            <a:r>
              <a:rPr lang="el-GR" sz="2800" dirty="0"/>
              <a:t>Η εκτύπωση του σασί ενός αυτοκινήτου που κινείται με </a:t>
            </a:r>
            <a:r>
              <a:rPr lang="en-US" sz="2800" dirty="0" err="1"/>
              <a:t>arduino</a:t>
            </a:r>
            <a:r>
              <a:rPr lang="el-GR" sz="2800" dirty="0"/>
              <a:t> μπορεί να γίνει εύκολα από τους μαθητές στον 3</a:t>
            </a:r>
            <a:r>
              <a:rPr lang="en-US" sz="2800" dirty="0"/>
              <a:t>D</a:t>
            </a:r>
            <a:r>
              <a:rPr lang="el-GR" sz="2800" dirty="0"/>
              <a:t> εκτυπωτή.</a:t>
            </a:r>
          </a:p>
        </p:txBody>
      </p:sp>
      <p:pic>
        <p:nvPicPr>
          <p:cNvPr id="1026" name="Picture 2" descr="BlueCArd – a fully 3D Printed Arduino RC Car – Android – part 1- list of  elements – Thinker Talk">
            <a:extLst>
              <a:ext uri="{FF2B5EF4-FFF2-40B4-BE49-F238E27FC236}">
                <a16:creationId xmlns:a16="http://schemas.microsoft.com/office/drawing/2014/main" id="{AE72446C-746D-CE09-D24B-2423DE443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092" y="2726970"/>
            <a:ext cx="6264696" cy="347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4210C-24B3-206E-143C-486CDFADD37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6EC4271-2D7C-3A24-8120-7ACBC1598D44}"/>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
        <p:nvSpPr>
          <p:cNvPr id="3" name="TextBox 2">
            <a:extLst>
              <a:ext uri="{FF2B5EF4-FFF2-40B4-BE49-F238E27FC236}">
                <a16:creationId xmlns:a16="http://schemas.microsoft.com/office/drawing/2014/main" id="{0AB8F33C-E50B-6A08-0670-C423E92CE366}"/>
              </a:ext>
            </a:extLst>
          </p:cNvPr>
          <p:cNvSpPr txBox="1"/>
          <p:nvPr/>
        </p:nvSpPr>
        <p:spPr>
          <a:xfrm>
            <a:off x="693738" y="836712"/>
            <a:ext cx="10981220" cy="1384995"/>
          </a:xfrm>
          <a:prstGeom prst="rect">
            <a:avLst/>
          </a:prstGeom>
          <a:noFill/>
          <a:ln>
            <a:noFill/>
          </a:ln>
        </p:spPr>
        <p:txBody>
          <a:bodyPr wrap="square" rtlCol="0" anchor="ctr" anchorCtr="1">
            <a:spAutoFit/>
          </a:bodyPr>
          <a:lstStyle/>
          <a:p>
            <a:r>
              <a:rPr lang="el-GR" sz="2800" b="1" dirty="0"/>
              <a:t>Στον Τομέα Υγεία Πρόνοιας και Ευεξίας</a:t>
            </a:r>
          </a:p>
          <a:p>
            <a:r>
              <a:rPr lang="el-GR" sz="2800" dirty="0"/>
              <a:t>Μπορούν να τυπωθούν και να χρησιμοποιηθούν για μελέτη όργανα και μέρη του ανθρώπινου σώματος.</a:t>
            </a:r>
          </a:p>
        </p:txBody>
      </p:sp>
      <p:pic>
        <p:nvPicPr>
          <p:cNvPr id="5" name="Εικόνα 4" descr="Εικόνα που περιέχει συσκευή προβολής, συσκευή εξόδου, εσωτερικός χώρος, συσκευή&#10;&#10;Περιγραφή που δημιουργήθηκε αυτόματα">
            <a:extLst>
              <a:ext uri="{FF2B5EF4-FFF2-40B4-BE49-F238E27FC236}">
                <a16:creationId xmlns:a16="http://schemas.microsoft.com/office/drawing/2014/main" id="{393B2661-0227-E631-8823-73144E007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34" y="2970040"/>
            <a:ext cx="5400600" cy="3123635"/>
          </a:xfrm>
          <a:prstGeom prst="rect">
            <a:avLst/>
          </a:prstGeom>
        </p:spPr>
      </p:pic>
      <p:pic>
        <p:nvPicPr>
          <p:cNvPr id="7" name="Εικόνα 6" descr="Εικόνα που περιέχει σχεδίαση, οικιακή συσκευή, ασπρόμαυρο&#10;&#10;Περιγραφή που δημιουργήθηκε αυτόματα με μέτριο επίπεδο εμπιστοσύνης">
            <a:extLst>
              <a:ext uri="{FF2B5EF4-FFF2-40B4-BE49-F238E27FC236}">
                <a16:creationId xmlns:a16="http://schemas.microsoft.com/office/drawing/2014/main" id="{25C0F73B-C6DE-5E5A-CF59-999A5FBAB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604" y="3200142"/>
            <a:ext cx="3366313" cy="2932153"/>
          </a:xfrm>
          <a:prstGeom prst="rect">
            <a:avLst/>
          </a:prstGeom>
        </p:spPr>
      </p:pic>
    </p:spTree>
    <p:extLst>
      <p:ext uri="{BB962C8B-B14F-4D97-AF65-F5344CB8AC3E}">
        <p14:creationId xmlns:p14="http://schemas.microsoft.com/office/powerpoint/2010/main" val="8507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1891-518A-3A15-A0A4-28EF84DEA76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7563FD8-2FA1-EC69-9578-047DE0027D39}"/>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
        <p:nvSpPr>
          <p:cNvPr id="3" name="TextBox 2">
            <a:extLst>
              <a:ext uri="{FF2B5EF4-FFF2-40B4-BE49-F238E27FC236}">
                <a16:creationId xmlns:a16="http://schemas.microsoft.com/office/drawing/2014/main" id="{957D1662-44A0-4582-9E8E-85716583F0C0}"/>
              </a:ext>
            </a:extLst>
          </p:cNvPr>
          <p:cNvSpPr txBox="1"/>
          <p:nvPr/>
        </p:nvSpPr>
        <p:spPr>
          <a:xfrm>
            <a:off x="633442" y="621170"/>
            <a:ext cx="10458190" cy="954107"/>
          </a:xfrm>
          <a:prstGeom prst="rect">
            <a:avLst/>
          </a:prstGeom>
          <a:noFill/>
          <a:ln>
            <a:noFill/>
          </a:ln>
        </p:spPr>
        <p:txBody>
          <a:bodyPr wrap="square" rtlCol="0" anchor="ctr" anchorCtr="1">
            <a:spAutoFit/>
          </a:bodyPr>
          <a:lstStyle/>
          <a:p>
            <a:r>
              <a:rPr lang="el-GR" sz="2800" dirty="0"/>
              <a:t>Κατασκευή μακέτας</a:t>
            </a:r>
            <a:r>
              <a:rPr lang="en-US" sz="2800" dirty="0"/>
              <a:t>, </a:t>
            </a:r>
            <a:r>
              <a:rPr lang="el-GR" sz="2800" dirty="0"/>
              <a:t>κτιρίων, γεωμετρικών σχημάτων</a:t>
            </a:r>
            <a:r>
              <a:rPr lang="en-US" sz="2800" dirty="0"/>
              <a:t>, </a:t>
            </a:r>
            <a:r>
              <a:rPr lang="el-GR" sz="2800" dirty="0"/>
              <a:t>κοσμήματος κ.α.</a:t>
            </a:r>
          </a:p>
        </p:txBody>
      </p:sp>
      <p:pic>
        <p:nvPicPr>
          <p:cNvPr id="6" name="Εικόνα 5" descr="Εικόνα που περιέχει καταστολέας υπερτάσεων&#10;&#10;Περιγραφή που δημιουργήθηκε αυτόματα με μέτριο επίπεδο εμπιστοσύνης">
            <a:extLst>
              <a:ext uri="{FF2B5EF4-FFF2-40B4-BE49-F238E27FC236}">
                <a16:creationId xmlns:a16="http://schemas.microsoft.com/office/drawing/2014/main" id="{2409DF60-746C-FAF9-235F-427834EAB44B}"/>
              </a:ext>
            </a:extLst>
          </p:cNvPr>
          <p:cNvPicPr>
            <a:picLocks noChangeAspect="1"/>
          </p:cNvPicPr>
          <p:nvPr/>
        </p:nvPicPr>
        <p:blipFill>
          <a:blip r:embed="rId3">
            <a:extLst>
              <a:ext uri="{28A0092B-C50C-407E-A947-70E740481C1C}">
                <a14:useLocalDpi xmlns:a14="http://schemas.microsoft.com/office/drawing/2010/main" val="0"/>
              </a:ext>
            </a:extLst>
          </a:blip>
          <a:srcRect t="27769"/>
          <a:stretch/>
        </p:blipFill>
        <p:spPr>
          <a:xfrm>
            <a:off x="367376" y="3682518"/>
            <a:ext cx="3859697" cy="2088233"/>
          </a:xfrm>
          <a:prstGeom prst="rect">
            <a:avLst/>
          </a:prstGeom>
        </p:spPr>
      </p:pic>
      <p:pic>
        <p:nvPicPr>
          <p:cNvPr id="8" name="Εικόνα 7" descr="Εικόνα που περιέχει κτίριο, καθεδρικός&#10;&#10;Περιγραφή που δημιουργήθηκε αυτόματα">
            <a:extLst>
              <a:ext uri="{FF2B5EF4-FFF2-40B4-BE49-F238E27FC236}">
                <a16:creationId xmlns:a16="http://schemas.microsoft.com/office/drawing/2014/main" id="{CDEAB652-1DDA-6B8A-D3A6-005A4754A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627" y="3062533"/>
            <a:ext cx="3491821" cy="2771287"/>
          </a:xfrm>
          <a:prstGeom prst="rect">
            <a:avLst/>
          </a:prstGeom>
        </p:spPr>
      </p:pic>
      <p:pic>
        <p:nvPicPr>
          <p:cNvPr id="10" name="Εικόνα 9">
            <a:extLst>
              <a:ext uri="{FF2B5EF4-FFF2-40B4-BE49-F238E27FC236}">
                <a16:creationId xmlns:a16="http://schemas.microsoft.com/office/drawing/2014/main" id="{8CA13ECD-D555-E434-8E39-CFFA6AE7B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448" y="3056126"/>
            <a:ext cx="4343400" cy="2714625"/>
          </a:xfrm>
          <a:prstGeom prst="rect">
            <a:avLst/>
          </a:prstGeom>
        </p:spPr>
      </p:pic>
    </p:spTree>
    <p:extLst>
      <p:ext uri="{BB962C8B-B14F-4D97-AF65-F5344CB8AC3E}">
        <p14:creationId xmlns:p14="http://schemas.microsoft.com/office/powerpoint/2010/main" val="30230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7772-C0F4-A752-40B9-DD3568A9E8D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69599BB-4036-4212-1F6C-E8A892E31E1D}"/>
              </a:ext>
            </a:extLst>
          </p:cNvPr>
          <p:cNvSpPr txBox="1"/>
          <p:nvPr/>
        </p:nvSpPr>
        <p:spPr>
          <a:xfrm>
            <a:off x="693738" y="836613"/>
            <a:ext cx="8745695" cy="2616101"/>
          </a:xfrm>
          <a:prstGeom prst="rect">
            <a:avLst/>
          </a:prstGeom>
          <a:noFill/>
        </p:spPr>
        <p:txBody>
          <a:bodyPr wrap="square">
            <a:spAutoFit/>
          </a:bodyPr>
          <a:lstStyle/>
          <a:p>
            <a:r>
              <a:rPr lang="el-GR" sz="3600" b="1" dirty="0" err="1"/>
              <a:t>ΔΙΑΔΡΑΣΤΙΚΗ</a:t>
            </a:r>
            <a:r>
              <a:rPr lang="el-GR" sz="3600" b="1" dirty="0"/>
              <a:t> ΕΚΠΑΙΔΕΥΣΗ: </a:t>
            </a:r>
          </a:p>
          <a:p>
            <a:r>
              <a:rPr lang="el-GR" sz="3200" dirty="0"/>
              <a:t>Οι μαθητές δημιουργούν περίπλοκα προϊόντα που μπορούν να αγγίξουν, να μελετήσουν, να τα πάρουν σπίτι και να τα χρησιμοποιήσουν.</a:t>
            </a:r>
          </a:p>
        </p:txBody>
      </p:sp>
      <p:pic>
        <p:nvPicPr>
          <p:cNvPr id="12" name="Εικόνα 11">
            <a:extLst>
              <a:ext uri="{FF2B5EF4-FFF2-40B4-BE49-F238E27FC236}">
                <a16:creationId xmlns:a16="http://schemas.microsoft.com/office/drawing/2014/main" id="{95B3EE14-6B26-4A44-F24A-B61A49CCBF19}"/>
              </a:ext>
            </a:extLst>
          </p:cNvPr>
          <p:cNvPicPr>
            <a:picLocks noChangeAspect="1"/>
          </p:cNvPicPr>
          <p:nvPr/>
        </p:nvPicPr>
        <p:blipFill>
          <a:blip r:embed="rId3">
            <a:extLst>
              <a:ext uri="{28A0092B-C50C-407E-A947-70E740481C1C}">
                <a14:useLocalDpi xmlns:a14="http://schemas.microsoft.com/office/drawing/2010/main" val="0"/>
              </a:ext>
            </a:extLst>
          </a:blip>
          <a:srcRect t="7029"/>
          <a:stretch/>
        </p:blipFill>
        <p:spPr>
          <a:xfrm>
            <a:off x="7534572" y="2853147"/>
            <a:ext cx="4314056" cy="3379132"/>
          </a:xfrm>
          <a:prstGeom prst="rect">
            <a:avLst/>
          </a:prstGeom>
        </p:spPr>
      </p:pic>
      <p:sp>
        <p:nvSpPr>
          <p:cNvPr id="2" name="Τίτλος 1">
            <a:extLst>
              <a:ext uri="{FF2B5EF4-FFF2-40B4-BE49-F238E27FC236}">
                <a16:creationId xmlns:a16="http://schemas.microsoft.com/office/drawing/2014/main" id="{7D8A6F4C-4929-6EE7-EC1F-6ADF9C2F71AC}"/>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Tree>
    <p:extLst>
      <p:ext uri="{BB962C8B-B14F-4D97-AF65-F5344CB8AC3E}">
        <p14:creationId xmlns:p14="http://schemas.microsoft.com/office/powerpoint/2010/main" val="133459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C6C46-B1A3-0F21-0984-86B5FA21960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022EAA5-4661-47A0-F4D7-D31968FB7806}"/>
              </a:ext>
            </a:extLst>
          </p:cNvPr>
          <p:cNvSpPr txBox="1"/>
          <p:nvPr/>
        </p:nvSpPr>
        <p:spPr>
          <a:xfrm>
            <a:off x="711993" y="843402"/>
            <a:ext cx="10924033" cy="2123658"/>
          </a:xfrm>
          <a:prstGeom prst="rect">
            <a:avLst/>
          </a:prstGeom>
          <a:noFill/>
        </p:spPr>
        <p:txBody>
          <a:bodyPr wrap="square">
            <a:spAutoFit/>
          </a:bodyPr>
          <a:lstStyle/>
          <a:p>
            <a:r>
              <a:rPr lang="el-GR" sz="3600" b="1" dirty="0"/>
              <a:t>ΚΑΛΛΙΕΡΓΕΙΑ ΔΗΜΙΟΥΡΓΙΚΗΣ ΣΚΕΨΗΣ: </a:t>
            </a:r>
          </a:p>
          <a:p>
            <a:r>
              <a:rPr lang="el-GR" sz="3200" dirty="0"/>
              <a:t>Το να μπορεί ο κάθε μαθητής να δοκιμάζει νέα πράγματα, να δοκιμάζει θεωρίες και να σκέφτεται πιο δημιουργικά βελτιστοποιεί τη μαθησιακή διαδικασία.</a:t>
            </a:r>
          </a:p>
        </p:txBody>
      </p:sp>
      <p:pic>
        <p:nvPicPr>
          <p:cNvPr id="3" name="Εικόνα 2" descr="Εικόνα που περιέχει παπούτσια, clipart, ρουχισμός, εικονογράφηση&#10;&#10;Περιγραφή που δημιουργήθηκε αυτόματα">
            <a:extLst>
              <a:ext uri="{FF2B5EF4-FFF2-40B4-BE49-F238E27FC236}">
                <a16:creationId xmlns:a16="http://schemas.microsoft.com/office/drawing/2014/main" id="{22E145DE-AC66-628F-2063-C6F6944DB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12" y="3352942"/>
            <a:ext cx="5514975" cy="2676525"/>
          </a:xfrm>
          <a:prstGeom prst="rect">
            <a:avLst/>
          </a:prstGeom>
        </p:spPr>
      </p:pic>
      <p:sp>
        <p:nvSpPr>
          <p:cNvPr id="2" name="Τίτλος 1">
            <a:extLst>
              <a:ext uri="{FF2B5EF4-FFF2-40B4-BE49-F238E27FC236}">
                <a16:creationId xmlns:a16="http://schemas.microsoft.com/office/drawing/2014/main" id="{6B77C934-70F7-28B3-8BE0-1295A94F8594}"/>
              </a:ext>
            </a:extLst>
          </p:cNvPr>
          <p:cNvSpPr txBox="1">
            <a:spLocks/>
          </p:cNvSpPr>
          <p:nvPr/>
        </p:nvSpPr>
        <p:spPr>
          <a:xfrm>
            <a:off x="5374332" y="6206015"/>
            <a:ext cx="6984776" cy="651985"/>
          </a:xfrm>
          <a:prstGeom prst="rect">
            <a:avLst/>
          </a:prstGeom>
        </p:spPr>
        <p:txBody>
          <a:bodyPr rtlCol="0">
            <a:normAutofit/>
          </a:bodyPr>
          <a:lst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Tahoma" panose="020B0604030504040204" pitchFamily="34" charset="0"/>
                <a:ea typeface="Tahoma" panose="020B0604030504040204" pitchFamily="34" charset="0"/>
                <a:cs typeface="Tahoma" panose="020B0604030504040204" pitchFamily="34" charset="0"/>
              </a:defRPr>
            </a:lvl1pPr>
          </a:lstStyle>
          <a:p>
            <a:r>
              <a:rPr lang="el-GR" sz="2000" b="0" dirty="0">
                <a:solidFill>
                  <a:schemeClr val="tx1"/>
                </a:solidFill>
                <a:latin typeface="Century Gothic" panose="020B0502020202020204" pitchFamily="34" charset="0"/>
              </a:rPr>
              <a:t>ΠΛΕΟΝΕΚΤΗΜΑΤΑ ΤΟΥ 3</a:t>
            </a:r>
            <a:r>
              <a:rPr lang="en-US" sz="2000" b="0" dirty="0">
                <a:solidFill>
                  <a:schemeClr val="tx1"/>
                </a:solidFill>
                <a:latin typeface="Century Gothic" panose="020B0502020202020204" pitchFamily="34" charset="0"/>
              </a:rPr>
              <a:t>D </a:t>
            </a:r>
            <a:r>
              <a:rPr lang="el-GR" sz="2000" b="0" dirty="0">
                <a:solidFill>
                  <a:schemeClr val="tx1"/>
                </a:solidFill>
                <a:latin typeface="Century Gothic" panose="020B0502020202020204" pitchFamily="34" charset="0"/>
              </a:rPr>
              <a:t>ΕΚΤΥΠΩΤΗ ΣΤΗΝ ΕΚΠΑΙΔΕΥΣΗ</a:t>
            </a:r>
            <a:endParaRPr lang="el-GR" sz="2000" b="0" dirty="0">
              <a:solidFill>
                <a:schemeClr val="tx1"/>
              </a:solidFill>
            </a:endParaRPr>
          </a:p>
        </p:txBody>
      </p:sp>
    </p:spTree>
    <p:extLst>
      <p:ext uri="{BB962C8B-B14F-4D97-AF65-F5344CB8AC3E}">
        <p14:creationId xmlns:p14="http://schemas.microsoft.com/office/powerpoint/2010/main" val="2023271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Πρότυπο σχεδίασης μπλε ατόμου">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3756963_TF03460636" id="{EE46AE53-1DF5-434A-AE34-F8D2B3D2B1AD}" vid="{DAF81891-C27E-4387-8D9E-D6CD3E6E7567}"/>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2.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Διαφάνειες σχεδίασης μπλε ατόμου</Template>
  <TotalTime>124</TotalTime>
  <Words>703</Words>
  <Application>Microsoft Office PowerPoint</Application>
  <PresentationFormat>Προσαρμογή</PresentationFormat>
  <Paragraphs>56</Paragraphs>
  <Slides>13</Slides>
  <Notes>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Century Gothic</vt:lpstr>
      <vt:lpstr>Microsoft Sans Serif</vt:lpstr>
      <vt:lpstr>Tahoma</vt:lpstr>
      <vt:lpstr>Πρότυπο σχεδίασης μπλε ατόμου</vt:lpstr>
      <vt:lpstr>ΠΛΕΟΝΕΚΤΗΜΑΤΑ ΤΟΥ 3D ΕΚΤΥΠΩΤΗ ΣΤΗΝ ΕΚΠΑΙΔΕΥΣΗ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Δημήτρης Διαμαντής</dc:creator>
  <cp:lastModifiedBy>Δημήτρης Διαμαντής</cp:lastModifiedBy>
  <cp:revision>10</cp:revision>
  <dcterms:created xsi:type="dcterms:W3CDTF">2024-10-31T08:36:12Z</dcterms:created>
  <dcterms:modified xsi:type="dcterms:W3CDTF">2024-10-31T12:28:10Z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