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9" r:id="rId3"/>
    <p:sldId id="260" r:id="rId4"/>
    <p:sldId id="261" r:id="rId5"/>
    <p:sldId id="262" r:id="rId6"/>
    <p:sldId id="263" r:id="rId7"/>
    <p:sldId id="264" r:id="rId8"/>
    <p:sldId id="266"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9DFFE-8D1B-4DB1-B61A-B7E8E9458F63}" v="53" dt="2024-10-31T10:59:57.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55747" autoAdjust="0"/>
  </p:normalViewPr>
  <p:slideViewPr>
    <p:cSldViewPr snapToGrid="0">
      <p:cViewPr varScale="1">
        <p:scale>
          <a:sx n="39" d="100"/>
          <a:sy n="39" d="100"/>
        </p:scale>
        <p:origin x="1938" y="42"/>
      </p:cViewPr>
      <p:guideLst/>
    </p:cSldViewPr>
  </p:slideViewPr>
  <p:notesTextViewPr>
    <p:cViewPr>
      <p:scale>
        <a:sx n="3" d="2"/>
        <a:sy n="3" d="2"/>
      </p:scale>
      <p:origin x="0" y="-28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Gavriilidis" userId="4399b3adc6b8f02c" providerId="LiveId" clId="{8188D435-562F-42DC-A487-931CA0DFCCE3}"/>
    <pc:docChg chg="modSld">
      <pc:chgData name="Ioannis Gavriilidis" userId="4399b3adc6b8f02c" providerId="LiveId" clId="{8188D435-562F-42DC-A487-931CA0DFCCE3}" dt="2024-10-28T16:12:34.876" v="29" actId="20577"/>
      <pc:docMkLst>
        <pc:docMk/>
      </pc:docMkLst>
      <pc:sldChg chg="modSp mod">
        <pc:chgData name="Ioannis Gavriilidis" userId="4399b3adc6b8f02c" providerId="LiveId" clId="{8188D435-562F-42DC-A487-931CA0DFCCE3}" dt="2024-10-28T16:12:34.876" v="29" actId="20577"/>
        <pc:sldMkLst>
          <pc:docMk/>
          <pc:sldMk cId="4211115511" sldId="260"/>
        </pc:sldMkLst>
        <pc:spChg chg="mod">
          <ac:chgData name="Ioannis Gavriilidis" userId="4399b3adc6b8f02c" providerId="LiveId" clId="{8188D435-562F-42DC-A487-931CA0DFCCE3}" dt="2024-10-28T16:12:34.876" v="29" actId="20577"/>
          <ac:spMkLst>
            <pc:docMk/>
            <pc:sldMk cId="4211115511" sldId="260"/>
            <ac:spMk id="3" creationId="{73174DA8-8F1A-DF02-2303-E028FC325468}"/>
          </ac:spMkLst>
        </pc:spChg>
      </pc:sldChg>
    </pc:docChg>
  </pc:docChgLst>
  <pc:docChgLst>
    <pc:chgData name="Ioannis Gavriilidis" userId="4399b3adc6b8f02c" providerId="LiveId" clId="{BEE9DFFE-8D1B-4DB1-B61A-B7E8E9458F63}"/>
    <pc:docChg chg="undo custSel modSld">
      <pc:chgData name="Ioannis Gavriilidis" userId="4399b3adc6b8f02c" providerId="LiveId" clId="{BEE9DFFE-8D1B-4DB1-B61A-B7E8E9458F63}" dt="2024-10-31T11:01:18.163" v="904" actId="20577"/>
      <pc:docMkLst>
        <pc:docMk/>
      </pc:docMkLst>
      <pc:sldChg chg="modTransition">
        <pc:chgData name="Ioannis Gavriilidis" userId="4399b3adc6b8f02c" providerId="LiveId" clId="{BEE9DFFE-8D1B-4DB1-B61A-B7E8E9458F63}" dt="2024-10-30T22:27:14.859" v="447"/>
        <pc:sldMkLst>
          <pc:docMk/>
          <pc:sldMk cId="3493070130" sldId="256"/>
        </pc:sldMkLst>
      </pc:sldChg>
      <pc:sldChg chg="addSp modSp mod modTransition modNotesTx">
        <pc:chgData name="Ioannis Gavriilidis" userId="4399b3adc6b8f02c" providerId="LiveId" clId="{BEE9DFFE-8D1B-4DB1-B61A-B7E8E9458F63}" dt="2024-10-31T10:53:55.299" v="452" actId="20577"/>
        <pc:sldMkLst>
          <pc:docMk/>
          <pc:sldMk cId="1699916106" sldId="259"/>
        </pc:sldMkLst>
        <pc:spChg chg="mod">
          <ac:chgData name="Ioannis Gavriilidis" userId="4399b3adc6b8f02c" providerId="LiveId" clId="{BEE9DFFE-8D1B-4DB1-B61A-B7E8E9458F63}" dt="2024-10-30T21:50:42.479" v="222" actId="14100"/>
          <ac:spMkLst>
            <pc:docMk/>
            <pc:sldMk cId="1699916106" sldId="259"/>
            <ac:spMk id="3" creationId="{4A33152A-389D-6FFD-85E7-6061FF016370}"/>
          </ac:spMkLst>
        </pc:spChg>
        <pc:picChg chg="add mod">
          <ac:chgData name="Ioannis Gavriilidis" userId="4399b3adc6b8f02c" providerId="LiveId" clId="{BEE9DFFE-8D1B-4DB1-B61A-B7E8E9458F63}" dt="2024-10-30T21:50:27.511" v="216" actId="1076"/>
          <ac:picMkLst>
            <pc:docMk/>
            <pc:sldMk cId="1699916106" sldId="259"/>
            <ac:picMk id="5" creationId="{602A7D74-4D61-90E1-BFFF-4A30A4C66ADE}"/>
          </ac:picMkLst>
        </pc:picChg>
      </pc:sldChg>
      <pc:sldChg chg="addSp modSp mod modTransition modNotesTx">
        <pc:chgData name="Ioannis Gavriilidis" userId="4399b3adc6b8f02c" providerId="LiveId" clId="{BEE9DFFE-8D1B-4DB1-B61A-B7E8E9458F63}" dt="2024-10-31T10:54:05.289" v="454" actId="20577"/>
        <pc:sldMkLst>
          <pc:docMk/>
          <pc:sldMk cId="4211115511" sldId="260"/>
        </pc:sldMkLst>
        <pc:spChg chg="mod">
          <ac:chgData name="Ioannis Gavriilidis" userId="4399b3adc6b8f02c" providerId="LiveId" clId="{BEE9DFFE-8D1B-4DB1-B61A-B7E8E9458F63}" dt="2024-10-30T21:32:05.866" v="116" actId="20577"/>
          <ac:spMkLst>
            <pc:docMk/>
            <pc:sldMk cId="4211115511" sldId="260"/>
            <ac:spMk id="2" creationId="{2381C84C-91E7-9378-732C-11317E181237}"/>
          </ac:spMkLst>
        </pc:spChg>
        <pc:spChg chg="mod">
          <ac:chgData name="Ioannis Gavriilidis" userId="4399b3adc6b8f02c" providerId="LiveId" clId="{BEE9DFFE-8D1B-4DB1-B61A-B7E8E9458F63}" dt="2024-10-30T21:56:11.331" v="270" actId="120"/>
          <ac:spMkLst>
            <pc:docMk/>
            <pc:sldMk cId="4211115511" sldId="260"/>
            <ac:spMk id="3" creationId="{73174DA8-8F1A-DF02-2303-E028FC325468}"/>
          </ac:spMkLst>
        </pc:spChg>
        <pc:picChg chg="add mod">
          <ac:chgData name="Ioannis Gavriilidis" userId="4399b3adc6b8f02c" providerId="LiveId" clId="{BEE9DFFE-8D1B-4DB1-B61A-B7E8E9458F63}" dt="2024-10-30T21:47:31.768" v="197" actId="1076"/>
          <ac:picMkLst>
            <pc:docMk/>
            <pc:sldMk cId="4211115511" sldId="260"/>
            <ac:picMk id="5" creationId="{EE60454F-EF25-2B08-8E83-39F80598BCFC}"/>
          </ac:picMkLst>
        </pc:picChg>
      </pc:sldChg>
      <pc:sldChg chg="addSp modSp mod modTransition modNotesTx">
        <pc:chgData name="Ioannis Gavriilidis" userId="4399b3adc6b8f02c" providerId="LiveId" clId="{BEE9DFFE-8D1B-4DB1-B61A-B7E8E9458F63}" dt="2024-10-31T10:54:23.544" v="458" actId="20577"/>
        <pc:sldMkLst>
          <pc:docMk/>
          <pc:sldMk cId="1172299714" sldId="261"/>
        </pc:sldMkLst>
        <pc:spChg chg="mod">
          <ac:chgData name="Ioannis Gavriilidis" userId="4399b3adc6b8f02c" providerId="LiveId" clId="{BEE9DFFE-8D1B-4DB1-B61A-B7E8E9458F63}" dt="2024-10-30T21:54:20.841" v="258" actId="20577"/>
          <ac:spMkLst>
            <pc:docMk/>
            <pc:sldMk cId="1172299714" sldId="261"/>
            <ac:spMk id="3" creationId="{2033CF1D-CD86-15C6-FBA0-03D86E043C34}"/>
          </ac:spMkLst>
        </pc:spChg>
        <pc:picChg chg="add mod modCrop">
          <ac:chgData name="Ioannis Gavriilidis" userId="4399b3adc6b8f02c" providerId="LiveId" clId="{BEE9DFFE-8D1B-4DB1-B61A-B7E8E9458F63}" dt="2024-10-30T21:54:11.737" v="255" actId="14100"/>
          <ac:picMkLst>
            <pc:docMk/>
            <pc:sldMk cId="1172299714" sldId="261"/>
            <ac:picMk id="4" creationId="{41E7B91C-2CBB-5BE6-8B51-2E4E45376B42}"/>
          </ac:picMkLst>
        </pc:picChg>
      </pc:sldChg>
      <pc:sldChg chg="addSp modSp mod modTransition modNotesTx">
        <pc:chgData name="Ioannis Gavriilidis" userId="4399b3adc6b8f02c" providerId="LiveId" clId="{BEE9DFFE-8D1B-4DB1-B61A-B7E8E9458F63}" dt="2024-10-30T22:27:14.859" v="447"/>
        <pc:sldMkLst>
          <pc:docMk/>
          <pc:sldMk cId="409173978" sldId="262"/>
        </pc:sldMkLst>
        <pc:spChg chg="mod">
          <ac:chgData name="Ioannis Gavriilidis" userId="4399b3adc6b8f02c" providerId="LiveId" clId="{BEE9DFFE-8D1B-4DB1-B61A-B7E8E9458F63}" dt="2024-10-30T21:57:30.307" v="274" actId="14100"/>
          <ac:spMkLst>
            <pc:docMk/>
            <pc:sldMk cId="409173978" sldId="262"/>
            <ac:spMk id="3" creationId="{66797172-DC8B-576A-170A-DA3F521F2C51}"/>
          </ac:spMkLst>
        </pc:spChg>
        <pc:picChg chg="add mod">
          <ac:chgData name="Ioannis Gavriilidis" userId="4399b3adc6b8f02c" providerId="LiveId" clId="{BEE9DFFE-8D1B-4DB1-B61A-B7E8E9458F63}" dt="2024-10-30T21:57:09.614" v="273" actId="1440"/>
          <ac:picMkLst>
            <pc:docMk/>
            <pc:sldMk cId="409173978" sldId="262"/>
            <ac:picMk id="4" creationId="{5003E84B-826D-B39B-749B-7A72702E1E11}"/>
          </ac:picMkLst>
        </pc:picChg>
      </pc:sldChg>
      <pc:sldChg chg="addSp delSp modSp mod modTransition modNotesTx">
        <pc:chgData name="Ioannis Gavriilidis" userId="4399b3adc6b8f02c" providerId="LiveId" clId="{BEE9DFFE-8D1B-4DB1-B61A-B7E8E9458F63}" dt="2024-10-31T10:55:04.271" v="461" actId="20577"/>
        <pc:sldMkLst>
          <pc:docMk/>
          <pc:sldMk cId="2816370658" sldId="263"/>
        </pc:sldMkLst>
        <pc:spChg chg="mod">
          <ac:chgData name="Ioannis Gavriilidis" userId="4399b3adc6b8f02c" providerId="LiveId" clId="{BEE9DFFE-8D1B-4DB1-B61A-B7E8E9458F63}" dt="2024-10-30T22:02:52.114" v="318" actId="20577"/>
          <ac:spMkLst>
            <pc:docMk/>
            <pc:sldMk cId="2816370658" sldId="263"/>
            <ac:spMk id="3" creationId="{EDEC2E30-ED00-F0A0-F892-DC0744C9FC8A}"/>
          </ac:spMkLst>
        </pc:spChg>
        <pc:picChg chg="add del">
          <ac:chgData name="Ioannis Gavriilidis" userId="4399b3adc6b8f02c" providerId="LiveId" clId="{BEE9DFFE-8D1B-4DB1-B61A-B7E8E9458F63}" dt="2024-10-30T22:00:46.629" v="280" actId="478"/>
          <ac:picMkLst>
            <pc:docMk/>
            <pc:sldMk cId="2816370658" sldId="263"/>
            <ac:picMk id="4" creationId="{B5F50993-59D8-6EDB-BDDA-8DB385C8E598}"/>
          </ac:picMkLst>
        </pc:picChg>
        <pc:picChg chg="add mod modCrop">
          <ac:chgData name="Ioannis Gavriilidis" userId="4399b3adc6b8f02c" providerId="LiveId" clId="{BEE9DFFE-8D1B-4DB1-B61A-B7E8E9458F63}" dt="2024-10-30T22:01:24.003" v="289" actId="14100"/>
          <ac:picMkLst>
            <pc:docMk/>
            <pc:sldMk cId="2816370658" sldId="263"/>
            <ac:picMk id="5" creationId="{F3CA5B48-0D6D-0B27-81FC-AFA9C3C08E15}"/>
          </ac:picMkLst>
        </pc:picChg>
      </pc:sldChg>
      <pc:sldChg chg="mod modTransition modShow">
        <pc:chgData name="Ioannis Gavriilidis" userId="4399b3adc6b8f02c" providerId="LiveId" clId="{BEE9DFFE-8D1B-4DB1-B61A-B7E8E9458F63}" dt="2024-10-30T22:27:14.859" v="447"/>
        <pc:sldMkLst>
          <pc:docMk/>
          <pc:sldMk cId="1736994861" sldId="264"/>
        </pc:sldMkLst>
      </pc:sldChg>
      <pc:sldChg chg="addSp modSp mod modTransition modNotesTx">
        <pc:chgData name="Ioannis Gavriilidis" userId="4399b3adc6b8f02c" providerId="LiveId" clId="{BEE9DFFE-8D1B-4DB1-B61A-B7E8E9458F63}" dt="2024-10-31T10:55:52.274" v="487" actId="113"/>
        <pc:sldMkLst>
          <pc:docMk/>
          <pc:sldMk cId="2205042918" sldId="265"/>
        </pc:sldMkLst>
        <pc:spChg chg="mod">
          <ac:chgData name="Ioannis Gavriilidis" userId="4399b3adc6b8f02c" providerId="LiveId" clId="{BEE9DFFE-8D1B-4DB1-B61A-B7E8E9458F63}" dt="2024-10-30T22:07:42.941" v="370" actId="20577"/>
          <ac:spMkLst>
            <pc:docMk/>
            <pc:sldMk cId="2205042918" sldId="265"/>
            <ac:spMk id="3" creationId="{C4AE9EF5-A164-7FEA-DF2E-0B5A6BFDA453}"/>
          </ac:spMkLst>
        </pc:spChg>
        <pc:picChg chg="add mod modCrop">
          <ac:chgData name="Ioannis Gavriilidis" userId="4399b3adc6b8f02c" providerId="LiveId" clId="{BEE9DFFE-8D1B-4DB1-B61A-B7E8E9458F63}" dt="2024-10-30T22:08:47.693" v="381" actId="1076"/>
          <ac:picMkLst>
            <pc:docMk/>
            <pc:sldMk cId="2205042918" sldId="265"/>
            <ac:picMk id="4" creationId="{4410D0E4-8ABC-5110-CD32-E5976DA5494D}"/>
          </ac:picMkLst>
        </pc:picChg>
        <pc:picChg chg="add mod modCrop">
          <ac:chgData name="Ioannis Gavriilidis" userId="4399b3adc6b8f02c" providerId="LiveId" clId="{BEE9DFFE-8D1B-4DB1-B61A-B7E8E9458F63}" dt="2024-10-30T22:08:10.145" v="376" actId="1440"/>
          <ac:picMkLst>
            <pc:docMk/>
            <pc:sldMk cId="2205042918" sldId="265"/>
            <ac:picMk id="5" creationId="{27E399C9-BE89-D801-4113-BAE87881EC60}"/>
          </ac:picMkLst>
        </pc:picChg>
      </pc:sldChg>
      <pc:sldChg chg="mod modTransition modShow">
        <pc:chgData name="Ioannis Gavriilidis" userId="4399b3adc6b8f02c" providerId="LiveId" clId="{BEE9DFFE-8D1B-4DB1-B61A-B7E8E9458F63}" dt="2024-10-30T22:27:14.859" v="447"/>
        <pc:sldMkLst>
          <pc:docMk/>
          <pc:sldMk cId="2554185213" sldId="266"/>
        </pc:sldMkLst>
      </pc:sldChg>
      <pc:sldChg chg="addSp modSp mod modTransition modNotesTx">
        <pc:chgData name="Ioannis Gavriilidis" userId="4399b3adc6b8f02c" providerId="LiveId" clId="{BEE9DFFE-8D1B-4DB1-B61A-B7E8E9458F63}" dt="2024-10-31T11:01:18.163" v="904" actId="20577"/>
        <pc:sldMkLst>
          <pc:docMk/>
          <pc:sldMk cId="649522809" sldId="267"/>
        </pc:sldMkLst>
        <pc:spChg chg="mod">
          <ac:chgData name="Ioannis Gavriilidis" userId="4399b3adc6b8f02c" providerId="LiveId" clId="{BEE9DFFE-8D1B-4DB1-B61A-B7E8E9458F63}" dt="2024-10-31T10:56:14.624" v="497" actId="20577"/>
          <ac:spMkLst>
            <pc:docMk/>
            <pc:sldMk cId="649522809" sldId="267"/>
            <ac:spMk id="3" creationId="{A1B29728-1EC9-287B-E06B-27CFAB8F7609}"/>
          </ac:spMkLst>
        </pc:spChg>
        <pc:picChg chg="add mod">
          <ac:chgData name="Ioannis Gavriilidis" userId="4399b3adc6b8f02c" providerId="LiveId" clId="{BEE9DFFE-8D1B-4DB1-B61A-B7E8E9458F63}" dt="2024-10-30T22:10:46.330" v="402" actId="1440"/>
          <ac:picMkLst>
            <pc:docMk/>
            <pc:sldMk cId="649522809" sldId="267"/>
            <ac:picMk id="4" creationId="{00EE1442-D0D9-7567-C846-B10BC0F4B3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A8B6F-2499-40F0-B608-D311CD875476}" type="datetimeFigureOut">
              <a:rPr lang="el-GR" smtClean="0"/>
              <a:t>31/10/2024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F68A8-5137-41C0-AA5D-C015EA0FAAE7}" type="slidenum">
              <a:rPr lang="el-GR" smtClean="0"/>
              <a:t>‹#›</a:t>
            </a:fld>
            <a:endParaRPr lang="el-GR"/>
          </a:p>
        </p:txBody>
      </p:sp>
    </p:spTree>
    <p:extLst>
      <p:ext uri="{BB962C8B-B14F-4D97-AF65-F5344CB8AC3E}">
        <p14:creationId xmlns:p14="http://schemas.microsoft.com/office/powerpoint/2010/main" val="99774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Ο </a:t>
            </a:r>
            <a:r>
              <a:rPr lang="el-GR" sz="1200" b="1" dirty="0"/>
              <a:t>G - </a:t>
            </a:r>
            <a:r>
              <a:rPr lang="el-GR" sz="1200" b="1" dirty="0" err="1"/>
              <a:t>Code</a:t>
            </a:r>
            <a:r>
              <a:rPr lang="el-GR" sz="1200" b="1" dirty="0"/>
              <a:t> </a:t>
            </a:r>
            <a:r>
              <a:rPr lang="el-GR" sz="1200" dirty="0"/>
              <a:t>είναι μια γλώσσα προγραμματισμού με σκοπό την επικοινωνία του ανθρώπου με την μηχανή και χρησιμοποιείται κυρίως για τον έλεγχο μηχανών CNC (Computer </a:t>
            </a:r>
            <a:r>
              <a:rPr lang="el-GR" sz="1200" dirty="0" err="1"/>
              <a:t>Numerical</a:t>
            </a:r>
            <a:r>
              <a:rPr lang="el-GR" sz="1200" dirty="0"/>
              <a:t> </a:t>
            </a:r>
            <a:r>
              <a:rPr lang="el-GR" sz="1200" dirty="0" err="1"/>
              <a:t>Control</a:t>
            </a:r>
            <a:r>
              <a:rPr lang="el-GR" sz="1200" dirty="0"/>
              <a:t>) και τρισδιάστατων εκτυπωτών (3d </a:t>
            </a:r>
            <a:r>
              <a:rPr lang="el-GR" sz="1200" dirty="0" err="1"/>
              <a:t>Printer</a:t>
            </a:r>
            <a:r>
              <a:rPr lang="el-GR" sz="1200" dirty="0"/>
              <a:t>).</a:t>
            </a:r>
            <a:endParaRPr lang="en-US" sz="1200" dirty="0"/>
          </a:p>
          <a:p>
            <a:r>
              <a:rPr lang="el-GR" sz="1200" dirty="0"/>
              <a:t>Έχει εξελιχθεί για να τυποποιεί τις οδηγίες της μηχανής και είναι απαραίτητη για την αυτοματοποίηση των διαδικασιών κατασκευής.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t>Έχει ηλικία 7</a:t>
            </a:r>
            <a:r>
              <a:rPr lang="en-US" sz="1200" b="1" dirty="0"/>
              <a:t>2</a:t>
            </a:r>
            <a:r>
              <a:rPr lang="el-GR" sz="1200" b="1" dirty="0"/>
              <a:t> ετών!</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2</a:t>
            </a:fld>
            <a:endParaRPr lang="el-GR"/>
          </a:p>
        </p:txBody>
      </p:sp>
    </p:spTree>
    <p:extLst>
      <p:ext uri="{BB962C8B-B14F-4D97-AF65-F5344CB8AC3E}">
        <p14:creationId xmlns:p14="http://schemas.microsoft.com/office/powerpoint/2010/main" val="146354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t>Το 1952</a:t>
            </a:r>
            <a:r>
              <a:rPr lang="el-GR" sz="1200" dirty="0"/>
              <a:t> ο κώδικας G αναπτύχθηκε αρχικά ως μέρος των πρώιμων συστημάτων αριθμητικού ελέγχου (NC), τα οποία ήταν προκάτοχοι του CNC.</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Το MIT έπαιξε βασικό ρόλο σε αυτές τις εξελίξεις, με την Πολεμική Αεροπορία να χρηματοδοτεί την πρώτη μηχανή NC για την κατασκευή εξαρτημάτων αεροσκαφών.</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3</a:t>
            </a:fld>
            <a:endParaRPr lang="el-GR"/>
          </a:p>
        </p:txBody>
      </p:sp>
    </p:spTree>
    <p:extLst>
      <p:ext uri="{BB962C8B-B14F-4D97-AF65-F5344CB8AC3E}">
        <p14:creationId xmlns:p14="http://schemas.microsoft.com/office/powerpoint/2010/main" val="406157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Καθώς οι μηχανές NC εξελίχθηκαν σε μηχανές CNC με ενσωματωμένα συστήματα υπολογιστών, ο κώδικας G (επίσης γνωστός ως RS-274) έγινε ένα πιο επίσημο πρότυπο</a:t>
            </a:r>
            <a:r>
              <a:rPr lang="en-US" sz="1200" dirty="0"/>
              <a:t>.</a:t>
            </a:r>
          </a:p>
          <a:p>
            <a:r>
              <a:rPr lang="el-GR" sz="1200" dirty="0"/>
              <a:t>Ο M-</a:t>
            </a:r>
            <a:r>
              <a:rPr lang="el-GR" sz="1200" dirty="0" err="1"/>
              <a:t>code</a:t>
            </a:r>
            <a:r>
              <a:rPr lang="el-GR" sz="1200" dirty="0"/>
              <a:t> εισήχθη ως ένα συμπληρωματικό σύνολο κωδικών για τον έλεγχο διάφορων λειτουργιών του μηχανήματος (π.χ. ενεργοποίηση/απενεργοποίηση του άξονα, ψυκτικό υγρό </a:t>
            </a:r>
            <a:r>
              <a:rPr lang="el-GR" sz="1200" dirty="0" err="1"/>
              <a:t>κλπ</a:t>
            </a:r>
            <a:r>
              <a:rPr lang="el-GR" sz="1200" dirty="0"/>
              <a:t>).</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4</a:t>
            </a:fld>
            <a:endParaRPr lang="el-GR"/>
          </a:p>
        </p:txBody>
      </p:sp>
    </p:spTree>
    <p:extLst>
      <p:ext uri="{BB962C8B-B14F-4D97-AF65-F5344CB8AC3E}">
        <p14:creationId xmlns:p14="http://schemas.microsoft.com/office/powerpoint/2010/main" val="125977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Ο κωδικός G τυποποιήθηκε διεθνώς τη δεκαετία </a:t>
            </a:r>
            <a:r>
              <a:rPr lang="el-GR" sz="1200" b="1" dirty="0"/>
              <a:t>του 1980 </a:t>
            </a:r>
            <a:r>
              <a:rPr lang="el-GR" sz="1200" dirty="0"/>
              <a:t>σύμφωνα με το ISO 6983, παρέχοντας ένα κοινό πλαίσιο μεταξύ των κατασκευαστών CNC. Ωστόσο, πάντα υπήρχαν μικρές αποκλίσεις μεταξύ των κατασκευαστών.</a:t>
            </a:r>
          </a:p>
          <a:p>
            <a:r>
              <a:rPr lang="el-GR" sz="1200" dirty="0"/>
              <a:t>Με την πάροδο του χρόνου, ο κώδικας G υιοθετήθηκε ευρέως σε διάφορες εφαρμογές CNC, όπως φρεζάρισμα, τόρνευση, λείανση και κοπή με λέιζερ.</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5</a:t>
            </a:fld>
            <a:endParaRPr lang="el-GR"/>
          </a:p>
        </p:txBody>
      </p:sp>
    </p:spTree>
    <p:extLst>
      <p:ext uri="{BB962C8B-B14F-4D97-AF65-F5344CB8AC3E}">
        <p14:creationId xmlns:p14="http://schemas.microsoft.com/office/powerpoint/2010/main" val="154163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Με την άνοδο της τρισδιάστατης εκτύπωσης (ιδιαίτερα της </a:t>
            </a:r>
            <a:r>
              <a:rPr lang="el-GR" sz="1200" dirty="0" err="1"/>
              <a:t>μοντελοποίησης</a:t>
            </a:r>
            <a:r>
              <a:rPr lang="el-GR" sz="1200" dirty="0"/>
              <a:t> </a:t>
            </a:r>
            <a:r>
              <a:rPr lang="el-GR" sz="1200" dirty="0" err="1"/>
              <a:t>συντηγμένης</a:t>
            </a:r>
            <a:r>
              <a:rPr lang="el-GR" sz="1200" dirty="0"/>
              <a:t> εναπόθεσης ή FDM), ο G-</a:t>
            </a:r>
            <a:r>
              <a:rPr lang="el-GR" sz="1200" dirty="0" err="1"/>
              <a:t>code</a:t>
            </a:r>
            <a:r>
              <a:rPr lang="el-GR" sz="1200" dirty="0"/>
              <a:t> βρήκε νέες εφαρμογές.</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t>Οι τρισδιάστατοι εκτυπωτές χρησιμοποιούν επίσης τον κωδικό G για τον έλεγχο των διαδρομών των </a:t>
            </a:r>
            <a:r>
              <a:rPr lang="el-GR" sz="1200" dirty="0" err="1"/>
              <a:t>ακροφυσίων</a:t>
            </a:r>
            <a:r>
              <a:rPr lang="el-GR" sz="1200" dirty="0"/>
              <a:t>, της εναπόθεσης στρώματος και των ταχυτήτων εκτύπωσης.</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6</a:t>
            </a:fld>
            <a:endParaRPr lang="el-GR"/>
          </a:p>
        </p:txBody>
      </p:sp>
    </p:spTree>
    <p:extLst>
      <p:ext uri="{BB962C8B-B14F-4D97-AF65-F5344CB8AC3E}">
        <p14:creationId xmlns:p14="http://schemas.microsoft.com/office/powerpoint/2010/main" val="35003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Ο κωδικός G έχει προσαρμοστεί για τον έλεγχο των </a:t>
            </a:r>
            <a:r>
              <a:rPr lang="el-GR" sz="1200" b="1" dirty="0"/>
              <a:t>ρομποτικών βραχιόνων </a:t>
            </a:r>
            <a:r>
              <a:rPr lang="el-GR" sz="1200" dirty="0"/>
              <a:t>σε αυτοματοποιημένες γραμμές συναρμολόγησης, συγκόλληση, ακόμη και διαδικασίες επιθεώρησης.</a:t>
            </a:r>
          </a:p>
          <a:p>
            <a:r>
              <a:rPr lang="el-GR" sz="1200" b="1" dirty="0"/>
              <a:t>Επίσης, </a:t>
            </a:r>
            <a:r>
              <a:rPr lang="el-GR" sz="1200" dirty="0"/>
              <a:t>χρησιμοποιείται μερικές φορές σε μηχανές κοπής με λέιζερ, κοπή πλάσματος και κοπής με </a:t>
            </a:r>
            <a:r>
              <a:rPr lang="el-GR" sz="1200" dirty="0" err="1"/>
              <a:t>υδροβολή</a:t>
            </a:r>
            <a:r>
              <a:rPr lang="el-GR" sz="1200" dirty="0"/>
              <a:t>, καθώς και σε συσκευασία και άλλες αυτοματοποιημένες διαδικασίες.</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9</a:t>
            </a:fld>
            <a:endParaRPr lang="el-GR"/>
          </a:p>
        </p:txBody>
      </p:sp>
    </p:spTree>
    <p:extLst>
      <p:ext uri="{BB962C8B-B14F-4D97-AF65-F5344CB8AC3E}">
        <p14:creationId xmlns:p14="http://schemas.microsoft.com/office/powerpoint/2010/main" val="387847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Με την ανάπτυξη πιο περίπλοκων συστημάτων CNC, περιλαμβάνει πλέον πιο προηγμένες λειτουργίες όπως η κατεργασία 5, 6 και 7 αξόνων.</a:t>
            </a:r>
          </a:p>
          <a:p>
            <a:r>
              <a:rPr lang="el-GR" sz="1200" dirty="0"/>
              <a:t>Οι </a:t>
            </a:r>
            <a:r>
              <a:rPr lang="el-GR" sz="1200" dirty="0" err="1"/>
              <a:t>μετα</a:t>
            </a:r>
            <a:r>
              <a:rPr lang="el-GR" sz="1200" dirty="0"/>
              <a:t>-επεξεργαστές στο λογισμικό CAM μεταφράζουν πολύπλοκα σχέδια CAD σε G-</a:t>
            </a:r>
            <a:r>
              <a:rPr lang="el-GR" sz="1200" dirty="0" err="1"/>
              <a:t>code</a:t>
            </a:r>
            <a:r>
              <a:rPr lang="el-GR" sz="1200" dirty="0"/>
              <a:t> για τη μηχανή, δηλαδή σχεδιάζουμε σε ένα </a:t>
            </a:r>
            <a:r>
              <a:rPr lang="en-US" sz="1200" dirty="0"/>
              <a:t>CAD</a:t>
            </a:r>
            <a:r>
              <a:rPr lang="el-GR" sz="1200" dirty="0"/>
              <a:t> π.χ. </a:t>
            </a:r>
            <a:r>
              <a:rPr lang="en-US" sz="1200" dirty="0" err="1"/>
              <a:t>autocad</a:t>
            </a:r>
            <a:r>
              <a:rPr lang="el-GR" sz="1200" dirty="0"/>
              <a:t> ή </a:t>
            </a:r>
            <a:r>
              <a:rPr lang="en-US" sz="1200" dirty="0" err="1"/>
              <a:t>freecad</a:t>
            </a:r>
            <a:r>
              <a:rPr lang="el-GR" sz="1200" dirty="0"/>
              <a:t>, στη συνέχεια ένα ενδιάμεσο πρόγραμμα, ο </a:t>
            </a:r>
            <a:r>
              <a:rPr lang="el-GR" sz="1200"/>
              <a:t>μετα-πεξεργαστής</a:t>
            </a:r>
            <a:r>
              <a:rPr lang="el-GR" sz="1200" dirty="0"/>
              <a:t> μεταφράζει το σχέδιο σε γλώσσα μηχανής που προορίζεται να κατασκευαστεί το αντικείμενο που σχεδιάσαμε, αυτή η διαδικασία ονομάζεται </a:t>
            </a:r>
            <a:r>
              <a:rPr lang="en-US" sz="1200" b="1" dirty="0"/>
              <a:t>CAD/CAM</a:t>
            </a:r>
            <a:r>
              <a:rPr lang="el-GR" sz="1200" b="1" dirty="0"/>
              <a:t>.</a:t>
            </a:r>
            <a:endParaRPr lang="en-US" sz="1200" dirty="0"/>
          </a:p>
          <a:p>
            <a:r>
              <a:rPr lang="el-GR" sz="1200" dirty="0"/>
              <a:t>Συμπερασματικά, ο G-</a:t>
            </a:r>
            <a:r>
              <a:rPr lang="el-GR" sz="1200" dirty="0" err="1"/>
              <a:t>code</a:t>
            </a:r>
            <a:r>
              <a:rPr lang="el-GR" sz="1200" dirty="0"/>
              <a:t> συνεχίζει να αποτελεί μια ζωντανή γλώσσα προγραμματισμού που εξελίσσεται με την πάροδο του χρόνου, με την προσθήκη νέων εντολών και λειτουργιών που προστίθενται τακτικά για να ανταποκριθούν στις απαιτήσεις των σύγχρονων εφαρμογών.</a:t>
            </a:r>
          </a:p>
          <a:p>
            <a:endParaRPr lang="el-GR" dirty="0"/>
          </a:p>
        </p:txBody>
      </p:sp>
      <p:sp>
        <p:nvSpPr>
          <p:cNvPr id="4" name="Slide Number Placeholder 3"/>
          <p:cNvSpPr>
            <a:spLocks noGrp="1"/>
          </p:cNvSpPr>
          <p:nvPr>
            <p:ph type="sldNum" sz="quarter" idx="5"/>
          </p:nvPr>
        </p:nvSpPr>
        <p:spPr/>
        <p:txBody>
          <a:bodyPr/>
          <a:lstStyle/>
          <a:p>
            <a:fld id="{DFEF68A8-5137-41C0-AA5D-C015EA0FAAE7}" type="slidenum">
              <a:rPr lang="el-GR" smtClean="0"/>
              <a:t>10</a:t>
            </a:fld>
            <a:endParaRPr lang="el-GR"/>
          </a:p>
        </p:txBody>
      </p:sp>
    </p:spTree>
    <p:extLst>
      <p:ext uri="{BB962C8B-B14F-4D97-AF65-F5344CB8AC3E}">
        <p14:creationId xmlns:p14="http://schemas.microsoft.com/office/powerpoint/2010/main" val="122462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10/31/2024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10/31/2024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8082-7040-C922-AFEE-A026FEFB979D}"/>
              </a:ext>
            </a:extLst>
          </p:cNvPr>
          <p:cNvSpPr>
            <a:spLocks noGrp="1"/>
          </p:cNvSpPr>
          <p:nvPr>
            <p:ph type="ctrTitle"/>
          </p:nvPr>
        </p:nvSpPr>
        <p:spPr/>
        <p:txBody>
          <a:bodyPr/>
          <a:lstStyle/>
          <a:p>
            <a:r>
              <a:rPr lang="el-GR" dirty="0"/>
              <a:t>Ιστορική εξέλιξη G </a:t>
            </a:r>
            <a:r>
              <a:rPr lang="en-US" dirty="0"/>
              <a:t>-</a:t>
            </a:r>
            <a:r>
              <a:rPr lang="el-GR" dirty="0"/>
              <a:t> </a:t>
            </a:r>
            <a:r>
              <a:rPr lang="el-GR" dirty="0" err="1"/>
              <a:t>Code</a:t>
            </a:r>
            <a:r>
              <a:rPr lang="el-GR" dirty="0"/>
              <a:t> και εφαρμογές</a:t>
            </a:r>
          </a:p>
        </p:txBody>
      </p:sp>
      <p:sp>
        <p:nvSpPr>
          <p:cNvPr id="3" name="Subtitle 2">
            <a:extLst>
              <a:ext uri="{FF2B5EF4-FFF2-40B4-BE49-F238E27FC236}">
                <a16:creationId xmlns:a16="http://schemas.microsoft.com/office/drawing/2014/main" id="{183469D8-E374-C796-8B1F-F8CBC837DE3E}"/>
              </a:ext>
            </a:extLst>
          </p:cNvPr>
          <p:cNvSpPr>
            <a:spLocks noGrp="1"/>
          </p:cNvSpPr>
          <p:nvPr>
            <p:ph type="subTitle" idx="1"/>
          </p:nvPr>
        </p:nvSpPr>
        <p:spPr>
          <a:xfrm>
            <a:off x="810001" y="5280846"/>
            <a:ext cx="10572000" cy="1348554"/>
          </a:xfrm>
        </p:spPr>
        <p:txBody>
          <a:bodyPr>
            <a:normAutofit fontScale="92500" lnSpcReduction="10000"/>
          </a:bodyPr>
          <a:lstStyle/>
          <a:p>
            <a:r>
              <a:rPr lang="en-US" sz="2800" dirty="0"/>
              <a:t>3o </a:t>
            </a:r>
            <a:r>
              <a:rPr lang="el-GR" sz="2800" dirty="0"/>
              <a:t>Εσπερινό ΕΠΑΛ Αγίων Αναργύρων</a:t>
            </a:r>
          </a:p>
          <a:p>
            <a:r>
              <a:rPr lang="el-GR" sz="2800" i="1" dirty="0"/>
              <a:t>Παρουσίαση του κώδικα G-</a:t>
            </a:r>
            <a:r>
              <a:rPr lang="el-GR" sz="2800" i="1" dirty="0" err="1"/>
              <a:t>Code</a:t>
            </a:r>
            <a:r>
              <a:rPr lang="el-GR" sz="2800" i="1" dirty="0"/>
              <a:t>, γλώσσα προγραμματισμού για 3d εκτυπώσεις</a:t>
            </a:r>
          </a:p>
        </p:txBody>
      </p:sp>
    </p:spTree>
    <p:extLst>
      <p:ext uri="{BB962C8B-B14F-4D97-AF65-F5344CB8AC3E}">
        <p14:creationId xmlns:p14="http://schemas.microsoft.com/office/powerpoint/2010/main" val="34930701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FEE9A-075E-02DD-54FE-DA1762A0C7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D3324-9AD0-BCDB-0EB0-B3D5D55280AB}"/>
              </a:ext>
            </a:extLst>
          </p:cNvPr>
          <p:cNvSpPr>
            <a:spLocks noGrp="1"/>
          </p:cNvSpPr>
          <p:nvPr>
            <p:ph type="title"/>
          </p:nvPr>
        </p:nvSpPr>
        <p:spPr/>
        <p:txBody>
          <a:bodyPr/>
          <a:lstStyle/>
          <a:p>
            <a:r>
              <a:rPr lang="el-GR" sz="4000" b="1" dirty="0"/>
              <a:t>Μοντέρνες Τάσεις</a:t>
            </a:r>
          </a:p>
        </p:txBody>
      </p:sp>
      <p:sp>
        <p:nvSpPr>
          <p:cNvPr id="3" name="Content Placeholder 2">
            <a:extLst>
              <a:ext uri="{FF2B5EF4-FFF2-40B4-BE49-F238E27FC236}">
                <a16:creationId xmlns:a16="http://schemas.microsoft.com/office/drawing/2014/main" id="{A1B29728-1EC9-287B-E06B-27CFAB8F7609}"/>
              </a:ext>
            </a:extLst>
          </p:cNvPr>
          <p:cNvSpPr>
            <a:spLocks noGrp="1"/>
          </p:cNvSpPr>
          <p:nvPr>
            <p:ph idx="1"/>
          </p:nvPr>
        </p:nvSpPr>
        <p:spPr>
          <a:xfrm>
            <a:off x="818713" y="2222286"/>
            <a:ext cx="5884938" cy="4355495"/>
          </a:xfrm>
        </p:spPr>
        <p:txBody>
          <a:bodyPr>
            <a:normAutofit/>
          </a:bodyPr>
          <a:lstStyle/>
          <a:p>
            <a:pPr marL="0" indent="0">
              <a:buNone/>
            </a:pPr>
            <a:r>
              <a:rPr lang="el-GR" sz="2800" b="1" dirty="0"/>
              <a:t>Προηγμένος κώδικας G</a:t>
            </a:r>
          </a:p>
          <a:p>
            <a:pPr marL="0" indent="0">
              <a:buNone/>
            </a:pPr>
            <a:r>
              <a:rPr lang="el-GR" sz="2800" dirty="0"/>
              <a:t>Με την ανάπτυξη πιο περίπλοκων συστημάτων CNC, περιλαμβάνει πλέον πιο προηγμένες λειτουργίες όπως η κατεργασία 5, 6 και 7 αξόνων.</a:t>
            </a:r>
            <a:endParaRPr lang="en-US" sz="2800" dirty="0"/>
          </a:p>
        </p:txBody>
      </p:sp>
      <p:pic>
        <p:nvPicPr>
          <p:cNvPr id="4" name="Picture 3">
            <a:extLst>
              <a:ext uri="{FF2B5EF4-FFF2-40B4-BE49-F238E27FC236}">
                <a16:creationId xmlns:a16="http://schemas.microsoft.com/office/drawing/2014/main" id="{00EE1442-D0D9-7567-C846-B10BC0F4B356}"/>
              </a:ext>
            </a:extLst>
          </p:cNvPr>
          <p:cNvPicPr>
            <a:picLocks noChangeAspect="1"/>
          </p:cNvPicPr>
          <p:nvPr/>
        </p:nvPicPr>
        <p:blipFill>
          <a:blip r:embed="rId3"/>
          <a:stretch>
            <a:fillRect/>
          </a:stretch>
        </p:blipFill>
        <p:spPr>
          <a:xfrm>
            <a:off x="6703650" y="2398144"/>
            <a:ext cx="5321571" cy="36949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64952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61B5B-9BC0-447C-66FE-B55B132086E8}"/>
              </a:ext>
            </a:extLst>
          </p:cNvPr>
          <p:cNvSpPr>
            <a:spLocks noGrp="1"/>
          </p:cNvSpPr>
          <p:nvPr>
            <p:ph type="title"/>
          </p:nvPr>
        </p:nvSpPr>
        <p:spPr/>
        <p:txBody>
          <a:bodyPr/>
          <a:lstStyle/>
          <a:p>
            <a:r>
              <a:rPr lang="el-GR" dirty="0"/>
              <a:t>Η γλώσσα μηχανής</a:t>
            </a:r>
          </a:p>
        </p:txBody>
      </p:sp>
      <p:sp>
        <p:nvSpPr>
          <p:cNvPr id="3" name="Content Placeholder 2">
            <a:extLst>
              <a:ext uri="{FF2B5EF4-FFF2-40B4-BE49-F238E27FC236}">
                <a16:creationId xmlns:a16="http://schemas.microsoft.com/office/drawing/2014/main" id="{4A33152A-389D-6FFD-85E7-6061FF016370}"/>
              </a:ext>
            </a:extLst>
          </p:cNvPr>
          <p:cNvSpPr>
            <a:spLocks noGrp="1"/>
          </p:cNvSpPr>
          <p:nvPr>
            <p:ph idx="1"/>
          </p:nvPr>
        </p:nvSpPr>
        <p:spPr>
          <a:xfrm>
            <a:off x="448574" y="2222287"/>
            <a:ext cx="3933645" cy="3636511"/>
          </a:xfrm>
        </p:spPr>
        <p:txBody>
          <a:bodyPr>
            <a:normAutofit lnSpcReduction="10000"/>
          </a:bodyPr>
          <a:lstStyle/>
          <a:p>
            <a:pPr marL="0" indent="0">
              <a:buNone/>
            </a:pPr>
            <a:r>
              <a:rPr lang="el-GR" sz="2800" dirty="0"/>
              <a:t>Ο </a:t>
            </a:r>
            <a:r>
              <a:rPr lang="el-GR" sz="2800" b="1" dirty="0"/>
              <a:t>G - </a:t>
            </a:r>
            <a:r>
              <a:rPr lang="el-GR" sz="2800" b="1" dirty="0" err="1"/>
              <a:t>Code</a:t>
            </a:r>
            <a:r>
              <a:rPr lang="el-GR" sz="2800" b="1" dirty="0"/>
              <a:t> </a:t>
            </a:r>
            <a:r>
              <a:rPr lang="el-GR" sz="2800" dirty="0"/>
              <a:t>είναι μια γλώσσα προγραμματισμού με σκοπό την επικοινωνία του ανθρώπου με την μηχανή</a:t>
            </a:r>
          </a:p>
          <a:p>
            <a:pPr marL="0" indent="0">
              <a:buNone/>
            </a:pPr>
            <a:r>
              <a:rPr lang="el-GR" sz="2800" b="1" dirty="0"/>
              <a:t>Έχει ηλικία 72 ετών!</a:t>
            </a:r>
          </a:p>
        </p:txBody>
      </p:sp>
      <p:pic>
        <p:nvPicPr>
          <p:cNvPr id="5" name="Picture 4">
            <a:extLst>
              <a:ext uri="{FF2B5EF4-FFF2-40B4-BE49-F238E27FC236}">
                <a16:creationId xmlns:a16="http://schemas.microsoft.com/office/drawing/2014/main" id="{602A7D74-4D61-90E1-BFFF-4A30A4C66ADE}"/>
              </a:ext>
            </a:extLst>
          </p:cNvPr>
          <p:cNvPicPr>
            <a:picLocks noChangeAspect="1"/>
          </p:cNvPicPr>
          <p:nvPr/>
        </p:nvPicPr>
        <p:blipFill>
          <a:blip r:embed="rId3"/>
          <a:stretch>
            <a:fillRect/>
          </a:stretch>
        </p:blipFill>
        <p:spPr>
          <a:xfrm>
            <a:off x="3950899" y="1436176"/>
            <a:ext cx="7975210" cy="4974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99916106"/>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200E-DF22-3AFA-AFE4-2F3FAC649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1C84C-91E7-9378-732C-11317E181237}"/>
              </a:ext>
            </a:extLst>
          </p:cNvPr>
          <p:cNvSpPr>
            <a:spLocks noGrp="1"/>
          </p:cNvSpPr>
          <p:nvPr>
            <p:ph type="title"/>
          </p:nvPr>
        </p:nvSpPr>
        <p:spPr/>
        <p:txBody>
          <a:bodyPr/>
          <a:lstStyle/>
          <a:p>
            <a:r>
              <a:rPr lang="el-GR" sz="4000" b="1" dirty="0"/>
              <a:t>Από το 1950 μέχρι σήμερα!</a:t>
            </a:r>
            <a:endParaRPr lang="el-GR" dirty="0"/>
          </a:p>
        </p:txBody>
      </p:sp>
      <p:sp>
        <p:nvSpPr>
          <p:cNvPr id="3" name="Content Placeholder 2">
            <a:extLst>
              <a:ext uri="{FF2B5EF4-FFF2-40B4-BE49-F238E27FC236}">
                <a16:creationId xmlns:a16="http://schemas.microsoft.com/office/drawing/2014/main" id="{73174DA8-8F1A-DF02-2303-E028FC325468}"/>
              </a:ext>
            </a:extLst>
          </p:cNvPr>
          <p:cNvSpPr>
            <a:spLocks noGrp="1"/>
          </p:cNvSpPr>
          <p:nvPr>
            <p:ph idx="1"/>
          </p:nvPr>
        </p:nvSpPr>
        <p:spPr>
          <a:xfrm>
            <a:off x="818712" y="2222287"/>
            <a:ext cx="4262516" cy="4040490"/>
          </a:xfrm>
        </p:spPr>
        <p:txBody>
          <a:bodyPr>
            <a:normAutofit/>
          </a:bodyPr>
          <a:lstStyle/>
          <a:p>
            <a:pPr marL="0" indent="0">
              <a:buNone/>
            </a:pPr>
            <a:r>
              <a:rPr lang="el-GR" sz="2800" b="1" dirty="0"/>
              <a:t>Το 1952</a:t>
            </a:r>
            <a:r>
              <a:rPr lang="el-GR" sz="2800" dirty="0"/>
              <a:t> ο κώδικας G αναπτύχθηκε αρχικά ως μέρος των πρώιμων συστημάτων αριθμητικού ελέγχου (NC).</a:t>
            </a:r>
          </a:p>
        </p:txBody>
      </p:sp>
      <p:pic>
        <p:nvPicPr>
          <p:cNvPr id="5" name="Picture 4">
            <a:extLst>
              <a:ext uri="{FF2B5EF4-FFF2-40B4-BE49-F238E27FC236}">
                <a16:creationId xmlns:a16="http://schemas.microsoft.com/office/drawing/2014/main" id="{EE60454F-EF25-2B08-8E83-39F80598BCFC}"/>
              </a:ext>
            </a:extLst>
          </p:cNvPr>
          <p:cNvPicPr>
            <a:picLocks noChangeAspect="1"/>
          </p:cNvPicPr>
          <p:nvPr/>
        </p:nvPicPr>
        <p:blipFill>
          <a:blip r:embed="rId3"/>
          <a:stretch>
            <a:fillRect/>
          </a:stretch>
        </p:blipFill>
        <p:spPr>
          <a:xfrm>
            <a:off x="5081228" y="2372983"/>
            <a:ext cx="6791325" cy="3733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1115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49478-4FBE-AB58-92EF-EA7F1338A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8942D6-0FE3-3634-60AB-7C83681906A0}"/>
              </a:ext>
            </a:extLst>
          </p:cNvPr>
          <p:cNvSpPr>
            <a:spLocks noGrp="1"/>
          </p:cNvSpPr>
          <p:nvPr>
            <p:ph type="title"/>
          </p:nvPr>
        </p:nvSpPr>
        <p:spPr/>
        <p:txBody>
          <a:bodyPr/>
          <a:lstStyle/>
          <a:p>
            <a:r>
              <a:rPr lang="el-GR" dirty="0"/>
              <a:t>Πρώιμη ανάπτυξη</a:t>
            </a:r>
          </a:p>
        </p:txBody>
      </p:sp>
      <p:sp>
        <p:nvSpPr>
          <p:cNvPr id="3" name="Content Placeholder 2">
            <a:extLst>
              <a:ext uri="{FF2B5EF4-FFF2-40B4-BE49-F238E27FC236}">
                <a16:creationId xmlns:a16="http://schemas.microsoft.com/office/drawing/2014/main" id="{2033CF1D-CD86-15C6-FBA0-03D86E043C34}"/>
              </a:ext>
            </a:extLst>
          </p:cNvPr>
          <p:cNvSpPr>
            <a:spLocks noGrp="1"/>
          </p:cNvSpPr>
          <p:nvPr>
            <p:ph idx="1"/>
          </p:nvPr>
        </p:nvSpPr>
        <p:spPr>
          <a:xfrm>
            <a:off x="818712" y="2222286"/>
            <a:ext cx="5277288" cy="4188525"/>
          </a:xfrm>
        </p:spPr>
        <p:txBody>
          <a:bodyPr>
            <a:normAutofit/>
          </a:bodyPr>
          <a:lstStyle/>
          <a:p>
            <a:pPr marL="0" indent="0">
              <a:buNone/>
            </a:pPr>
            <a:r>
              <a:rPr lang="el-GR" sz="2800" b="1" dirty="0"/>
              <a:t>Δεκαετίες 1960-70</a:t>
            </a:r>
          </a:p>
          <a:p>
            <a:pPr marL="0" indent="0">
              <a:buNone/>
            </a:pPr>
            <a:r>
              <a:rPr lang="el-GR" sz="2800" dirty="0"/>
              <a:t>Οι μηχανές NC εξελίχθηκαν σε μηχανές CNC με ενσωματωμένα συστήματα υπολογιστών.</a:t>
            </a:r>
          </a:p>
        </p:txBody>
      </p:sp>
      <p:pic>
        <p:nvPicPr>
          <p:cNvPr id="4" name="Picture 3">
            <a:extLst>
              <a:ext uri="{FF2B5EF4-FFF2-40B4-BE49-F238E27FC236}">
                <a16:creationId xmlns:a16="http://schemas.microsoft.com/office/drawing/2014/main" id="{41E7B91C-2CBB-5BE6-8B51-2E4E45376B42}"/>
              </a:ext>
            </a:extLst>
          </p:cNvPr>
          <p:cNvPicPr>
            <a:picLocks noChangeAspect="1"/>
          </p:cNvPicPr>
          <p:nvPr/>
        </p:nvPicPr>
        <p:blipFill>
          <a:blip r:embed="rId3"/>
          <a:srcRect t="13901" b="10908"/>
          <a:stretch/>
        </p:blipFill>
        <p:spPr>
          <a:xfrm>
            <a:off x="6339752" y="2518912"/>
            <a:ext cx="5484531" cy="3891899"/>
          </a:xfrm>
          <a:prstGeom prst="ellipse">
            <a:avLst/>
          </a:prstGeom>
          <a:ln>
            <a:noFill/>
          </a:ln>
          <a:effectLst>
            <a:softEdge rad="112500"/>
          </a:effectLst>
        </p:spPr>
      </p:pic>
    </p:spTree>
    <p:extLst>
      <p:ext uri="{BB962C8B-B14F-4D97-AF65-F5344CB8AC3E}">
        <p14:creationId xmlns:p14="http://schemas.microsoft.com/office/powerpoint/2010/main" val="117229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1484-B998-FC31-D332-4AA9C7323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A1F9E-3076-0E35-8F4C-B5BFCE6AE3A1}"/>
              </a:ext>
            </a:extLst>
          </p:cNvPr>
          <p:cNvSpPr>
            <a:spLocks noGrp="1"/>
          </p:cNvSpPr>
          <p:nvPr>
            <p:ph type="title"/>
          </p:nvPr>
        </p:nvSpPr>
        <p:spPr/>
        <p:txBody>
          <a:bodyPr/>
          <a:lstStyle/>
          <a:p>
            <a:r>
              <a:rPr lang="el-GR" dirty="0"/>
              <a:t>Τυποποίηση και Επέκταση</a:t>
            </a:r>
          </a:p>
        </p:txBody>
      </p:sp>
      <p:sp>
        <p:nvSpPr>
          <p:cNvPr id="3" name="Content Placeholder 2">
            <a:extLst>
              <a:ext uri="{FF2B5EF4-FFF2-40B4-BE49-F238E27FC236}">
                <a16:creationId xmlns:a16="http://schemas.microsoft.com/office/drawing/2014/main" id="{66797172-DC8B-576A-170A-DA3F521F2C51}"/>
              </a:ext>
            </a:extLst>
          </p:cNvPr>
          <p:cNvSpPr>
            <a:spLocks noGrp="1"/>
          </p:cNvSpPr>
          <p:nvPr>
            <p:ph idx="1"/>
          </p:nvPr>
        </p:nvSpPr>
        <p:spPr>
          <a:xfrm>
            <a:off x="818712" y="2222286"/>
            <a:ext cx="5012745" cy="3588579"/>
          </a:xfrm>
        </p:spPr>
        <p:txBody>
          <a:bodyPr>
            <a:normAutofit/>
          </a:bodyPr>
          <a:lstStyle/>
          <a:p>
            <a:pPr marL="0" indent="0">
              <a:buNone/>
            </a:pPr>
            <a:r>
              <a:rPr lang="el-GR" sz="2800" b="1" dirty="0"/>
              <a:t>ISO 6983: </a:t>
            </a:r>
            <a:r>
              <a:rPr lang="el-GR" sz="2800" dirty="0"/>
              <a:t>Ο κωδικός G τυποποιήθηκε διεθνώς τη δεκαετία </a:t>
            </a:r>
            <a:r>
              <a:rPr lang="el-GR" sz="2800" b="1" dirty="0"/>
              <a:t>του 1980</a:t>
            </a:r>
            <a:r>
              <a:rPr lang="el-GR" sz="2800" dirty="0"/>
              <a:t>, παρέχοντας ένα κοινό πλαίσιο μεταξύ των κατασκευαστών CNC.</a:t>
            </a:r>
          </a:p>
        </p:txBody>
      </p:sp>
      <p:pic>
        <p:nvPicPr>
          <p:cNvPr id="4" name="Picture 3">
            <a:extLst>
              <a:ext uri="{FF2B5EF4-FFF2-40B4-BE49-F238E27FC236}">
                <a16:creationId xmlns:a16="http://schemas.microsoft.com/office/drawing/2014/main" id="{5003E84B-826D-B39B-749B-7A72702E1E11}"/>
              </a:ext>
            </a:extLst>
          </p:cNvPr>
          <p:cNvPicPr>
            <a:picLocks noChangeAspect="1"/>
          </p:cNvPicPr>
          <p:nvPr/>
        </p:nvPicPr>
        <p:blipFill>
          <a:blip r:embed="rId3"/>
          <a:stretch>
            <a:fillRect/>
          </a:stretch>
        </p:blipFill>
        <p:spPr>
          <a:xfrm>
            <a:off x="5691817" y="2040147"/>
            <a:ext cx="6191250"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173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98185-B169-5651-8FE5-E56D809A2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C1AEE-DF59-3A50-EDE9-60E1BE11D97E}"/>
              </a:ext>
            </a:extLst>
          </p:cNvPr>
          <p:cNvSpPr>
            <a:spLocks noGrp="1"/>
          </p:cNvSpPr>
          <p:nvPr>
            <p:ph type="title"/>
          </p:nvPr>
        </p:nvSpPr>
        <p:spPr/>
        <p:txBody>
          <a:bodyPr/>
          <a:lstStyle/>
          <a:p>
            <a:r>
              <a:rPr lang="el-GR" dirty="0"/>
              <a:t>Στην εποχή της </a:t>
            </a:r>
            <a:r>
              <a:rPr lang="en-US" dirty="0"/>
              <a:t>3d</a:t>
            </a:r>
            <a:r>
              <a:rPr lang="el-GR" dirty="0"/>
              <a:t> εκτύπωσης</a:t>
            </a:r>
          </a:p>
        </p:txBody>
      </p:sp>
      <p:sp>
        <p:nvSpPr>
          <p:cNvPr id="3" name="Content Placeholder 2">
            <a:extLst>
              <a:ext uri="{FF2B5EF4-FFF2-40B4-BE49-F238E27FC236}">
                <a16:creationId xmlns:a16="http://schemas.microsoft.com/office/drawing/2014/main" id="{EDEC2E30-ED00-F0A0-F892-DC0744C9FC8A}"/>
              </a:ext>
            </a:extLst>
          </p:cNvPr>
          <p:cNvSpPr>
            <a:spLocks noGrp="1"/>
          </p:cNvSpPr>
          <p:nvPr>
            <p:ph idx="1"/>
          </p:nvPr>
        </p:nvSpPr>
        <p:spPr>
          <a:xfrm>
            <a:off x="818713" y="2222286"/>
            <a:ext cx="4909228" cy="4040491"/>
          </a:xfrm>
        </p:spPr>
        <p:txBody>
          <a:bodyPr>
            <a:normAutofit/>
          </a:bodyPr>
          <a:lstStyle/>
          <a:p>
            <a:pPr marL="0" indent="0">
              <a:buNone/>
            </a:pPr>
            <a:r>
              <a:rPr lang="el-GR" sz="2800" b="1" dirty="0"/>
              <a:t>Δεκαετία 1990-σήμερα</a:t>
            </a:r>
            <a:endParaRPr lang="en-US" sz="2800" b="1" dirty="0"/>
          </a:p>
          <a:p>
            <a:pPr marL="0" indent="0">
              <a:buNone/>
            </a:pPr>
            <a:r>
              <a:rPr lang="el-GR" sz="2800" dirty="0"/>
              <a:t>Με την άνοδο της τρισδιάστατης εκτύπωσης (ιδιαίτερα της </a:t>
            </a:r>
            <a:r>
              <a:rPr lang="el-GR" sz="2800" dirty="0" err="1"/>
              <a:t>μοντελοποίησης</a:t>
            </a:r>
            <a:r>
              <a:rPr lang="el-GR" sz="2800" dirty="0"/>
              <a:t> </a:t>
            </a:r>
            <a:r>
              <a:rPr lang="el-GR" sz="2800" dirty="0" err="1"/>
              <a:t>συντηγμένης</a:t>
            </a:r>
            <a:r>
              <a:rPr lang="el-GR" sz="2800" dirty="0"/>
              <a:t> εναπόθεσης ή FDM), ο G-</a:t>
            </a:r>
            <a:r>
              <a:rPr lang="el-GR" sz="2800" dirty="0" err="1"/>
              <a:t>code</a:t>
            </a:r>
            <a:r>
              <a:rPr lang="el-GR" sz="2800" dirty="0"/>
              <a:t> βρήκε νέες εφαρμογές.</a:t>
            </a:r>
          </a:p>
        </p:txBody>
      </p:sp>
      <p:pic>
        <p:nvPicPr>
          <p:cNvPr id="5" name="Picture 4">
            <a:extLst>
              <a:ext uri="{FF2B5EF4-FFF2-40B4-BE49-F238E27FC236}">
                <a16:creationId xmlns:a16="http://schemas.microsoft.com/office/drawing/2014/main" id="{F3CA5B48-0D6D-0B27-81FC-AFA9C3C08E15}"/>
              </a:ext>
            </a:extLst>
          </p:cNvPr>
          <p:cNvPicPr>
            <a:picLocks noChangeAspect="1"/>
          </p:cNvPicPr>
          <p:nvPr/>
        </p:nvPicPr>
        <p:blipFill>
          <a:blip r:embed="rId3"/>
          <a:srcRect l="8842" t="1761" r="10667" b="9811"/>
          <a:stretch/>
        </p:blipFill>
        <p:spPr>
          <a:xfrm>
            <a:off x="5538157" y="1933386"/>
            <a:ext cx="6584831" cy="4924613"/>
          </a:xfrm>
          <a:prstGeom prst="rect">
            <a:avLst/>
          </a:prstGeom>
          <a:ln>
            <a:noFill/>
          </a:ln>
          <a:effectLst>
            <a:softEdge rad="112500"/>
          </a:effectLst>
        </p:spPr>
      </p:pic>
    </p:spTree>
    <p:extLst>
      <p:ext uri="{BB962C8B-B14F-4D97-AF65-F5344CB8AC3E}">
        <p14:creationId xmlns:p14="http://schemas.microsoft.com/office/powerpoint/2010/main" val="2816370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83ADF-9EE4-02EC-6D2E-EA5012A6C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02EA5-1D10-D543-E558-6862D2F4B970}"/>
              </a:ext>
            </a:extLst>
          </p:cNvPr>
          <p:cNvSpPr>
            <a:spLocks noGrp="1"/>
          </p:cNvSpPr>
          <p:nvPr>
            <p:ph type="title"/>
          </p:nvPr>
        </p:nvSpPr>
        <p:spPr/>
        <p:txBody>
          <a:bodyPr/>
          <a:lstStyle/>
          <a:p>
            <a:r>
              <a:rPr lang="el-GR" dirty="0"/>
              <a:t>Απλοποίηση και επεκτάσεις</a:t>
            </a:r>
          </a:p>
        </p:txBody>
      </p:sp>
      <p:sp>
        <p:nvSpPr>
          <p:cNvPr id="3" name="Content Placeholder 2">
            <a:extLst>
              <a:ext uri="{FF2B5EF4-FFF2-40B4-BE49-F238E27FC236}">
                <a16:creationId xmlns:a16="http://schemas.microsoft.com/office/drawing/2014/main" id="{7495B875-DC91-23CD-E965-39C975A3E322}"/>
              </a:ext>
            </a:extLst>
          </p:cNvPr>
          <p:cNvSpPr>
            <a:spLocks noGrp="1"/>
          </p:cNvSpPr>
          <p:nvPr>
            <p:ph idx="1"/>
          </p:nvPr>
        </p:nvSpPr>
        <p:spPr>
          <a:xfrm>
            <a:off x="818712" y="2222286"/>
            <a:ext cx="10554574" cy="3898295"/>
          </a:xfrm>
        </p:spPr>
        <p:txBody>
          <a:bodyPr>
            <a:normAutofit lnSpcReduction="10000"/>
          </a:bodyPr>
          <a:lstStyle/>
          <a:p>
            <a:r>
              <a:rPr lang="el-GR" sz="2800" dirty="0"/>
              <a:t>Στην τρισδιάστατη εκτύπωση, οι οδηγίες του κώδικα G λένε στον εκτυπωτή πώς να μετακινεί τους άξονές του, να ελέγχει τον </a:t>
            </a:r>
            <a:r>
              <a:rPr lang="el-GR" sz="2800" dirty="0" err="1"/>
              <a:t>εξωθητή</a:t>
            </a:r>
            <a:r>
              <a:rPr lang="el-GR" sz="2800" dirty="0"/>
              <a:t> και να ορίζει τις θερμοκρασίες για το θερμαινόμενο κρεβάτι και το </a:t>
            </a:r>
            <a:r>
              <a:rPr lang="el-GR" sz="2800" dirty="0" err="1"/>
              <a:t>ακροφύσιο</a:t>
            </a:r>
            <a:r>
              <a:rPr lang="el-GR" sz="2800" dirty="0"/>
              <a:t>.</a:t>
            </a:r>
          </a:p>
          <a:p>
            <a:r>
              <a:rPr lang="el-GR" sz="2800" dirty="0"/>
              <a:t>Η τρισδιάστατη εκτύπωση απαιτεί συχνά απλοποιημένο G-</a:t>
            </a:r>
            <a:r>
              <a:rPr lang="el-GR" sz="2800" dirty="0" err="1"/>
              <a:t>code</a:t>
            </a:r>
            <a:r>
              <a:rPr lang="el-GR" sz="2800" dirty="0"/>
              <a:t> λόγω της φύσης της εναπόθεσης στρώμα-προς-στρώμα, αλλά το σύγχρονο λογισμικό τεμαχισμού μπορεί να δημιουργήσει πολύπλοκες διαδρομές εργαλείων προσαρμοσμένες για αυτήν τη διαδικασία πρόσθετου.</a:t>
            </a:r>
          </a:p>
        </p:txBody>
      </p:sp>
    </p:spTree>
    <p:extLst>
      <p:ext uri="{BB962C8B-B14F-4D97-AF65-F5344CB8AC3E}">
        <p14:creationId xmlns:p14="http://schemas.microsoft.com/office/powerpoint/2010/main" val="1736994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CC61F6-9B63-83F0-1BA8-7B6DC3652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833DD-0B81-75DA-917E-DFE93249964F}"/>
              </a:ext>
            </a:extLst>
          </p:cNvPr>
          <p:cNvSpPr>
            <a:spLocks noGrp="1"/>
          </p:cNvSpPr>
          <p:nvPr>
            <p:ph type="title"/>
          </p:nvPr>
        </p:nvSpPr>
        <p:spPr/>
        <p:txBody>
          <a:bodyPr/>
          <a:lstStyle/>
          <a:p>
            <a:r>
              <a:rPr lang="el-GR" sz="4000" dirty="0"/>
              <a:t>Αρχικές Εφαρμογές</a:t>
            </a:r>
            <a:endParaRPr lang="el-GR" dirty="0"/>
          </a:p>
        </p:txBody>
      </p:sp>
      <p:sp>
        <p:nvSpPr>
          <p:cNvPr id="3" name="Content Placeholder 2">
            <a:extLst>
              <a:ext uri="{FF2B5EF4-FFF2-40B4-BE49-F238E27FC236}">
                <a16:creationId xmlns:a16="http://schemas.microsoft.com/office/drawing/2014/main" id="{78F03424-0768-4909-1DA5-217F7C120B20}"/>
              </a:ext>
            </a:extLst>
          </p:cNvPr>
          <p:cNvSpPr>
            <a:spLocks noGrp="1"/>
          </p:cNvSpPr>
          <p:nvPr>
            <p:ph idx="1"/>
          </p:nvPr>
        </p:nvSpPr>
        <p:spPr>
          <a:xfrm>
            <a:off x="818712" y="2222286"/>
            <a:ext cx="10554574" cy="4188526"/>
          </a:xfrm>
        </p:spPr>
        <p:txBody>
          <a:bodyPr>
            <a:normAutofit lnSpcReduction="10000"/>
          </a:bodyPr>
          <a:lstStyle/>
          <a:p>
            <a:r>
              <a:rPr lang="el-GR" sz="2800" b="1" dirty="0"/>
              <a:t>CNC</a:t>
            </a:r>
            <a:r>
              <a:rPr lang="el-GR" sz="2800" dirty="0"/>
              <a:t> </a:t>
            </a:r>
            <a:r>
              <a:rPr lang="el-GR" sz="2800" b="1" dirty="0" err="1"/>
              <a:t>Machining</a:t>
            </a:r>
            <a:r>
              <a:rPr lang="el-GR" sz="2800" dirty="0"/>
              <a:t>: Η κύρια εφαρμογή του G-</a:t>
            </a:r>
            <a:r>
              <a:rPr lang="el-GR" sz="2800" dirty="0" err="1"/>
              <a:t>code</a:t>
            </a:r>
            <a:r>
              <a:rPr lang="el-GR" sz="2800" dirty="0"/>
              <a:t> παραμένει στην κατεργασία CNC. Τα κέντρα μηχανουργικής κατεργασίας (π.χ. </a:t>
            </a:r>
            <a:r>
              <a:rPr lang="el-GR" sz="2800"/>
              <a:t>φρέζες, </a:t>
            </a:r>
            <a:r>
              <a:rPr lang="el-GR" sz="2800" dirty="0"/>
              <a:t>τόρνοι) χρησιμοποιούν αυτούς τους κωδικούς για την ακριβή κοπή, διάτρηση και διαμόρφωση υλικών όπως μέταλλα, πλαστικά και σύνθετα υλικά.</a:t>
            </a:r>
          </a:p>
          <a:p>
            <a:r>
              <a:rPr lang="el-GR" sz="2800" b="1" dirty="0"/>
              <a:t>Τρισδιάστατη</a:t>
            </a:r>
            <a:r>
              <a:rPr lang="el-GR" sz="2800" dirty="0"/>
              <a:t> </a:t>
            </a:r>
            <a:r>
              <a:rPr lang="el-GR" sz="2800" b="1" dirty="0"/>
              <a:t>εκτύπωση</a:t>
            </a:r>
            <a:r>
              <a:rPr lang="el-GR" sz="2800" dirty="0"/>
              <a:t>: Στην τρισδιάστατη εκτύπωση, ο κώδικας G κατευθύνει τις κινήσεις και τις διαδικασίες του εκτυπωτή κατά τη διάρκεια της κατασκευής στρώμα προς στρώμα.</a:t>
            </a:r>
          </a:p>
        </p:txBody>
      </p:sp>
    </p:spTree>
    <p:extLst>
      <p:ext uri="{BB962C8B-B14F-4D97-AF65-F5344CB8AC3E}">
        <p14:creationId xmlns:p14="http://schemas.microsoft.com/office/powerpoint/2010/main" val="2554185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3FAAF-B367-94DE-40D8-8FF04E300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C51C1-E7D0-17F9-9FF2-DFABA646845F}"/>
              </a:ext>
            </a:extLst>
          </p:cNvPr>
          <p:cNvSpPr>
            <a:spLocks noGrp="1"/>
          </p:cNvSpPr>
          <p:nvPr>
            <p:ph type="title"/>
          </p:nvPr>
        </p:nvSpPr>
        <p:spPr/>
        <p:txBody>
          <a:bodyPr/>
          <a:lstStyle/>
          <a:p>
            <a:r>
              <a:rPr lang="el-GR" sz="4000" dirty="0"/>
              <a:t>Σύγχρονες Εφαρμογές</a:t>
            </a:r>
            <a:endParaRPr lang="el-GR" dirty="0"/>
          </a:p>
        </p:txBody>
      </p:sp>
      <p:sp>
        <p:nvSpPr>
          <p:cNvPr id="3" name="Content Placeholder 2">
            <a:extLst>
              <a:ext uri="{FF2B5EF4-FFF2-40B4-BE49-F238E27FC236}">
                <a16:creationId xmlns:a16="http://schemas.microsoft.com/office/drawing/2014/main" id="{C4AE9EF5-A164-7FEA-DF2E-0B5A6BFDA453}"/>
              </a:ext>
            </a:extLst>
          </p:cNvPr>
          <p:cNvSpPr>
            <a:spLocks noGrp="1"/>
          </p:cNvSpPr>
          <p:nvPr>
            <p:ph idx="1"/>
          </p:nvPr>
        </p:nvSpPr>
        <p:spPr>
          <a:xfrm>
            <a:off x="4692770" y="2395055"/>
            <a:ext cx="3771578" cy="3898295"/>
          </a:xfrm>
        </p:spPr>
        <p:txBody>
          <a:bodyPr>
            <a:normAutofit/>
          </a:bodyPr>
          <a:lstStyle/>
          <a:p>
            <a:r>
              <a:rPr lang="el-GR" sz="2800" b="1" dirty="0"/>
              <a:t>Ρομποτική</a:t>
            </a:r>
            <a:endParaRPr lang="el-GR" sz="2800" dirty="0"/>
          </a:p>
          <a:p>
            <a:r>
              <a:rPr lang="el-GR" sz="2800" b="1" dirty="0"/>
              <a:t>Άλλα</a:t>
            </a:r>
            <a:r>
              <a:rPr lang="el-GR" sz="2800" dirty="0"/>
              <a:t> </a:t>
            </a:r>
            <a:r>
              <a:rPr lang="el-GR" sz="2800" b="1" dirty="0"/>
              <a:t>συστήματα</a:t>
            </a:r>
            <a:r>
              <a:rPr lang="el-GR" sz="2800" dirty="0"/>
              <a:t> </a:t>
            </a:r>
            <a:r>
              <a:rPr lang="el-GR" sz="2800" b="1" dirty="0"/>
              <a:t>αυτοματισμού</a:t>
            </a:r>
            <a:endParaRPr lang="el-GR" sz="2800" dirty="0"/>
          </a:p>
        </p:txBody>
      </p:sp>
      <p:pic>
        <p:nvPicPr>
          <p:cNvPr id="4" name="Picture 3">
            <a:extLst>
              <a:ext uri="{FF2B5EF4-FFF2-40B4-BE49-F238E27FC236}">
                <a16:creationId xmlns:a16="http://schemas.microsoft.com/office/drawing/2014/main" id="{4410D0E4-8ABC-5110-CD32-E5976DA5494D}"/>
              </a:ext>
            </a:extLst>
          </p:cNvPr>
          <p:cNvPicPr>
            <a:picLocks noChangeAspect="1"/>
          </p:cNvPicPr>
          <p:nvPr/>
        </p:nvPicPr>
        <p:blipFill>
          <a:blip r:embed="rId3"/>
          <a:srcRect l="46730" r="10063"/>
          <a:stretch/>
        </p:blipFill>
        <p:spPr>
          <a:xfrm>
            <a:off x="8676541" y="2091007"/>
            <a:ext cx="2986372" cy="43198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a:extLst>
              <a:ext uri="{FF2B5EF4-FFF2-40B4-BE49-F238E27FC236}">
                <a16:creationId xmlns:a16="http://schemas.microsoft.com/office/drawing/2014/main" id="{27E399C9-BE89-D801-4113-BAE87881EC60}"/>
              </a:ext>
            </a:extLst>
          </p:cNvPr>
          <p:cNvPicPr>
            <a:picLocks noChangeAspect="1"/>
          </p:cNvPicPr>
          <p:nvPr/>
        </p:nvPicPr>
        <p:blipFill>
          <a:blip r:embed="rId4"/>
          <a:srcRect l="22832"/>
          <a:stretch/>
        </p:blipFill>
        <p:spPr>
          <a:xfrm>
            <a:off x="201283" y="2524612"/>
            <a:ext cx="3877679" cy="37687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05042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TM03457503[[fn=Quotable]]</Template>
  <TotalTime>116</TotalTime>
  <Words>773</Words>
  <Application>Microsoft Office PowerPoint</Application>
  <PresentationFormat>Widescreen</PresentationFormat>
  <Paragraphs>51</Paragraphs>
  <Slides>10</Slides>
  <Notes>7</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Century Gothic</vt:lpstr>
      <vt:lpstr>Wingdings 2</vt:lpstr>
      <vt:lpstr>Quotable</vt:lpstr>
      <vt:lpstr>Ιστορική εξέλιξη G - Code και εφαρμογές</vt:lpstr>
      <vt:lpstr>Η γλώσσα μηχανής</vt:lpstr>
      <vt:lpstr>Από το 1950 μέχρι σήμερα!</vt:lpstr>
      <vt:lpstr>Πρώιμη ανάπτυξη</vt:lpstr>
      <vt:lpstr>Τυποποίηση και Επέκταση</vt:lpstr>
      <vt:lpstr>Στην εποχή της 3d εκτύπωσης</vt:lpstr>
      <vt:lpstr>Απλοποίηση και επεκτάσεις</vt:lpstr>
      <vt:lpstr>Αρχικές Εφαρμογές</vt:lpstr>
      <vt:lpstr>Σύγχρονες Εφαρμογές</vt:lpstr>
      <vt:lpstr>Μοντέρνες Τάσεις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Ioannis Gavriilidis</dc:creator>
  <cp:lastModifiedBy>Ioannis Gavriilidis</cp:lastModifiedBy>
  <cp:revision>2</cp:revision>
  <dcterms:created xsi:type="dcterms:W3CDTF">2024-10-28T15:37:06Z</dcterms:created>
  <dcterms:modified xsi:type="dcterms:W3CDTF">2024-10-31T11:01:20Z</dcterms:modified>
</cp:coreProperties>
</file>