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8" r:id="rId3"/>
    <p:sldId id="259" r:id="rId4"/>
    <p:sldId id="260" r:id="rId5"/>
    <p:sldId id="261" r:id="rId6"/>
    <p:sldId id="262" r:id="rId7"/>
    <p:sldId id="263" r:id="rId8"/>
    <p:sldId id="265" r:id="rId9"/>
    <p:sldId id="264" r:id="rId10"/>
    <p:sldId id="257" r:id="rId11"/>
    <p:sldId id="268" r:id="rId12"/>
    <p:sldId id="269" r:id="rId13"/>
    <p:sldId id="270" r:id="rId14"/>
    <p:sldId id="271" r:id="rId15"/>
    <p:sldId id="278" r:id="rId16"/>
    <p:sldId id="272" r:id="rId17"/>
    <p:sldId id="267" r:id="rId18"/>
    <p:sldId id="394" r:id="rId19"/>
    <p:sldId id="274" r:id="rId20"/>
    <p:sldId id="275" r:id="rId21"/>
    <p:sldId id="276" r:id="rId2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7" autoAdjust="0"/>
    <p:restoredTop sz="71766" autoAdjust="0"/>
  </p:normalViewPr>
  <p:slideViewPr>
    <p:cSldViewPr snapToGrid="0" showGuides="1">
      <p:cViewPr varScale="1">
        <p:scale>
          <a:sx n="73" d="100"/>
          <a:sy n="73" d="100"/>
        </p:scale>
        <p:origin x="624" y="78"/>
      </p:cViewPr>
      <p:guideLst>
        <p:guide orient="horz" pos="2183"/>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p:scale>
          <a:sx n="100" d="100"/>
          <a:sy n="100" d="100"/>
        </p:scale>
        <p:origin x="1806" y="-94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4">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F2BB0EC-67C6-4CD5-91E3-64ECD11954AF}" type="doc">
      <dgm:prSet loTypeId="urn:microsoft.com/office/officeart/2005/8/layout/vList2#7" loCatId="list" qsTypeId="urn:microsoft.com/office/officeart/2005/8/quickstyle/simple2#4" qsCatId="simple" csTypeId="urn:microsoft.com/office/officeart/2005/8/colors/colorful1#4" csCatId="colorful" phldr="1"/>
      <dgm:spPr/>
      <dgm:t>
        <a:bodyPr/>
        <a:lstStyle/>
        <a:p>
          <a:endParaRPr lang="en-US"/>
        </a:p>
      </dgm:t>
    </dgm:pt>
    <dgm:pt modelId="{BD0350E6-1D1F-45D5-B0AE-83AA90E2E06B}">
      <dgm:prSet custT="1"/>
      <dgm:spPr/>
      <dgm:t>
        <a:bodyPr/>
        <a:lstStyle/>
        <a:p>
          <a:r>
            <a:rPr lang="el-GR" sz="2800" dirty="0"/>
            <a:t>Υπάρχουν τρία (3) κοινά είδη 3</a:t>
          </a:r>
          <a:r>
            <a:rPr lang="en-US" sz="2800" dirty="0"/>
            <a:t>D </a:t>
          </a:r>
          <a:r>
            <a:rPr lang="el-GR" sz="2800" dirty="0"/>
            <a:t>εκτυπωτών:</a:t>
          </a:r>
          <a:endParaRPr lang="en-US" sz="2800" dirty="0"/>
        </a:p>
      </dgm:t>
    </dgm:pt>
    <dgm:pt modelId="{CE57730E-BE7A-4C52-9ECA-24871180E7E3}" type="parTrans" cxnId="{22439839-E0B9-4CB0-9660-83D4153811CA}">
      <dgm:prSet/>
      <dgm:spPr/>
      <dgm:t>
        <a:bodyPr/>
        <a:lstStyle/>
        <a:p>
          <a:endParaRPr lang="en-US" sz="2800"/>
        </a:p>
      </dgm:t>
    </dgm:pt>
    <dgm:pt modelId="{7C52D8A7-789B-4213-AB3B-4E7B911043A7}" type="sibTrans" cxnId="{22439839-E0B9-4CB0-9660-83D4153811CA}">
      <dgm:prSet/>
      <dgm:spPr/>
      <dgm:t>
        <a:bodyPr/>
        <a:lstStyle/>
        <a:p>
          <a:endParaRPr lang="en-US" sz="2800"/>
        </a:p>
      </dgm:t>
    </dgm:pt>
    <dgm:pt modelId="{5D042C88-F3A7-4963-A1B6-AAE94A13F93A}">
      <dgm:prSet custT="1"/>
      <dgm:spPr/>
      <dgm:t>
        <a:bodyPr/>
        <a:lstStyle/>
        <a:p>
          <a:r>
            <a:rPr lang="el-GR" sz="2800" dirty="0" err="1"/>
            <a:t>Στερεολιθογραφίας</a:t>
          </a:r>
          <a:r>
            <a:rPr lang="el-GR" sz="2800" dirty="0"/>
            <a:t> </a:t>
          </a:r>
          <a:r>
            <a:rPr lang="en-US" sz="2800" dirty="0"/>
            <a:t>(</a:t>
          </a:r>
          <a:r>
            <a:rPr lang="en-US" sz="2800" b="1" dirty="0"/>
            <a:t>SLA</a:t>
          </a:r>
          <a:r>
            <a:rPr lang="el-GR" sz="2800" dirty="0"/>
            <a:t> - </a:t>
          </a:r>
          <a:r>
            <a:rPr lang="en-US" sz="2800" dirty="0"/>
            <a:t>Stereolithography)</a:t>
          </a:r>
        </a:p>
      </dgm:t>
    </dgm:pt>
    <dgm:pt modelId="{76998A18-D9C2-4E15-8160-EBCCEF875641}" type="parTrans" cxnId="{ADAD3919-AC3A-4B74-966E-EF9F1F24573E}">
      <dgm:prSet/>
      <dgm:spPr/>
      <dgm:t>
        <a:bodyPr/>
        <a:lstStyle/>
        <a:p>
          <a:endParaRPr lang="en-US" sz="2800"/>
        </a:p>
      </dgm:t>
    </dgm:pt>
    <dgm:pt modelId="{FB6988A9-61C1-4A5A-8DBE-EF20B182CD0B}" type="sibTrans" cxnId="{ADAD3919-AC3A-4B74-966E-EF9F1F24573E}">
      <dgm:prSet/>
      <dgm:spPr/>
      <dgm:t>
        <a:bodyPr/>
        <a:lstStyle/>
        <a:p>
          <a:endParaRPr lang="en-US" sz="2800"/>
        </a:p>
      </dgm:t>
    </dgm:pt>
    <dgm:pt modelId="{E4399CE5-AA8A-4DBB-8AF7-0CA67E75AE16}">
      <dgm:prSet custT="1"/>
      <dgm:spPr/>
      <dgm:t>
        <a:bodyPr/>
        <a:lstStyle/>
        <a:p>
          <a:r>
            <a:rPr lang="el-GR" sz="2800" dirty="0"/>
            <a:t>Επιλεκτικής </a:t>
          </a:r>
          <a:r>
            <a:rPr lang="el-GR" sz="2800" dirty="0" err="1"/>
            <a:t>πυροσυσσωμάτωσης</a:t>
          </a:r>
          <a:r>
            <a:rPr lang="el-GR" sz="2800" dirty="0"/>
            <a:t> με λέιζερ (</a:t>
          </a:r>
          <a:r>
            <a:rPr lang="el-GR" sz="2800" b="1" dirty="0"/>
            <a:t>SLS </a:t>
          </a:r>
          <a:r>
            <a:rPr lang="el-GR" sz="2800" dirty="0"/>
            <a:t>- </a:t>
          </a:r>
          <a:r>
            <a:rPr lang="en-US" sz="2800" dirty="0"/>
            <a:t>Selective Laser Sintering</a:t>
          </a:r>
          <a:r>
            <a:rPr lang="el-GR" sz="2800" dirty="0"/>
            <a:t>)</a:t>
          </a:r>
          <a:endParaRPr lang="en-US" sz="2800" dirty="0"/>
        </a:p>
      </dgm:t>
    </dgm:pt>
    <dgm:pt modelId="{369790FC-CC92-4DC3-8293-6A440B9DE4C5}" type="parTrans" cxnId="{3ACC6E3C-F3A0-4B7D-B068-2426089967B2}">
      <dgm:prSet/>
      <dgm:spPr/>
      <dgm:t>
        <a:bodyPr/>
        <a:lstStyle/>
        <a:p>
          <a:endParaRPr lang="en-US" sz="2800"/>
        </a:p>
      </dgm:t>
    </dgm:pt>
    <dgm:pt modelId="{A04D3A0D-C532-4F41-B16F-A03440A717AE}" type="sibTrans" cxnId="{3ACC6E3C-F3A0-4B7D-B068-2426089967B2}">
      <dgm:prSet/>
      <dgm:spPr/>
      <dgm:t>
        <a:bodyPr/>
        <a:lstStyle/>
        <a:p>
          <a:endParaRPr lang="en-US" sz="2800"/>
        </a:p>
      </dgm:t>
    </dgm:pt>
    <dgm:pt modelId="{B2206EF0-1CAC-4F59-9327-DB059E304DC2}">
      <dgm:prSet custT="1"/>
      <dgm:spPr/>
      <dgm:t>
        <a:bodyPr/>
        <a:lstStyle/>
        <a:p>
          <a:r>
            <a:rPr lang="el-GR" sz="2800" dirty="0" err="1"/>
            <a:t>Συντηγμένου</a:t>
          </a:r>
          <a:r>
            <a:rPr lang="el-GR" sz="2800" dirty="0"/>
            <a:t> (λιωμένου) νήματος (</a:t>
          </a:r>
          <a:r>
            <a:rPr lang="en-US" sz="2800" b="1" dirty="0"/>
            <a:t>FFF</a:t>
          </a:r>
          <a:r>
            <a:rPr lang="en-US" sz="2800" dirty="0"/>
            <a:t> - Fused filament fabrication) </a:t>
          </a:r>
          <a:r>
            <a:rPr lang="el-GR" sz="2800" dirty="0"/>
            <a:t>με την εμπορική ονομασία </a:t>
          </a:r>
          <a:r>
            <a:rPr lang="en-US" sz="2800" b="1" dirty="0"/>
            <a:t>FDM</a:t>
          </a:r>
          <a:r>
            <a:rPr lang="el-GR" sz="2800" dirty="0"/>
            <a:t>.</a:t>
          </a:r>
          <a:endParaRPr lang="en-US" sz="2800" dirty="0"/>
        </a:p>
      </dgm:t>
    </dgm:pt>
    <dgm:pt modelId="{81B95E95-2941-468E-A713-B8EF9BA8E752}" type="parTrans" cxnId="{D3C19A78-12FF-4C2C-B332-D4C0BDFD359A}">
      <dgm:prSet/>
      <dgm:spPr/>
      <dgm:t>
        <a:bodyPr/>
        <a:lstStyle/>
        <a:p>
          <a:endParaRPr lang="en-US" sz="2800"/>
        </a:p>
      </dgm:t>
    </dgm:pt>
    <dgm:pt modelId="{5A566A8D-6E9F-4978-A6C1-691833ABE4BA}" type="sibTrans" cxnId="{D3C19A78-12FF-4C2C-B332-D4C0BDFD359A}">
      <dgm:prSet/>
      <dgm:spPr/>
      <dgm:t>
        <a:bodyPr/>
        <a:lstStyle/>
        <a:p>
          <a:endParaRPr lang="en-US" sz="2800"/>
        </a:p>
      </dgm:t>
    </dgm:pt>
    <dgm:pt modelId="{9418D165-BB87-43E8-A418-3B1D04119A2F}" type="pres">
      <dgm:prSet presAssocID="{CF2BB0EC-67C6-4CD5-91E3-64ECD11954AF}" presName="linear" presStyleCnt="0">
        <dgm:presLayoutVars>
          <dgm:animLvl val="lvl"/>
          <dgm:resizeHandles val="exact"/>
        </dgm:presLayoutVars>
      </dgm:prSet>
      <dgm:spPr/>
    </dgm:pt>
    <dgm:pt modelId="{788A4952-1CFC-4FA9-B435-954EE93A27BC}" type="pres">
      <dgm:prSet presAssocID="{BD0350E6-1D1F-45D5-B0AE-83AA90E2E06B}" presName="parentText" presStyleLbl="node1" presStyleIdx="0" presStyleCnt="1" custLinFactNeighborX="51" custLinFactNeighborY="-8230">
        <dgm:presLayoutVars>
          <dgm:chMax val="0"/>
          <dgm:bulletEnabled val="1"/>
        </dgm:presLayoutVars>
      </dgm:prSet>
      <dgm:spPr/>
    </dgm:pt>
    <dgm:pt modelId="{8406A102-F49B-4E9E-A8BD-B016CC4F952C}" type="pres">
      <dgm:prSet presAssocID="{BD0350E6-1D1F-45D5-B0AE-83AA90E2E06B}" presName="childText" presStyleLbl="revTx" presStyleIdx="0" presStyleCnt="1">
        <dgm:presLayoutVars>
          <dgm:bulletEnabled val="1"/>
        </dgm:presLayoutVars>
      </dgm:prSet>
      <dgm:spPr/>
    </dgm:pt>
  </dgm:ptLst>
  <dgm:cxnLst>
    <dgm:cxn modelId="{ADAD3919-AC3A-4B74-966E-EF9F1F24573E}" srcId="{BD0350E6-1D1F-45D5-B0AE-83AA90E2E06B}" destId="{5D042C88-F3A7-4963-A1B6-AAE94A13F93A}" srcOrd="0" destOrd="0" parTransId="{76998A18-D9C2-4E15-8160-EBCCEF875641}" sibTransId="{FB6988A9-61C1-4A5A-8DBE-EF20B182CD0B}"/>
    <dgm:cxn modelId="{1C427331-29FB-46E3-8E4F-83D2BFD091EC}" type="presOf" srcId="{BD0350E6-1D1F-45D5-B0AE-83AA90E2E06B}" destId="{788A4952-1CFC-4FA9-B435-954EE93A27BC}" srcOrd="0" destOrd="0" presId="urn:microsoft.com/office/officeart/2005/8/layout/vList2#7"/>
    <dgm:cxn modelId="{EA3C7F37-ACAA-4375-9BE0-96638A444C2D}" type="presOf" srcId="{CF2BB0EC-67C6-4CD5-91E3-64ECD11954AF}" destId="{9418D165-BB87-43E8-A418-3B1D04119A2F}" srcOrd="0" destOrd="0" presId="urn:microsoft.com/office/officeart/2005/8/layout/vList2#7"/>
    <dgm:cxn modelId="{22439839-E0B9-4CB0-9660-83D4153811CA}" srcId="{CF2BB0EC-67C6-4CD5-91E3-64ECD11954AF}" destId="{BD0350E6-1D1F-45D5-B0AE-83AA90E2E06B}" srcOrd="0" destOrd="0" parTransId="{CE57730E-BE7A-4C52-9ECA-24871180E7E3}" sibTransId="{7C52D8A7-789B-4213-AB3B-4E7B911043A7}"/>
    <dgm:cxn modelId="{3ACC6E3C-F3A0-4B7D-B068-2426089967B2}" srcId="{BD0350E6-1D1F-45D5-B0AE-83AA90E2E06B}" destId="{E4399CE5-AA8A-4DBB-8AF7-0CA67E75AE16}" srcOrd="1" destOrd="0" parTransId="{369790FC-CC92-4DC3-8293-6A440B9DE4C5}" sibTransId="{A04D3A0D-C532-4F41-B16F-A03440A717AE}"/>
    <dgm:cxn modelId="{D3C19A78-12FF-4C2C-B332-D4C0BDFD359A}" srcId="{BD0350E6-1D1F-45D5-B0AE-83AA90E2E06B}" destId="{B2206EF0-1CAC-4F59-9327-DB059E304DC2}" srcOrd="2" destOrd="0" parTransId="{81B95E95-2941-468E-A713-B8EF9BA8E752}" sibTransId="{5A566A8D-6E9F-4978-A6C1-691833ABE4BA}"/>
    <dgm:cxn modelId="{7E8528B8-809E-4A88-A10E-3DBCAE3C7479}" type="presOf" srcId="{5D042C88-F3A7-4963-A1B6-AAE94A13F93A}" destId="{8406A102-F49B-4E9E-A8BD-B016CC4F952C}" srcOrd="0" destOrd="0" presId="urn:microsoft.com/office/officeart/2005/8/layout/vList2#7"/>
    <dgm:cxn modelId="{47C91DC5-C4E1-4695-A624-B9BE4B09E490}" type="presOf" srcId="{B2206EF0-1CAC-4F59-9327-DB059E304DC2}" destId="{8406A102-F49B-4E9E-A8BD-B016CC4F952C}" srcOrd="0" destOrd="2" presId="urn:microsoft.com/office/officeart/2005/8/layout/vList2#7"/>
    <dgm:cxn modelId="{CFFFA5DC-DF80-4D5C-A88B-E749F3D59F5F}" type="presOf" srcId="{E4399CE5-AA8A-4DBB-8AF7-0CA67E75AE16}" destId="{8406A102-F49B-4E9E-A8BD-B016CC4F952C}" srcOrd="0" destOrd="1" presId="urn:microsoft.com/office/officeart/2005/8/layout/vList2#7"/>
    <dgm:cxn modelId="{51DF3216-6592-4388-9B86-0862A5D02641}" type="presParOf" srcId="{9418D165-BB87-43E8-A418-3B1D04119A2F}" destId="{788A4952-1CFC-4FA9-B435-954EE93A27BC}" srcOrd="0" destOrd="0" presId="urn:microsoft.com/office/officeart/2005/8/layout/vList2#7"/>
    <dgm:cxn modelId="{9A2AF381-6F30-456D-9968-574E2D98A325}" type="presParOf" srcId="{9418D165-BB87-43E8-A418-3B1D04119A2F}" destId="{8406A102-F49B-4E9E-A8BD-B016CC4F952C}" srcOrd="1" destOrd="0" presId="urn:microsoft.com/office/officeart/2005/8/layout/vList2#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41ABB2-B9CA-46D7-BD13-29DFDA7C3B23}" type="doc">
      <dgm:prSet loTypeId="urn:microsoft.com/office/officeart/2005/8/layout/vList2#8" loCatId="list" qsTypeId="urn:microsoft.com/office/officeart/2005/8/quickstyle/simple1#10" qsCatId="simple" csTypeId="urn:microsoft.com/office/officeart/2005/8/colors/accent1_2#7" csCatId="accent1" phldr="1"/>
      <dgm:spPr/>
      <dgm:t>
        <a:bodyPr/>
        <a:lstStyle/>
        <a:p>
          <a:endParaRPr lang="en-US"/>
        </a:p>
      </dgm:t>
    </dgm:pt>
    <dgm:pt modelId="{0205AFF2-6A0B-4C71-BB62-301282D86882}">
      <dgm:prSet custT="1"/>
      <dgm:spPr/>
      <dgm:t>
        <a:bodyPr/>
        <a:lstStyle/>
        <a:p>
          <a:r>
            <a:rPr lang="el-GR" sz="3400" b="1" dirty="0"/>
            <a:t>Κύκλωμα ελέγχου (</a:t>
          </a:r>
          <a:r>
            <a:rPr lang="el-GR" sz="3400" b="1" dirty="0" err="1"/>
            <a:t>Motherboard</a:t>
          </a:r>
          <a:r>
            <a:rPr lang="en-US" sz="3400" b="1" dirty="0"/>
            <a:t>)</a:t>
          </a:r>
          <a:endParaRPr lang="en-US" sz="3400" dirty="0"/>
        </a:p>
      </dgm:t>
    </dgm:pt>
    <dgm:pt modelId="{1F5710A5-72F0-4BC1-8802-287E7AA7BB47}" type="parTrans" cxnId="{F600115B-5309-4B21-9E05-CC49A54029FE}">
      <dgm:prSet/>
      <dgm:spPr/>
      <dgm:t>
        <a:bodyPr/>
        <a:lstStyle/>
        <a:p>
          <a:endParaRPr lang="en-US" sz="3400"/>
        </a:p>
      </dgm:t>
    </dgm:pt>
    <dgm:pt modelId="{8F866C57-AB5E-4A38-B075-83C4924FFC5D}" type="sibTrans" cxnId="{F600115B-5309-4B21-9E05-CC49A54029FE}">
      <dgm:prSet/>
      <dgm:spPr/>
      <dgm:t>
        <a:bodyPr/>
        <a:lstStyle/>
        <a:p>
          <a:endParaRPr lang="en-US" sz="3400"/>
        </a:p>
      </dgm:t>
    </dgm:pt>
    <dgm:pt modelId="{4E3AE2C4-2E06-43F7-AB9A-98531B2E3656}">
      <dgm:prSet custT="1"/>
      <dgm:spPr/>
      <dgm:t>
        <a:bodyPr/>
        <a:lstStyle/>
        <a:p>
          <a:r>
            <a:rPr lang="el-GR" sz="3400" b="1" dirty="0"/>
            <a:t>Λογισμικό Ελέγχου (</a:t>
          </a:r>
          <a:r>
            <a:rPr lang="el-GR" sz="3400" b="1" dirty="0" err="1"/>
            <a:t>Control</a:t>
          </a:r>
          <a:r>
            <a:rPr lang="el-GR" sz="3400" b="1" dirty="0"/>
            <a:t> Software</a:t>
          </a:r>
          <a:r>
            <a:rPr lang="en-US" sz="3400" b="1" dirty="0"/>
            <a:t>)</a:t>
          </a:r>
          <a:endParaRPr lang="en-US" sz="3400" dirty="0"/>
        </a:p>
      </dgm:t>
    </dgm:pt>
    <dgm:pt modelId="{1531F490-7C7A-4954-B2E0-00D8381AECD1}" type="parTrans" cxnId="{73F14662-5830-4872-B360-D738AE2301E6}">
      <dgm:prSet/>
      <dgm:spPr/>
      <dgm:t>
        <a:bodyPr/>
        <a:lstStyle/>
        <a:p>
          <a:endParaRPr lang="en-US" sz="3400"/>
        </a:p>
      </dgm:t>
    </dgm:pt>
    <dgm:pt modelId="{3CFF3809-3A1D-4E4B-BF18-561D6F94F6FB}" type="sibTrans" cxnId="{73F14662-5830-4872-B360-D738AE2301E6}">
      <dgm:prSet/>
      <dgm:spPr/>
      <dgm:t>
        <a:bodyPr/>
        <a:lstStyle/>
        <a:p>
          <a:endParaRPr lang="en-US" sz="3400"/>
        </a:p>
      </dgm:t>
    </dgm:pt>
    <dgm:pt modelId="{3E329468-DDFC-4FD5-ACD6-B5205BCEF8E1}">
      <dgm:prSet custT="1"/>
      <dgm:spPr/>
      <dgm:t>
        <a:bodyPr/>
        <a:lstStyle/>
        <a:p>
          <a:r>
            <a:rPr lang="el-GR" sz="3400" b="1"/>
            <a:t>Υλικό Εκτύπωσης (Filament)</a:t>
          </a:r>
          <a:endParaRPr lang="en-US" sz="3400"/>
        </a:p>
      </dgm:t>
    </dgm:pt>
    <dgm:pt modelId="{0EA505E9-55CC-4F24-B62C-A578A92C5760}" type="parTrans" cxnId="{E7CCBD54-D88D-4F18-945F-A4855E202C64}">
      <dgm:prSet/>
      <dgm:spPr/>
      <dgm:t>
        <a:bodyPr/>
        <a:lstStyle/>
        <a:p>
          <a:endParaRPr lang="en-US" sz="3400"/>
        </a:p>
      </dgm:t>
    </dgm:pt>
    <dgm:pt modelId="{28EB5944-2E77-40E5-BEAD-6552DA1B953B}" type="sibTrans" cxnId="{E7CCBD54-D88D-4F18-945F-A4855E202C64}">
      <dgm:prSet/>
      <dgm:spPr/>
      <dgm:t>
        <a:bodyPr/>
        <a:lstStyle/>
        <a:p>
          <a:endParaRPr lang="en-US" sz="3400"/>
        </a:p>
      </dgm:t>
    </dgm:pt>
    <dgm:pt modelId="{F7E54D80-138B-4C51-AC03-B7FD3A1AFC3A}" type="pres">
      <dgm:prSet presAssocID="{E641ABB2-B9CA-46D7-BD13-29DFDA7C3B23}" presName="linear" presStyleCnt="0">
        <dgm:presLayoutVars>
          <dgm:animLvl val="lvl"/>
          <dgm:resizeHandles val="exact"/>
        </dgm:presLayoutVars>
      </dgm:prSet>
      <dgm:spPr/>
    </dgm:pt>
    <dgm:pt modelId="{27F86D16-C54A-4CCE-ADA5-50A2C28F98A7}" type="pres">
      <dgm:prSet presAssocID="{0205AFF2-6A0B-4C71-BB62-301282D86882}" presName="parentText" presStyleLbl="node1" presStyleIdx="0" presStyleCnt="3">
        <dgm:presLayoutVars>
          <dgm:chMax val="0"/>
          <dgm:bulletEnabled val="1"/>
        </dgm:presLayoutVars>
      </dgm:prSet>
      <dgm:spPr/>
    </dgm:pt>
    <dgm:pt modelId="{22EA6A96-7EDD-4E30-85A8-AC80FF596127}" type="pres">
      <dgm:prSet presAssocID="{8F866C57-AB5E-4A38-B075-83C4924FFC5D}" presName="spacer" presStyleCnt="0"/>
      <dgm:spPr/>
    </dgm:pt>
    <dgm:pt modelId="{3DA4ABD4-01C4-4506-8B80-3B512991706C}" type="pres">
      <dgm:prSet presAssocID="{4E3AE2C4-2E06-43F7-AB9A-98531B2E3656}" presName="parentText" presStyleLbl="node1" presStyleIdx="1" presStyleCnt="3">
        <dgm:presLayoutVars>
          <dgm:chMax val="0"/>
          <dgm:bulletEnabled val="1"/>
        </dgm:presLayoutVars>
      </dgm:prSet>
      <dgm:spPr/>
    </dgm:pt>
    <dgm:pt modelId="{C58BB3BB-DF91-4C6A-9AD1-262DEDE16B0D}" type="pres">
      <dgm:prSet presAssocID="{3CFF3809-3A1D-4E4B-BF18-561D6F94F6FB}" presName="spacer" presStyleCnt="0"/>
      <dgm:spPr/>
    </dgm:pt>
    <dgm:pt modelId="{D893D691-C9FD-45D5-A5C6-887AB6B981E2}" type="pres">
      <dgm:prSet presAssocID="{3E329468-DDFC-4FD5-ACD6-B5205BCEF8E1}" presName="parentText" presStyleLbl="node1" presStyleIdx="2" presStyleCnt="3">
        <dgm:presLayoutVars>
          <dgm:chMax val="0"/>
          <dgm:bulletEnabled val="1"/>
        </dgm:presLayoutVars>
      </dgm:prSet>
      <dgm:spPr/>
    </dgm:pt>
  </dgm:ptLst>
  <dgm:cxnLst>
    <dgm:cxn modelId="{ED51BB12-F163-425B-A9BC-DE690B335BED}" type="presOf" srcId="{0205AFF2-6A0B-4C71-BB62-301282D86882}" destId="{27F86D16-C54A-4CCE-ADA5-50A2C28F98A7}" srcOrd="0" destOrd="0" presId="urn:microsoft.com/office/officeart/2005/8/layout/vList2#8"/>
    <dgm:cxn modelId="{B8E7BB3C-D445-492F-A0AB-8D7E1F843C71}" type="presOf" srcId="{E641ABB2-B9CA-46D7-BD13-29DFDA7C3B23}" destId="{F7E54D80-138B-4C51-AC03-B7FD3A1AFC3A}" srcOrd="0" destOrd="0" presId="urn:microsoft.com/office/officeart/2005/8/layout/vList2#8"/>
    <dgm:cxn modelId="{F600115B-5309-4B21-9E05-CC49A54029FE}" srcId="{E641ABB2-B9CA-46D7-BD13-29DFDA7C3B23}" destId="{0205AFF2-6A0B-4C71-BB62-301282D86882}" srcOrd="0" destOrd="0" parTransId="{1F5710A5-72F0-4BC1-8802-287E7AA7BB47}" sibTransId="{8F866C57-AB5E-4A38-B075-83C4924FFC5D}"/>
    <dgm:cxn modelId="{73F14662-5830-4872-B360-D738AE2301E6}" srcId="{E641ABB2-B9CA-46D7-BD13-29DFDA7C3B23}" destId="{4E3AE2C4-2E06-43F7-AB9A-98531B2E3656}" srcOrd="1" destOrd="0" parTransId="{1531F490-7C7A-4954-B2E0-00D8381AECD1}" sibTransId="{3CFF3809-3A1D-4E4B-BF18-561D6F94F6FB}"/>
    <dgm:cxn modelId="{E7CCBD54-D88D-4F18-945F-A4855E202C64}" srcId="{E641ABB2-B9CA-46D7-BD13-29DFDA7C3B23}" destId="{3E329468-DDFC-4FD5-ACD6-B5205BCEF8E1}" srcOrd="2" destOrd="0" parTransId="{0EA505E9-55CC-4F24-B62C-A578A92C5760}" sibTransId="{28EB5944-2E77-40E5-BEAD-6552DA1B953B}"/>
    <dgm:cxn modelId="{1186B095-3C10-4E35-B0AF-7266EA8CD6CC}" type="presOf" srcId="{4E3AE2C4-2E06-43F7-AB9A-98531B2E3656}" destId="{3DA4ABD4-01C4-4506-8B80-3B512991706C}" srcOrd="0" destOrd="0" presId="urn:microsoft.com/office/officeart/2005/8/layout/vList2#8"/>
    <dgm:cxn modelId="{B209B5A4-B3A3-4856-A773-F8B872B545B3}" type="presOf" srcId="{3E329468-DDFC-4FD5-ACD6-B5205BCEF8E1}" destId="{D893D691-C9FD-45D5-A5C6-887AB6B981E2}" srcOrd="0" destOrd="0" presId="urn:microsoft.com/office/officeart/2005/8/layout/vList2#8"/>
    <dgm:cxn modelId="{559D770A-2511-4C02-9769-CA2F2AF0E488}" type="presParOf" srcId="{F7E54D80-138B-4C51-AC03-B7FD3A1AFC3A}" destId="{27F86D16-C54A-4CCE-ADA5-50A2C28F98A7}" srcOrd="0" destOrd="0" presId="urn:microsoft.com/office/officeart/2005/8/layout/vList2#8"/>
    <dgm:cxn modelId="{D4908D1C-FB7F-4566-AE0E-DAF94BC20064}" type="presParOf" srcId="{F7E54D80-138B-4C51-AC03-B7FD3A1AFC3A}" destId="{22EA6A96-7EDD-4E30-85A8-AC80FF596127}" srcOrd="1" destOrd="0" presId="urn:microsoft.com/office/officeart/2005/8/layout/vList2#8"/>
    <dgm:cxn modelId="{67D087F7-1F7B-48B6-B5E6-DE15E289C172}" type="presParOf" srcId="{F7E54D80-138B-4C51-AC03-B7FD3A1AFC3A}" destId="{3DA4ABD4-01C4-4506-8B80-3B512991706C}" srcOrd="2" destOrd="0" presId="urn:microsoft.com/office/officeart/2005/8/layout/vList2#8"/>
    <dgm:cxn modelId="{E4D313CE-E697-47C2-A4D0-0B20F28F8605}" type="presParOf" srcId="{F7E54D80-138B-4C51-AC03-B7FD3A1AFC3A}" destId="{C58BB3BB-DF91-4C6A-9AD1-262DEDE16B0D}" srcOrd="3" destOrd="0" presId="urn:microsoft.com/office/officeart/2005/8/layout/vList2#8"/>
    <dgm:cxn modelId="{39B25CDB-9170-4E10-A300-D3AD9AD2A56E}" type="presParOf" srcId="{F7E54D80-138B-4C51-AC03-B7FD3A1AFC3A}" destId="{D893D691-C9FD-45D5-A5C6-887AB6B981E2}" srcOrd="4" destOrd="0" presId="urn:microsoft.com/office/officeart/2005/8/layout/vList2#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692734B-7B96-456D-A94D-4C5498D2A7DC}" type="doc">
      <dgm:prSet loTypeId="urn:microsoft.com/office/officeart/2005/8/layout/list1#4" loCatId="list" qsTypeId="urn:microsoft.com/office/officeart/2005/8/quickstyle/simple1#11" qsCatId="simple" csTypeId="urn:microsoft.com/office/officeart/2005/8/colors/colorful5#4" csCatId="colorful" phldr="1"/>
      <dgm:spPr/>
      <dgm:t>
        <a:bodyPr/>
        <a:lstStyle/>
        <a:p>
          <a:endParaRPr lang="en-US"/>
        </a:p>
      </dgm:t>
    </dgm:pt>
    <dgm:pt modelId="{506487A5-86C4-4353-8317-43697DE47243}">
      <dgm:prSet custT="1"/>
      <dgm:spPr>
        <a:solidFill>
          <a:srgbClr val="2980E7">
            <a:hueOff val="-748391"/>
            <a:satOff val="337"/>
            <a:lumOff val="-3528"/>
            <a:alphaOff val="0"/>
          </a:srgbClr>
        </a:solidFill>
        <a:ln w="12700" cap="flat" cmpd="sng" algn="ctr">
          <a:solidFill>
            <a:srgbClr val="FFFFFF">
              <a:hueOff val="0"/>
              <a:satOff val="0"/>
              <a:lumOff val="0"/>
              <a:alphaOff val="0"/>
            </a:srgbClr>
          </a:solidFill>
          <a:prstDash val="solid"/>
          <a:miter lim="800000"/>
        </a:ln>
        <a:effectLst/>
      </dgm:spPr>
      <dgm:t>
        <a:bodyPr spcFirstLastPara="0" vert="horz" wrap="square" lIns="167683" tIns="0" rIns="167683" bIns="0" numCol="1" spcCol="1270" anchor="ctr" anchorCtr="0"/>
        <a:lstStyle/>
        <a:p>
          <a:pPr algn="l"/>
          <a:r>
            <a:rPr lang="el-GR" sz="2800" b="1" i="0" kern="1200" dirty="0"/>
            <a:t>Στρώση πάνω σε </a:t>
          </a:r>
          <a:r>
            <a:rPr lang="el-GR" sz="2800" b="1" i="0" kern="1200" dirty="0">
              <a:solidFill>
                <a:srgbClr val="FFFFFF"/>
              </a:solidFill>
              <a:latin typeface="Avenir Next LT Pro"/>
              <a:ea typeface="+mn-ea"/>
              <a:cs typeface="+mn-cs"/>
            </a:rPr>
            <a:t>Στρώση</a:t>
          </a:r>
          <a:endParaRPr lang="en-US" sz="2800" b="1" i="0" kern="1200" dirty="0">
            <a:solidFill>
              <a:srgbClr val="FFFFFF"/>
            </a:solidFill>
            <a:latin typeface="Avenir Next LT Pro"/>
            <a:ea typeface="+mn-ea"/>
            <a:cs typeface="+mn-cs"/>
          </a:endParaRPr>
        </a:p>
      </dgm:t>
    </dgm:pt>
    <dgm:pt modelId="{89987713-69B4-4688-8C4A-C4FEFE50C9EE}" type="parTrans" cxnId="{BA7441F1-32B6-4C5C-BDA5-896AF10BD5F0}">
      <dgm:prSet/>
      <dgm:spPr/>
      <dgm:t>
        <a:bodyPr/>
        <a:lstStyle/>
        <a:p>
          <a:endParaRPr lang="en-US" sz="2800"/>
        </a:p>
      </dgm:t>
    </dgm:pt>
    <dgm:pt modelId="{ECB8496F-A358-4BBD-B62F-83D650A4DA29}" type="sibTrans" cxnId="{BA7441F1-32B6-4C5C-BDA5-896AF10BD5F0}">
      <dgm:prSet/>
      <dgm:spPr/>
      <dgm:t>
        <a:bodyPr/>
        <a:lstStyle/>
        <a:p>
          <a:endParaRPr lang="en-US" sz="2800"/>
        </a:p>
      </dgm:t>
    </dgm:pt>
    <dgm:pt modelId="{8EA3009D-FF9B-4A31-AB88-AE4200E559A4}">
      <dgm:prSet custT="1"/>
      <dgm:spPr/>
      <dgm:t>
        <a:bodyPr/>
        <a:lstStyle/>
        <a:p>
          <a:pPr algn="l"/>
          <a:r>
            <a:rPr lang="el-GR" sz="2800" b="1" i="0" kern="1200" dirty="0"/>
            <a:t>Ψύξη και </a:t>
          </a:r>
          <a:r>
            <a:rPr lang="el-GR" sz="2800" b="1" i="0" kern="1200" dirty="0">
              <a:solidFill>
                <a:srgbClr val="FFFFFF"/>
              </a:solidFill>
              <a:latin typeface="Avenir Next LT Pro"/>
              <a:ea typeface="+mn-ea"/>
              <a:cs typeface="+mn-cs"/>
            </a:rPr>
            <a:t>Ολοκλήρωση</a:t>
          </a:r>
          <a:endParaRPr lang="en-US" sz="2800" b="1" i="0" kern="1200" dirty="0">
            <a:solidFill>
              <a:srgbClr val="FFFFFF"/>
            </a:solidFill>
            <a:latin typeface="Avenir Next LT Pro"/>
            <a:ea typeface="+mn-ea"/>
            <a:cs typeface="+mn-cs"/>
          </a:endParaRPr>
        </a:p>
      </dgm:t>
    </dgm:pt>
    <dgm:pt modelId="{394ACEE5-FE9E-4A17-B9FB-11EB82DF26A1}" type="parTrans" cxnId="{324BCEA5-9922-4AC2-ADA5-B83EA81B11FE}">
      <dgm:prSet/>
      <dgm:spPr/>
      <dgm:t>
        <a:bodyPr/>
        <a:lstStyle/>
        <a:p>
          <a:endParaRPr lang="en-US" sz="2800"/>
        </a:p>
      </dgm:t>
    </dgm:pt>
    <dgm:pt modelId="{B2D4A789-C3DA-4C20-80C5-E16247B29A4E}" type="sibTrans" cxnId="{324BCEA5-9922-4AC2-ADA5-B83EA81B11FE}">
      <dgm:prSet/>
      <dgm:spPr/>
      <dgm:t>
        <a:bodyPr/>
        <a:lstStyle/>
        <a:p>
          <a:endParaRPr lang="en-US" sz="2800"/>
        </a:p>
      </dgm:t>
    </dgm:pt>
    <dgm:pt modelId="{2F7A2147-8560-4329-BBB3-6A3621D17A8E}">
      <dgm:prSet custT="1"/>
      <dgm:spPr/>
      <dgm:t>
        <a:bodyPr/>
        <a:lstStyle/>
        <a:p>
          <a:pPr algn="l"/>
          <a:r>
            <a:rPr lang="el-GR" sz="2800" b="1" i="0" dirty="0"/>
            <a:t>Εκτύπωση</a:t>
          </a:r>
          <a:endParaRPr lang="en-US" sz="2800" dirty="0"/>
        </a:p>
      </dgm:t>
    </dgm:pt>
    <dgm:pt modelId="{E892F2E5-2845-47F7-AA3C-FFBC91A63A4A}" type="parTrans" cxnId="{82ED5C9D-F9CC-464E-BE8C-3AA9E38BD452}">
      <dgm:prSet/>
      <dgm:spPr/>
      <dgm:t>
        <a:bodyPr/>
        <a:lstStyle/>
        <a:p>
          <a:endParaRPr lang="el-GR" sz="2800"/>
        </a:p>
      </dgm:t>
    </dgm:pt>
    <dgm:pt modelId="{636A06CD-0937-4C78-9EC6-176B4EEC1D9E}" type="sibTrans" cxnId="{82ED5C9D-F9CC-464E-BE8C-3AA9E38BD452}">
      <dgm:prSet/>
      <dgm:spPr/>
      <dgm:t>
        <a:bodyPr/>
        <a:lstStyle/>
        <a:p>
          <a:endParaRPr lang="el-GR" sz="2800"/>
        </a:p>
      </dgm:t>
    </dgm:pt>
    <dgm:pt modelId="{4A14869F-B42B-48C2-8791-AF7CB501B14A}">
      <dgm:prSet custT="1"/>
      <dgm:spPr/>
      <dgm:t>
        <a:bodyPr/>
        <a:lstStyle/>
        <a:p>
          <a:pPr algn="l"/>
          <a:r>
            <a:rPr lang="el-GR" sz="2800" b="1" i="0" dirty="0"/>
            <a:t>Σχεδίαση του Μοντέλου</a:t>
          </a:r>
          <a:endParaRPr lang="en-US" sz="2800" dirty="0"/>
        </a:p>
      </dgm:t>
    </dgm:pt>
    <dgm:pt modelId="{309076A0-D334-49F3-A736-C62812090EF4}" type="parTrans" cxnId="{4AC48B43-5FBF-4121-9D6E-491302F05077}">
      <dgm:prSet/>
      <dgm:spPr/>
      <dgm:t>
        <a:bodyPr/>
        <a:lstStyle/>
        <a:p>
          <a:endParaRPr lang="el-GR" sz="2800"/>
        </a:p>
      </dgm:t>
    </dgm:pt>
    <dgm:pt modelId="{E200111F-7DEF-4FE9-8AA2-9CE80A5F4FE6}" type="sibTrans" cxnId="{4AC48B43-5FBF-4121-9D6E-491302F05077}">
      <dgm:prSet/>
      <dgm:spPr/>
      <dgm:t>
        <a:bodyPr/>
        <a:lstStyle/>
        <a:p>
          <a:endParaRPr lang="el-GR" sz="2800"/>
        </a:p>
      </dgm:t>
    </dgm:pt>
    <dgm:pt modelId="{BC4D58F1-92C9-4157-A8FB-6135F9499429}">
      <dgm:prSet custT="1"/>
      <dgm:spPr>
        <a:solidFill>
          <a:srgbClr val="2980E7">
            <a:hueOff val="0"/>
            <a:satOff val="0"/>
            <a:lumOff val="0"/>
            <a:alphaOff val="0"/>
          </a:srgbClr>
        </a:solidFill>
        <a:ln w="12700" cap="flat" cmpd="sng" algn="ctr">
          <a:solidFill>
            <a:srgbClr val="FFFFFF">
              <a:hueOff val="0"/>
              <a:satOff val="0"/>
              <a:lumOff val="0"/>
              <a:alphaOff val="0"/>
            </a:srgbClr>
          </a:solidFill>
          <a:prstDash val="solid"/>
          <a:miter lim="800000"/>
        </a:ln>
        <a:effectLst/>
      </dgm:spPr>
      <dgm:t>
        <a:bodyPr spcFirstLastPara="0" vert="horz" wrap="square" lIns="167683" tIns="0" rIns="167683" bIns="0" numCol="1" spcCol="1270" anchor="ctr" anchorCtr="0"/>
        <a:lstStyle/>
        <a:p>
          <a:r>
            <a:rPr lang="el-GR" sz="2800" b="1" i="0" kern="1200" dirty="0">
              <a:solidFill>
                <a:srgbClr val="FFFFFF"/>
              </a:solidFill>
              <a:latin typeface="Avenir Next LT Pro"/>
              <a:ea typeface="+mn-ea"/>
              <a:cs typeface="+mn-cs"/>
            </a:rPr>
            <a:t>Προετοιμασία</a:t>
          </a:r>
          <a:r>
            <a:rPr lang="el-GR" sz="2800" b="1" i="0" kern="1200" dirty="0"/>
            <a:t> του Μοντέλου (</a:t>
          </a:r>
          <a:r>
            <a:rPr lang="el-GR" sz="2800" b="1" i="0" kern="1200" dirty="0" err="1"/>
            <a:t>Slicing</a:t>
          </a:r>
          <a:r>
            <a:rPr lang="el-GR" sz="2800" b="1" i="0" kern="1200" dirty="0"/>
            <a:t>)</a:t>
          </a:r>
          <a:endParaRPr lang="en-US" sz="2800" kern="1200" dirty="0"/>
        </a:p>
      </dgm:t>
    </dgm:pt>
    <dgm:pt modelId="{D9553FAF-25BE-4720-B2FB-9B5B5B233A4C}" type="parTrans" cxnId="{2400BFB1-516E-4DEF-96AE-0E9D06BA5142}">
      <dgm:prSet/>
      <dgm:spPr/>
      <dgm:t>
        <a:bodyPr/>
        <a:lstStyle/>
        <a:p>
          <a:endParaRPr lang="el-GR" sz="2800"/>
        </a:p>
      </dgm:t>
    </dgm:pt>
    <dgm:pt modelId="{A86F69BE-D1A6-447F-98AB-CEF90CA6CBD7}" type="sibTrans" cxnId="{2400BFB1-516E-4DEF-96AE-0E9D06BA5142}">
      <dgm:prSet/>
      <dgm:spPr/>
      <dgm:t>
        <a:bodyPr/>
        <a:lstStyle/>
        <a:p>
          <a:endParaRPr lang="el-GR" sz="2800"/>
        </a:p>
      </dgm:t>
    </dgm:pt>
    <dgm:pt modelId="{9C9D60D2-B9CB-40D8-9824-C98D3B6CD0A6}" type="pres">
      <dgm:prSet presAssocID="{9692734B-7B96-456D-A94D-4C5498D2A7DC}" presName="linear" presStyleCnt="0">
        <dgm:presLayoutVars>
          <dgm:dir/>
          <dgm:animLvl val="lvl"/>
          <dgm:resizeHandles val="exact"/>
        </dgm:presLayoutVars>
      </dgm:prSet>
      <dgm:spPr/>
    </dgm:pt>
    <dgm:pt modelId="{B9598AB4-5203-4F83-B36A-FFE7AF385158}" type="pres">
      <dgm:prSet presAssocID="{4A14869F-B42B-48C2-8791-AF7CB501B14A}" presName="parentLin" presStyleCnt="0"/>
      <dgm:spPr/>
    </dgm:pt>
    <dgm:pt modelId="{BBB8BA8A-6B7D-4725-9B74-CECEECCF0D0C}" type="pres">
      <dgm:prSet presAssocID="{4A14869F-B42B-48C2-8791-AF7CB501B14A}" presName="parentLeftMargin" presStyleLbl="node1" presStyleIdx="0" presStyleCnt="5"/>
      <dgm:spPr/>
    </dgm:pt>
    <dgm:pt modelId="{59EF4CEB-B5FC-42EF-9B30-1E40E40E5BF2}" type="pres">
      <dgm:prSet presAssocID="{4A14869F-B42B-48C2-8791-AF7CB501B14A}" presName="parentText" presStyleLbl="node1" presStyleIdx="0" presStyleCnt="5" custScaleX="136850" custScaleY="196183" custLinFactNeighborX="-22408">
        <dgm:presLayoutVars>
          <dgm:chMax val="0"/>
          <dgm:bulletEnabled val="1"/>
        </dgm:presLayoutVars>
      </dgm:prSet>
      <dgm:spPr/>
    </dgm:pt>
    <dgm:pt modelId="{0E8CDD31-4924-4AB2-A9E4-9159BFE7A7B2}" type="pres">
      <dgm:prSet presAssocID="{4A14869F-B42B-48C2-8791-AF7CB501B14A}" presName="negativeSpace" presStyleCnt="0"/>
      <dgm:spPr/>
    </dgm:pt>
    <dgm:pt modelId="{7A8A6CC7-AEE8-452E-B060-567083A9F8FF}" type="pres">
      <dgm:prSet presAssocID="{4A14869F-B42B-48C2-8791-AF7CB501B14A}" presName="childText" presStyleLbl="conFgAcc1" presStyleIdx="0" presStyleCnt="5">
        <dgm:presLayoutVars>
          <dgm:bulletEnabled val="1"/>
        </dgm:presLayoutVars>
      </dgm:prSet>
      <dgm:spPr/>
    </dgm:pt>
    <dgm:pt modelId="{7CBAAB65-583A-48A5-A653-973EED46C1A1}" type="pres">
      <dgm:prSet presAssocID="{E200111F-7DEF-4FE9-8AA2-9CE80A5F4FE6}" presName="spaceBetweenRectangles" presStyleCnt="0"/>
      <dgm:spPr/>
    </dgm:pt>
    <dgm:pt modelId="{527FA60F-DB2E-4600-9FAA-A4A942DBE16D}" type="pres">
      <dgm:prSet presAssocID="{BC4D58F1-92C9-4157-A8FB-6135F9499429}" presName="parentLin" presStyleCnt="0"/>
      <dgm:spPr/>
    </dgm:pt>
    <dgm:pt modelId="{DBEEFE4A-4593-4921-8A62-C5061BC3DF3E}" type="pres">
      <dgm:prSet presAssocID="{BC4D58F1-92C9-4157-A8FB-6135F9499429}" presName="parentLeftMargin" presStyleLbl="node1" presStyleIdx="0" presStyleCnt="5"/>
      <dgm:spPr/>
    </dgm:pt>
    <dgm:pt modelId="{9B9D3C9E-3A0F-458E-B496-B71211FE5301}" type="pres">
      <dgm:prSet presAssocID="{BC4D58F1-92C9-4157-A8FB-6135F9499429}" presName="parentText" presStyleLbl="node1" presStyleIdx="1" presStyleCnt="5" custScaleX="136850" custScaleY="196183" custLinFactNeighborX="-22408">
        <dgm:presLayoutVars>
          <dgm:chMax val="0"/>
          <dgm:bulletEnabled val="1"/>
        </dgm:presLayoutVars>
      </dgm:prSet>
      <dgm:spPr/>
    </dgm:pt>
    <dgm:pt modelId="{2B62D8D8-C788-4308-8335-12AFF4F1C69C}" type="pres">
      <dgm:prSet presAssocID="{BC4D58F1-92C9-4157-A8FB-6135F9499429}" presName="negativeSpace" presStyleCnt="0"/>
      <dgm:spPr/>
    </dgm:pt>
    <dgm:pt modelId="{F8AC866A-5F08-4263-BE27-13173CC2BBC2}" type="pres">
      <dgm:prSet presAssocID="{BC4D58F1-92C9-4157-A8FB-6135F9499429}" presName="childText" presStyleLbl="conFgAcc1" presStyleIdx="1" presStyleCnt="5">
        <dgm:presLayoutVars>
          <dgm:bulletEnabled val="1"/>
        </dgm:presLayoutVars>
      </dgm:prSet>
      <dgm:spPr/>
    </dgm:pt>
    <dgm:pt modelId="{32565BB8-E131-401B-B768-C4AE5526E0A0}" type="pres">
      <dgm:prSet presAssocID="{A86F69BE-D1A6-447F-98AB-CEF90CA6CBD7}" presName="spaceBetweenRectangles" presStyleCnt="0"/>
      <dgm:spPr/>
    </dgm:pt>
    <dgm:pt modelId="{35C34DCA-2758-4B4C-9FF9-9B41A9DEA936}" type="pres">
      <dgm:prSet presAssocID="{2F7A2147-8560-4329-BBB3-6A3621D17A8E}" presName="parentLin" presStyleCnt="0"/>
      <dgm:spPr/>
    </dgm:pt>
    <dgm:pt modelId="{CFD53106-2778-46A0-8DFF-ADEDF5325F9F}" type="pres">
      <dgm:prSet presAssocID="{2F7A2147-8560-4329-BBB3-6A3621D17A8E}" presName="parentLeftMargin" presStyleLbl="node1" presStyleIdx="1" presStyleCnt="5"/>
      <dgm:spPr/>
    </dgm:pt>
    <dgm:pt modelId="{94CE4840-F866-40D2-A76A-6BD0640619E8}" type="pres">
      <dgm:prSet presAssocID="{2F7A2147-8560-4329-BBB3-6A3621D17A8E}" presName="parentText" presStyleLbl="node1" presStyleIdx="2" presStyleCnt="5" custScaleX="136850" custScaleY="196183" custLinFactNeighborX="-22408">
        <dgm:presLayoutVars>
          <dgm:chMax val="0"/>
          <dgm:bulletEnabled val="1"/>
        </dgm:presLayoutVars>
      </dgm:prSet>
      <dgm:spPr/>
    </dgm:pt>
    <dgm:pt modelId="{89475EAE-5D48-4EB2-A8A6-0E531B1C16AD}" type="pres">
      <dgm:prSet presAssocID="{2F7A2147-8560-4329-BBB3-6A3621D17A8E}" presName="negativeSpace" presStyleCnt="0"/>
      <dgm:spPr/>
    </dgm:pt>
    <dgm:pt modelId="{675AB0BD-BDC8-4355-A5D4-47727A066EA2}" type="pres">
      <dgm:prSet presAssocID="{2F7A2147-8560-4329-BBB3-6A3621D17A8E}" presName="childText" presStyleLbl="conFgAcc1" presStyleIdx="2" presStyleCnt="5">
        <dgm:presLayoutVars>
          <dgm:bulletEnabled val="1"/>
        </dgm:presLayoutVars>
      </dgm:prSet>
      <dgm:spPr/>
    </dgm:pt>
    <dgm:pt modelId="{3AE7643C-BDB2-4BEB-A1F4-AC2BD76F339D}" type="pres">
      <dgm:prSet presAssocID="{636A06CD-0937-4C78-9EC6-176B4EEC1D9E}" presName="spaceBetweenRectangles" presStyleCnt="0"/>
      <dgm:spPr/>
    </dgm:pt>
    <dgm:pt modelId="{A7CDDE94-8635-4AF5-8800-31998D1D9664}" type="pres">
      <dgm:prSet presAssocID="{506487A5-86C4-4353-8317-43697DE47243}" presName="parentLin" presStyleCnt="0"/>
      <dgm:spPr/>
    </dgm:pt>
    <dgm:pt modelId="{0D73D653-F690-48E5-AD2B-B045CF7DE747}" type="pres">
      <dgm:prSet presAssocID="{506487A5-86C4-4353-8317-43697DE47243}" presName="parentLeftMargin" presStyleLbl="node1" presStyleIdx="2" presStyleCnt="5"/>
      <dgm:spPr/>
    </dgm:pt>
    <dgm:pt modelId="{33551B8D-D1EA-439F-B2A3-B6060D682715}" type="pres">
      <dgm:prSet presAssocID="{506487A5-86C4-4353-8317-43697DE47243}" presName="parentText" presStyleLbl="node1" presStyleIdx="3" presStyleCnt="5" custScaleX="136850" custScaleY="196183" custLinFactNeighborX="-22408">
        <dgm:presLayoutVars>
          <dgm:chMax val="0"/>
          <dgm:bulletEnabled val="1"/>
        </dgm:presLayoutVars>
      </dgm:prSet>
      <dgm:spPr/>
    </dgm:pt>
    <dgm:pt modelId="{BC1D0F12-CB26-44D4-9A56-2211D4A89837}" type="pres">
      <dgm:prSet presAssocID="{506487A5-86C4-4353-8317-43697DE47243}" presName="negativeSpace" presStyleCnt="0"/>
      <dgm:spPr/>
    </dgm:pt>
    <dgm:pt modelId="{2AC03CD1-1E5A-46DF-A605-803808D777BE}" type="pres">
      <dgm:prSet presAssocID="{506487A5-86C4-4353-8317-43697DE47243}" presName="childText" presStyleLbl="conFgAcc1" presStyleIdx="3" presStyleCnt="5">
        <dgm:presLayoutVars>
          <dgm:bulletEnabled val="1"/>
        </dgm:presLayoutVars>
      </dgm:prSet>
      <dgm:spPr/>
    </dgm:pt>
    <dgm:pt modelId="{963408B3-65DD-4696-BF80-AA58E0DDE191}" type="pres">
      <dgm:prSet presAssocID="{ECB8496F-A358-4BBD-B62F-83D650A4DA29}" presName="spaceBetweenRectangles" presStyleCnt="0"/>
      <dgm:spPr/>
    </dgm:pt>
    <dgm:pt modelId="{A5DAA9FB-8E7F-4374-800F-181E83742997}" type="pres">
      <dgm:prSet presAssocID="{8EA3009D-FF9B-4A31-AB88-AE4200E559A4}" presName="parentLin" presStyleCnt="0"/>
      <dgm:spPr/>
    </dgm:pt>
    <dgm:pt modelId="{8887A100-ADA2-435B-AF9D-91EC1A6586BE}" type="pres">
      <dgm:prSet presAssocID="{8EA3009D-FF9B-4A31-AB88-AE4200E559A4}" presName="parentLeftMargin" presStyleLbl="node1" presStyleIdx="3" presStyleCnt="5"/>
      <dgm:spPr/>
    </dgm:pt>
    <dgm:pt modelId="{05D31E13-180F-49E5-ACFB-92261DA71ACD}" type="pres">
      <dgm:prSet presAssocID="{8EA3009D-FF9B-4A31-AB88-AE4200E559A4}" presName="parentText" presStyleLbl="node1" presStyleIdx="4" presStyleCnt="5" custScaleX="136850" custScaleY="196183" custLinFactNeighborX="-22408">
        <dgm:presLayoutVars>
          <dgm:chMax val="0"/>
          <dgm:bulletEnabled val="1"/>
        </dgm:presLayoutVars>
      </dgm:prSet>
      <dgm:spPr/>
    </dgm:pt>
    <dgm:pt modelId="{81E73426-CD87-48E8-B8CC-ECC4C61BFAE5}" type="pres">
      <dgm:prSet presAssocID="{8EA3009D-FF9B-4A31-AB88-AE4200E559A4}" presName="negativeSpace" presStyleCnt="0"/>
      <dgm:spPr/>
    </dgm:pt>
    <dgm:pt modelId="{9A166F50-ADCB-4DAB-9D95-B2F0EFFF5CE5}" type="pres">
      <dgm:prSet presAssocID="{8EA3009D-FF9B-4A31-AB88-AE4200E559A4}" presName="childText" presStyleLbl="conFgAcc1" presStyleIdx="4" presStyleCnt="5">
        <dgm:presLayoutVars>
          <dgm:bulletEnabled val="1"/>
        </dgm:presLayoutVars>
      </dgm:prSet>
      <dgm:spPr/>
    </dgm:pt>
  </dgm:ptLst>
  <dgm:cxnLst>
    <dgm:cxn modelId="{CF0AEC0F-193F-4F55-987C-C611A55E87D2}" type="presOf" srcId="{BC4D58F1-92C9-4157-A8FB-6135F9499429}" destId="{DBEEFE4A-4593-4921-8A62-C5061BC3DF3E}" srcOrd="0" destOrd="0" presId="urn:microsoft.com/office/officeart/2005/8/layout/list1#4"/>
    <dgm:cxn modelId="{6DD2A41E-24DF-497E-B4AC-AD6544778E9D}" type="presOf" srcId="{506487A5-86C4-4353-8317-43697DE47243}" destId="{0D73D653-F690-48E5-AD2B-B045CF7DE747}" srcOrd="0" destOrd="0" presId="urn:microsoft.com/office/officeart/2005/8/layout/list1#4"/>
    <dgm:cxn modelId="{4190725B-FACE-47CD-BF00-6213BBB52848}" type="presOf" srcId="{8EA3009D-FF9B-4A31-AB88-AE4200E559A4}" destId="{05D31E13-180F-49E5-ACFB-92261DA71ACD}" srcOrd="1" destOrd="0" presId="urn:microsoft.com/office/officeart/2005/8/layout/list1#4"/>
    <dgm:cxn modelId="{79F5D441-8444-4349-9FD6-9B1D666FF40D}" type="presOf" srcId="{BC4D58F1-92C9-4157-A8FB-6135F9499429}" destId="{9B9D3C9E-3A0F-458E-B496-B71211FE5301}" srcOrd="1" destOrd="0" presId="urn:microsoft.com/office/officeart/2005/8/layout/list1#4"/>
    <dgm:cxn modelId="{4AC48B43-5FBF-4121-9D6E-491302F05077}" srcId="{9692734B-7B96-456D-A94D-4C5498D2A7DC}" destId="{4A14869F-B42B-48C2-8791-AF7CB501B14A}" srcOrd="0" destOrd="0" parTransId="{309076A0-D334-49F3-A736-C62812090EF4}" sibTransId="{E200111F-7DEF-4FE9-8AA2-9CE80A5F4FE6}"/>
    <dgm:cxn modelId="{0EE9BA67-80D2-47BD-A804-5E5607C09966}" type="presOf" srcId="{9692734B-7B96-456D-A94D-4C5498D2A7DC}" destId="{9C9D60D2-B9CB-40D8-9824-C98D3B6CD0A6}" srcOrd="0" destOrd="0" presId="urn:microsoft.com/office/officeart/2005/8/layout/list1#4"/>
    <dgm:cxn modelId="{7099A048-4F9C-4ED1-82F5-740978614A86}" type="presOf" srcId="{2F7A2147-8560-4329-BBB3-6A3621D17A8E}" destId="{94CE4840-F866-40D2-A76A-6BD0640619E8}" srcOrd="1" destOrd="0" presId="urn:microsoft.com/office/officeart/2005/8/layout/list1#4"/>
    <dgm:cxn modelId="{2BD2097C-0F24-45AE-A2C7-CE9353294281}" type="presOf" srcId="{4A14869F-B42B-48C2-8791-AF7CB501B14A}" destId="{BBB8BA8A-6B7D-4725-9B74-CECEECCF0D0C}" srcOrd="0" destOrd="0" presId="urn:microsoft.com/office/officeart/2005/8/layout/list1#4"/>
    <dgm:cxn modelId="{82ED5C9D-F9CC-464E-BE8C-3AA9E38BD452}" srcId="{9692734B-7B96-456D-A94D-4C5498D2A7DC}" destId="{2F7A2147-8560-4329-BBB3-6A3621D17A8E}" srcOrd="2" destOrd="0" parTransId="{E892F2E5-2845-47F7-AA3C-FFBC91A63A4A}" sibTransId="{636A06CD-0937-4C78-9EC6-176B4EEC1D9E}"/>
    <dgm:cxn modelId="{324BCEA5-9922-4AC2-ADA5-B83EA81B11FE}" srcId="{9692734B-7B96-456D-A94D-4C5498D2A7DC}" destId="{8EA3009D-FF9B-4A31-AB88-AE4200E559A4}" srcOrd="4" destOrd="0" parTransId="{394ACEE5-FE9E-4A17-B9FB-11EB82DF26A1}" sibTransId="{B2D4A789-C3DA-4C20-80C5-E16247B29A4E}"/>
    <dgm:cxn modelId="{2400BFB1-516E-4DEF-96AE-0E9D06BA5142}" srcId="{9692734B-7B96-456D-A94D-4C5498D2A7DC}" destId="{BC4D58F1-92C9-4157-A8FB-6135F9499429}" srcOrd="1" destOrd="0" parTransId="{D9553FAF-25BE-4720-B2FB-9B5B5B233A4C}" sibTransId="{A86F69BE-D1A6-447F-98AB-CEF90CA6CBD7}"/>
    <dgm:cxn modelId="{423492C4-AA5B-4381-A184-8BAB970040CA}" type="presOf" srcId="{2F7A2147-8560-4329-BBB3-6A3621D17A8E}" destId="{CFD53106-2778-46A0-8DFF-ADEDF5325F9F}" srcOrd="0" destOrd="0" presId="urn:microsoft.com/office/officeart/2005/8/layout/list1#4"/>
    <dgm:cxn modelId="{A6A356C8-EAD0-4360-BC02-918237124AD4}" type="presOf" srcId="{4A14869F-B42B-48C2-8791-AF7CB501B14A}" destId="{59EF4CEB-B5FC-42EF-9B30-1E40E40E5BF2}" srcOrd="1" destOrd="0" presId="urn:microsoft.com/office/officeart/2005/8/layout/list1#4"/>
    <dgm:cxn modelId="{3BCC56E7-8185-4051-993A-BB5925EB3449}" type="presOf" srcId="{8EA3009D-FF9B-4A31-AB88-AE4200E559A4}" destId="{8887A100-ADA2-435B-AF9D-91EC1A6586BE}" srcOrd="0" destOrd="0" presId="urn:microsoft.com/office/officeart/2005/8/layout/list1#4"/>
    <dgm:cxn modelId="{99A6E4EC-EF97-45ED-8A26-1B9F8F982C4A}" type="presOf" srcId="{506487A5-86C4-4353-8317-43697DE47243}" destId="{33551B8D-D1EA-439F-B2A3-B6060D682715}" srcOrd="1" destOrd="0" presId="urn:microsoft.com/office/officeart/2005/8/layout/list1#4"/>
    <dgm:cxn modelId="{BA7441F1-32B6-4C5C-BDA5-896AF10BD5F0}" srcId="{9692734B-7B96-456D-A94D-4C5498D2A7DC}" destId="{506487A5-86C4-4353-8317-43697DE47243}" srcOrd="3" destOrd="0" parTransId="{89987713-69B4-4688-8C4A-C4FEFE50C9EE}" sibTransId="{ECB8496F-A358-4BBD-B62F-83D650A4DA29}"/>
    <dgm:cxn modelId="{819B6686-27D6-4A83-955B-114811F95C5A}" type="presParOf" srcId="{9C9D60D2-B9CB-40D8-9824-C98D3B6CD0A6}" destId="{B9598AB4-5203-4F83-B36A-FFE7AF385158}" srcOrd="0" destOrd="0" presId="urn:microsoft.com/office/officeart/2005/8/layout/list1#4"/>
    <dgm:cxn modelId="{19E49A7F-DCCE-4768-9D58-D302DC8A7852}" type="presParOf" srcId="{B9598AB4-5203-4F83-B36A-FFE7AF385158}" destId="{BBB8BA8A-6B7D-4725-9B74-CECEECCF0D0C}" srcOrd="0" destOrd="0" presId="urn:microsoft.com/office/officeart/2005/8/layout/list1#4"/>
    <dgm:cxn modelId="{3D6DD052-7FF2-4D63-A8D3-C92CE77CCBF4}" type="presParOf" srcId="{B9598AB4-5203-4F83-B36A-FFE7AF385158}" destId="{59EF4CEB-B5FC-42EF-9B30-1E40E40E5BF2}" srcOrd="1" destOrd="0" presId="urn:microsoft.com/office/officeart/2005/8/layout/list1#4"/>
    <dgm:cxn modelId="{44AB1A49-D13E-4428-893B-7CDDF610238B}" type="presParOf" srcId="{9C9D60D2-B9CB-40D8-9824-C98D3B6CD0A6}" destId="{0E8CDD31-4924-4AB2-A9E4-9159BFE7A7B2}" srcOrd="1" destOrd="0" presId="urn:microsoft.com/office/officeart/2005/8/layout/list1#4"/>
    <dgm:cxn modelId="{28CCF669-9020-4BC6-8ED1-D241E0C46E5A}" type="presParOf" srcId="{9C9D60D2-B9CB-40D8-9824-C98D3B6CD0A6}" destId="{7A8A6CC7-AEE8-452E-B060-567083A9F8FF}" srcOrd="2" destOrd="0" presId="urn:microsoft.com/office/officeart/2005/8/layout/list1#4"/>
    <dgm:cxn modelId="{D0009730-066A-41C7-B76E-83E4B0BC6CCE}" type="presParOf" srcId="{9C9D60D2-B9CB-40D8-9824-C98D3B6CD0A6}" destId="{7CBAAB65-583A-48A5-A653-973EED46C1A1}" srcOrd="3" destOrd="0" presId="urn:microsoft.com/office/officeart/2005/8/layout/list1#4"/>
    <dgm:cxn modelId="{83D78B5F-26FD-465D-A378-806F439A5847}" type="presParOf" srcId="{9C9D60D2-B9CB-40D8-9824-C98D3B6CD0A6}" destId="{527FA60F-DB2E-4600-9FAA-A4A942DBE16D}" srcOrd="4" destOrd="0" presId="urn:microsoft.com/office/officeart/2005/8/layout/list1#4"/>
    <dgm:cxn modelId="{6918EEE8-9F23-43FB-B666-8B882776A2FE}" type="presParOf" srcId="{527FA60F-DB2E-4600-9FAA-A4A942DBE16D}" destId="{DBEEFE4A-4593-4921-8A62-C5061BC3DF3E}" srcOrd="0" destOrd="0" presId="urn:microsoft.com/office/officeart/2005/8/layout/list1#4"/>
    <dgm:cxn modelId="{867C9A53-E3EB-4A4D-9A34-792B61472261}" type="presParOf" srcId="{527FA60F-DB2E-4600-9FAA-A4A942DBE16D}" destId="{9B9D3C9E-3A0F-458E-B496-B71211FE5301}" srcOrd="1" destOrd="0" presId="urn:microsoft.com/office/officeart/2005/8/layout/list1#4"/>
    <dgm:cxn modelId="{A367DC2F-736B-4F6D-87CA-A9ECF998741A}" type="presParOf" srcId="{9C9D60D2-B9CB-40D8-9824-C98D3B6CD0A6}" destId="{2B62D8D8-C788-4308-8335-12AFF4F1C69C}" srcOrd="5" destOrd="0" presId="urn:microsoft.com/office/officeart/2005/8/layout/list1#4"/>
    <dgm:cxn modelId="{9A9AE556-7A50-4B91-AAD4-EE702CC9B143}" type="presParOf" srcId="{9C9D60D2-B9CB-40D8-9824-C98D3B6CD0A6}" destId="{F8AC866A-5F08-4263-BE27-13173CC2BBC2}" srcOrd="6" destOrd="0" presId="urn:microsoft.com/office/officeart/2005/8/layout/list1#4"/>
    <dgm:cxn modelId="{4A4FE878-2955-4E20-A26A-A12F6428935C}" type="presParOf" srcId="{9C9D60D2-B9CB-40D8-9824-C98D3B6CD0A6}" destId="{32565BB8-E131-401B-B768-C4AE5526E0A0}" srcOrd="7" destOrd="0" presId="urn:microsoft.com/office/officeart/2005/8/layout/list1#4"/>
    <dgm:cxn modelId="{10C5A9AD-8515-494B-AF02-AFF8F5630937}" type="presParOf" srcId="{9C9D60D2-B9CB-40D8-9824-C98D3B6CD0A6}" destId="{35C34DCA-2758-4B4C-9FF9-9B41A9DEA936}" srcOrd="8" destOrd="0" presId="urn:microsoft.com/office/officeart/2005/8/layout/list1#4"/>
    <dgm:cxn modelId="{77318274-CFDE-4FC6-951A-6988FB22FC93}" type="presParOf" srcId="{35C34DCA-2758-4B4C-9FF9-9B41A9DEA936}" destId="{CFD53106-2778-46A0-8DFF-ADEDF5325F9F}" srcOrd="0" destOrd="0" presId="urn:microsoft.com/office/officeart/2005/8/layout/list1#4"/>
    <dgm:cxn modelId="{799241F9-4E05-47FB-BC3D-E654EB7DAF74}" type="presParOf" srcId="{35C34DCA-2758-4B4C-9FF9-9B41A9DEA936}" destId="{94CE4840-F866-40D2-A76A-6BD0640619E8}" srcOrd="1" destOrd="0" presId="urn:microsoft.com/office/officeart/2005/8/layout/list1#4"/>
    <dgm:cxn modelId="{0853422D-A095-4A56-89CE-2E949D45BA98}" type="presParOf" srcId="{9C9D60D2-B9CB-40D8-9824-C98D3B6CD0A6}" destId="{89475EAE-5D48-4EB2-A8A6-0E531B1C16AD}" srcOrd="9" destOrd="0" presId="urn:microsoft.com/office/officeart/2005/8/layout/list1#4"/>
    <dgm:cxn modelId="{6F5FD7A6-E747-44B7-9E35-C0BFE901E67F}" type="presParOf" srcId="{9C9D60D2-B9CB-40D8-9824-C98D3B6CD0A6}" destId="{675AB0BD-BDC8-4355-A5D4-47727A066EA2}" srcOrd="10" destOrd="0" presId="urn:microsoft.com/office/officeart/2005/8/layout/list1#4"/>
    <dgm:cxn modelId="{38F0B129-6BB7-4CF4-9901-FA0D07D6AC70}" type="presParOf" srcId="{9C9D60D2-B9CB-40D8-9824-C98D3B6CD0A6}" destId="{3AE7643C-BDB2-4BEB-A1F4-AC2BD76F339D}" srcOrd="11" destOrd="0" presId="urn:microsoft.com/office/officeart/2005/8/layout/list1#4"/>
    <dgm:cxn modelId="{1B6E0948-EEB8-4DF9-AF97-50482E53AF32}" type="presParOf" srcId="{9C9D60D2-B9CB-40D8-9824-C98D3B6CD0A6}" destId="{A7CDDE94-8635-4AF5-8800-31998D1D9664}" srcOrd="12" destOrd="0" presId="urn:microsoft.com/office/officeart/2005/8/layout/list1#4"/>
    <dgm:cxn modelId="{662B50C1-3852-4ED1-98FB-689161CB7569}" type="presParOf" srcId="{A7CDDE94-8635-4AF5-8800-31998D1D9664}" destId="{0D73D653-F690-48E5-AD2B-B045CF7DE747}" srcOrd="0" destOrd="0" presId="urn:microsoft.com/office/officeart/2005/8/layout/list1#4"/>
    <dgm:cxn modelId="{C8B87376-5124-409E-A894-3EA8D19F6F8C}" type="presParOf" srcId="{A7CDDE94-8635-4AF5-8800-31998D1D9664}" destId="{33551B8D-D1EA-439F-B2A3-B6060D682715}" srcOrd="1" destOrd="0" presId="urn:microsoft.com/office/officeart/2005/8/layout/list1#4"/>
    <dgm:cxn modelId="{D2AE3F9F-8B1E-4F77-AB71-BD0735339395}" type="presParOf" srcId="{9C9D60D2-B9CB-40D8-9824-C98D3B6CD0A6}" destId="{BC1D0F12-CB26-44D4-9A56-2211D4A89837}" srcOrd="13" destOrd="0" presId="urn:microsoft.com/office/officeart/2005/8/layout/list1#4"/>
    <dgm:cxn modelId="{9DFDF933-AC77-462B-BD79-3B34271A6DF1}" type="presParOf" srcId="{9C9D60D2-B9CB-40D8-9824-C98D3B6CD0A6}" destId="{2AC03CD1-1E5A-46DF-A605-803808D777BE}" srcOrd="14" destOrd="0" presId="urn:microsoft.com/office/officeart/2005/8/layout/list1#4"/>
    <dgm:cxn modelId="{ED0D9219-0C3F-4078-B143-297D7CE42617}" type="presParOf" srcId="{9C9D60D2-B9CB-40D8-9824-C98D3B6CD0A6}" destId="{963408B3-65DD-4696-BF80-AA58E0DDE191}" srcOrd="15" destOrd="0" presId="urn:microsoft.com/office/officeart/2005/8/layout/list1#4"/>
    <dgm:cxn modelId="{590E5B9F-CD0B-414F-82C8-0E0D5EF90050}" type="presParOf" srcId="{9C9D60D2-B9CB-40D8-9824-C98D3B6CD0A6}" destId="{A5DAA9FB-8E7F-4374-800F-181E83742997}" srcOrd="16" destOrd="0" presId="urn:microsoft.com/office/officeart/2005/8/layout/list1#4"/>
    <dgm:cxn modelId="{05A21EDE-0ED9-45A9-9F1B-73FE0D55B5F5}" type="presParOf" srcId="{A5DAA9FB-8E7F-4374-800F-181E83742997}" destId="{8887A100-ADA2-435B-AF9D-91EC1A6586BE}" srcOrd="0" destOrd="0" presId="urn:microsoft.com/office/officeart/2005/8/layout/list1#4"/>
    <dgm:cxn modelId="{DDC941C9-2594-4ABF-A18B-730267643476}" type="presParOf" srcId="{A5DAA9FB-8E7F-4374-800F-181E83742997}" destId="{05D31E13-180F-49E5-ACFB-92261DA71ACD}" srcOrd="1" destOrd="0" presId="urn:microsoft.com/office/officeart/2005/8/layout/list1#4"/>
    <dgm:cxn modelId="{AAAF7A8E-ED1B-4986-9E0E-7061ED00DF3F}" type="presParOf" srcId="{9C9D60D2-B9CB-40D8-9824-C98D3B6CD0A6}" destId="{81E73426-CD87-48E8-B8CC-ECC4C61BFAE5}" srcOrd="17" destOrd="0" presId="urn:microsoft.com/office/officeart/2005/8/layout/list1#4"/>
    <dgm:cxn modelId="{42FA034E-D042-4A8D-81BD-D2EBD1952A68}" type="presParOf" srcId="{9C9D60D2-B9CB-40D8-9824-C98D3B6CD0A6}" destId="{9A166F50-ADCB-4DAB-9D95-B2F0EFFF5CE5}" srcOrd="18" destOrd="0" presId="urn:microsoft.com/office/officeart/2005/8/layout/list1#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B4D193A-5802-45DC-B6A5-D3F1E7C3B123}" type="doc">
      <dgm:prSet loTypeId="urn:microsoft.com/office/officeart/2008/layout/LinedList" loCatId="list" qsTypeId="urn:microsoft.com/office/officeart/2005/8/quickstyle/simple1#12" qsCatId="simple" csTypeId="urn:microsoft.com/office/officeart/2005/8/colors/accent1_2#8" csCatId="accent1"/>
      <dgm:spPr/>
      <dgm:t>
        <a:bodyPr/>
        <a:lstStyle/>
        <a:p>
          <a:endParaRPr lang="en-US"/>
        </a:p>
      </dgm:t>
    </dgm:pt>
    <dgm:pt modelId="{72D2C4A7-2EA0-4360-904A-17346B330497}">
      <dgm:prSet custT="1"/>
      <dgm:spPr/>
      <dgm:t>
        <a:bodyPr/>
        <a:lstStyle/>
        <a:p>
          <a:r>
            <a:rPr lang="en-US" sz="2800" b="1"/>
            <a:t>PLA (</a:t>
          </a:r>
          <a:r>
            <a:rPr lang="el-GR" sz="2800" b="1"/>
            <a:t>Πολυγλυκολικό Οξύ):</a:t>
          </a:r>
          <a:endParaRPr lang="en-US" sz="2800"/>
        </a:p>
      </dgm:t>
    </dgm:pt>
    <dgm:pt modelId="{9B6DCB19-30CA-4900-8070-1380D2CD5444}" type="parTrans" cxnId="{FEF4B5DA-EE40-4F53-BE2B-F7B3989D1D28}">
      <dgm:prSet/>
      <dgm:spPr/>
      <dgm:t>
        <a:bodyPr/>
        <a:lstStyle/>
        <a:p>
          <a:endParaRPr lang="en-US" sz="2800"/>
        </a:p>
      </dgm:t>
    </dgm:pt>
    <dgm:pt modelId="{CA963F0A-C6E3-4C4E-BF6B-A6B87651725D}" type="sibTrans" cxnId="{FEF4B5DA-EE40-4F53-BE2B-F7B3989D1D28}">
      <dgm:prSet/>
      <dgm:spPr/>
      <dgm:t>
        <a:bodyPr/>
        <a:lstStyle/>
        <a:p>
          <a:endParaRPr lang="en-US" sz="2800"/>
        </a:p>
      </dgm:t>
    </dgm:pt>
    <dgm:pt modelId="{C8B43B13-B553-4D01-BDBA-242112AE0D2E}">
      <dgm:prSet custT="1"/>
      <dgm:spPr/>
      <dgm:t>
        <a:bodyPr/>
        <a:lstStyle/>
        <a:p>
          <a:r>
            <a:rPr lang="en-US" sz="2800" b="1"/>
            <a:t>TPE (</a:t>
          </a:r>
          <a:r>
            <a:rPr lang="el-GR" sz="2800" b="1"/>
            <a:t>Ελαστομερής Πολυουρεθάνη)</a:t>
          </a:r>
          <a:endParaRPr lang="en-US" sz="2800"/>
        </a:p>
      </dgm:t>
    </dgm:pt>
    <dgm:pt modelId="{B6E4A0CB-B02B-4114-AE5F-E623FCFD2D4C}" type="parTrans" cxnId="{6D2F35CA-AD89-4C3C-A6D4-FE7A044B8E43}">
      <dgm:prSet/>
      <dgm:spPr/>
      <dgm:t>
        <a:bodyPr/>
        <a:lstStyle/>
        <a:p>
          <a:endParaRPr lang="en-US" sz="2800"/>
        </a:p>
      </dgm:t>
    </dgm:pt>
    <dgm:pt modelId="{B259BEFF-9BC0-4C9E-A4A6-89C8CBC8C224}" type="sibTrans" cxnId="{6D2F35CA-AD89-4C3C-A6D4-FE7A044B8E43}">
      <dgm:prSet/>
      <dgm:spPr/>
      <dgm:t>
        <a:bodyPr/>
        <a:lstStyle/>
        <a:p>
          <a:endParaRPr lang="en-US" sz="2800"/>
        </a:p>
      </dgm:t>
    </dgm:pt>
    <dgm:pt modelId="{B487F9D3-2A4E-4EF3-902D-5333B4346199}">
      <dgm:prSet custT="1"/>
      <dgm:spPr/>
      <dgm:t>
        <a:bodyPr/>
        <a:lstStyle/>
        <a:p>
          <a:r>
            <a:rPr lang="en-US" sz="2800" b="1"/>
            <a:t>Nylon</a:t>
          </a:r>
          <a:endParaRPr lang="en-US" sz="2800"/>
        </a:p>
      </dgm:t>
    </dgm:pt>
    <dgm:pt modelId="{D66B2FBB-30DA-4D44-9644-2AF847C7AE5A}" type="parTrans" cxnId="{E09F26CB-3B2F-4E3F-9B95-83A8E7345E2B}">
      <dgm:prSet/>
      <dgm:spPr/>
      <dgm:t>
        <a:bodyPr/>
        <a:lstStyle/>
        <a:p>
          <a:endParaRPr lang="en-US" sz="2800"/>
        </a:p>
      </dgm:t>
    </dgm:pt>
    <dgm:pt modelId="{C2CD87B5-057C-4527-8A45-5A94BBA47F49}" type="sibTrans" cxnId="{E09F26CB-3B2F-4E3F-9B95-83A8E7345E2B}">
      <dgm:prSet/>
      <dgm:spPr/>
      <dgm:t>
        <a:bodyPr/>
        <a:lstStyle/>
        <a:p>
          <a:endParaRPr lang="en-US" sz="2800"/>
        </a:p>
      </dgm:t>
    </dgm:pt>
    <dgm:pt modelId="{34D287C7-5521-4772-AB12-C2FBA310D18B}">
      <dgm:prSet custT="1"/>
      <dgm:spPr/>
      <dgm:t>
        <a:bodyPr/>
        <a:lstStyle/>
        <a:p>
          <a:r>
            <a:rPr lang="en-US" sz="2800" b="1"/>
            <a:t>ABS (</a:t>
          </a:r>
          <a:r>
            <a:rPr lang="el-GR" sz="2800" b="1"/>
            <a:t>Ακρυλονιτρίλιο-Βουταδιένιο-Στυρένιο)</a:t>
          </a:r>
          <a:endParaRPr lang="en-US" sz="2800"/>
        </a:p>
      </dgm:t>
    </dgm:pt>
    <dgm:pt modelId="{7419BDC6-13F4-4AFF-9116-F44324A4D569}" type="parTrans" cxnId="{6C2BB391-7569-4B2D-8B84-EA43958FB048}">
      <dgm:prSet/>
      <dgm:spPr/>
      <dgm:t>
        <a:bodyPr/>
        <a:lstStyle/>
        <a:p>
          <a:endParaRPr lang="en-US" sz="2800"/>
        </a:p>
      </dgm:t>
    </dgm:pt>
    <dgm:pt modelId="{17C2F34F-C902-479A-97C5-4C2D312F4C20}" type="sibTrans" cxnId="{6C2BB391-7569-4B2D-8B84-EA43958FB048}">
      <dgm:prSet/>
      <dgm:spPr/>
      <dgm:t>
        <a:bodyPr/>
        <a:lstStyle/>
        <a:p>
          <a:endParaRPr lang="en-US" sz="2800"/>
        </a:p>
      </dgm:t>
    </dgm:pt>
    <dgm:pt modelId="{04E34B00-8363-42A4-851A-F64A6D7EBD2D}">
      <dgm:prSet custT="1"/>
      <dgm:spPr/>
      <dgm:t>
        <a:bodyPr/>
        <a:lstStyle/>
        <a:p>
          <a:r>
            <a:rPr lang="el-GR" sz="2800" b="1"/>
            <a:t>PETG (Πολυαιθυλένιο Τερεφθαλικό με Γλυκόλη)</a:t>
          </a:r>
          <a:endParaRPr lang="en-US" sz="2800"/>
        </a:p>
      </dgm:t>
    </dgm:pt>
    <dgm:pt modelId="{32E2A8AA-5266-4B0B-8996-F89B1F59A8A2}" type="parTrans" cxnId="{2AF7223E-03CF-498D-A2D8-15CEDEAD711C}">
      <dgm:prSet/>
      <dgm:spPr/>
      <dgm:t>
        <a:bodyPr/>
        <a:lstStyle/>
        <a:p>
          <a:endParaRPr lang="en-US" sz="2800"/>
        </a:p>
      </dgm:t>
    </dgm:pt>
    <dgm:pt modelId="{A994BB58-595E-42B0-B8DA-AE35DD83F905}" type="sibTrans" cxnId="{2AF7223E-03CF-498D-A2D8-15CEDEAD711C}">
      <dgm:prSet/>
      <dgm:spPr/>
      <dgm:t>
        <a:bodyPr/>
        <a:lstStyle/>
        <a:p>
          <a:endParaRPr lang="en-US" sz="2800"/>
        </a:p>
      </dgm:t>
    </dgm:pt>
    <dgm:pt modelId="{6C12E065-DC7C-4F34-80DF-F05068A73A40}" type="pres">
      <dgm:prSet presAssocID="{9B4D193A-5802-45DC-B6A5-D3F1E7C3B123}" presName="vert0" presStyleCnt="0">
        <dgm:presLayoutVars>
          <dgm:dir/>
          <dgm:animOne val="branch"/>
          <dgm:animLvl val="lvl"/>
        </dgm:presLayoutVars>
      </dgm:prSet>
      <dgm:spPr/>
    </dgm:pt>
    <dgm:pt modelId="{9DA59F78-935C-4A11-9F4B-6FE7D3E18252}" type="pres">
      <dgm:prSet presAssocID="{72D2C4A7-2EA0-4360-904A-17346B330497}" presName="thickLine" presStyleLbl="alignNode1" presStyleIdx="0" presStyleCnt="5"/>
      <dgm:spPr/>
    </dgm:pt>
    <dgm:pt modelId="{AEC4FBDC-A021-42A4-893C-D8F6748710C2}" type="pres">
      <dgm:prSet presAssocID="{72D2C4A7-2EA0-4360-904A-17346B330497}" presName="horz1" presStyleCnt="0"/>
      <dgm:spPr/>
    </dgm:pt>
    <dgm:pt modelId="{92BCB769-A3E7-486B-819A-B7291C7A4777}" type="pres">
      <dgm:prSet presAssocID="{72D2C4A7-2EA0-4360-904A-17346B330497}" presName="tx1" presStyleLbl="revTx" presStyleIdx="0" presStyleCnt="5"/>
      <dgm:spPr/>
    </dgm:pt>
    <dgm:pt modelId="{DFD66043-4B2D-4145-8F7F-4120477B3B81}" type="pres">
      <dgm:prSet presAssocID="{72D2C4A7-2EA0-4360-904A-17346B330497}" presName="vert1" presStyleCnt="0"/>
      <dgm:spPr/>
    </dgm:pt>
    <dgm:pt modelId="{2A20C59F-7A60-402F-8FE7-E6580AA8C9C6}" type="pres">
      <dgm:prSet presAssocID="{C8B43B13-B553-4D01-BDBA-242112AE0D2E}" presName="thickLine" presStyleLbl="alignNode1" presStyleIdx="1" presStyleCnt="5"/>
      <dgm:spPr/>
    </dgm:pt>
    <dgm:pt modelId="{CB4EDD23-C245-4E36-8429-86831AB84F17}" type="pres">
      <dgm:prSet presAssocID="{C8B43B13-B553-4D01-BDBA-242112AE0D2E}" presName="horz1" presStyleCnt="0"/>
      <dgm:spPr/>
    </dgm:pt>
    <dgm:pt modelId="{F3A8A4DE-6CBB-4CF0-A1AE-AE661A15BEF7}" type="pres">
      <dgm:prSet presAssocID="{C8B43B13-B553-4D01-BDBA-242112AE0D2E}" presName="tx1" presStyleLbl="revTx" presStyleIdx="1" presStyleCnt="5"/>
      <dgm:spPr/>
    </dgm:pt>
    <dgm:pt modelId="{B49CB344-E8EE-491E-B889-ABE357BD131C}" type="pres">
      <dgm:prSet presAssocID="{C8B43B13-B553-4D01-BDBA-242112AE0D2E}" presName="vert1" presStyleCnt="0"/>
      <dgm:spPr/>
    </dgm:pt>
    <dgm:pt modelId="{E412F8A2-9BFC-402B-A89A-4532586881BC}" type="pres">
      <dgm:prSet presAssocID="{B487F9D3-2A4E-4EF3-902D-5333B4346199}" presName="thickLine" presStyleLbl="alignNode1" presStyleIdx="2" presStyleCnt="5"/>
      <dgm:spPr/>
    </dgm:pt>
    <dgm:pt modelId="{FE6AC66C-0654-47F4-803A-0E93B29A6F5E}" type="pres">
      <dgm:prSet presAssocID="{B487F9D3-2A4E-4EF3-902D-5333B4346199}" presName="horz1" presStyleCnt="0"/>
      <dgm:spPr/>
    </dgm:pt>
    <dgm:pt modelId="{D270A7C6-F4F7-4579-8945-E9D1EDD63FA1}" type="pres">
      <dgm:prSet presAssocID="{B487F9D3-2A4E-4EF3-902D-5333B4346199}" presName="tx1" presStyleLbl="revTx" presStyleIdx="2" presStyleCnt="5"/>
      <dgm:spPr/>
    </dgm:pt>
    <dgm:pt modelId="{56FC637A-3186-42DF-8A89-69B91746202C}" type="pres">
      <dgm:prSet presAssocID="{B487F9D3-2A4E-4EF3-902D-5333B4346199}" presName="vert1" presStyleCnt="0"/>
      <dgm:spPr/>
    </dgm:pt>
    <dgm:pt modelId="{00F8FBBD-11AD-4EA4-B57E-00BACE52EBA5}" type="pres">
      <dgm:prSet presAssocID="{34D287C7-5521-4772-AB12-C2FBA310D18B}" presName="thickLine" presStyleLbl="alignNode1" presStyleIdx="3" presStyleCnt="5"/>
      <dgm:spPr/>
    </dgm:pt>
    <dgm:pt modelId="{28AC8AB5-9E20-44C5-B1E3-DA56E1019066}" type="pres">
      <dgm:prSet presAssocID="{34D287C7-5521-4772-AB12-C2FBA310D18B}" presName="horz1" presStyleCnt="0"/>
      <dgm:spPr/>
    </dgm:pt>
    <dgm:pt modelId="{C450C33A-FBE7-490C-9675-D78A81274B64}" type="pres">
      <dgm:prSet presAssocID="{34D287C7-5521-4772-AB12-C2FBA310D18B}" presName="tx1" presStyleLbl="revTx" presStyleIdx="3" presStyleCnt="5"/>
      <dgm:spPr/>
    </dgm:pt>
    <dgm:pt modelId="{88530DF1-A9B1-4AAE-8608-68DC33964791}" type="pres">
      <dgm:prSet presAssocID="{34D287C7-5521-4772-AB12-C2FBA310D18B}" presName="vert1" presStyleCnt="0"/>
      <dgm:spPr/>
    </dgm:pt>
    <dgm:pt modelId="{1FCCCF43-1150-4F20-832D-01733FC6F5EC}" type="pres">
      <dgm:prSet presAssocID="{04E34B00-8363-42A4-851A-F64A6D7EBD2D}" presName="thickLine" presStyleLbl="alignNode1" presStyleIdx="4" presStyleCnt="5"/>
      <dgm:spPr/>
    </dgm:pt>
    <dgm:pt modelId="{6AEF0E97-8115-441B-880C-BC831D59B041}" type="pres">
      <dgm:prSet presAssocID="{04E34B00-8363-42A4-851A-F64A6D7EBD2D}" presName="horz1" presStyleCnt="0"/>
      <dgm:spPr/>
    </dgm:pt>
    <dgm:pt modelId="{8131BD06-BCC8-4CFB-A6E0-674CBE4E30DF}" type="pres">
      <dgm:prSet presAssocID="{04E34B00-8363-42A4-851A-F64A6D7EBD2D}" presName="tx1" presStyleLbl="revTx" presStyleIdx="4" presStyleCnt="5"/>
      <dgm:spPr/>
    </dgm:pt>
    <dgm:pt modelId="{5F85DD6A-0C61-451A-A3FC-8CEB5E37FA92}" type="pres">
      <dgm:prSet presAssocID="{04E34B00-8363-42A4-851A-F64A6D7EBD2D}" presName="vert1" presStyleCnt="0"/>
      <dgm:spPr/>
    </dgm:pt>
  </dgm:ptLst>
  <dgm:cxnLst>
    <dgm:cxn modelId="{BFB1D505-AB56-4CFF-B2A3-5A54764ECBEA}" type="presOf" srcId="{72D2C4A7-2EA0-4360-904A-17346B330497}" destId="{92BCB769-A3E7-486B-819A-B7291C7A4777}" srcOrd="0" destOrd="0" presId="urn:microsoft.com/office/officeart/2008/layout/LinedList"/>
    <dgm:cxn modelId="{4C6CEE2C-D370-48D6-9AD7-5EFB60D98A6F}" type="presOf" srcId="{34D287C7-5521-4772-AB12-C2FBA310D18B}" destId="{C450C33A-FBE7-490C-9675-D78A81274B64}" srcOrd="0" destOrd="0" presId="urn:microsoft.com/office/officeart/2008/layout/LinedList"/>
    <dgm:cxn modelId="{2AF7223E-03CF-498D-A2D8-15CEDEAD711C}" srcId="{9B4D193A-5802-45DC-B6A5-D3F1E7C3B123}" destId="{04E34B00-8363-42A4-851A-F64A6D7EBD2D}" srcOrd="4" destOrd="0" parTransId="{32E2A8AA-5266-4B0B-8996-F89B1F59A8A2}" sibTransId="{A994BB58-595E-42B0-B8DA-AE35DD83F905}"/>
    <dgm:cxn modelId="{6DC5535D-AD31-4E9D-864F-653D9ED4E8DD}" type="presOf" srcId="{04E34B00-8363-42A4-851A-F64A6D7EBD2D}" destId="{8131BD06-BCC8-4CFB-A6E0-674CBE4E30DF}" srcOrd="0" destOrd="0" presId="urn:microsoft.com/office/officeart/2008/layout/LinedList"/>
    <dgm:cxn modelId="{40319154-81E8-4551-8A0A-F8DD92D4A573}" type="presOf" srcId="{C8B43B13-B553-4D01-BDBA-242112AE0D2E}" destId="{F3A8A4DE-6CBB-4CF0-A1AE-AE661A15BEF7}" srcOrd="0" destOrd="0" presId="urn:microsoft.com/office/officeart/2008/layout/LinedList"/>
    <dgm:cxn modelId="{6C2BB391-7569-4B2D-8B84-EA43958FB048}" srcId="{9B4D193A-5802-45DC-B6A5-D3F1E7C3B123}" destId="{34D287C7-5521-4772-AB12-C2FBA310D18B}" srcOrd="3" destOrd="0" parTransId="{7419BDC6-13F4-4AFF-9116-F44324A4D569}" sibTransId="{17C2F34F-C902-479A-97C5-4C2D312F4C20}"/>
    <dgm:cxn modelId="{8C016B94-FF7C-470D-998C-2CA83921A6BB}" type="presOf" srcId="{9B4D193A-5802-45DC-B6A5-D3F1E7C3B123}" destId="{6C12E065-DC7C-4F34-80DF-F05068A73A40}" srcOrd="0" destOrd="0" presId="urn:microsoft.com/office/officeart/2008/layout/LinedList"/>
    <dgm:cxn modelId="{6D2F35CA-AD89-4C3C-A6D4-FE7A044B8E43}" srcId="{9B4D193A-5802-45DC-B6A5-D3F1E7C3B123}" destId="{C8B43B13-B553-4D01-BDBA-242112AE0D2E}" srcOrd="1" destOrd="0" parTransId="{B6E4A0CB-B02B-4114-AE5F-E623FCFD2D4C}" sibTransId="{B259BEFF-9BC0-4C9E-A4A6-89C8CBC8C224}"/>
    <dgm:cxn modelId="{E09F26CB-3B2F-4E3F-9B95-83A8E7345E2B}" srcId="{9B4D193A-5802-45DC-B6A5-D3F1E7C3B123}" destId="{B487F9D3-2A4E-4EF3-902D-5333B4346199}" srcOrd="2" destOrd="0" parTransId="{D66B2FBB-30DA-4D44-9644-2AF847C7AE5A}" sibTransId="{C2CD87B5-057C-4527-8A45-5A94BBA47F49}"/>
    <dgm:cxn modelId="{FEF4B5DA-EE40-4F53-BE2B-F7B3989D1D28}" srcId="{9B4D193A-5802-45DC-B6A5-D3F1E7C3B123}" destId="{72D2C4A7-2EA0-4360-904A-17346B330497}" srcOrd="0" destOrd="0" parTransId="{9B6DCB19-30CA-4900-8070-1380D2CD5444}" sibTransId="{CA963F0A-C6E3-4C4E-BF6B-A6B87651725D}"/>
    <dgm:cxn modelId="{51091DF4-E975-4D4E-BDFE-513B1265043A}" type="presOf" srcId="{B487F9D3-2A4E-4EF3-902D-5333B4346199}" destId="{D270A7C6-F4F7-4579-8945-E9D1EDD63FA1}" srcOrd="0" destOrd="0" presId="urn:microsoft.com/office/officeart/2008/layout/LinedList"/>
    <dgm:cxn modelId="{B868DBF7-23EC-40C9-80C7-C2FA1FB0F24B}" type="presParOf" srcId="{6C12E065-DC7C-4F34-80DF-F05068A73A40}" destId="{9DA59F78-935C-4A11-9F4B-6FE7D3E18252}" srcOrd="0" destOrd="0" presId="urn:microsoft.com/office/officeart/2008/layout/LinedList"/>
    <dgm:cxn modelId="{A834C26A-2873-4BAB-B525-544376DE6E92}" type="presParOf" srcId="{6C12E065-DC7C-4F34-80DF-F05068A73A40}" destId="{AEC4FBDC-A021-42A4-893C-D8F6748710C2}" srcOrd="1" destOrd="0" presId="urn:microsoft.com/office/officeart/2008/layout/LinedList"/>
    <dgm:cxn modelId="{5EF65583-04F9-4BAB-A2E9-690840DF234B}" type="presParOf" srcId="{AEC4FBDC-A021-42A4-893C-D8F6748710C2}" destId="{92BCB769-A3E7-486B-819A-B7291C7A4777}" srcOrd="0" destOrd="0" presId="urn:microsoft.com/office/officeart/2008/layout/LinedList"/>
    <dgm:cxn modelId="{BC299E3E-76F1-4413-8EA0-C912EFDB2535}" type="presParOf" srcId="{AEC4FBDC-A021-42A4-893C-D8F6748710C2}" destId="{DFD66043-4B2D-4145-8F7F-4120477B3B81}" srcOrd="1" destOrd="0" presId="urn:microsoft.com/office/officeart/2008/layout/LinedList"/>
    <dgm:cxn modelId="{084FFD6B-A483-450C-9D50-F0FC09FF9196}" type="presParOf" srcId="{6C12E065-DC7C-4F34-80DF-F05068A73A40}" destId="{2A20C59F-7A60-402F-8FE7-E6580AA8C9C6}" srcOrd="2" destOrd="0" presId="urn:microsoft.com/office/officeart/2008/layout/LinedList"/>
    <dgm:cxn modelId="{14A3259F-07D9-4F5C-A9F3-069B3E81E8F0}" type="presParOf" srcId="{6C12E065-DC7C-4F34-80DF-F05068A73A40}" destId="{CB4EDD23-C245-4E36-8429-86831AB84F17}" srcOrd="3" destOrd="0" presId="urn:microsoft.com/office/officeart/2008/layout/LinedList"/>
    <dgm:cxn modelId="{C2DC735C-9CD6-48A8-9167-E210FFA3B250}" type="presParOf" srcId="{CB4EDD23-C245-4E36-8429-86831AB84F17}" destId="{F3A8A4DE-6CBB-4CF0-A1AE-AE661A15BEF7}" srcOrd="0" destOrd="0" presId="urn:microsoft.com/office/officeart/2008/layout/LinedList"/>
    <dgm:cxn modelId="{4B27744B-4573-4FE1-A595-6D962775C412}" type="presParOf" srcId="{CB4EDD23-C245-4E36-8429-86831AB84F17}" destId="{B49CB344-E8EE-491E-B889-ABE357BD131C}" srcOrd="1" destOrd="0" presId="urn:microsoft.com/office/officeart/2008/layout/LinedList"/>
    <dgm:cxn modelId="{DE1664FE-5668-4070-9830-FF52F6E8745C}" type="presParOf" srcId="{6C12E065-DC7C-4F34-80DF-F05068A73A40}" destId="{E412F8A2-9BFC-402B-A89A-4532586881BC}" srcOrd="4" destOrd="0" presId="urn:microsoft.com/office/officeart/2008/layout/LinedList"/>
    <dgm:cxn modelId="{79AAFF52-7153-4DBC-B16C-F4AE319E08AE}" type="presParOf" srcId="{6C12E065-DC7C-4F34-80DF-F05068A73A40}" destId="{FE6AC66C-0654-47F4-803A-0E93B29A6F5E}" srcOrd="5" destOrd="0" presId="urn:microsoft.com/office/officeart/2008/layout/LinedList"/>
    <dgm:cxn modelId="{55977A2C-5571-483D-A341-DB92396C0B6E}" type="presParOf" srcId="{FE6AC66C-0654-47F4-803A-0E93B29A6F5E}" destId="{D270A7C6-F4F7-4579-8945-E9D1EDD63FA1}" srcOrd="0" destOrd="0" presId="urn:microsoft.com/office/officeart/2008/layout/LinedList"/>
    <dgm:cxn modelId="{1282B76B-CB78-4DE9-973E-B890C9A12EB3}" type="presParOf" srcId="{FE6AC66C-0654-47F4-803A-0E93B29A6F5E}" destId="{56FC637A-3186-42DF-8A89-69B91746202C}" srcOrd="1" destOrd="0" presId="urn:microsoft.com/office/officeart/2008/layout/LinedList"/>
    <dgm:cxn modelId="{E567207D-79EE-45D5-AEAF-FD543E2E2416}" type="presParOf" srcId="{6C12E065-DC7C-4F34-80DF-F05068A73A40}" destId="{00F8FBBD-11AD-4EA4-B57E-00BACE52EBA5}" srcOrd="6" destOrd="0" presId="urn:microsoft.com/office/officeart/2008/layout/LinedList"/>
    <dgm:cxn modelId="{82648B20-E936-4C9F-85AF-BA05C3661543}" type="presParOf" srcId="{6C12E065-DC7C-4F34-80DF-F05068A73A40}" destId="{28AC8AB5-9E20-44C5-B1E3-DA56E1019066}" srcOrd="7" destOrd="0" presId="urn:microsoft.com/office/officeart/2008/layout/LinedList"/>
    <dgm:cxn modelId="{32FCFACF-C7BD-4663-A6BB-9494B85489A3}" type="presParOf" srcId="{28AC8AB5-9E20-44C5-B1E3-DA56E1019066}" destId="{C450C33A-FBE7-490C-9675-D78A81274B64}" srcOrd="0" destOrd="0" presId="urn:microsoft.com/office/officeart/2008/layout/LinedList"/>
    <dgm:cxn modelId="{CCBEA98C-FA23-4475-9A54-C9A02C0B781B}" type="presParOf" srcId="{28AC8AB5-9E20-44C5-B1E3-DA56E1019066}" destId="{88530DF1-A9B1-4AAE-8608-68DC33964791}" srcOrd="1" destOrd="0" presId="urn:microsoft.com/office/officeart/2008/layout/LinedList"/>
    <dgm:cxn modelId="{AFD479FC-CFEC-4AA1-BDC1-454868176D8A}" type="presParOf" srcId="{6C12E065-DC7C-4F34-80DF-F05068A73A40}" destId="{1FCCCF43-1150-4F20-832D-01733FC6F5EC}" srcOrd="8" destOrd="0" presId="urn:microsoft.com/office/officeart/2008/layout/LinedList"/>
    <dgm:cxn modelId="{B5BE2C5A-0F23-4602-9E56-A7FED18BB856}" type="presParOf" srcId="{6C12E065-DC7C-4F34-80DF-F05068A73A40}" destId="{6AEF0E97-8115-441B-880C-BC831D59B041}" srcOrd="9" destOrd="0" presId="urn:microsoft.com/office/officeart/2008/layout/LinedList"/>
    <dgm:cxn modelId="{F3850962-98C7-4E4B-B380-C05F4F1C42EB}" type="presParOf" srcId="{6AEF0E97-8115-441B-880C-BC831D59B041}" destId="{8131BD06-BCC8-4CFB-A6E0-674CBE4E30DF}" srcOrd="0" destOrd="0" presId="urn:microsoft.com/office/officeart/2008/layout/LinedList"/>
    <dgm:cxn modelId="{EFBBE93B-4D12-45F7-A9CA-EF1C81C10A65}" type="presParOf" srcId="{6AEF0E97-8115-441B-880C-BC831D59B041}" destId="{5F85DD6A-0C61-451A-A3FC-8CEB5E37FA9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A4952-1CFC-4FA9-B435-954EE93A27BC}">
      <dsp:nvSpPr>
        <dsp:cNvPr id="0" name=""/>
        <dsp:cNvSpPr/>
      </dsp:nvSpPr>
      <dsp:spPr>
        <a:xfrm>
          <a:off x="0" y="36175"/>
          <a:ext cx="6239435" cy="12168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l-GR" sz="2800" kern="1200" dirty="0"/>
            <a:t>Υπάρχουν τρία (3) κοινά είδη 3</a:t>
          </a:r>
          <a:r>
            <a:rPr lang="en-US" sz="2800" kern="1200" dirty="0"/>
            <a:t>D </a:t>
          </a:r>
          <a:r>
            <a:rPr lang="el-GR" sz="2800" kern="1200" dirty="0"/>
            <a:t>εκτυπωτών:</a:t>
          </a:r>
          <a:endParaRPr lang="en-US" sz="2800" kern="1200" dirty="0"/>
        </a:p>
      </dsp:txBody>
      <dsp:txXfrm>
        <a:off x="59399" y="95574"/>
        <a:ext cx="6120637" cy="1098002"/>
      </dsp:txXfrm>
    </dsp:sp>
    <dsp:sp modelId="{8406A102-F49B-4E9E-A8BD-B016CC4F952C}">
      <dsp:nvSpPr>
        <dsp:cNvPr id="0" name=""/>
        <dsp:cNvSpPr/>
      </dsp:nvSpPr>
      <dsp:spPr>
        <a:xfrm>
          <a:off x="0" y="1535348"/>
          <a:ext cx="6239435" cy="3431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102"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l-GR" sz="2800" kern="1200" dirty="0" err="1"/>
            <a:t>Στερεολιθογραφίας</a:t>
          </a:r>
          <a:r>
            <a:rPr lang="el-GR" sz="2800" kern="1200" dirty="0"/>
            <a:t> </a:t>
          </a:r>
          <a:r>
            <a:rPr lang="en-US" sz="2800" kern="1200" dirty="0"/>
            <a:t>(</a:t>
          </a:r>
          <a:r>
            <a:rPr lang="en-US" sz="2800" b="1" kern="1200" dirty="0"/>
            <a:t>SLA</a:t>
          </a:r>
          <a:r>
            <a:rPr lang="el-GR" sz="2800" kern="1200" dirty="0"/>
            <a:t> - </a:t>
          </a:r>
          <a:r>
            <a:rPr lang="en-US" sz="2800" kern="1200" dirty="0"/>
            <a:t>Stereolithography)</a:t>
          </a:r>
        </a:p>
        <a:p>
          <a:pPr marL="285750" lvl="1" indent="-285750" algn="l" defTabSz="1244600">
            <a:lnSpc>
              <a:spcPct val="90000"/>
            </a:lnSpc>
            <a:spcBef>
              <a:spcPct val="0"/>
            </a:spcBef>
            <a:spcAft>
              <a:spcPct val="20000"/>
            </a:spcAft>
            <a:buChar char="•"/>
          </a:pPr>
          <a:r>
            <a:rPr lang="el-GR" sz="2800" kern="1200" dirty="0"/>
            <a:t>Επιλεκτικής </a:t>
          </a:r>
          <a:r>
            <a:rPr lang="el-GR" sz="2800" kern="1200" dirty="0" err="1"/>
            <a:t>πυροσυσσωμάτωσης</a:t>
          </a:r>
          <a:r>
            <a:rPr lang="el-GR" sz="2800" kern="1200" dirty="0"/>
            <a:t> με λέιζερ (</a:t>
          </a:r>
          <a:r>
            <a:rPr lang="el-GR" sz="2800" b="1" kern="1200" dirty="0"/>
            <a:t>SLS </a:t>
          </a:r>
          <a:r>
            <a:rPr lang="el-GR" sz="2800" kern="1200" dirty="0"/>
            <a:t>- </a:t>
          </a:r>
          <a:r>
            <a:rPr lang="en-US" sz="2800" kern="1200" dirty="0"/>
            <a:t>Selective Laser Sintering</a:t>
          </a:r>
          <a:r>
            <a:rPr lang="el-GR" sz="2800" kern="1200" dirty="0"/>
            <a:t>)</a:t>
          </a:r>
          <a:endParaRPr lang="en-US" sz="2800" kern="1200" dirty="0"/>
        </a:p>
        <a:p>
          <a:pPr marL="285750" lvl="1" indent="-285750" algn="l" defTabSz="1244600">
            <a:lnSpc>
              <a:spcPct val="90000"/>
            </a:lnSpc>
            <a:spcBef>
              <a:spcPct val="0"/>
            </a:spcBef>
            <a:spcAft>
              <a:spcPct val="20000"/>
            </a:spcAft>
            <a:buChar char="•"/>
          </a:pPr>
          <a:r>
            <a:rPr lang="el-GR" sz="2800" kern="1200" dirty="0" err="1"/>
            <a:t>Συντηγμένου</a:t>
          </a:r>
          <a:r>
            <a:rPr lang="el-GR" sz="2800" kern="1200" dirty="0"/>
            <a:t> (λιωμένου) νήματος (</a:t>
          </a:r>
          <a:r>
            <a:rPr lang="en-US" sz="2800" b="1" kern="1200" dirty="0"/>
            <a:t>FFF</a:t>
          </a:r>
          <a:r>
            <a:rPr lang="en-US" sz="2800" kern="1200" dirty="0"/>
            <a:t> - Fused filament fabrication) </a:t>
          </a:r>
          <a:r>
            <a:rPr lang="el-GR" sz="2800" kern="1200" dirty="0"/>
            <a:t>με την εμπορική ονομασία </a:t>
          </a:r>
          <a:r>
            <a:rPr lang="en-US" sz="2800" b="1" kern="1200" dirty="0"/>
            <a:t>FDM</a:t>
          </a:r>
          <a:r>
            <a:rPr lang="el-GR" sz="2800" kern="1200" dirty="0"/>
            <a:t>.</a:t>
          </a:r>
          <a:endParaRPr lang="en-US" sz="2800" kern="1200" dirty="0"/>
        </a:p>
      </dsp:txBody>
      <dsp:txXfrm>
        <a:off x="0" y="1535348"/>
        <a:ext cx="6239435" cy="34310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F86D16-C54A-4CCE-ADA5-50A2C28F98A7}">
      <dsp:nvSpPr>
        <dsp:cNvPr id="0" name=""/>
        <dsp:cNvSpPr/>
      </dsp:nvSpPr>
      <dsp:spPr>
        <a:xfrm>
          <a:off x="0" y="5866"/>
          <a:ext cx="1097280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l-GR" sz="3400" b="1" kern="1200" dirty="0"/>
            <a:t>Κύκλωμα ελέγχου (</a:t>
          </a:r>
          <a:r>
            <a:rPr lang="el-GR" sz="3400" b="1" kern="1200" dirty="0" err="1"/>
            <a:t>Motherboard</a:t>
          </a:r>
          <a:r>
            <a:rPr lang="en-US" sz="3400" b="1" kern="1200" dirty="0"/>
            <a:t>)</a:t>
          </a:r>
          <a:endParaRPr lang="en-US" sz="3400" kern="1200" dirty="0"/>
        </a:p>
      </dsp:txBody>
      <dsp:txXfrm>
        <a:off x="59399" y="65265"/>
        <a:ext cx="10854002" cy="1098002"/>
      </dsp:txXfrm>
    </dsp:sp>
    <dsp:sp modelId="{3DA4ABD4-01C4-4506-8B80-3B512991706C}">
      <dsp:nvSpPr>
        <dsp:cNvPr id="0" name=""/>
        <dsp:cNvSpPr/>
      </dsp:nvSpPr>
      <dsp:spPr>
        <a:xfrm>
          <a:off x="0" y="1409867"/>
          <a:ext cx="1097280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l-GR" sz="3400" b="1" kern="1200" dirty="0"/>
            <a:t>Λογισμικό Ελέγχου (</a:t>
          </a:r>
          <a:r>
            <a:rPr lang="el-GR" sz="3400" b="1" kern="1200" dirty="0" err="1"/>
            <a:t>Control</a:t>
          </a:r>
          <a:r>
            <a:rPr lang="el-GR" sz="3400" b="1" kern="1200" dirty="0"/>
            <a:t> Software</a:t>
          </a:r>
          <a:r>
            <a:rPr lang="en-US" sz="3400" b="1" kern="1200" dirty="0"/>
            <a:t>)</a:t>
          </a:r>
          <a:endParaRPr lang="en-US" sz="3400" kern="1200" dirty="0"/>
        </a:p>
      </dsp:txBody>
      <dsp:txXfrm>
        <a:off x="59399" y="1469266"/>
        <a:ext cx="10854002" cy="1098002"/>
      </dsp:txXfrm>
    </dsp:sp>
    <dsp:sp modelId="{D893D691-C9FD-45D5-A5C6-887AB6B981E2}">
      <dsp:nvSpPr>
        <dsp:cNvPr id="0" name=""/>
        <dsp:cNvSpPr/>
      </dsp:nvSpPr>
      <dsp:spPr>
        <a:xfrm>
          <a:off x="0" y="2813867"/>
          <a:ext cx="10972800" cy="1216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l-GR" sz="3400" b="1" kern="1200"/>
            <a:t>Υλικό Εκτύπωσης (Filament)</a:t>
          </a:r>
          <a:endParaRPr lang="en-US" sz="3400" kern="1200"/>
        </a:p>
      </dsp:txBody>
      <dsp:txXfrm>
        <a:off x="59399" y="2873266"/>
        <a:ext cx="10854002" cy="10980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A6CC7-AEE8-452E-B060-567083A9F8FF}">
      <dsp:nvSpPr>
        <dsp:cNvPr id="0" name=""/>
        <dsp:cNvSpPr/>
      </dsp:nvSpPr>
      <dsp:spPr>
        <a:xfrm>
          <a:off x="0" y="724495"/>
          <a:ext cx="6587398"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EF4CEB-B5FC-42EF-9B30-1E40E40E5BF2}">
      <dsp:nvSpPr>
        <dsp:cNvPr id="0" name=""/>
        <dsp:cNvSpPr/>
      </dsp:nvSpPr>
      <dsp:spPr>
        <a:xfrm>
          <a:off x="253318" y="77197"/>
          <a:ext cx="6254935" cy="86869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292" tIns="0" rIns="174292" bIns="0" numCol="1" spcCol="1270" anchor="ctr" anchorCtr="0">
          <a:noAutofit/>
        </a:bodyPr>
        <a:lstStyle/>
        <a:p>
          <a:pPr marL="0" lvl="0" indent="0" algn="l" defTabSz="1244600">
            <a:lnSpc>
              <a:spcPct val="90000"/>
            </a:lnSpc>
            <a:spcBef>
              <a:spcPct val="0"/>
            </a:spcBef>
            <a:spcAft>
              <a:spcPct val="35000"/>
            </a:spcAft>
            <a:buNone/>
          </a:pPr>
          <a:r>
            <a:rPr lang="el-GR" sz="2800" b="1" i="0" kern="1200" dirty="0"/>
            <a:t>Σχεδίαση του Μοντέλου</a:t>
          </a:r>
          <a:endParaRPr lang="en-US" sz="2800" kern="1200" dirty="0"/>
        </a:p>
      </dsp:txBody>
      <dsp:txXfrm>
        <a:off x="295724" y="119603"/>
        <a:ext cx="6170123" cy="783886"/>
      </dsp:txXfrm>
    </dsp:sp>
    <dsp:sp modelId="{F8AC866A-5F08-4263-BE27-13173CC2BBC2}">
      <dsp:nvSpPr>
        <dsp:cNvPr id="0" name=""/>
        <dsp:cNvSpPr/>
      </dsp:nvSpPr>
      <dsp:spPr>
        <a:xfrm>
          <a:off x="0" y="1830793"/>
          <a:ext cx="6587398" cy="378000"/>
        </a:xfrm>
        <a:prstGeom prst="rect">
          <a:avLst/>
        </a:prstGeom>
        <a:solidFill>
          <a:schemeClr val="lt1">
            <a:alpha val="90000"/>
            <a:hueOff val="0"/>
            <a:satOff val="0"/>
            <a:lumOff val="0"/>
            <a:alphaOff val="0"/>
          </a:schemeClr>
        </a:solidFill>
        <a:ln w="12700" cap="flat" cmpd="sng" algn="ctr">
          <a:solidFill>
            <a:schemeClr val="accent5">
              <a:hueOff val="-374195"/>
              <a:satOff val="169"/>
              <a:lumOff val="-1764"/>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9D3C9E-3A0F-458E-B496-B71211FE5301}">
      <dsp:nvSpPr>
        <dsp:cNvPr id="0" name=""/>
        <dsp:cNvSpPr/>
      </dsp:nvSpPr>
      <dsp:spPr>
        <a:xfrm>
          <a:off x="253318" y="1183495"/>
          <a:ext cx="6254935" cy="868698"/>
        </a:xfrm>
        <a:prstGeom prst="roundRect">
          <a:avLst/>
        </a:prstGeom>
        <a:solidFill>
          <a:srgbClr val="2980E7">
            <a:hueOff val="0"/>
            <a:satOff val="0"/>
            <a:lumOff val="0"/>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83" tIns="0" rIns="167683" bIns="0" numCol="1" spcCol="1270" anchor="ctr" anchorCtr="0">
          <a:noAutofit/>
        </a:bodyPr>
        <a:lstStyle/>
        <a:p>
          <a:pPr marL="0" lvl="0" indent="0" algn="l" defTabSz="1244600">
            <a:lnSpc>
              <a:spcPct val="90000"/>
            </a:lnSpc>
            <a:spcBef>
              <a:spcPct val="0"/>
            </a:spcBef>
            <a:spcAft>
              <a:spcPct val="35000"/>
            </a:spcAft>
            <a:buNone/>
          </a:pPr>
          <a:r>
            <a:rPr lang="el-GR" sz="2800" b="1" i="0" kern="1200" dirty="0">
              <a:solidFill>
                <a:srgbClr val="FFFFFF"/>
              </a:solidFill>
              <a:latin typeface="Avenir Next LT Pro"/>
              <a:ea typeface="+mn-ea"/>
              <a:cs typeface="+mn-cs"/>
            </a:rPr>
            <a:t>Προετοιμασία</a:t>
          </a:r>
          <a:r>
            <a:rPr lang="el-GR" sz="2800" b="1" i="0" kern="1200" dirty="0"/>
            <a:t> του Μοντέλου (</a:t>
          </a:r>
          <a:r>
            <a:rPr lang="el-GR" sz="2800" b="1" i="0" kern="1200" dirty="0" err="1"/>
            <a:t>Slicing</a:t>
          </a:r>
          <a:r>
            <a:rPr lang="el-GR" sz="2800" b="1" i="0" kern="1200" dirty="0"/>
            <a:t>)</a:t>
          </a:r>
          <a:endParaRPr lang="en-US" sz="2800" kern="1200" dirty="0"/>
        </a:p>
      </dsp:txBody>
      <dsp:txXfrm>
        <a:off x="295724" y="1225901"/>
        <a:ext cx="6170123" cy="783886"/>
      </dsp:txXfrm>
    </dsp:sp>
    <dsp:sp modelId="{675AB0BD-BDC8-4355-A5D4-47727A066EA2}">
      <dsp:nvSpPr>
        <dsp:cNvPr id="0" name=""/>
        <dsp:cNvSpPr/>
      </dsp:nvSpPr>
      <dsp:spPr>
        <a:xfrm>
          <a:off x="0" y="2937092"/>
          <a:ext cx="6587398" cy="378000"/>
        </a:xfrm>
        <a:prstGeom prst="rect">
          <a:avLst/>
        </a:prstGeom>
        <a:solidFill>
          <a:schemeClr val="lt1">
            <a:alpha val="90000"/>
            <a:hueOff val="0"/>
            <a:satOff val="0"/>
            <a:lumOff val="0"/>
            <a:alphaOff val="0"/>
          </a:schemeClr>
        </a:solidFill>
        <a:ln w="12700" cap="flat" cmpd="sng" algn="ctr">
          <a:solidFill>
            <a:schemeClr val="accent5">
              <a:hueOff val="-748391"/>
              <a:satOff val="337"/>
              <a:lumOff val="-3529"/>
              <a:alphaOff val="0"/>
            </a:schemeClr>
          </a:solidFill>
          <a:prstDash val="solid"/>
          <a:miter lim="800000"/>
        </a:ln>
        <a:effectLst/>
      </dsp:spPr>
      <dsp:style>
        <a:lnRef idx="2">
          <a:scrgbClr r="0" g="0" b="0"/>
        </a:lnRef>
        <a:fillRef idx="1">
          <a:scrgbClr r="0" g="0" b="0"/>
        </a:fillRef>
        <a:effectRef idx="0">
          <a:scrgbClr r="0" g="0" b="0"/>
        </a:effectRef>
        <a:fontRef idx="minor"/>
      </dsp:style>
    </dsp:sp>
    <dsp:sp modelId="{94CE4840-F866-40D2-A76A-6BD0640619E8}">
      <dsp:nvSpPr>
        <dsp:cNvPr id="0" name=""/>
        <dsp:cNvSpPr/>
      </dsp:nvSpPr>
      <dsp:spPr>
        <a:xfrm>
          <a:off x="253318" y="2289793"/>
          <a:ext cx="6254935" cy="868698"/>
        </a:xfrm>
        <a:prstGeom prst="roundRect">
          <a:avLst/>
        </a:prstGeom>
        <a:solidFill>
          <a:schemeClr val="accent5">
            <a:hueOff val="-748391"/>
            <a:satOff val="337"/>
            <a:lumOff val="-35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292" tIns="0" rIns="174292" bIns="0" numCol="1" spcCol="1270" anchor="ctr" anchorCtr="0">
          <a:noAutofit/>
        </a:bodyPr>
        <a:lstStyle/>
        <a:p>
          <a:pPr marL="0" lvl="0" indent="0" algn="l" defTabSz="1244600">
            <a:lnSpc>
              <a:spcPct val="90000"/>
            </a:lnSpc>
            <a:spcBef>
              <a:spcPct val="0"/>
            </a:spcBef>
            <a:spcAft>
              <a:spcPct val="35000"/>
            </a:spcAft>
            <a:buNone/>
          </a:pPr>
          <a:r>
            <a:rPr lang="el-GR" sz="2800" b="1" i="0" kern="1200" dirty="0"/>
            <a:t>Εκτύπωση</a:t>
          </a:r>
          <a:endParaRPr lang="en-US" sz="2800" kern="1200" dirty="0"/>
        </a:p>
      </dsp:txBody>
      <dsp:txXfrm>
        <a:off x="295724" y="2332199"/>
        <a:ext cx="6170123" cy="783886"/>
      </dsp:txXfrm>
    </dsp:sp>
    <dsp:sp modelId="{2AC03CD1-1E5A-46DF-A605-803808D777BE}">
      <dsp:nvSpPr>
        <dsp:cNvPr id="0" name=""/>
        <dsp:cNvSpPr/>
      </dsp:nvSpPr>
      <dsp:spPr>
        <a:xfrm>
          <a:off x="0" y="4043390"/>
          <a:ext cx="6587398" cy="378000"/>
        </a:xfrm>
        <a:prstGeom prst="rect">
          <a:avLst/>
        </a:prstGeom>
        <a:solidFill>
          <a:schemeClr val="lt1">
            <a:alpha val="90000"/>
            <a:hueOff val="0"/>
            <a:satOff val="0"/>
            <a:lumOff val="0"/>
            <a:alphaOff val="0"/>
          </a:schemeClr>
        </a:solidFill>
        <a:ln w="12700" cap="flat" cmpd="sng" algn="ctr">
          <a:solidFill>
            <a:schemeClr val="accent5">
              <a:hueOff val="-1122586"/>
              <a:satOff val="506"/>
              <a:lumOff val="-529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551B8D-D1EA-439F-B2A3-B6060D682715}">
      <dsp:nvSpPr>
        <dsp:cNvPr id="0" name=""/>
        <dsp:cNvSpPr/>
      </dsp:nvSpPr>
      <dsp:spPr>
        <a:xfrm>
          <a:off x="253318" y="3396092"/>
          <a:ext cx="6254935" cy="868698"/>
        </a:xfrm>
        <a:prstGeom prst="roundRect">
          <a:avLst/>
        </a:prstGeom>
        <a:solidFill>
          <a:srgbClr val="2980E7">
            <a:hueOff val="-748391"/>
            <a:satOff val="337"/>
            <a:lumOff val="-3528"/>
            <a:alphaOff val="0"/>
          </a:srgb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83" tIns="0" rIns="167683" bIns="0" numCol="1" spcCol="1270" anchor="ctr" anchorCtr="0">
          <a:noAutofit/>
        </a:bodyPr>
        <a:lstStyle/>
        <a:p>
          <a:pPr marL="0" lvl="0" indent="0" algn="l" defTabSz="1244600">
            <a:lnSpc>
              <a:spcPct val="90000"/>
            </a:lnSpc>
            <a:spcBef>
              <a:spcPct val="0"/>
            </a:spcBef>
            <a:spcAft>
              <a:spcPct val="35000"/>
            </a:spcAft>
            <a:buNone/>
          </a:pPr>
          <a:r>
            <a:rPr lang="el-GR" sz="2800" b="1" i="0" kern="1200" dirty="0"/>
            <a:t>Στρώση πάνω σε </a:t>
          </a:r>
          <a:r>
            <a:rPr lang="el-GR" sz="2800" b="1" i="0" kern="1200" dirty="0">
              <a:solidFill>
                <a:srgbClr val="FFFFFF"/>
              </a:solidFill>
              <a:latin typeface="Avenir Next LT Pro"/>
              <a:ea typeface="+mn-ea"/>
              <a:cs typeface="+mn-cs"/>
            </a:rPr>
            <a:t>Στρώση</a:t>
          </a:r>
          <a:endParaRPr lang="en-US" sz="2800" b="1" i="0" kern="1200" dirty="0">
            <a:solidFill>
              <a:srgbClr val="FFFFFF"/>
            </a:solidFill>
            <a:latin typeface="Avenir Next LT Pro"/>
            <a:ea typeface="+mn-ea"/>
            <a:cs typeface="+mn-cs"/>
          </a:endParaRPr>
        </a:p>
      </dsp:txBody>
      <dsp:txXfrm>
        <a:off x="295724" y="3438498"/>
        <a:ext cx="6170123" cy="783886"/>
      </dsp:txXfrm>
    </dsp:sp>
    <dsp:sp modelId="{9A166F50-ADCB-4DAB-9D95-B2F0EFFF5CE5}">
      <dsp:nvSpPr>
        <dsp:cNvPr id="0" name=""/>
        <dsp:cNvSpPr/>
      </dsp:nvSpPr>
      <dsp:spPr>
        <a:xfrm>
          <a:off x="0" y="5149688"/>
          <a:ext cx="6587398" cy="378000"/>
        </a:xfrm>
        <a:prstGeom prst="rect">
          <a:avLst/>
        </a:prstGeom>
        <a:solidFill>
          <a:schemeClr val="lt1">
            <a:alpha val="90000"/>
            <a:hueOff val="0"/>
            <a:satOff val="0"/>
            <a:lumOff val="0"/>
            <a:alphaOff val="0"/>
          </a:schemeClr>
        </a:solidFill>
        <a:ln w="12700" cap="flat" cmpd="sng" algn="ctr">
          <a:solidFill>
            <a:schemeClr val="accent5">
              <a:hueOff val="-1496782"/>
              <a:satOff val="674"/>
              <a:lumOff val="-7057"/>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D31E13-180F-49E5-ACFB-92261DA71ACD}">
      <dsp:nvSpPr>
        <dsp:cNvPr id="0" name=""/>
        <dsp:cNvSpPr/>
      </dsp:nvSpPr>
      <dsp:spPr>
        <a:xfrm>
          <a:off x="253318" y="4502390"/>
          <a:ext cx="6254935" cy="868698"/>
        </a:xfrm>
        <a:prstGeom prst="roundRect">
          <a:avLst/>
        </a:prstGeom>
        <a:solidFill>
          <a:schemeClr val="accent5">
            <a:hueOff val="-1496782"/>
            <a:satOff val="674"/>
            <a:lumOff val="-70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292" tIns="0" rIns="174292" bIns="0" numCol="1" spcCol="1270" anchor="ctr" anchorCtr="0">
          <a:noAutofit/>
        </a:bodyPr>
        <a:lstStyle/>
        <a:p>
          <a:pPr marL="0" lvl="0" indent="0" algn="l" defTabSz="1244600">
            <a:lnSpc>
              <a:spcPct val="90000"/>
            </a:lnSpc>
            <a:spcBef>
              <a:spcPct val="0"/>
            </a:spcBef>
            <a:spcAft>
              <a:spcPct val="35000"/>
            </a:spcAft>
            <a:buNone/>
          </a:pPr>
          <a:r>
            <a:rPr lang="el-GR" sz="2800" b="1" i="0" kern="1200" dirty="0"/>
            <a:t>Ψύξη και </a:t>
          </a:r>
          <a:r>
            <a:rPr lang="el-GR" sz="2800" b="1" i="0" kern="1200" dirty="0">
              <a:solidFill>
                <a:srgbClr val="FFFFFF"/>
              </a:solidFill>
              <a:latin typeface="Avenir Next LT Pro"/>
              <a:ea typeface="+mn-ea"/>
              <a:cs typeface="+mn-cs"/>
            </a:rPr>
            <a:t>Ολοκλήρωση</a:t>
          </a:r>
          <a:endParaRPr lang="en-US" sz="2800" b="1" i="0" kern="1200" dirty="0">
            <a:solidFill>
              <a:srgbClr val="FFFFFF"/>
            </a:solidFill>
            <a:latin typeface="Avenir Next LT Pro"/>
            <a:ea typeface="+mn-ea"/>
            <a:cs typeface="+mn-cs"/>
          </a:endParaRPr>
        </a:p>
      </dsp:txBody>
      <dsp:txXfrm>
        <a:off x="295724" y="4544796"/>
        <a:ext cx="6170123" cy="7838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59F78-935C-4A11-9F4B-6FE7D3E18252}">
      <dsp:nvSpPr>
        <dsp:cNvPr id="0" name=""/>
        <dsp:cNvSpPr/>
      </dsp:nvSpPr>
      <dsp:spPr>
        <a:xfrm>
          <a:off x="0" y="634"/>
          <a:ext cx="69185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BCB769-A3E7-486B-819A-B7291C7A4777}">
      <dsp:nvSpPr>
        <dsp:cNvPr id="0" name=""/>
        <dsp:cNvSpPr/>
      </dsp:nvSpPr>
      <dsp:spPr>
        <a:xfrm>
          <a:off x="0" y="634"/>
          <a:ext cx="6918504" cy="1038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PLA (</a:t>
          </a:r>
          <a:r>
            <a:rPr lang="el-GR" sz="2800" b="1" kern="1200"/>
            <a:t>Πολυγλυκολικό Οξύ):</a:t>
          </a:r>
          <a:endParaRPr lang="en-US" sz="2800" kern="1200"/>
        </a:p>
      </dsp:txBody>
      <dsp:txXfrm>
        <a:off x="0" y="634"/>
        <a:ext cx="6918504" cy="1038945"/>
      </dsp:txXfrm>
    </dsp:sp>
    <dsp:sp modelId="{2A20C59F-7A60-402F-8FE7-E6580AA8C9C6}">
      <dsp:nvSpPr>
        <dsp:cNvPr id="0" name=""/>
        <dsp:cNvSpPr/>
      </dsp:nvSpPr>
      <dsp:spPr>
        <a:xfrm>
          <a:off x="0" y="1039579"/>
          <a:ext cx="69185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A8A4DE-6CBB-4CF0-A1AE-AE661A15BEF7}">
      <dsp:nvSpPr>
        <dsp:cNvPr id="0" name=""/>
        <dsp:cNvSpPr/>
      </dsp:nvSpPr>
      <dsp:spPr>
        <a:xfrm>
          <a:off x="0" y="1039579"/>
          <a:ext cx="6918504" cy="1038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TPE (</a:t>
          </a:r>
          <a:r>
            <a:rPr lang="el-GR" sz="2800" b="1" kern="1200"/>
            <a:t>Ελαστομερής Πολυουρεθάνη)</a:t>
          </a:r>
          <a:endParaRPr lang="en-US" sz="2800" kern="1200"/>
        </a:p>
      </dsp:txBody>
      <dsp:txXfrm>
        <a:off x="0" y="1039579"/>
        <a:ext cx="6918504" cy="1038945"/>
      </dsp:txXfrm>
    </dsp:sp>
    <dsp:sp modelId="{E412F8A2-9BFC-402B-A89A-4532586881BC}">
      <dsp:nvSpPr>
        <dsp:cNvPr id="0" name=""/>
        <dsp:cNvSpPr/>
      </dsp:nvSpPr>
      <dsp:spPr>
        <a:xfrm>
          <a:off x="0" y="2078524"/>
          <a:ext cx="69185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70A7C6-F4F7-4579-8945-E9D1EDD63FA1}">
      <dsp:nvSpPr>
        <dsp:cNvPr id="0" name=""/>
        <dsp:cNvSpPr/>
      </dsp:nvSpPr>
      <dsp:spPr>
        <a:xfrm>
          <a:off x="0" y="2078524"/>
          <a:ext cx="6918504" cy="1038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Nylon</a:t>
          </a:r>
          <a:endParaRPr lang="en-US" sz="2800" kern="1200"/>
        </a:p>
      </dsp:txBody>
      <dsp:txXfrm>
        <a:off x="0" y="2078524"/>
        <a:ext cx="6918504" cy="1038945"/>
      </dsp:txXfrm>
    </dsp:sp>
    <dsp:sp modelId="{00F8FBBD-11AD-4EA4-B57E-00BACE52EBA5}">
      <dsp:nvSpPr>
        <dsp:cNvPr id="0" name=""/>
        <dsp:cNvSpPr/>
      </dsp:nvSpPr>
      <dsp:spPr>
        <a:xfrm>
          <a:off x="0" y="3117469"/>
          <a:ext cx="69185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50C33A-FBE7-490C-9675-D78A81274B64}">
      <dsp:nvSpPr>
        <dsp:cNvPr id="0" name=""/>
        <dsp:cNvSpPr/>
      </dsp:nvSpPr>
      <dsp:spPr>
        <a:xfrm>
          <a:off x="0" y="3117469"/>
          <a:ext cx="6918504" cy="1038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b="1" kern="1200"/>
            <a:t>ABS (</a:t>
          </a:r>
          <a:r>
            <a:rPr lang="el-GR" sz="2800" b="1" kern="1200"/>
            <a:t>Ακρυλονιτρίλιο-Βουταδιένιο-Στυρένιο)</a:t>
          </a:r>
          <a:endParaRPr lang="en-US" sz="2800" kern="1200"/>
        </a:p>
      </dsp:txBody>
      <dsp:txXfrm>
        <a:off x="0" y="3117469"/>
        <a:ext cx="6918504" cy="1038945"/>
      </dsp:txXfrm>
    </dsp:sp>
    <dsp:sp modelId="{1FCCCF43-1150-4F20-832D-01733FC6F5EC}">
      <dsp:nvSpPr>
        <dsp:cNvPr id="0" name=""/>
        <dsp:cNvSpPr/>
      </dsp:nvSpPr>
      <dsp:spPr>
        <a:xfrm>
          <a:off x="0" y="4156414"/>
          <a:ext cx="691850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31BD06-BCC8-4CFB-A6E0-674CBE4E30DF}">
      <dsp:nvSpPr>
        <dsp:cNvPr id="0" name=""/>
        <dsp:cNvSpPr/>
      </dsp:nvSpPr>
      <dsp:spPr>
        <a:xfrm>
          <a:off x="0" y="4156414"/>
          <a:ext cx="6918504" cy="10389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l-GR" sz="2800" b="1" kern="1200"/>
            <a:t>PETG (Πολυαιθυλένιο Τερεφθαλικό με Γλυκόλη)</a:t>
          </a:r>
          <a:endParaRPr lang="en-US" sz="2800" kern="1200"/>
        </a:p>
      </dsp:txBody>
      <dsp:txXfrm>
        <a:off x="0" y="4156414"/>
        <a:ext cx="6918504" cy="1038945"/>
      </dsp:txXfrm>
    </dsp:sp>
  </dsp:spTree>
</dsp:drawing>
</file>

<file path=ppt/diagrams/layout1.xml><?xml version="1.0" encoding="utf-8"?>
<dgm:layoutDef xmlns:dgm="http://schemas.openxmlformats.org/drawingml/2006/diagram" xmlns:a="http://schemas.openxmlformats.org/drawingml/2006/main" uniqueId="urn:microsoft.com/office/officeart/2005/8/layout/vList2#7">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8">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ist1#4">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4">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57D95-CF63-4567-9125-6E900EC73AAB}" type="datetimeFigureOut">
              <a:rPr lang="el-GR" smtClean="0"/>
              <a:t>31/10/2024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E2E61C-FAD6-40FE-9843-E3DE43FA0342}" type="slidenum">
              <a:rPr lang="el-GR" smtClean="0"/>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a:t>Κα</a:t>
            </a:r>
            <a:r>
              <a:rPr lang="en-US" dirty="0" err="1"/>
              <a:t>λησ</a:t>
            </a:r>
            <a:r>
              <a:rPr lang="en-US" dirty="0"/>
              <a:t>πέρα σε όλους και όλες! </a:t>
            </a:r>
            <a:r>
              <a:rPr lang="en-US" dirty="0" err="1"/>
              <a:t>Είν</a:t>
            </a:r>
            <a:r>
              <a:rPr lang="en-US" dirty="0"/>
              <a:t>αι μεγάλη μου χαρά να βρίσκομαι εδώ για να μιλήσουμε για κάτι που συνδυάζει τη φαντασία, την καινοτομία και την τεχνολογία: Την τρισδιάστατη εκτύπωση!</a:t>
            </a:r>
          </a:p>
          <a:p>
            <a:endParaRPr lang="en-US" dirty="0"/>
          </a:p>
          <a:p>
            <a:r>
              <a:rPr lang="en-US" b="1" dirty="0"/>
              <a:t>#1 Η </a:t>
            </a:r>
            <a:r>
              <a:rPr lang="en-US" b="1" dirty="0" err="1"/>
              <a:t>Αρχή</a:t>
            </a:r>
            <a:r>
              <a:rPr lang="en-US" b="1" dirty="0"/>
              <a:t> </a:t>
            </a:r>
            <a:r>
              <a:rPr lang="en-US" b="1" dirty="0" err="1"/>
              <a:t>της</a:t>
            </a:r>
            <a:r>
              <a:rPr lang="en-US" b="1" dirty="0"/>
              <a:t> </a:t>
            </a:r>
            <a:r>
              <a:rPr lang="en-US" b="1" dirty="0" err="1"/>
              <a:t>Ιστορί</a:t>
            </a:r>
            <a:r>
              <a:rPr lang="en-US" b="1" dirty="0"/>
              <a:t>ας</a:t>
            </a:r>
          </a:p>
          <a:p>
            <a:r>
              <a:rPr lang="en-US" dirty="0" err="1"/>
              <a:t>Πριν</a:t>
            </a:r>
            <a:r>
              <a:rPr lang="en-US" dirty="0"/>
              <a:t> </a:t>
            </a:r>
            <a:r>
              <a:rPr lang="en-US" dirty="0" err="1"/>
              <a:t>ξεκινήσουμε</a:t>
            </a:r>
            <a:r>
              <a:rPr lang="en-US" dirty="0"/>
              <a:t>, </a:t>
            </a:r>
            <a:r>
              <a:rPr lang="en-US" dirty="0" err="1"/>
              <a:t>θέλω</a:t>
            </a:r>
            <a:r>
              <a:rPr lang="en-US" dirty="0"/>
              <a:t> να σας κα</a:t>
            </a:r>
            <a:r>
              <a:rPr lang="en-US" dirty="0" err="1"/>
              <a:t>λέσω</a:t>
            </a:r>
            <a:r>
              <a:rPr lang="en-US" dirty="0"/>
              <a:t> να </a:t>
            </a:r>
            <a:r>
              <a:rPr lang="en-US" dirty="0" err="1"/>
              <a:t>σκεφτείτε</a:t>
            </a:r>
            <a:r>
              <a:rPr lang="en-US" dirty="0"/>
              <a:t> </a:t>
            </a:r>
            <a:r>
              <a:rPr lang="en-US" dirty="0" err="1"/>
              <a:t>κάτι</a:t>
            </a:r>
            <a:r>
              <a:rPr lang="en-US" dirty="0"/>
              <a:t>: αν μπ</a:t>
            </a:r>
            <a:r>
              <a:rPr lang="en-US" dirty="0" err="1"/>
              <a:t>ορούσ</a:t>
            </a:r>
            <a:r>
              <a:rPr lang="en-US" dirty="0"/>
              <a:t>ατε να φτιάξετε από το μηδέν ό,τι αντικείμενο φανταστείτε, τι θα ήταν αυτό; Ένα πρωτότυπο κόσμημα; Ένα τρισδιάστατο έργο τέχνης; Ή μήπως ένα μοναδικό εξάρτημα για την επόμενη σας εφεύρεση; Αυτή είναι η δύναμη της 3D εκτύπωσης – μας επιτρέπει να ονειρευόμαστε και να δημιουργούμε!</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l-GR" sz="1800" dirty="0">
                <a:effectLst/>
                <a:latin typeface="Calibri" panose="020F0502020204030204" pitchFamily="34" charset="0"/>
                <a:ea typeface="Calibri" panose="020F0502020204030204" pitchFamily="34" charset="0"/>
              </a:rPr>
              <a:t>Η ακριβής τοποθέτηση της κεφαλής ελέγχει πού θα εναποτεθεί το υλικό. Αυτό επιτρέπει την εκτύπωση ακόμα και πολύ λεπτών ή λεπτομερών σχεδίων, στρώμα προς στρώμα.</a:t>
            </a:r>
          </a:p>
          <a:p>
            <a:pPr marL="0" marR="0" lvl="0" indent="0" algn="l" defTabSz="914400" rtl="0" eaLnBrk="1" fontAlgn="auto" latinLnBrk="0" hangingPunct="1">
              <a:lnSpc>
                <a:spcPct val="100000"/>
              </a:lnSpc>
              <a:spcBef>
                <a:spcPts val="0"/>
              </a:spcBef>
              <a:spcAft>
                <a:spcPts val="0"/>
              </a:spcAft>
              <a:buClrTx/>
              <a:buSzTx/>
              <a:buFontTx/>
              <a:buNone/>
              <a:defRPr/>
            </a:pPr>
            <a:endParaRPr lang="el-GR" b="0" i="0" dirty="0">
              <a:effectLst/>
              <a:latin typeface="inherit"/>
            </a:endParaRPr>
          </a:p>
          <a:p>
            <a:pPr marL="0" marR="0" lvl="0" indent="0" algn="l" defTabSz="914400" rtl="0" eaLnBrk="1" fontAlgn="auto" latinLnBrk="0" hangingPunct="1">
              <a:lnSpc>
                <a:spcPct val="100000"/>
              </a:lnSpc>
              <a:spcBef>
                <a:spcPts val="0"/>
              </a:spcBef>
              <a:spcAft>
                <a:spcPts val="0"/>
              </a:spcAft>
              <a:buClrTx/>
              <a:buSzTx/>
              <a:buFontTx/>
              <a:buNone/>
              <a:defRPr/>
            </a:pPr>
            <a:r>
              <a:rPr lang="el-GR" b="0" i="0" dirty="0">
                <a:effectLst/>
                <a:latin typeface="inherit"/>
              </a:rPr>
              <a:t>Ορισμένοι εκτυπωτές χρησιμοποιούν πολλαπλά εκτυπωτικά κεφάλια για πολύχρωμες ή εκτυπώσεις με διαφορετικά υλικά.</a:t>
            </a:r>
          </a:p>
        </p:txBody>
      </p:sp>
      <p:sp>
        <p:nvSpPr>
          <p:cNvPr id="4" name="Θέση αριθμού διαφάνειας 3"/>
          <p:cNvSpPr>
            <a:spLocks noGrp="1"/>
          </p:cNvSpPr>
          <p:nvPr>
            <p:ph type="sldNum" sz="quarter" idx="5"/>
          </p:nvPr>
        </p:nvSpPr>
        <p:spPr/>
        <p:txBody>
          <a:bodyPr/>
          <a:lstStyle/>
          <a:p>
            <a:fld id="{A0E2E61C-FAD6-40FE-9843-E3DE43FA0342}" type="slidenum">
              <a:rPr lang="el-GR" smtClean="0"/>
              <a:t>11</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800" dirty="0">
                <a:effectLst/>
                <a:latin typeface="Calibri" panose="020F0502020204030204" pitchFamily="34" charset="0"/>
                <a:ea typeface="Calibri" panose="020F0502020204030204" pitchFamily="34" charset="0"/>
              </a:rPr>
              <a:t>Ο ρυθμός με τον οποίο το νήμα τροφοδοτείται έχει καθοριστική σημασία για την ομαλή ροή του υλικού και την επιτυχία της εκτύπωσης. Μια μικρή διακοπή στη ροή μπορεί να αφήσει κενά στο αντικείμενο, επομένως αυτό το σύστημα πρέπει να είναι ακριβές και αξιόπιστο.</a:t>
            </a:r>
            <a:endParaRPr lang="el-GR" dirty="0"/>
          </a:p>
        </p:txBody>
      </p:sp>
      <p:sp>
        <p:nvSpPr>
          <p:cNvPr id="4" name="Θέση αριθμού διαφάνειας 3"/>
          <p:cNvSpPr>
            <a:spLocks noGrp="1"/>
          </p:cNvSpPr>
          <p:nvPr>
            <p:ph type="sldNum" sz="quarter" idx="5"/>
          </p:nvPr>
        </p:nvSpPr>
        <p:spPr/>
        <p:txBody>
          <a:bodyPr/>
          <a:lstStyle/>
          <a:p>
            <a:fld id="{A0E2E61C-FAD6-40FE-9843-E3DE43FA0342}" type="slidenum">
              <a:rPr lang="el-GR" smtClean="0"/>
              <a:t>12</a:t>
            </a:fld>
            <a:endParaRPr lang="el-GR"/>
          </a:p>
        </p:txBody>
      </p:sp>
    </p:spTree>
    <p:extLst>
      <p:ext uri="{BB962C8B-B14F-4D97-AF65-F5344CB8AC3E}">
        <p14:creationId xmlns:p14="http://schemas.microsoft.com/office/powerpoint/2010/main" val="2043372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lnSpc>
                <a:spcPct val="116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Οι πιο εξελιγμένοι 3D εκτυπωτές διαθέτουν θερμαινόμενες πλάκες που βοηθούν στην καλύτερη προσκόλληση του πρώτου στρώματος του αντικειμένου και αποτρέπουν το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στρέβλωμα</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endParaRPr lang="el-GR" sz="18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6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Η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ομαλότητα</a:t>
            </a:r>
            <a:r>
              <a:rPr lang="el-GR" sz="1800" dirty="0">
                <a:effectLst/>
                <a:latin typeface="Calibri" panose="020F0502020204030204" pitchFamily="34" charset="0"/>
                <a:ea typeface="Calibri" panose="020F0502020204030204" pitchFamily="34" charset="0"/>
                <a:cs typeface="Times New Roman" panose="02020603050405020304" pitchFamily="18" charset="0"/>
              </a:rPr>
              <a:t> και η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θερμοκρασία</a:t>
            </a:r>
            <a:r>
              <a:rPr lang="el-GR" sz="1800" dirty="0">
                <a:effectLst/>
                <a:latin typeface="Calibri" panose="020F0502020204030204" pitchFamily="34" charset="0"/>
                <a:ea typeface="Calibri" panose="020F0502020204030204" pitchFamily="34" charset="0"/>
                <a:cs typeface="Times New Roman" panose="02020603050405020304" pitchFamily="18" charset="0"/>
              </a:rPr>
              <a:t> της πλάκας παίζουν σημαντικό ρόλο στην ποιότητα της εκτύπωσης.</a:t>
            </a:r>
          </a:p>
          <a:p>
            <a:pPr algn="just">
              <a:lnSpc>
                <a:spcPct val="116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Χάρη στην θερμαινόμενη πλάκα, το αντικείμενο παραμένει σταθερό κατά τη διάρκεια της κατασκευής.</a:t>
            </a:r>
            <a:endParaRPr lang="el-GR" sz="18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Θέση αριθμού διαφάνειας 3"/>
          <p:cNvSpPr>
            <a:spLocks noGrp="1"/>
          </p:cNvSpPr>
          <p:nvPr>
            <p:ph type="sldNum" sz="quarter" idx="5"/>
          </p:nvPr>
        </p:nvSpPr>
        <p:spPr/>
        <p:txBody>
          <a:bodyPr/>
          <a:lstStyle/>
          <a:p>
            <a:fld id="{A0E2E61C-FAD6-40FE-9843-E3DE43FA0342}" type="slidenum">
              <a:rPr lang="el-GR" smtClean="0"/>
              <a:t>13</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342900" indent="-342900">
              <a:buFont typeface="Arial" panose="020B0604020202020204" pitchFamily="34" charset="0"/>
              <a:buChar char="•"/>
            </a:pPr>
            <a:r>
              <a:rPr lang="en-US" b="1" dirty="0" err="1"/>
              <a:t>CoreXY</a:t>
            </a:r>
            <a:r>
              <a:rPr lang="el-GR" dirty="0"/>
              <a:t>, όπου οι άξονες X και Y είναι υπεύθυνοι για την</a:t>
            </a:r>
            <a:r>
              <a:rPr lang="en-US" dirty="0"/>
              <a:t> </a:t>
            </a:r>
            <a:r>
              <a:rPr lang="el-GR" dirty="0"/>
              <a:t>οριζόντια κίνηση της πλάκας εκτύπωσης, ενώ ο άξονας Z ρυθμίζει το ύψος της κεφαλής κατά τη διάρκεια της εκτύπωσης και</a:t>
            </a:r>
          </a:p>
          <a:p>
            <a:pPr marL="342900" indent="-342900">
              <a:buFont typeface="Arial" panose="020B0604020202020204" pitchFamily="34" charset="0"/>
              <a:buChar char="•"/>
            </a:pPr>
            <a:r>
              <a:rPr lang="en-US" b="1" dirty="0"/>
              <a:t>XY-head</a:t>
            </a:r>
            <a:r>
              <a:rPr lang="el-GR" dirty="0"/>
              <a:t>, όπου οι άξονες X και Y είναι υπεύθυνοι για την οριζόντια κίνηση της εκτυπωτικής κεφαλής, ενώ ο άξονας Z ρυθμίζει το ύψος της πλάκας εκτύπωσης κατά τη διάρκεια της εκτύπωσης.</a:t>
            </a:r>
          </a:p>
          <a:p>
            <a:endParaRPr lang="el-GR" dirty="0"/>
          </a:p>
        </p:txBody>
      </p:sp>
      <p:sp>
        <p:nvSpPr>
          <p:cNvPr id="4" name="Θέση αριθμού διαφάνειας 3"/>
          <p:cNvSpPr>
            <a:spLocks noGrp="1"/>
          </p:cNvSpPr>
          <p:nvPr>
            <p:ph type="sldNum" sz="quarter" idx="5"/>
          </p:nvPr>
        </p:nvSpPr>
        <p:spPr/>
        <p:txBody>
          <a:bodyPr/>
          <a:lstStyle/>
          <a:p>
            <a:fld id="{A0E2E61C-FAD6-40FE-9843-E3DE43FA0342}" type="slidenum">
              <a:rPr lang="el-GR" smtClean="0"/>
              <a:t>14</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Αυτοί οι κινητήρες AC χωρίς ψήκτρες (επιφάνεια ψύξης) περιστρέφονται σε βήματα (</a:t>
            </a:r>
            <a:r>
              <a:rPr lang="en-US" dirty="0"/>
              <a:t>steps</a:t>
            </a:r>
            <a:r>
              <a:rPr lang="el-GR" dirty="0"/>
              <a:t>) και έχουν ακριβή έλεγχο της περιστροφής τους, ακόμη και χωρίς αισθητήρες θέσης για ανάδραση. Δεδομένου ότι αυτοί δεν είναι ιδιαίτερα περίπλοκοι μηχανισμοί, είναι σχετικά φθηνοί.</a:t>
            </a:r>
          </a:p>
        </p:txBody>
      </p:sp>
      <p:sp>
        <p:nvSpPr>
          <p:cNvPr id="4" name="Θέση αριθμού διαφάνειας 3"/>
          <p:cNvSpPr>
            <a:spLocks noGrp="1"/>
          </p:cNvSpPr>
          <p:nvPr>
            <p:ph type="sldNum" sz="quarter" idx="5"/>
          </p:nvPr>
        </p:nvSpPr>
        <p:spPr/>
        <p:txBody>
          <a:bodyPr/>
          <a:lstStyle/>
          <a:p>
            <a:fld id="{A0E2E61C-FAD6-40FE-9843-E3DE43FA0342}" type="slidenum">
              <a:rPr lang="el-GR" smtClean="0"/>
              <a:t>15</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just">
              <a:lnSpc>
                <a:spcPct val="116000"/>
              </a:lnSpc>
              <a:spcAft>
                <a:spcPts val="800"/>
              </a:spcAft>
            </a:pPr>
            <a:r>
              <a:rPr lang="el-GR" b="1" dirty="0"/>
              <a:t>Κύκλωμα ελέγχου (</a:t>
            </a:r>
            <a:r>
              <a:rPr lang="el-GR" b="1" dirty="0" err="1"/>
              <a:t>Motherboard</a:t>
            </a:r>
            <a:r>
              <a:rPr lang="el-GR" b="1" dirty="0"/>
              <a:t>):</a:t>
            </a:r>
            <a:r>
              <a:rPr lang="el-GR" dirty="0"/>
              <a:t> Οι 3D εκτυπωτές χρειάζονται ένα σύστημα ελέγχου και έναν υπολογιστή για να λάβουν τις οδηγίες για την εκτύπωση.</a:t>
            </a:r>
            <a:r>
              <a:rPr lang="en-US" dirty="0"/>
              <a:t> </a:t>
            </a:r>
            <a:r>
              <a:rPr lang="el-GR" sz="1800" dirty="0">
                <a:effectLst/>
                <a:latin typeface="Calibri" panose="020F0502020204030204" pitchFamily="34" charset="0"/>
                <a:ea typeface="Calibri" panose="020F0502020204030204" pitchFamily="34" charset="0"/>
                <a:cs typeface="Times New Roman" panose="02020603050405020304" pitchFamily="18" charset="0"/>
              </a:rPr>
              <a:t>Η «καρδιά» του 3D εκτυπωτή είναι η μητρική πλακέτα, που συντονίζει την κίνηση των εξαρτημάτων, τη θερμοκρασία της κεφαλής, την τροφοδοσία του νήματος, και πολλές άλλες παραμέτρους.</a:t>
            </a:r>
            <a:endParaRPr lang="el-GR" sz="1800" dirty="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16000"/>
              </a:lnSpc>
              <a:spcAft>
                <a:spcPts val="80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Χωρίς το σύστημα ελέγχου, τα μέρη του εκτυπωτή δεν θα μπορούσαν να συνεργαστούν με ακρίβεια για να δημιουργήσουν το αντικείμενο. Η μητρική πλακέτα εξασφαλίζει ότι όλες οι διαδικασίες εκτελούνται με τον σωστό τρόπο.</a:t>
            </a:r>
            <a:endParaRPr lang="el-GR" sz="1800" dirty="0">
              <a:effectLst/>
              <a:latin typeface="Aptos" panose="020B0004020202020204" pitchFamily="34" charset="0"/>
              <a:ea typeface="Aptos" panose="020B0004020202020204" pitchFamily="34" charset="0"/>
              <a:cs typeface="Times New Roman" panose="02020603050405020304" pitchFamily="18" charset="0"/>
            </a:endParaRPr>
          </a:p>
          <a:p>
            <a:endParaRPr lang="el-GR" dirty="0"/>
          </a:p>
          <a:p>
            <a:r>
              <a:rPr lang="el-GR" b="1" dirty="0"/>
              <a:t>Λογισμικό Ελέγχου (</a:t>
            </a:r>
            <a:r>
              <a:rPr lang="el-GR" b="1" dirty="0" err="1"/>
              <a:t>Control</a:t>
            </a:r>
            <a:r>
              <a:rPr lang="el-GR" b="1" dirty="0"/>
              <a:t> Software): </a:t>
            </a:r>
            <a:r>
              <a:rPr lang="el-GR" sz="1800" dirty="0">
                <a:effectLst/>
                <a:latin typeface="Calibri" panose="020F0502020204030204" pitchFamily="34" charset="0"/>
                <a:ea typeface="Calibri" panose="020F0502020204030204" pitchFamily="34" charset="0"/>
                <a:cs typeface="Times New Roman" panose="02020603050405020304" pitchFamily="18" charset="0"/>
              </a:rPr>
              <a:t>Το λογισμικό είναι αυτό που μετατρέπει το σχέδιο του αντικειμένου σε εντολές που καταλαβαίνει ο εκτυπωτής (</a:t>
            </a:r>
            <a:r>
              <a:rPr lang="en-US" sz="1800" dirty="0">
                <a:effectLst/>
                <a:latin typeface="Calibri" panose="020F0502020204030204" pitchFamily="34" charset="0"/>
                <a:ea typeface="Calibri" panose="020F0502020204030204" pitchFamily="34" charset="0"/>
                <a:cs typeface="Times New Roman" panose="02020603050405020304" pitchFamily="18" charset="0"/>
              </a:rPr>
              <a:t>G</a:t>
            </a:r>
            <a:r>
              <a:rPr lang="el-GR"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a:effectLst/>
                <a:latin typeface="Calibri" panose="020F0502020204030204" pitchFamily="34" charset="0"/>
                <a:ea typeface="Calibri" panose="020F0502020204030204" pitchFamily="34" charset="0"/>
                <a:cs typeface="Times New Roman" panose="02020603050405020304" pitchFamily="18" charset="0"/>
              </a:rPr>
              <a:t>code</a:t>
            </a:r>
            <a:r>
              <a:rPr lang="el-GR" sz="1800" dirty="0">
                <a:effectLst/>
                <a:latin typeface="Calibri" panose="020F0502020204030204" pitchFamily="34" charset="0"/>
                <a:ea typeface="Calibri" panose="020F0502020204030204" pitchFamily="34" charset="0"/>
                <a:cs typeface="Times New Roman" panose="02020603050405020304" pitchFamily="18" charset="0"/>
              </a:rPr>
              <a:t>). O κώδικας-G (g-</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code</a:t>
            </a:r>
            <a:r>
              <a:rPr lang="el-GR" sz="1800" dirty="0">
                <a:effectLst/>
                <a:latin typeface="Calibri" panose="020F0502020204030204" pitchFamily="34" charset="0"/>
                <a:ea typeface="Calibri" panose="020F0502020204030204" pitchFamily="34" charset="0"/>
                <a:cs typeface="Times New Roman" panose="02020603050405020304" pitchFamily="18" charset="0"/>
              </a:rPr>
              <a:t>) είναι η γλώσσα προγραμματισμού, την οποία διαβάζει ένας 3D εκτυπωτής.</a:t>
            </a:r>
          </a:p>
          <a:p>
            <a:r>
              <a:rPr lang="el-GR" sz="1800" dirty="0">
                <a:effectLst/>
                <a:latin typeface="Calibri" panose="020F0502020204030204" pitchFamily="34" charset="0"/>
                <a:ea typeface="Calibri" panose="020F0502020204030204" pitchFamily="34" charset="0"/>
                <a:cs typeface="Times New Roman" panose="02020603050405020304" pitchFamily="18" charset="0"/>
              </a:rPr>
              <a:t>Διαχειρίζεται όλες τις παραμέτρους εκτύπωσης, όπως η θερμοκρασία, η ταχύτητα, και το ύψος κάθε στρώσης.</a:t>
            </a:r>
            <a:endParaRPr lang="el-GR" sz="1800" dirty="0">
              <a:effectLst/>
              <a:latin typeface="Aptos" panose="020B0004020202020204" pitchFamily="34" charset="0"/>
              <a:ea typeface="Aptos" panose="020B0004020202020204" pitchFamily="34" charset="0"/>
              <a:cs typeface="Times New Roman" panose="02020603050405020304" pitchFamily="18" charset="0"/>
            </a:endParaRPr>
          </a:p>
          <a:p>
            <a:r>
              <a:rPr lang="el-GR" sz="1800" dirty="0">
                <a:effectLst/>
                <a:latin typeface="Calibri" panose="020F0502020204030204" pitchFamily="34" charset="0"/>
                <a:ea typeface="Calibri" panose="020F0502020204030204" pitchFamily="34" charset="0"/>
              </a:rPr>
              <a:t>Μέσω του </a:t>
            </a:r>
            <a:r>
              <a:rPr lang="en-US" sz="1800" dirty="0">
                <a:effectLst/>
                <a:latin typeface="Calibri" panose="020F0502020204030204" pitchFamily="34" charset="0"/>
                <a:ea typeface="Calibri" panose="020F0502020204030204" pitchFamily="34" charset="0"/>
              </a:rPr>
              <a:t>G</a:t>
            </a:r>
            <a:r>
              <a:rPr lang="el-GR" sz="1800" dirty="0">
                <a:effectLst/>
                <a:latin typeface="Calibri" panose="020F0502020204030204" pitchFamily="34" charset="0"/>
                <a:ea typeface="Calibri" panose="020F0502020204030204" pitchFamily="34" charset="0"/>
              </a:rPr>
              <a:t>-</a:t>
            </a:r>
            <a:r>
              <a:rPr lang="en-US" sz="1800" dirty="0">
                <a:effectLst/>
                <a:latin typeface="Calibri" panose="020F0502020204030204" pitchFamily="34" charset="0"/>
                <a:ea typeface="Calibri" panose="020F0502020204030204" pitchFamily="34" charset="0"/>
              </a:rPr>
              <a:t>code</a:t>
            </a:r>
            <a:r>
              <a:rPr lang="el-GR" sz="1800" dirty="0">
                <a:effectLst/>
                <a:latin typeface="Calibri" panose="020F0502020204030204" pitchFamily="34" charset="0"/>
                <a:ea typeface="Calibri" panose="020F0502020204030204" pitchFamily="34" charset="0"/>
              </a:rPr>
              <a:t>, οι χρήστες μπορούν να κάνουν προσαρμογές ανάλογα με τις ανάγκες τους και να επιλέγουν διαφορετικές ρυθμίσεις για να βελτιώσουν την ποιότητα ή να αυξήσουν την ταχύτητα της εκτύπωσης</a:t>
            </a:r>
            <a:r>
              <a:rPr lang="en-US" sz="1800" dirty="0">
                <a:effectLst/>
                <a:latin typeface="Calibri" panose="020F0502020204030204" pitchFamily="34" charset="0"/>
                <a:ea typeface="Calibri" panose="020F0502020204030204" pitchFamily="34" charset="0"/>
              </a:rPr>
              <a:t>.</a:t>
            </a:r>
          </a:p>
          <a:p>
            <a:endParaRPr lang="en-US" dirty="0"/>
          </a:p>
          <a:p>
            <a:r>
              <a:rPr lang="el-GR" b="1" dirty="0"/>
              <a:t>Υλικό Εκτύπωσης (</a:t>
            </a:r>
            <a:r>
              <a:rPr lang="el-GR" b="1" dirty="0" err="1"/>
              <a:t>Filament</a:t>
            </a:r>
            <a:r>
              <a:rPr lang="el-GR" b="1" dirty="0"/>
              <a:t>): </a:t>
            </a:r>
            <a:r>
              <a:rPr lang="el-GR" dirty="0"/>
              <a:t>Το υλικό εκτύπωσης είναι συνήθως σε μορφή ρολών</a:t>
            </a:r>
            <a:r>
              <a:rPr lang="en-US" dirty="0"/>
              <a:t> </a:t>
            </a:r>
            <a:r>
              <a:rPr lang="el-GR" dirty="0"/>
              <a:t>και αποτελεί το «μελάνι» του 3D εκτυπωτή.</a:t>
            </a:r>
          </a:p>
          <a:p>
            <a:r>
              <a:rPr lang="el-GR" dirty="0"/>
              <a:t>Διατίθεται σε πολλά διαφορετικά υλικά, το καθένα με διαφορετικές ιδιότητες και χρήσεις. Τα πιο συνηθισμένα υλικά περιλαμβάνουν το PLA, που είναι βιοδιασπώμενο και φιλικό προς το περιβάλλον, το ABS για αντικείμενα που χρειάζονται αντοχή στη θερμότητα, και το PETG, που είναι διαφανές και ευέλικτο. Υπάρχουν και άλλα υλικά ανάλογα με τις απαιτήσεις της εκτύπωσης, όπως μέταλλα, ξύλο, ελαστικά, και άλλα.</a:t>
            </a:r>
          </a:p>
          <a:p>
            <a:endParaRPr lang="el-GR" dirty="0"/>
          </a:p>
        </p:txBody>
      </p:sp>
      <p:sp>
        <p:nvSpPr>
          <p:cNvPr id="4" name="Θέση αριθμού διαφάνειας 3"/>
          <p:cNvSpPr>
            <a:spLocks noGrp="1"/>
          </p:cNvSpPr>
          <p:nvPr>
            <p:ph type="sldNum" sz="quarter" idx="5"/>
          </p:nvPr>
        </p:nvSpPr>
        <p:spPr/>
        <p:txBody>
          <a:bodyPr/>
          <a:lstStyle/>
          <a:p>
            <a:fld id="{A0E2E61C-FAD6-40FE-9843-E3DE43FA0342}" type="slidenum">
              <a:rPr lang="el-GR" smtClean="0"/>
              <a:t>16</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l-GR" sz="1200" b="1" i="0" dirty="0"/>
              <a:t>Σχεδίαση του Μοντέλου:</a:t>
            </a:r>
            <a:r>
              <a:rPr lang="el-GR" sz="1200" b="0" i="0" dirty="0"/>
              <a:t> Το πρώτο βήμα είναι η δημιουργία ενός ψηφιακού 3D μοντέλου του προς εκτύπωση αντικειμένου, με τη βοήθεια κάποιου προγράμματος (</a:t>
            </a:r>
            <a:r>
              <a:rPr lang="el-GR" sz="1200" b="0" i="0" dirty="0" err="1"/>
              <a:t>software</a:t>
            </a:r>
            <a:r>
              <a:rPr lang="el-GR" sz="1200" b="0" i="0" dirty="0"/>
              <a:t>). Το μοντέλο αυτό καθορίζει τον τρόπο που θα κατασκευαστεί το αντικείμενο.</a:t>
            </a:r>
            <a:endParaRPr lang="en-US" sz="1200" dirty="0"/>
          </a:p>
          <a:p>
            <a:pPr marL="0" marR="0" lvl="0" indent="0" algn="l" defTabSz="914400" rtl="0" eaLnBrk="1" fontAlgn="auto" latinLnBrk="0" hangingPunct="1">
              <a:lnSpc>
                <a:spcPct val="100000"/>
              </a:lnSpc>
              <a:spcBef>
                <a:spcPts val="0"/>
              </a:spcBef>
              <a:spcAft>
                <a:spcPts val="0"/>
              </a:spcAft>
              <a:buClrTx/>
              <a:buSzTx/>
              <a:buFontTx/>
              <a:buNone/>
              <a:defRPr/>
            </a:pPr>
            <a:endParaRPr lang="el-GR" sz="1200" b="1" i="0" dirty="0"/>
          </a:p>
          <a:p>
            <a:pPr marL="0" marR="0" lvl="0" indent="0" algn="l" defTabSz="914400" rtl="0" eaLnBrk="1" fontAlgn="auto" latinLnBrk="0" hangingPunct="1">
              <a:lnSpc>
                <a:spcPct val="100000"/>
              </a:lnSpc>
              <a:spcBef>
                <a:spcPts val="0"/>
              </a:spcBef>
              <a:spcAft>
                <a:spcPts val="0"/>
              </a:spcAft>
              <a:buClrTx/>
              <a:buSzTx/>
              <a:buFontTx/>
              <a:buNone/>
              <a:defRPr/>
            </a:pPr>
            <a:r>
              <a:rPr lang="el-GR" sz="1200" b="1" i="0" dirty="0"/>
              <a:t>Προετοιμασία του Μοντέλου (</a:t>
            </a:r>
            <a:r>
              <a:rPr lang="el-GR" sz="1200" b="1" i="0" dirty="0" err="1"/>
              <a:t>Slicing</a:t>
            </a:r>
            <a:r>
              <a:rPr lang="el-GR" sz="1200" b="1" i="0" dirty="0"/>
              <a:t>)</a:t>
            </a:r>
            <a:r>
              <a:rPr lang="el-GR" sz="1200" b="0" i="0" dirty="0"/>
              <a:t>: Το 3D μοντέλο “χωρίζεται” σε λεπτά οριζόντια στρώματα με μια διαδικασία που ονομάζεται “</a:t>
            </a:r>
            <a:r>
              <a:rPr lang="el-GR" sz="1200" b="0" i="0" dirty="0" err="1"/>
              <a:t>slicing</a:t>
            </a:r>
            <a:r>
              <a:rPr lang="el-GR" sz="1200" b="0" i="0" dirty="0"/>
              <a:t>”. Κάθε στρώμα, αναλύεται σε κώδικα κατάλληλο για τον εκτυπωτή (</a:t>
            </a:r>
            <a:r>
              <a:rPr lang="en-US" sz="1200" b="0" i="0" dirty="0"/>
              <a:t>G-CODE)</a:t>
            </a:r>
            <a:r>
              <a:rPr lang="el-GR" sz="1200" b="0" i="0" dirty="0"/>
              <a:t>. </a:t>
            </a:r>
            <a:r>
              <a:rPr lang="el-GR" sz="1200" dirty="0">
                <a:effectLst/>
                <a:latin typeface="Calibri" panose="020F0502020204030204" pitchFamily="34" charset="0"/>
                <a:ea typeface="Calibri" panose="020F0502020204030204" pitchFamily="34" charset="0"/>
                <a:cs typeface="Times New Roman" panose="02020603050405020304" pitchFamily="18" charset="0"/>
              </a:rPr>
              <a:t>Αυτού του είδους κώδικας εμπεριέχεται στα αρχεία μορφής *.GCODE, τα οποία παράγει ο ένα ειδικό λογισμικό που ονομάζεται </a:t>
            </a:r>
            <a:r>
              <a:rPr lang="el-GR" sz="1200" dirty="0" err="1">
                <a:effectLst/>
                <a:latin typeface="Calibri" panose="020F0502020204030204" pitchFamily="34" charset="0"/>
                <a:ea typeface="Calibri" panose="020F0502020204030204" pitchFamily="34" charset="0"/>
                <a:cs typeface="Times New Roman" panose="02020603050405020304" pitchFamily="18" charset="0"/>
              </a:rPr>
              <a:t>Slicer</a:t>
            </a:r>
            <a:r>
              <a:rPr lang="el-GR" sz="1200" dirty="0">
                <a:effectLst/>
                <a:latin typeface="Calibri" panose="020F0502020204030204" pitchFamily="34" charset="0"/>
                <a:ea typeface="Calibri" panose="020F0502020204030204" pitchFamily="34" charset="0"/>
                <a:cs typeface="Times New Roman" panose="02020603050405020304" pitchFamily="18" charset="0"/>
              </a:rPr>
              <a:t>. Ο </a:t>
            </a:r>
            <a:r>
              <a:rPr lang="el-GR" sz="1200" dirty="0" err="1">
                <a:effectLst/>
                <a:latin typeface="Calibri" panose="020F0502020204030204" pitchFamily="34" charset="0"/>
                <a:ea typeface="Calibri" panose="020F0502020204030204" pitchFamily="34" charset="0"/>
                <a:cs typeface="Times New Roman" panose="02020603050405020304" pitchFamily="18" charset="0"/>
              </a:rPr>
              <a:t>Slicer</a:t>
            </a:r>
            <a:r>
              <a:rPr lang="el-GR" sz="1200" dirty="0">
                <a:effectLst/>
                <a:latin typeface="Calibri" panose="020F0502020204030204" pitchFamily="34" charset="0"/>
                <a:ea typeface="Calibri" panose="020F0502020204030204" pitchFamily="34" charset="0"/>
                <a:cs typeface="Times New Roman" panose="02020603050405020304" pitchFamily="18" charset="0"/>
              </a:rPr>
              <a:t> αποθηκεύει οδηγίες σε απλό κείμενο, με κάθε γραμμή να αντιπροσωπεύει διαφορετική εντολή, όπως πόσο γρήγορα θα εκτυπώνει ο εκτυπωτής, τη θερμοκρασία που πρέπει να ρυθμίσει και πού πρέπει να κινούνται τα τμήματα εκτύπωσης.</a:t>
            </a:r>
            <a:endParaRPr lang="en-US" sz="1200" dirty="0"/>
          </a:p>
          <a:p>
            <a:endParaRPr lang="el-GR" dirty="0"/>
          </a:p>
          <a:p>
            <a:pPr marL="0" marR="0" lvl="0" indent="0" algn="l" defTabSz="914400" rtl="0" eaLnBrk="1" fontAlgn="auto" latinLnBrk="0" hangingPunct="1">
              <a:lnSpc>
                <a:spcPct val="100000"/>
              </a:lnSpc>
              <a:spcBef>
                <a:spcPts val="0"/>
              </a:spcBef>
              <a:spcAft>
                <a:spcPts val="0"/>
              </a:spcAft>
              <a:buClrTx/>
              <a:buSzTx/>
              <a:buFontTx/>
              <a:buNone/>
              <a:defRPr/>
            </a:pPr>
            <a:r>
              <a:rPr lang="el-GR" sz="1200" b="1" i="0" dirty="0"/>
              <a:t>Εκτύπωση:</a:t>
            </a:r>
            <a:r>
              <a:rPr lang="el-GR" sz="1200" b="0" i="0" dirty="0"/>
              <a:t> Κατά τη διάρκεια της εκτύπωσης, ο εκτυπωτής χρησιμοποιεί ένα υλικό, συνήθως πλαστικό, το οποίο λιώνει και εναποτίθεται στο επιθυμητό σημείο του κάθε στρώματος. Ο εκτυπωτής κινείται σε δύο άξονες (X και Y) για να τοποθετήσει το υλικό σε καθορισμένες θέσεις, ενώ η πλάκα εκτύπωσης μετακινείται κάθε φορά που ολοκληρώνεται ένα στρώμα (άξονας Z).</a:t>
            </a:r>
            <a:endParaRPr lang="en-US" sz="1200" dirty="0"/>
          </a:p>
          <a:p>
            <a:endParaRPr lang="el-GR" dirty="0"/>
          </a:p>
          <a:p>
            <a:pPr marL="0" marR="0" lvl="0" indent="0" algn="l" defTabSz="914400" rtl="0" eaLnBrk="1" fontAlgn="auto" latinLnBrk="0" hangingPunct="1">
              <a:lnSpc>
                <a:spcPct val="100000"/>
              </a:lnSpc>
              <a:spcBef>
                <a:spcPts val="0"/>
              </a:spcBef>
              <a:spcAft>
                <a:spcPts val="0"/>
              </a:spcAft>
              <a:buClrTx/>
              <a:buSzTx/>
              <a:buFontTx/>
              <a:buNone/>
              <a:defRPr/>
            </a:pPr>
            <a:r>
              <a:rPr lang="el-GR" sz="1200" b="1" i="0" dirty="0"/>
              <a:t>Στρώση πάνω σε Στρώση:</a:t>
            </a:r>
            <a:r>
              <a:rPr lang="el-GR" sz="1200" b="0" i="0" dirty="0"/>
              <a:t> Ο εκτυπωτής επαναλαμβάνει τη διαδικασία εκτύπωσης κάθε στρώσης μέχρι να ολοκληρωθεί το τελικό αντικείμενο. Η δυνατότητα προσθετικής κατασκευής επιτρέπει την κατασκευή πολύπλοκων γεωμετριών και εσωτερικών δομών</a:t>
            </a:r>
            <a:endParaRPr lang="el-GR" dirty="0"/>
          </a:p>
          <a:p>
            <a:endParaRPr lang="el-GR" dirty="0"/>
          </a:p>
          <a:p>
            <a:pPr marL="0" marR="0" lvl="0" indent="0" algn="l" defTabSz="914400" rtl="0" eaLnBrk="1" fontAlgn="auto" latinLnBrk="0" hangingPunct="1">
              <a:lnSpc>
                <a:spcPct val="100000"/>
              </a:lnSpc>
              <a:spcBef>
                <a:spcPts val="0"/>
              </a:spcBef>
              <a:spcAft>
                <a:spcPts val="0"/>
              </a:spcAft>
              <a:buClrTx/>
              <a:buSzTx/>
              <a:buFontTx/>
              <a:buNone/>
              <a:defRPr/>
            </a:pPr>
            <a:r>
              <a:rPr lang="el-GR" sz="1200" b="1" i="0" dirty="0"/>
              <a:t>Ψύξη και Ολοκλήρωση:</a:t>
            </a:r>
            <a:r>
              <a:rPr lang="el-GR" sz="1200" b="0" i="0" dirty="0"/>
              <a:t> Αφού ολοκληρωθεί η εκτύπωση, το αντικείμενο ψύχεται. Στη συνέχεια, μπορεί να απαιτηθεί κάποια επεξεργασία, όπως η αφαίρεση υπολειμμάτων ή η εφαρμογή βαφής, για να επιτευχθεί το επιθυμητό αισθητικό αποτέλεσμα.</a:t>
            </a:r>
            <a:endParaRPr lang="el-GR" dirty="0"/>
          </a:p>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A0E2E61C-FAD6-40FE-9843-E3DE43FA0342}" type="slidenum">
              <a:rPr lang="el-GR" smtClean="0"/>
              <a:t>17</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F737C-23A5-169C-6301-660E78996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AAB6C-0F9A-E71F-FCB6-8C6CF04A496B}"/>
              </a:ext>
            </a:extLst>
          </p:cNvPr>
          <p:cNvSpPr>
            <a:spLocks noGrp="1" noRot="1" noChangeAspect="1"/>
          </p:cNvSpPr>
          <p:nvPr>
            <p:ph type="sldImg" idx="2"/>
          </p:nvPr>
        </p:nvSpPr>
        <p:spPr/>
      </p:sp>
      <p:sp>
        <p:nvSpPr>
          <p:cNvPr id="3" name="Text Placeholder 2">
            <a:extLst>
              <a:ext uri="{FF2B5EF4-FFF2-40B4-BE49-F238E27FC236}">
                <a16:creationId xmlns:a16="http://schemas.microsoft.com/office/drawing/2014/main" id="{FA5EAFB4-8E50-B971-8A94-4F20F02A10EB}"/>
              </a:ext>
            </a:extLst>
          </p:cNvPr>
          <p:cNvSpPr>
            <a:spLocks noGrp="1"/>
          </p:cNvSpPr>
          <p:nvPr>
            <p:ph type="body" idx="3"/>
          </p:nvPr>
        </p:nvSpPr>
        <p:spPr/>
        <p:txBody>
          <a:bodyPr/>
          <a:lstStyle/>
          <a:p>
            <a:r>
              <a:rPr lang="en-US" dirty="0"/>
              <a:t>Κα</a:t>
            </a:r>
            <a:r>
              <a:rPr lang="en-US" dirty="0" err="1"/>
              <a:t>λησ</a:t>
            </a:r>
            <a:r>
              <a:rPr lang="en-US" dirty="0"/>
              <a:t>πέρα σε όλους και όλες! </a:t>
            </a:r>
            <a:r>
              <a:rPr lang="en-US" dirty="0" err="1"/>
              <a:t>Είν</a:t>
            </a:r>
            <a:r>
              <a:rPr lang="en-US" dirty="0"/>
              <a:t>αι μεγάλη μου χαρά να βρίσκομαι εδώ για να μιλήσουμε για κάτι που συνδυάζει τη φαντασία, την καινοτομία και την τεχνολογία: Την τρισδιάστατη εκτύπωση!</a:t>
            </a:r>
          </a:p>
          <a:p>
            <a:endParaRPr lang="en-US" dirty="0"/>
          </a:p>
          <a:p>
            <a:r>
              <a:rPr lang="en-US" b="1" dirty="0"/>
              <a:t>#1 Η </a:t>
            </a:r>
            <a:r>
              <a:rPr lang="en-US" b="1" dirty="0" err="1"/>
              <a:t>Αρχή</a:t>
            </a:r>
            <a:r>
              <a:rPr lang="en-US" b="1" dirty="0"/>
              <a:t> </a:t>
            </a:r>
            <a:r>
              <a:rPr lang="en-US" b="1" dirty="0" err="1"/>
              <a:t>της</a:t>
            </a:r>
            <a:r>
              <a:rPr lang="en-US" b="1" dirty="0"/>
              <a:t> </a:t>
            </a:r>
            <a:r>
              <a:rPr lang="en-US" b="1" dirty="0" err="1"/>
              <a:t>Ιστορί</a:t>
            </a:r>
            <a:r>
              <a:rPr lang="en-US" b="1" dirty="0"/>
              <a:t>ας</a:t>
            </a:r>
          </a:p>
          <a:p>
            <a:r>
              <a:rPr lang="en-US" dirty="0" err="1"/>
              <a:t>Πριν</a:t>
            </a:r>
            <a:r>
              <a:rPr lang="en-US" dirty="0"/>
              <a:t> </a:t>
            </a:r>
            <a:r>
              <a:rPr lang="en-US" dirty="0" err="1"/>
              <a:t>ξεκινήσουμε</a:t>
            </a:r>
            <a:r>
              <a:rPr lang="en-US" dirty="0"/>
              <a:t>, </a:t>
            </a:r>
            <a:r>
              <a:rPr lang="en-US" dirty="0" err="1"/>
              <a:t>θέλω</a:t>
            </a:r>
            <a:r>
              <a:rPr lang="en-US" dirty="0"/>
              <a:t> να σας κα</a:t>
            </a:r>
            <a:r>
              <a:rPr lang="en-US" dirty="0" err="1"/>
              <a:t>λέσω</a:t>
            </a:r>
            <a:r>
              <a:rPr lang="en-US" dirty="0"/>
              <a:t> να </a:t>
            </a:r>
            <a:r>
              <a:rPr lang="en-US" dirty="0" err="1"/>
              <a:t>σκεφτείτε</a:t>
            </a:r>
            <a:r>
              <a:rPr lang="en-US" dirty="0"/>
              <a:t> </a:t>
            </a:r>
            <a:r>
              <a:rPr lang="en-US" dirty="0" err="1"/>
              <a:t>κάτι</a:t>
            </a:r>
            <a:r>
              <a:rPr lang="en-US" dirty="0"/>
              <a:t>: αν μπ</a:t>
            </a:r>
            <a:r>
              <a:rPr lang="en-US" dirty="0" err="1"/>
              <a:t>ορούσ</a:t>
            </a:r>
            <a:r>
              <a:rPr lang="en-US" dirty="0"/>
              <a:t>ατε να φτιάξετε από το μηδέν ό,τι αντικείμενο φανταστείτε, τι θα ήταν αυτό; Ένα πρωτότυπο κόσμημα; Ένα τρισδιάστατο έργο τέχνης; Ή μήπως ένα μοναδικό εξάρτημα για την επόμενη σας εφεύρεση; Αυτή είναι η δύναμη της 3D εκτύπωσης – μας επιτρέπει να ονειρευόμαστε και να δημιουργούμε!</a:t>
            </a:r>
          </a:p>
        </p:txBody>
      </p:sp>
    </p:spTree>
    <p:extLst>
      <p:ext uri="{BB962C8B-B14F-4D97-AF65-F5344CB8AC3E}">
        <p14:creationId xmlns:p14="http://schemas.microsoft.com/office/powerpoint/2010/main" val="10680522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342900" indent="-342900">
              <a:lnSpc>
                <a:spcPct val="100000"/>
              </a:lnSpc>
              <a:buFont typeface="Arial" panose="020B0604020202020204" pitchFamily="34" charset="0"/>
              <a:buChar char="•"/>
            </a:pPr>
            <a:r>
              <a:rPr lang="en-US" b="1" dirty="0"/>
              <a:t>PLA (</a:t>
            </a:r>
            <a:r>
              <a:rPr lang="el-GR" b="1" dirty="0" err="1"/>
              <a:t>Πολυγλυκολικό</a:t>
            </a:r>
            <a:r>
              <a:rPr lang="el-GR" b="1" dirty="0"/>
              <a:t> Οξύ):</a:t>
            </a:r>
          </a:p>
          <a:p>
            <a:pPr>
              <a:lnSpc>
                <a:spcPct val="100000"/>
              </a:lnSpc>
            </a:pPr>
            <a:r>
              <a:rPr lang="el-GR" b="1" dirty="0"/>
              <a:t>Χαρακτηριστικά: </a:t>
            </a:r>
            <a:r>
              <a:rPr lang="el-GR" dirty="0"/>
              <a:t>Το PLA είναι φιλικό προς το περιβάλλον, παράγεται από φυτική πρώτη ύλη (συνήθως από καλαμπόκι) και είναι βιοδιασπώμενο. Είναι κατάλληλο για εκτυπώσεις που δεν απαιτούν υψηλή αντοχή σε θερμοκρασία.</a:t>
            </a:r>
          </a:p>
          <a:p>
            <a:pPr>
              <a:lnSpc>
                <a:spcPct val="100000"/>
              </a:lnSpc>
            </a:pPr>
            <a:r>
              <a:rPr lang="el-GR" b="1" dirty="0"/>
              <a:t>Χρήσεις: </a:t>
            </a:r>
            <a:r>
              <a:rPr lang="el-GR" dirty="0"/>
              <a:t>Διάφορες εφαρμογές, όπως διακοσμητικά αντικείμενα, παιχνίδια, πρωτότυπα.</a:t>
            </a:r>
          </a:p>
          <a:p>
            <a:pPr>
              <a:lnSpc>
                <a:spcPct val="100000"/>
              </a:lnSpc>
            </a:pPr>
            <a:endParaRPr lang="el-GR" dirty="0"/>
          </a:p>
          <a:p>
            <a:pPr marL="342900" indent="-342900">
              <a:lnSpc>
                <a:spcPct val="100000"/>
              </a:lnSpc>
              <a:buFont typeface="Arial" panose="020B0604020202020204" pitchFamily="34" charset="0"/>
              <a:buChar char="•"/>
            </a:pPr>
            <a:r>
              <a:rPr lang="en-US" b="1" dirty="0"/>
              <a:t>TPE (</a:t>
            </a:r>
            <a:r>
              <a:rPr lang="el-GR" b="1" dirty="0" err="1"/>
              <a:t>Ελαστομερής</a:t>
            </a:r>
            <a:r>
              <a:rPr lang="el-GR" b="1" dirty="0"/>
              <a:t> </a:t>
            </a:r>
            <a:r>
              <a:rPr lang="el-GR" b="1" dirty="0" err="1"/>
              <a:t>Πολυουρεθάνη</a:t>
            </a:r>
            <a:r>
              <a:rPr lang="el-GR" b="1" dirty="0"/>
              <a:t>)</a:t>
            </a:r>
          </a:p>
          <a:p>
            <a:pPr>
              <a:lnSpc>
                <a:spcPct val="100000"/>
              </a:lnSpc>
            </a:pPr>
            <a:r>
              <a:rPr lang="el-GR" b="1" dirty="0"/>
              <a:t>Χαρακτηριστικά</a:t>
            </a:r>
            <a:r>
              <a:rPr lang="el-GR" dirty="0"/>
              <a:t>:  Το TPE είναι ευέλικτο, ελαστικό και εξαιρετικά ανθεκτικό στην κρούση. Είναι κατάλληλο για εκτυπώσεις που απαιτούν ελαστικότητα.</a:t>
            </a:r>
          </a:p>
          <a:p>
            <a:pPr>
              <a:lnSpc>
                <a:spcPct val="100000"/>
              </a:lnSpc>
            </a:pPr>
            <a:r>
              <a:rPr lang="el-GR" b="1" dirty="0"/>
              <a:t>Χρήσεις</a:t>
            </a:r>
            <a:r>
              <a:rPr lang="el-GR" dirty="0"/>
              <a:t>: Συνήθως χρησιμοποιείται για τη δημιουργία ελαστικών αντικειμένων, όπως ελαστικά, τσιμούχες.</a:t>
            </a:r>
          </a:p>
          <a:p>
            <a:pPr>
              <a:lnSpc>
                <a:spcPct val="100000"/>
              </a:lnSpc>
            </a:pPr>
            <a:endParaRPr lang="el-GR" dirty="0"/>
          </a:p>
          <a:p>
            <a:pPr marL="342900" indent="-342900">
              <a:lnSpc>
                <a:spcPct val="100000"/>
              </a:lnSpc>
              <a:buFont typeface="Arial" panose="020B0604020202020204" pitchFamily="34" charset="0"/>
              <a:buChar char="•"/>
            </a:pPr>
            <a:r>
              <a:rPr lang="en-US" b="1" dirty="0"/>
              <a:t>Nylon</a:t>
            </a:r>
            <a:endParaRPr lang="el-GR" b="1" dirty="0"/>
          </a:p>
          <a:p>
            <a:pPr>
              <a:lnSpc>
                <a:spcPct val="100000"/>
              </a:lnSpc>
            </a:pPr>
            <a:r>
              <a:rPr lang="el-GR" b="1" dirty="0"/>
              <a:t>Χαρακτηριστικά: </a:t>
            </a:r>
            <a:r>
              <a:rPr lang="el-GR" dirty="0"/>
              <a:t>Το </a:t>
            </a:r>
            <a:r>
              <a:rPr lang="el-GR" dirty="0" err="1"/>
              <a:t>Nylon</a:t>
            </a:r>
            <a:r>
              <a:rPr lang="el-GR" dirty="0"/>
              <a:t> είναι ελαφρύ, ανθεκτικό, και εξαιρετικά απορροφητικό. Χρειάζεται ειδική προετοιμασία για εκτύπωση.</a:t>
            </a:r>
          </a:p>
          <a:p>
            <a:pPr>
              <a:lnSpc>
                <a:spcPct val="100000"/>
              </a:lnSpc>
            </a:pPr>
            <a:r>
              <a:rPr lang="el-GR" b="1" dirty="0"/>
              <a:t>Χρήσεις: </a:t>
            </a:r>
            <a:r>
              <a:rPr lang="el-GR" dirty="0"/>
              <a:t>Συνιστάται για εφαρμογές που απαιτούν ανθεκτικότητα σε τριβή και εξαιρετική αντοχή.</a:t>
            </a:r>
          </a:p>
          <a:p>
            <a:pPr>
              <a:lnSpc>
                <a:spcPct val="100000"/>
              </a:lnSpc>
            </a:pPr>
            <a:endParaRPr lang="el-GR" dirty="0"/>
          </a:p>
          <a:p>
            <a:pPr marL="342900" indent="-342900">
              <a:lnSpc>
                <a:spcPct val="100000"/>
              </a:lnSpc>
              <a:buFont typeface="Arial" panose="020B0604020202020204" pitchFamily="34" charset="0"/>
              <a:buChar char="•"/>
            </a:pPr>
            <a:r>
              <a:rPr lang="en-US" b="1" dirty="0"/>
              <a:t>ABS (</a:t>
            </a:r>
            <a:r>
              <a:rPr lang="el-GR" b="1" dirty="0" err="1"/>
              <a:t>Ακρυλονιτρίλιο-Βουταδιένιο-Στυρένιο</a:t>
            </a:r>
            <a:r>
              <a:rPr lang="el-GR" b="1" dirty="0"/>
              <a:t>)</a:t>
            </a:r>
          </a:p>
          <a:p>
            <a:pPr>
              <a:lnSpc>
                <a:spcPct val="100000"/>
              </a:lnSpc>
            </a:pPr>
            <a:r>
              <a:rPr lang="el-GR" b="1" dirty="0"/>
              <a:t>Χαρακτηριστικά</a:t>
            </a:r>
            <a:r>
              <a:rPr lang="el-GR" dirty="0"/>
              <a:t>: Το ABS είναι ισχυρό και ανθεκτικό, με καλή αντοχή σε υψηλές θερμοκρασίες.</a:t>
            </a:r>
          </a:p>
          <a:p>
            <a:pPr>
              <a:lnSpc>
                <a:spcPct val="100000"/>
              </a:lnSpc>
            </a:pPr>
            <a:r>
              <a:rPr lang="el-GR" b="1" dirty="0"/>
              <a:t>Χρήσεις</a:t>
            </a:r>
            <a:r>
              <a:rPr lang="el-GR" dirty="0"/>
              <a:t>: Λειτουργικά αντικείμενα, εφαρμογές που απαιτούν ανθεκτικότητα και αντοχή σε υψηλές θερμοκρασίες.</a:t>
            </a:r>
          </a:p>
          <a:p>
            <a:pPr>
              <a:lnSpc>
                <a:spcPct val="100000"/>
              </a:lnSpc>
            </a:pPr>
            <a:endParaRPr lang="el-GR" dirty="0"/>
          </a:p>
          <a:p>
            <a:pPr marL="342900" indent="-342900">
              <a:lnSpc>
                <a:spcPct val="100000"/>
              </a:lnSpc>
              <a:buFont typeface="Arial" panose="020B0604020202020204" pitchFamily="34" charset="0"/>
              <a:buChar char="•"/>
            </a:pPr>
            <a:r>
              <a:rPr lang="el-GR" b="1" dirty="0"/>
              <a:t>PETG (Πολυαιθυλένιο </a:t>
            </a:r>
            <a:r>
              <a:rPr lang="el-GR" b="1" dirty="0" err="1"/>
              <a:t>Τερεφθαλικό</a:t>
            </a:r>
            <a:r>
              <a:rPr lang="el-GR" b="1" dirty="0"/>
              <a:t> με </a:t>
            </a:r>
            <a:r>
              <a:rPr lang="el-GR" b="1" dirty="0" err="1"/>
              <a:t>Γλυκόλη</a:t>
            </a:r>
            <a:r>
              <a:rPr lang="el-GR" b="1" dirty="0"/>
              <a:t>)</a:t>
            </a:r>
            <a:endParaRPr lang="el-GR" dirty="0"/>
          </a:p>
          <a:p>
            <a:pPr>
              <a:lnSpc>
                <a:spcPct val="100000"/>
              </a:lnSpc>
            </a:pPr>
            <a:r>
              <a:rPr lang="el-GR" b="1" dirty="0"/>
              <a:t>Χαρακτηριστικά</a:t>
            </a:r>
            <a:r>
              <a:rPr lang="el-GR" dirty="0"/>
              <a:t>: Το PETG συνδυάζει τη διαφάνεια με την αντοχή του ABS. Είναι ανθεκτικό και ευέλικτο υλικό.</a:t>
            </a:r>
          </a:p>
          <a:p>
            <a:pPr>
              <a:lnSpc>
                <a:spcPct val="100000"/>
              </a:lnSpc>
            </a:pPr>
            <a:r>
              <a:rPr lang="el-GR" b="1" dirty="0"/>
              <a:t>Χρήσεις</a:t>
            </a:r>
            <a:r>
              <a:rPr lang="el-GR" dirty="0"/>
              <a:t>: Λειτουργικά αντικείμενα, μπουκάλια, προστατευτικές θήκες.</a:t>
            </a:r>
          </a:p>
        </p:txBody>
      </p:sp>
      <p:sp>
        <p:nvSpPr>
          <p:cNvPr id="4" name="Θέση αριθμού διαφάνειας 3"/>
          <p:cNvSpPr>
            <a:spLocks noGrp="1"/>
          </p:cNvSpPr>
          <p:nvPr>
            <p:ph type="sldNum" sz="quarter" idx="5"/>
          </p:nvPr>
        </p:nvSpPr>
        <p:spPr/>
        <p:txBody>
          <a:bodyPr/>
          <a:lstStyle/>
          <a:p>
            <a:fld id="{A0E2E61C-FAD6-40FE-9843-E3DE43FA0342}" type="slidenum">
              <a:rPr lang="el-GR" smtClean="0"/>
              <a:t>21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dirty="0">
                <a:effectLst/>
                <a:latin typeface="Calibri" panose="020F0502020204030204" pitchFamily="34" charset="0"/>
                <a:ea typeface="Calibri" panose="020F0502020204030204" pitchFamily="34" charset="0"/>
              </a:rPr>
              <a:t>Η τρισδιάστατη εκτύπωση είναι κάτι που πολλοί φανταζόμασταν στο μέλλον, όμως είναι ήδη εδώ και φέρνει επανάσταση! Πρόκειται για μια διαδικασία, που στρώση-στρώση κατασκευάζεται ένα αντικείμενο χρησιμοποιώντας τον 3</a:t>
            </a:r>
            <a:r>
              <a:rPr lang="en-US" sz="1200" dirty="0">
                <a:effectLst/>
                <a:latin typeface="Calibri" panose="020F0502020204030204" pitchFamily="34" charset="0"/>
                <a:ea typeface="Calibri" panose="020F0502020204030204" pitchFamily="34" charset="0"/>
              </a:rPr>
              <a:t>D </a:t>
            </a:r>
            <a:r>
              <a:rPr lang="el-GR" sz="1200" dirty="0">
                <a:effectLst/>
                <a:latin typeface="Calibri" panose="020F0502020204030204" pitchFamily="34" charset="0"/>
                <a:ea typeface="Calibri" panose="020F0502020204030204" pitchFamily="34" charset="0"/>
              </a:rPr>
              <a:t>εκτυπωτή και διάφορα υλικά, όπως πλαστικό, μέταλλο, ακόμα και βιολογικούς ιστούς! Αλλά το πιο εντυπωσιακό; Δεν αφαιρούμε υλικό, </a:t>
            </a:r>
            <a:r>
              <a:rPr lang="el-GR" sz="1200" b="1" dirty="0">
                <a:effectLst/>
                <a:latin typeface="Calibri" panose="020F0502020204030204" pitchFamily="34" charset="0"/>
                <a:ea typeface="Calibri" panose="020F0502020204030204" pitchFamily="34" charset="0"/>
              </a:rPr>
              <a:t>το προσθέτουμε </a:t>
            </a:r>
            <a:r>
              <a:rPr lang="el-GR" sz="1200" dirty="0">
                <a:effectLst/>
                <a:latin typeface="Calibri" panose="020F0502020204030204" pitchFamily="34" charset="0"/>
                <a:ea typeface="Calibri" panose="020F0502020204030204" pitchFamily="34" charset="0"/>
              </a:rPr>
              <a:t>εκεί που το χρειαζόμαστε. Είναι σαν να χτίζεις κάτι με τουβλάκια </a:t>
            </a:r>
            <a:r>
              <a:rPr lang="el-GR" sz="1200" dirty="0" err="1">
                <a:effectLst/>
                <a:latin typeface="Calibri" panose="020F0502020204030204" pitchFamily="34" charset="0"/>
                <a:ea typeface="Calibri" panose="020F0502020204030204" pitchFamily="34" charset="0"/>
              </a:rPr>
              <a:t>Lego</a:t>
            </a:r>
            <a:r>
              <a:rPr lang="el-GR" sz="1200" dirty="0">
                <a:effectLst/>
                <a:latin typeface="Calibri" panose="020F0502020204030204" pitchFamily="34" charset="0"/>
                <a:ea typeface="Calibri" panose="020F0502020204030204" pitchFamily="34" charset="0"/>
              </a:rPr>
              <a:t>, αλλά με την ακρίβεια που μπορεί να φανταστείτε.</a:t>
            </a:r>
            <a:endParaRPr lang="el-GR" dirty="0"/>
          </a:p>
        </p:txBody>
      </p:sp>
      <p:sp>
        <p:nvSpPr>
          <p:cNvPr id="4" name="Θέση αριθμού διαφάνειας 3"/>
          <p:cNvSpPr>
            <a:spLocks noGrp="1"/>
          </p:cNvSpPr>
          <p:nvPr>
            <p:ph type="sldNum" sz="quarter" idx="5"/>
          </p:nvPr>
        </p:nvSpPr>
        <p:spPr/>
        <p:txBody>
          <a:bodyPr/>
          <a:lstStyle/>
          <a:p>
            <a:fld id="{A0E2E61C-FAD6-40FE-9843-E3DE43FA0342}" type="slidenum">
              <a:rPr lang="el-GR" smtClean="0"/>
              <a:t>2</a:t>
            </a:fld>
            <a:endParaRPr lang="el-GR"/>
          </a:p>
        </p:txBody>
      </p:sp>
    </p:spTree>
    <p:extLst>
      <p:ext uri="{BB962C8B-B14F-4D97-AF65-F5344CB8AC3E}">
        <p14:creationId xmlns:p14="http://schemas.microsoft.com/office/powerpoint/2010/main" val="1146248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800" dirty="0">
                <a:effectLst/>
                <a:latin typeface="Calibri" panose="020F0502020204030204" pitchFamily="34" charset="0"/>
                <a:ea typeface="Calibri" panose="020F0502020204030204" pitchFamily="34" charset="0"/>
              </a:rPr>
              <a:t>Χρησιμοποιεί φως για να στερεοποιήσει υγρή ρητίνη, στρώμα-στρώμα</a:t>
            </a:r>
            <a:r>
              <a:rPr lang="en-US" sz="1800" dirty="0">
                <a:effectLst/>
                <a:latin typeface="Calibri" panose="020F0502020204030204" pitchFamily="34" charset="0"/>
                <a:ea typeface="Calibri" panose="020F0502020204030204" pitchFamily="34" charset="0"/>
              </a:rPr>
              <a:t>. </a:t>
            </a:r>
            <a:r>
              <a:rPr lang="el-GR" b="0" i="0" dirty="0">
                <a:effectLst/>
                <a:latin typeface="Arial" panose="020B0604020202020204" pitchFamily="34" charset="0"/>
              </a:rPr>
              <a:t>Στη μέθοδο αυτή χρησιμοποιούνται </a:t>
            </a:r>
            <a:r>
              <a:rPr lang="el-GR" b="1" i="0" dirty="0">
                <a:effectLst/>
                <a:latin typeface="Arial" panose="020B0604020202020204" pitchFamily="34" charset="0"/>
              </a:rPr>
              <a:t>φωτοχημικές</a:t>
            </a:r>
            <a:r>
              <a:rPr lang="el-GR" b="0" i="0" dirty="0">
                <a:effectLst/>
                <a:latin typeface="Arial" panose="020B0604020202020204" pitchFamily="34" charset="0"/>
              </a:rPr>
              <a:t> </a:t>
            </a:r>
            <a:r>
              <a:rPr lang="el-GR" b="1" i="0" dirty="0">
                <a:effectLst/>
                <a:latin typeface="Arial" panose="020B0604020202020204" pitchFamily="34" charset="0"/>
              </a:rPr>
              <a:t>διεργασίες</a:t>
            </a:r>
            <a:r>
              <a:rPr lang="el-GR" b="0" i="0" dirty="0">
                <a:effectLst/>
                <a:latin typeface="Arial" panose="020B0604020202020204" pitchFamily="34" charset="0"/>
              </a:rPr>
              <a:t> με τις οποίες το φως προκαλεί χημικά μονομερή και ολιγομερή να διασταυρωθούν μεταξύ τους για να </a:t>
            </a:r>
            <a:r>
              <a:rPr lang="el-GR" b="1" i="0" dirty="0">
                <a:effectLst/>
                <a:latin typeface="Arial" panose="020B0604020202020204" pitchFamily="34" charset="0"/>
              </a:rPr>
              <a:t>σχηματίσουν</a:t>
            </a:r>
            <a:r>
              <a:rPr lang="el-GR" b="0" i="0" dirty="0">
                <a:effectLst/>
                <a:latin typeface="Arial" panose="020B0604020202020204" pitchFamily="34" charset="0"/>
              </a:rPr>
              <a:t> </a:t>
            </a:r>
            <a:r>
              <a:rPr lang="el-GR" b="1" i="0" dirty="0">
                <a:effectLst/>
                <a:latin typeface="Arial" panose="020B0604020202020204" pitchFamily="34" charset="0"/>
              </a:rPr>
              <a:t>πολυμερή</a:t>
            </a:r>
            <a:r>
              <a:rPr lang="el-GR" b="0" i="0" dirty="0">
                <a:effectLst/>
                <a:latin typeface="Arial" panose="020B0604020202020204" pitchFamily="34" charset="0"/>
              </a:rPr>
              <a:t>. Αυτά τα πολυμερή στη συνέχεια, συνθέτουν το σώμα ενός τρισδιάστατου στερεού. </a:t>
            </a:r>
            <a:endParaRPr lang="el-GR" dirty="0"/>
          </a:p>
        </p:txBody>
      </p:sp>
      <p:sp>
        <p:nvSpPr>
          <p:cNvPr id="4" name="Θέση αριθμού διαφάνειας 3"/>
          <p:cNvSpPr>
            <a:spLocks noGrp="1"/>
          </p:cNvSpPr>
          <p:nvPr>
            <p:ph type="sldNum" sz="quarter" idx="5"/>
          </p:nvPr>
        </p:nvSpPr>
        <p:spPr/>
        <p:txBody>
          <a:bodyPr/>
          <a:lstStyle/>
          <a:p>
            <a:fld id="{A0E2E61C-FAD6-40FE-9843-E3DE43FA0342}" type="slidenum">
              <a:rPr lang="el-GR" smtClean="0"/>
              <a:t>4</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a:t>
            </a:r>
            <a:r>
              <a:rPr lang="el-GR" dirty="0" err="1"/>
              <a:t>στερεολιθογραφία</a:t>
            </a:r>
            <a:r>
              <a:rPr lang="el-GR" dirty="0"/>
              <a:t> μπορεί να χρησιμοποιηθεί για τη δημιουργία πρωτοτύπων, ιατρικών μοντέλων και υλικών υπολογιστών, καθώς και σε πολλές άλλες εφαρμογές. Ενώ η </a:t>
            </a:r>
            <a:r>
              <a:rPr lang="el-GR" dirty="0" err="1"/>
              <a:t>στερεολιθογραφία</a:t>
            </a:r>
            <a:r>
              <a:rPr lang="el-GR" dirty="0"/>
              <a:t> είναι γρήγορη και μπορεί να παράγει σχεδόν οποιοδήποτε σχέδιο, είναι αρκετά δαπανηρή</a:t>
            </a:r>
            <a:r>
              <a:rPr lang="en-US" dirty="0"/>
              <a:t>.</a:t>
            </a:r>
            <a:endParaRPr lang="el-GR" dirty="0"/>
          </a:p>
        </p:txBody>
      </p:sp>
      <p:sp>
        <p:nvSpPr>
          <p:cNvPr id="4" name="Θέση αριθμού διαφάνειας 3"/>
          <p:cNvSpPr>
            <a:spLocks noGrp="1"/>
          </p:cNvSpPr>
          <p:nvPr>
            <p:ph type="sldNum" sz="quarter" idx="5"/>
          </p:nvPr>
        </p:nvSpPr>
        <p:spPr/>
        <p:txBody>
          <a:bodyPr/>
          <a:lstStyle/>
          <a:p>
            <a:fld id="{A0E2E61C-FAD6-40FE-9843-E3DE43FA0342}" type="slidenum">
              <a:rPr lang="el-GR" smtClean="0"/>
              <a:t>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Στις θέσεις που στοχεύει το </a:t>
            </a:r>
            <a:r>
              <a:rPr lang="en-US" dirty="0"/>
              <a:t>laser</a:t>
            </a:r>
            <a:r>
              <a:rPr lang="el-GR" dirty="0"/>
              <a:t>, το υλικό δεσμεύεται και ενώνεται (</a:t>
            </a:r>
            <a:r>
              <a:rPr lang="el-GR" dirty="0" err="1"/>
              <a:t>πυροσσυσωμάτωση</a:t>
            </a:r>
            <a:r>
              <a:rPr lang="el-GR" dirty="0"/>
              <a:t>), με αποτέλεσμα να δημιουργείται μια συμπαγής δομή.</a:t>
            </a:r>
          </a:p>
        </p:txBody>
      </p:sp>
      <p:sp>
        <p:nvSpPr>
          <p:cNvPr id="4" name="Θέση αριθμού διαφάνειας 3"/>
          <p:cNvSpPr>
            <a:spLocks noGrp="1"/>
          </p:cNvSpPr>
          <p:nvPr>
            <p:ph type="sldNum" sz="quarter" idx="5"/>
          </p:nvPr>
        </p:nvSpPr>
        <p:spPr/>
        <p:txBody>
          <a:bodyPr/>
          <a:lstStyle/>
          <a:p>
            <a:fld id="{A0E2E61C-FAD6-40FE-9843-E3DE43FA0342}" type="slidenum">
              <a:rPr lang="el-GR" smtClean="0"/>
              <a:t>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l-GR" dirty="0"/>
              <a:t>Το SLS είναι μια σχετικά νέα τεχνολογία που μέχρι στιγμής έχει χρησιμοποιηθεί κυρίως για γρήγορη δημιουργία πρωτοτύπων και για παραγωγή μικρού όγκου εξαρτημάτων. </a:t>
            </a:r>
            <a:r>
              <a:rPr lang="el-GR" sz="1800" dirty="0">
                <a:effectLst/>
                <a:latin typeface="Calibri" panose="020F0502020204030204" pitchFamily="34" charset="0"/>
                <a:ea typeface="Calibri" panose="020F0502020204030204" pitchFamily="34" charset="0"/>
              </a:rPr>
              <a:t>Χρησιμοποιείται στη βιομηχανία για εξαρτήματα που χρειάζονται ανθεκτικότητα, όπως στη μηχανική και την αεροδιαστημική.</a:t>
            </a:r>
          </a:p>
          <a:p>
            <a:pPr marL="0" marR="0" lvl="0" indent="0" algn="l" defTabSz="914400" rtl="0" eaLnBrk="1" fontAlgn="auto" latinLnBrk="0" hangingPunct="1">
              <a:lnSpc>
                <a:spcPct val="100000"/>
              </a:lnSpc>
              <a:spcBef>
                <a:spcPts val="0"/>
              </a:spcBef>
              <a:spcAft>
                <a:spcPts val="0"/>
              </a:spcAft>
              <a:buClrTx/>
              <a:buSzTx/>
              <a:buFontTx/>
              <a:buNone/>
              <a:defRPr/>
            </a:pPr>
            <a:r>
              <a:rPr lang="el-GR" dirty="0"/>
              <a:t>Οι ρόλοι παραγωγής επεκτείνονται καθώς βελτιώνεται η εμπορευματοποίηση της τεχνολογίας.</a:t>
            </a:r>
          </a:p>
        </p:txBody>
      </p:sp>
      <p:sp>
        <p:nvSpPr>
          <p:cNvPr id="4" name="Θέση αριθμού διαφάνειας 3"/>
          <p:cNvSpPr>
            <a:spLocks noGrp="1"/>
          </p:cNvSpPr>
          <p:nvPr>
            <p:ph type="sldNum" sz="quarter" idx="5"/>
          </p:nvPr>
        </p:nvSpPr>
        <p:spPr/>
        <p:txBody>
          <a:bodyPr/>
          <a:lstStyle/>
          <a:p>
            <a:fld id="{A0E2E61C-FAD6-40FE-9843-E3DE43FA0342}" type="slidenum">
              <a:rPr lang="el-GR" smtClean="0"/>
              <a:t>7</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l-GR" dirty="0"/>
              <a:t>Η εκτύπωση </a:t>
            </a:r>
            <a:r>
              <a:rPr lang="el-GR" dirty="0" err="1"/>
              <a:t>συντηγμένου</a:t>
            </a:r>
            <a:r>
              <a:rPr lang="el-GR" dirty="0"/>
              <a:t> νήματος είναι πλέον η πιο δημοφιλής διαδικασία για τρισδιάστατη εκτύπωση ποιότητας </a:t>
            </a:r>
            <a:r>
              <a:rPr lang="el-GR" dirty="0" err="1"/>
              <a:t>χομπίστα</a:t>
            </a:r>
            <a:r>
              <a:rPr lang="el-GR" dirty="0"/>
              <a:t>. Άλλες τεχνικές όπως η </a:t>
            </a:r>
            <a:r>
              <a:rPr lang="el-GR" dirty="0" err="1"/>
              <a:t>στερεολιθογραφία</a:t>
            </a:r>
            <a:r>
              <a:rPr lang="el-GR" dirty="0"/>
              <a:t> και η </a:t>
            </a:r>
            <a:r>
              <a:rPr lang="el-GR" dirty="0" err="1"/>
              <a:t>πυροσυσσωμάτωση</a:t>
            </a:r>
            <a:r>
              <a:rPr lang="el-GR" dirty="0"/>
              <a:t> μπορεί να προσφέρουν καλύτερα αποτελέσματα, αλλά είναι πολύ πιο δαπανηρές.</a:t>
            </a:r>
          </a:p>
          <a:p>
            <a:endParaRPr lang="el-GR" dirty="0"/>
          </a:p>
        </p:txBody>
      </p:sp>
      <p:sp>
        <p:nvSpPr>
          <p:cNvPr id="4" name="Θέση αριθμού διαφάνειας 3"/>
          <p:cNvSpPr>
            <a:spLocks noGrp="1"/>
          </p:cNvSpPr>
          <p:nvPr>
            <p:ph type="sldNum" sz="quarter" idx="5"/>
          </p:nvPr>
        </p:nvSpPr>
        <p:spPr/>
        <p:txBody>
          <a:bodyPr/>
          <a:lstStyle/>
          <a:p>
            <a:fld id="{A0E2E61C-FAD6-40FE-9843-E3DE43FA0342}" type="slidenum">
              <a:rPr lang="el-GR" smtClean="0"/>
              <a:t>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l-GR" dirty="0"/>
              <a:t>Τα μέρη του μοντέλου που προεξέχουν ενδέχεται να απαιτούν υλικό υποστήριξης (d).</a:t>
            </a:r>
          </a:p>
          <a:p>
            <a:endParaRPr lang="el-GR" dirty="0"/>
          </a:p>
        </p:txBody>
      </p:sp>
      <p:sp>
        <p:nvSpPr>
          <p:cNvPr id="4" name="Θέση αριθμού διαφάνειας 3"/>
          <p:cNvSpPr>
            <a:spLocks noGrp="1"/>
          </p:cNvSpPr>
          <p:nvPr>
            <p:ph type="sldNum" sz="quarter" idx="5"/>
          </p:nvPr>
        </p:nvSpPr>
        <p:spPr/>
        <p:txBody>
          <a:bodyPr/>
          <a:lstStyle/>
          <a:p>
            <a:fld id="{A0E2E61C-FAD6-40FE-9843-E3DE43FA0342}" type="slidenum">
              <a:rPr lang="el-GR" smtClean="0"/>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2648" y="557783"/>
            <a:ext cx="10969752" cy="3130807"/>
          </a:xfrm>
        </p:spPr>
        <p:txBody>
          <a:bodyPr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612648" y="3902206"/>
            <a:ext cx="10969752" cy="22405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C5A860-F335-4252-AA00-24FB67ED2982}" type="datetime1">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AB1048-0047-48CA-88BA-D69B470942CF}" type="datetime1">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57784"/>
            <a:ext cx="2854452" cy="564342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12648" y="557784"/>
            <a:ext cx="7734300" cy="5643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BD83879-648C-49A9-81A2-0EF5946532D0}" type="datetime1">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BC802-30E3-4658-9CCA-F873646FEC67}" type="datetime1">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648" y="557784"/>
            <a:ext cx="10969752" cy="3146400"/>
          </a:xfrm>
        </p:spPr>
        <p:txBody>
          <a:bodyPr anchor="b">
            <a:normAutofit/>
          </a:bodyPr>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612648" y="3902207"/>
            <a:ext cx="10969752" cy="2187443"/>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B227A3-19CE-4153-81CE-64EB7AB094B3}" type="datetime1">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46F3F-274D-499B-ABBE-824EB4ABDC3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2" y="2081369"/>
            <a:ext cx="5410200" cy="40955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19A100-10F6-477E-8847-29D479EF1C92}" type="datetime1">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46F3F-274D-499B-ABBE-824EB4ABDC3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745788"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09600" y="1895096"/>
            <a:ext cx="5387975"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842211"/>
            <a:ext cx="5387975"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67890" y="1895096"/>
            <a:ext cx="541451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67890" y="2842211"/>
            <a:ext cx="5414510" cy="33474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128AB-198A-495F-8475-FDB360C9873F}" type="datetime1">
              <a:rPr lang="en-US" smtClean="0"/>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646F3F-274D-499B-ABBE-824EB4ABDC3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1A235E-F8FD-479F-9FC7-18BE84110877}" type="datetime1">
              <a:rPr lang="en-US" smtClean="0"/>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646F3F-274D-499B-ABBE-824EB4ABDC3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0F09B-68DA-462E-9DB4-4C9ADAB8CBCC}" type="datetime1">
              <a:rPr lang="en-US" smtClean="0"/>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646F3F-274D-499B-ABBE-824EB4ABDC3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649" y="457199"/>
            <a:ext cx="4970822" cy="2660205"/>
          </a:xfrm>
        </p:spPr>
        <p:txBody>
          <a:bodyPr anchor="b">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6096000" y="457200"/>
            <a:ext cx="5483352" cy="5744003"/>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2649" y="3329989"/>
            <a:ext cx="4970822" cy="2871216"/>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AC4E36-FABE-47EB-AA7F-C19A93824617}" type="datetime1">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46F3F-274D-499B-ABBE-824EB4ABDC3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2649" y="457199"/>
            <a:ext cx="4970822" cy="2667485"/>
          </a:xfrm>
        </p:spPr>
        <p:txBody>
          <a:bodyPr anchor="b">
            <a:normAutofit/>
          </a:bodyPr>
          <a:lstStyle>
            <a:lvl1pPr>
              <a:defRPr sz="3600"/>
            </a:lvl1pPr>
          </a:lstStyle>
          <a:p>
            <a:r>
              <a:rPr lang="en-US"/>
              <a:t>Click to edit Master title style</a:t>
            </a:r>
            <a:endParaRPr lang="en-US" dirty="0"/>
          </a:p>
        </p:txBody>
      </p:sp>
      <p:sp>
        <p:nvSpPr>
          <p:cNvPr id="3" name="Picture Placeholder 2"/>
          <p:cNvSpPr>
            <a:spLocks noGrp="1"/>
          </p:cNvSpPr>
          <p:nvPr>
            <p:ph type="pic" idx="1"/>
          </p:nvPr>
        </p:nvSpPr>
        <p:spPr>
          <a:xfrm>
            <a:off x="6096000" y="457199"/>
            <a:ext cx="5483352" cy="540385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12649" y="3322708"/>
            <a:ext cx="4970822" cy="254628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99CE6B-5DE6-4A2D-B72E-5E8969F9F56F}" type="datetime1">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46F3F-274D-499B-ABBE-824EB4ABDC3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p:cNvSpPr/>
          <p:nvPr/>
        </p:nvSpPr>
        <p:spPr>
          <a:xfrm>
            <a:off x="-1" y="232968"/>
            <a:ext cx="9560477" cy="6625032"/>
          </a:xfrm>
          <a:custGeom>
            <a:avLst/>
            <a:gdLst>
              <a:gd name="connsiteX0" fmla="*/ 8831314 w 9263816"/>
              <a:gd name="connsiteY0" fmla="*/ 5943878 h 6858000"/>
              <a:gd name="connsiteX1" fmla="*/ 9179783 w 9263816"/>
              <a:gd name="connsiteY1" fmla="*/ 6086141 h 6858000"/>
              <a:gd name="connsiteX2" fmla="*/ 9260887 w 9263816"/>
              <a:gd name="connsiteY2" fmla="*/ 6279156 h 6858000"/>
              <a:gd name="connsiteX3" fmla="*/ 8925621 w 9263816"/>
              <a:gd name="connsiteY3" fmla="*/ 6708712 h 6858000"/>
              <a:gd name="connsiteX4" fmla="*/ 8496050 w 9263816"/>
              <a:gd name="connsiteY4" fmla="*/ 6373449 h 6858000"/>
              <a:gd name="connsiteX5" fmla="*/ 8831314 w 9263816"/>
              <a:gd name="connsiteY5" fmla="*/ 5943878 h 6858000"/>
              <a:gd name="connsiteX6" fmla="*/ 7397485 w 9263816"/>
              <a:gd name="connsiteY6" fmla="*/ 5931706 h 6858000"/>
              <a:gd name="connsiteX7" fmla="*/ 7917779 w 9263816"/>
              <a:gd name="connsiteY7" fmla="*/ 6191864 h 6858000"/>
              <a:gd name="connsiteX8" fmla="*/ 8013467 w 9263816"/>
              <a:gd name="connsiteY8" fmla="*/ 6375784 h 6858000"/>
              <a:gd name="connsiteX9" fmla="*/ 8021879 w 9263816"/>
              <a:gd name="connsiteY9" fmla="*/ 6753751 h 6858000"/>
              <a:gd name="connsiteX10" fmla="*/ 7981316 w 9263816"/>
              <a:gd name="connsiteY10" fmla="*/ 6858000 h 6858000"/>
              <a:gd name="connsiteX11" fmla="*/ 6819486 w 9263816"/>
              <a:gd name="connsiteY11" fmla="*/ 6858000 h 6858000"/>
              <a:gd name="connsiteX12" fmla="*/ 6785199 w 9263816"/>
              <a:gd name="connsiteY12" fmla="*/ 6781101 h 6858000"/>
              <a:gd name="connsiteX13" fmla="*/ 7196747 w 9263816"/>
              <a:gd name="connsiteY13" fmla="*/ 5964309 h 6858000"/>
              <a:gd name="connsiteX14" fmla="*/ 7397485 w 9263816"/>
              <a:gd name="connsiteY14" fmla="*/ 5931706 h 6858000"/>
              <a:gd name="connsiteX15" fmla="*/ 1505570 w 9263816"/>
              <a:gd name="connsiteY15" fmla="*/ 227178 h 6858000"/>
              <a:gd name="connsiteX16" fmla="*/ 2026489 w 9263816"/>
              <a:gd name="connsiteY16" fmla="*/ 392370 h 6858000"/>
              <a:gd name="connsiteX17" fmla="*/ 2444553 w 9263816"/>
              <a:gd name="connsiteY17" fmla="*/ 1654853 h 6858000"/>
              <a:gd name="connsiteX18" fmla="*/ 3183153 w 9263816"/>
              <a:gd name="connsiteY18" fmla="*/ 2116208 h 6858000"/>
              <a:gd name="connsiteX19" fmla="*/ 4288384 w 9263816"/>
              <a:gd name="connsiteY19" fmla="*/ 1291908 h 6858000"/>
              <a:gd name="connsiteX20" fmla="*/ 5472602 w 9263816"/>
              <a:gd name="connsiteY20" fmla="*/ 1697818 h 6858000"/>
              <a:gd name="connsiteX21" fmla="*/ 5844697 w 9263816"/>
              <a:gd name="connsiteY21" fmla="*/ 3444791 h 6858000"/>
              <a:gd name="connsiteX22" fmla="*/ 6715674 w 9263816"/>
              <a:gd name="connsiteY22" fmla="*/ 4065208 h 6858000"/>
              <a:gd name="connsiteX23" fmla="*/ 8130429 w 9263816"/>
              <a:gd name="connsiteY23" fmla="*/ 4101787 h 6858000"/>
              <a:gd name="connsiteX24" fmla="*/ 8624630 w 9263816"/>
              <a:gd name="connsiteY24" fmla="*/ 4686202 h 6858000"/>
              <a:gd name="connsiteX25" fmla="*/ 8623843 w 9263816"/>
              <a:gd name="connsiteY25" fmla="*/ 4685749 h 6858000"/>
              <a:gd name="connsiteX26" fmla="*/ 8646859 w 9263816"/>
              <a:gd name="connsiteY26" fmla="*/ 4835156 h 6858000"/>
              <a:gd name="connsiteX27" fmla="*/ 8079403 w 9263816"/>
              <a:gd name="connsiteY27" fmla="*/ 5661624 h 6858000"/>
              <a:gd name="connsiteX28" fmla="*/ 6833105 w 9263816"/>
              <a:gd name="connsiteY28" fmla="*/ 5397208 h 6858000"/>
              <a:gd name="connsiteX29" fmla="*/ 5900832 w 9263816"/>
              <a:gd name="connsiteY29" fmla="*/ 5944462 h 6858000"/>
              <a:gd name="connsiteX30" fmla="*/ 6067212 w 9263816"/>
              <a:gd name="connsiteY30" fmla="*/ 6811916 h 6858000"/>
              <a:gd name="connsiteX31" fmla="*/ 6089565 w 9263816"/>
              <a:gd name="connsiteY31" fmla="*/ 6858000 h 6858000"/>
              <a:gd name="connsiteX32" fmla="*/ 0 w 9263816"/>
              <a:gd name="connsiteY32" fmla="*/ 6858000 h 6858000"/>
              <a:gd name="connsiteX33" fmla="*/ 0 w 9263816"/>
              <a:gd name="connsiteY33" fmla="*/ 2181377 h 6858000"/>
              <a:gd name="connsiteX34" fmla="*/ 73069 w 9263816"/>
              <a:gd name="connsiteY34" fmla="*/ 2215839 h 6858000"/>
              <a:gd name="connsiteX35" fmla="*/ 335445 w 9263816"/>
              <a:gd name="connsiteY35" fmla="*/ 2237140 h 6858000"/>
              <a:gd name="connsiteX36" fmla="*/ 752878 w 9263816"/>
              <a:gd name="connsiteY36" fmla="*/ 1445285 h 6858000"/>
              <a:gd name="connsiteX37" fmla="*/ 1202551 w 9263816"/>
              <a:gd name="connsiteY37" fmla="*/ 314229 h 6858000"/>
              <a:gd name="connsiteX38" fmla="*/ 1505570 w 9263816"/>
              <a:gd name="connsiteY38" fmla="*/ 227178 h 6858000"/>
              <a:gd name="connsiteX39" fmla="*/ 3142509 w 9263816"/>
              <a:gd name="connsiteY39" fmla="*/ 68854 h 6858000"/>
              <a:gd name="connsiteX40" fmla="*/ 3490978 w 9263816"/>
              <a:gd name="connsiteY40" fmla="*/ 211117 h 6858000"/>
              <a:gd name="connsiteX41" fmla="*/ 3572083 w 9263816"/>
              <a:gd name="connsiteY41" fmla="*/ 404131 h 6858000"/>
              <a:gd name="connsiteX42" fmla="*/ 3236814 w 9263816"/>
              <a:gd name="connsiteY42" fmla="*/ 833688 h 6858000"/>
              <a:gd name="connsiteX43" fmla="*/ 2807245 w 9263816"/>
              <a:gd name="connsiteY43" fmla="*/ 498425 h 6858000"/>
              <a:gd name="connsiteX44" fmla="*/ 3142509 w 9263816"/>
              <a:gd name="connsiteY44" fmla="*/ 68854 h 6858000"/>
              <a:gd name="connsiteX45" fmla="*/ 0 w 9263816"/>
              <a:gd name="connsiteY45" fmla="*/ 0 h 6858000"/>
              <a:gd name="connsiteX46" fmla="*/ 39858 w 9263816"/>
              <a:gd name="connsiteY46" fmla="*/ 0 h 6858000"/>
              <a:gd name="connsiteX47" fmla="*/ 65022 w 9263816"/>
              <a:gd name="connsiteY47" fmla="*/ 5834 h 6858000"/>
              <a:gd name="connsiteX48" fmla="*/ 389258 w 9263816"/>
              <a:gd name="connsiteY48" fmla="*/ 235630 h 6858000"/>
              <a:gd name="connsiteX49" fmla="*/ 485484 w 9263816"/>
              <a:gd name="connsiteY49" fmla="*/ 420070 h 6858000"/>
              <a:gd name="connsiteX50" fmla="*/ 74229 w 9263816"/>
              <a:gd name="connsiteY50" fmla="*/ 1237955 h 6858000"/>
              <a:gd name="connsiteX51" fmla="*/ 0 w 9263816"/>
              <a:gd name="connsiteY51" fmla="*/ 1254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263816" h="6858000">
                <a:moveTo>
                  <a:pt x="8831314" y="5943878"/>
                </a:moveTo>
                <a:cubicBezTo>
                  <a:pt x="8964281" y="5927490"/>
                  <a:pt x="9096260" y="5981362"/>
                  <a:pt x="9179783" y="6086141"/>
                </a:cubicBezTo>
                <a:cubicBezTo>
                  <a:pt x="9224074" y="6141769"/>
                  <a:pt x="9252211" y="6208560"/>
                  <a:pt x="9260887" y="6279156"/>
                </a:cubicBezTo>
                <a:cubicBezTo>
                  <a:pt x="9286897" y="6490362"/>
                  <a:pt x="9136845" y="6682672"/>
                  <a:pt x="8925621" y="6708712"/>
                </a:cubicBezTo>
                <a:cubicBezTo>
                  <a:pt x="8714398" y="6734766"/>
                  <a:pt x="8522062" y="6584655"/>
                  <a:pt x="8496050" y="6373449"/>
                </a:cubicBezTo>
                <a:cubicBezTo>
                  <a:pt x="8470038" y="6162229"/>
                  <a:pt x="8620090" y="5969920"/>
                  <a:pt x="8831314" y="5943878"/>
                </a:cubicBezTo>
                <a:close/>
                <a:moveTo>
                  <a:pt x="7397485" y="5931706"/>
                </a:moveTo>
                <a:cubicBezTo>
                  <a:pt x="7598431" y="5931157"/>
                  <a:pt x="7792965" y="6024548"/>
                  <a:pt x="7917779" y="6191864"/>
                </a:cubicBezTo>
                <a:cubicBezTo>
                  <a:pt x="7959204" y="6247714"/>
                  <a:pt x="7991530" y="6309792"/>
                  <a:pt x="8013467" y="6375784"/>
                </a:cubicBezTo>
                <a:cubicBezTo>
                  <a:pt x="8055425" y="6502973"/>
                  <a:pt x="8055748" y="6633888"/>
                  <a:pt x="8021879" y="6753751"/>
                </a:cubicBezTo>
                <a:lnTo>
                  <a:pt x="7981316" y="6858000"/>
                </a:lnTo>
                <a:lnTo>
                  <a:pt x="6819486" y="6858000"/>
                </a:lnTo>
                <a:lnTo>
                  <a:pt x="6785199" y="6781101"/>
                </a:lnTo>
                <a:cubicBezTo>
                  <a:pt x="6673307" y="6441922"/>
                  <a:pt x="6857485" y="6076251"/>
                  <a:pt x="7196747" y="5964309"/>
                </a:cubicBezTo>
                <a:cubicBezTo>
                  <a:pt x="7262809" y="5942509"/>
                  <a:pt x="7330503" y="5931889"/>
                  <a:pt x="7397485" y="5931706"/>
                </a:cubicBezTo>
                <a:close/>
                <a:moveTo>
                  <a:pt x="1505570" y="227178"/>
                </a:moveTo>
                <a:cubicBezTo>
                  <a:pt x="1691018" y="218628"/>
                  <a:pt x="1889853" y="275403"/>
                  <a:pt x="2026489" y="392370"/>
                </a:cubicBezTo>
                <a:cubicBezTo>
                  <a:pt x="2369898" y="685965"/>
                  <a:pt x="2078266" y="1147857"/>
                  <a:pt x="2444553" y="1654853"/>
                </a:cubicBezTo>
                <a:cubicBezTo>
                  <a:pt x="2492906" y="1721679"/>
                  <a:pt x="2800482" y="2144546"/>
                  <a:pt x="3183153" y="2116208"/>
                </a:cubicBezTo>
                <a:cubicBezTo>
                  <a:pt x="3673561" y="2080541"/>
                  <a:pt x="3723222" y="1441614"/>
                  <a:pt x="4288384" y="1291908"/>
                </a:cubicBezTo>
                <a:cubicBezTo>
                  <a:pt x="4689065" y="1185875"/>
                  <a:pt x="5207943" y="1366633"/>
                  <a:pt x="5472602" y="1697818"/>
                </a:cubicBezTo>
                <a:cubicBezTo>
                  <a:pt x="5891294" y="2221754"/>
                  <a:pt x="5408012" y="2790179"/>
                  <a:pt x="5844697" y="3444791"/>
                </a:cubicBezTo>
                <a:cubicBezTo>
                  <a:pt x="6149900" y="3902467"/>
                  <a:pt x="6672672" y="4053594"/>
                  <a:pt x="6715674" y="4065208"/>
                </a:cubicBezTo>
                <a:cubicBezTo>
                  <a:pt x="7326423" y="4232519"/>
                  <a:pt x="7677158" y="3817020"/>
                  <a:pt x="8130429" y="4101787"/>
                </a:cubicBezTo>
                <a:cubicBezTo>
                  <a:pt x="8226340" y="4161985"/>
                  <a:pt x="8536372" y="4356819"/>
                  <a:pt x="8624630" y="4686202"/>
                </a:cubicBezTo>
                <a:lnTo>
                  <a:pt x="8623843" y="4685749"/>
                </a:lnTo>
                <a:cubicBezTo>
                  <a:pt x="8636924" y="4734567"/>
                  <a:pt x="8644635" y="4784678"/>
                  <a:pt x="8646859" y="4835156"/>
                </a:cubicBezTo>
                <a:cubicBezTo>
                  <a:pt x="8662596" y="5196604"/>
                  <a:pt x="8398383" y="5562326"/>
                  <a:pt x="8079403" y="5661624"/>
                </a:cubicBezTo>
                <a:cubicBezTo>
                  <a:pt x="7649807" y="5795217"/>
                  <a:pt x="7430996" y="5350293"/>
                  <a:pt x="6833105" y="5397208"/>
                </a:cubicBezTo>
                <a:cubicBezTo>
                  <a:pt x="6519033" y="5421527"/>
                  <a:pt x="6056658" y="5595550"/>
                  <a:pt x="5900832" y="5944462"/>
                </a:cubicBezTo>
                <a:cubicBezTo>
                  <a:pt x="5770548" y="6236600"/>
                  <a:pt x="5916359" y="6515160"/>
                  <a:pt x="6067212" y="6811916"/>
                </a:cubicBezTo>
                <a:lnTo>
                  <a:pt x="6089565" y="6858000"/>
                </a:lnTo>
                <a:lnTo>
                  <a:pt x="0" y="6858000"/>
                </a:lnTo>
                <a:lnTo>
                  <a:pt x="0" y="2181377"/>
                </a:lnTo>
                <a:lnTo>
                  <a:pt x="73069" y="2215839"/>
                </a:lnTo>
                <a:cubicBezTo>
                  <a:pt x="165116" y="2251829"/>
                  <a:pt x="254486" y="2263171"/>
                  <a:pt x="335445" y="2237140"/>
                </a:cubicBezTo>
                <a:cubicBezTo>
                  <a:pt x="594718" y="2153707"/>
                  <a:pt x="688441" y="1733807"/>
                  <a:pt x="752878" y="1445285"/>
                </a:cubicBezTo>
                <a:cubicBezTo>
                  <a:pt x="925059" y="674068"/>
                  <a:pt x="975076" y="456292"/>
                  <a:pt x="1202551" y="314229"/>
                </a:cubicBezTo>
                <a:cubicBezTo>
                  <a:pt x="1287853" y="260956"/>
                  <a:pt x="1394302" y="232308"/>
                  <a:pt x="1505570" y="227178"/>
                </a:cubicBezTo>
                <a:close/>
                <a:moveTo>
                  <a:pt x="3142509" y="68854"/>
                </a:moveTo>
                <a:cubicBezTo>
                  <a:pt x="3275474" y="52467"/>
                  <a:pt x="3407455" y="106339"/>
                  <a:pt x="3490978" y="211117"/>
                </a:cubicBezTo>
                <a:cubicBezTo>
                  <a:pt x="3535271" y="266744"/>
                  <a:pt x="3563404" y="333535"/>
                  <a:pt x="3572083" y="404131"/>
                </a:cubicBezTo>
                <a:cubicBezTo>
                  <a:pt x="3598092" y="615337"/>
                  <a:pt x="3448040" y="807648"/>
                  <a:pt x="3236814" y="833688"/>
                </a:cubicBezTo>
                <a:cubicBezTo>
                  <a:pt x="3025594" y="859741"/>
                  <a:pt x="2833255" y="709631"/>
                  <a:pt x="2807245" y="498425"/>
                </a:cubicBezTo>
                <a:cubicBezTo>
                  <a:pt x="2781232" y="287207"/>
                  <a:pt x="2931283" y="94896"/>
                  <a:pt x="3142509" y="68854"/>
                </a:cubicBezTo>
                <a:close/>
                <a:moveTo>
                  <a:pt x="0" y="0"/>
                </a:moveTo>
                <a:lnTo>
                  <a:pt x="39858" y="0"/>
                </a:lnTo>
                <a:lnTo>
                  <a:pt x="65022" y="5834"/>
                </a:lnTo>
                <a:cubicBezTo>
                  <a:pt x="191545" y="45606"/>
                  <a:pt x="305874" y="124173"/>
                  <a:pt x="389258" y="235630"/>
                </a:cubicBezTo>
                <a:cubicBezTo>
                  <a:pt x="430983" y="291600"/>
                  <a:pt x="463360" y="353876"/>
                  <a:pt x="485484" y="420070"/>
                </a:cubicBezTo>
                <a:cubicBezTo>
                  <a:pt x="597711" y="759508"/>
                  <a:pt x="413661" y="1125662"/>
                  <a:pt x="74229" y="1237955"/>
                </a:cubicBezTo>
                <a:lnTo>
                  <a:pt x="0" y="1254477"/>
                </a:lnTo>
                <a:close/>
              </a:path>
            </a:pathLst>
          </a:custGeom>
          <a:solidFill>
            <a:schemeClr val="bg1"/>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p:cNvSpPr>
            <a:spLocks noGrp="1"/>
          </p:cNvSpPr>
          <p:nvPr>
            <p:ph type="title"/>
          </p:nvPr>
        </p:nvSpPr>
        <p:spPr>
          <a:xfrm>
            <a:off x="609600" y="557784"/>
            <a:ext cx="10972800"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09600" y="2106204"/>
            <a:ext cx="10972800" cy="403653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0"/>
            <a:ext cx="2743200" cy="365125"/>
          </a:xfrm>
          <a:prstGeom prst="rect">
            <a:avLst/>
          </a:prstGeom>
        </p:spPr>
        <p:txBody>
          <a:bodyPr vert="horz" lIns="91440" tIns="45720" rIns="91440" bIns="45720" rtlCol="0" anchor="ctr"/>
          <a:lstStyle>
            <a:lvl1pPr algn="l">
              <a:defRPr lang="en-US" sz="800" kern="1200" cap="all" spc="200" smtClean="0">
                <a:solidFill>
                  <a:schemeClr val="tx1"/>
                </a:solidFill>
                <a:latin typeface="+mn-lt"/>
                <a:ea typeface="+mn-ea"/>
                <a:cs typeface="Segoe UI Semilight" panose="020B0402040204020203" pitchFamily="34" charset="0"/>
              </a:defRPr>
            </a:lvl1pPr>
          </a:lstStyle>
          <a:p>
            <a:fld id="{F481A142-DA77-4A5F-AD1F-14E6C18F0F5F}" type="datetime1">
              <a:rPr lang="en-US" smtClean="0"/>
              <a:t>10/31/2024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800" kern="1200" cap="all" spc="200" dirty="0">
                <a:solidFill>
                  <a:schemeClr val="tx1"/>
                </a:solidFill>
                <a:latin typeface="+mn-lt"/>
                <a:ea typeface="+mn-ea"/>
                <a:cs typeface="Segoe UI Semilight" panose="020B0402040204020203" pitchFamily="34" charset="0"/>
              </a:defRPr>
            </a:lvl1pPr>
          </a:lstStyle>
          <a:p>
            <a:endParaRPr lang="en-US" dirty="0"/>
          </a:p>
        </p:txBody>
      </p:sp>
      <p:sp>
        <p:nvSpPr>
          <p:cNvPr id="6" name="Slide Number Placeholder 5"/>
          <p:cNvSpPr>
            <a:spLocks noGrp="1"/>
          </p:cNvSpPr>
          <p:nvPr>
            <p:ph type="sldNum" sz="quarter" idx="4"/>
          </p:nvPr>
        </p:nvSpPr>
        <p:spPr>
          <a:xfrm>
            <a:off x="10134600" y="6356350"/>
            <a:ext cx="1447800" cy="365125"/>
          </a:xfrm>
          <a:prstGeom prst="rect">
            <a:avLst/>
          </a:prstGeom>
        </p:spPr>
        <p:txBody>
          <a:bodyPr vert="horz" lIns="91440" tIns="45720" rIns="91440" bIns="45720" rtlCol="0" anchor="ctr"/>
          <a:lstStyle>
            <a:lvl1pPr algn="r">
              <a:defRPr lang="en-US" sz="800" kern="1200" cap="all" spc="200" smtClean="0">
                <a:solidFill>
                  <a:schemeClr val="tx1"/>
                </a:solidFill>
                <a:latin typeface="+mn-lt"/>
                <a:ea typeface="+mn-ea"/>
                <a:cs typeface="Segoe UI Semilight" panose="020B0402040204020203" pitchFamily="34" charset="0"/>
              </a:defRPr>
            </a:lvl1pPr>
          </a:lstStyle>
          <a:p>
            <a:fld id="{1F646F3F-274D-499B-ABBE-824EB4ABDC3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Clr>
          <a:schemeClr val="accent5"/>
        </a:buClr>
        <a:buFont typeface="Avenir Next LT Pro" panose="020B0504020202020204" pitchFamily="34" charset="0"/>
        <a:buNone/>
        <a:defRPr sz="2000" kern="1200">
          <a:solidFill>
            <a:schemeClr val="tx1"/>
          </a:solidFill>
          <a:latin typeface="+mn-lt"/>
          <a:ea typeface="+mn-ea"/>
          <a:cs typeface="+mn-cs"/>
        </a:defRPr>
      </a:lvl1pPr>
      <a:lvl2pPr marL="228600" indent="0" algn="l"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1"/>
          </a:solidFill>
          <a:latin typeface="+mn-lt"/>
          <a:ea typeface="+mn-ea"/>
          <a:cs typeface="+mn-cs"/>
        </a:defRPr>
      </a:lvl3pPr>
      <a:lvl4pPr marL="6858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Clr>
          <a:schemeClr val="accent5"/>
        </a:buClr>
        <a:buFont typeface="Avenir Next LT Pro" panose="020B05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hdphoto" Target="../media/hdphoto3.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20.png"/><Relationship Id="rId5" Type="http://schemas.openxmlformats.org/officeDocument/2006/relationships/diagramQuickStyle" Target="../diagrams/quickStyle2.xml"/><Relationship Id="rId10" Type="http://schemas.openxmlformats.org/officeDocument/2006/relationships/image" Target="../media/image19.png"/><Relationship Id="rId4" Type="http://schemas.openxmlformats.org/officeDocument/2006/relationships/diagramLayout" Target="../diagrams/layout2.xml"/><Relationship Id="rId9"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6.xml"/><Relationship Id="rId7" Type="http://schemas.openxmlformats.org/officeDocument/2006/relationships/diagramQuickStyle" Target="../diagrams/quickStyle3.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1.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3.jpeg"/><Relationship Id="rId7" Type="http://schemas.openxmlformats.org/officeDocument/2006/relationships/diagramColors" Target="../diagrams/colors4.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ebm"/><Relationship Id="rId1" Type="http://schemas.microsoft.com/office/2007/relationships/media" Target="../media/media3.webm"/><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4" name="Picture 3" descr="Εικόνα που περιέχει στιγμιότυπο οθόνης, νερό, μπλε, υποβρύχια&#10;&#10;Περιγραφή που δημιουργήθηκε αυτόματα"/>
          <p:cNvPicPr>
            <a:picLocks noChangeAspect="1"/>
          </p:cNvPicPr>
          <p:nvPr/>
        </p:nvPicPr>
        <p:blipFill>
          <a:blip r:embed="rId3">
            <a:alphaModFix amt="50000"/>
          </a:blip>
          <a:srcRect r="12930"/>
          <a:stretch>
            <a:fillRect/>
          </a:stretch>
        </p:blipFill>
        <p:spPr>
          <a:xfrm>
            <a:off x="837986" y="10"/>
            <a:ext cx="10615629" cy="6857990"/>
          </a:xfrm>
          <a:custGeom>
            <a:avLst/>
            <a:gdLst/>
            <a:ahLst/>
            <a:cxnLst/>
            <a:rect l="l" t="t" r="r" b="b"/>
            <a:pathLst>
              <a:path w="10615629" h="6858000">
                <a:moveTo>
                  <a:pt x="7169276" y="5665107"/>
                </a:moveTo>
                <a:cubicBezTo>
                  <a:pt x="7360157" y="5665107"/>
                  <a:pt x="7514897" y="5819847"/>
                  <a:pt x="7514897" y="6010728"/>
                </a:cubicBezTo>
                <a:cubicBezTo>
                  <a:pt x="7514897" y="6201609"/>
                  <a:pt x="7360157" y="6356349"/>
                  <a:pt x="7169276" y="6356349"/>
                </a:cubicBezTo>
                <a:cubicBezTo>
                  <a:pt x="6978395" y="6356349"/>
                  <a:pt x="6823655" y="6201609"/>
                  <a:pt x="6823655" y="6010728"/>
                </a:cubicBezTo>
                <a:cubicBezTo>
                  <a:pt x="6823655" y="5819847"/>
                  <a:pt x="6978395" y="5665107"/>
                  <a:pt x="7169276" y="5665107"/>
                </a:cubicBezTo>
                <a:close/>
                <a:moveTo>
                  <a:pt x="10010446" y="2285546"/>
                </a:moveTo>
                <a:cubicBezTo>
                  <a:pt x="10256938" y="2285546"/>
                  <a:pt x="10456760" y="2485368"/>
                  <a:pt x="10456760" y="2731860"/>
                </a:cubicBezTo>
                <a:cubicBezTo>
                  <a:pt x="10456760" y="2978352"/>
                  <a:pt x="10256938" y="3178174"/>
                  <a:pt x="10010446" y="3178174"/>
                </a:cubicBezTo>
                <a:cubicBezTo>
                  <a:pt x="9763954" y="3178174"/>
                  <a:pt x="9564132" y="2978352"/>
                  <a:pt x="9564132" y="2731860"/>
                </a:cubicBezTo>
                <a:cubicBezTo>
                  <a:pt x="9564132" y="2485368"/>
                  <a:pt x="9763954" y="2285546"/>
                  <a:pt x="10010446" y="2285546"/>
                </a:cubicBezTo>
                <a:close/>
                <a:moveTo>
                  <a:pt x="10354145" y="1626054"/>
                </a:moveTo>
                <a:cubicBezTo>
                  <a:pt x="10498559" y="1626054"/>
                  <a:pt x="10615629" y="1743124"/>
                  <a:pt x="10615629" y="1887538"/>
                </a:cubicBezTo>
                <a:cubicBezTo>
                  <a:pt x="10615629" y="2031953"/>
                  <a:pt x="10498559" y="2149022"/>
                  <a:pt x="10354145" y="2149022"/>
                </a:cubicBezTo>
                <a:cubicBezTo>
                  <a:pt x="10209731" y="2149022"/>
                  <a:pt x="10092661" y="2031953"/>
                  <a:pt x="10092661" y="1887538"/>
                </a:cubicBezTo>
                <a:cubicBezTo>
                  <a:pt x="10092661" y="1743124"/>
                  <a:pt x="10209731" y="1626054"/>
                  <a:pt x="10354145" y="1626054"/>
                </a:cubicBezTo>
                <a:close/>
                <a:moveTo>
                  <a:pt x="1458900" y="620485"/>
                </a:moveTo>
                <a:cubicBezTo>
                  <a:pt x="1705392" y="620485"/>
                  <a:pt x="1905214" y="820307"/>
                  <a:pt x="1905214" y="1066799"/>
                </a:cubicBezTo>
                <a:cubicBezTo>
                  <a:pt x="1905214" y="1313291"/>
                  <a:pt x="1705392" y="1513113"/>
                  <a:pt x="1458900" y="1513113"/>
                </a:cubicBezTo>
                <a:cubicBezTo>
                  <a:pt x="1212408" y="1513113"/>
                  <a:pt x="1012586" y="1313291"/>
                  <a:pt x="1012586" y="1066799"/>
                </a:cubicBezTo>
                <a:cubicBezTo>
                  <a:pt x="1012586" y="820307"/>
                  <a:pt x="1212408" y="620485"/>
                  <a:pt x="1458900" y="620485"/>
                </a:cubicBezTo>
                <a:close/>
                <a:moveTo>
                  <a:pt x="6634576" y="0"/>
                </a:moveTo>
                <a:lnTo>
                  <a:pt x="10141834" y="0"/>
                </a:lnTo>
                <a:lnTo>
                  <a:pt x="10200260" y="112226"/>
                </a:lnTo>
                <a:cubicBezTo>
                  <a:pt x="10410239" y="575266"/>
                  <a:pt x="10394872" y="1153565"/>
                  <a:pt x="9914575" y="1675662"/>
                </a:cubicBezTo>
                <a:cubicBezTo>
                  <a:pt x="9716856" y="1890645"/>
                  <a:pt x="9539638" y="2125049"/>
                  <a:pt x="9361609" y="2357294"/>
                </a:cubicBezTo>
                <a:cubicBezTo>
                  <a:pt x="9193292" y="2576998"/>
                  <a:pt x="9188572" y="2830553"/>
                  <a:pt x="9334635" y="3068327"/>
                </a:cubicBezTo>
                <a:cubicBezTo>
                  <a:pt x="9495670" y="3329571"/>
                  <a:pt x="9683004" y="3577866"/>
                  <a:pt x="9815042" y="3852732"/>
                </a:cubicBezTo>
                <a:cubicBezTo>
                  <a:pt x="10050525" y="4342848"/>
                  <a:pt x="9955575" y="4825682"/>
                  <a:pt x="9376176" y="5163127"/>
                </a:cubicBezTo>
                <a:cubicBezTo>
                  <a:pt x="8901029" y="5439880"/>
                  <a:pt x="8396077" y="5450670"/>
                  <a:pt x="7869813" y="5397801"/>
                </a:cubicBezTo>
                <a:cubicBezTo>
                  <a:pt x="7414763" y="5352214"/>
                  <a:pt x="6924916" y="5316879"/>
                  <a:pt x="6545392" y="5591203"/>
                </a:cubicBezTo>
                <a:cubicBezTo>
                  <a:pt x="6238293" y="5813469"/>
                  <a:pt x="6024794" y="6166019"/>
                  <a:pt x="5772723" y="6463272"/>
                </a:cubicBezTo>
                <a:cubicBezTo>
                  <a:pt x="5693284" y="6557074"/>
                  <a:pt x="5618532" y="6655326"/>
                  <a:pt x="5542128" y="6751893"/>
                </a:cubicBezTo>
                <a:lnTo>
                  <a:pt x="5455473" y="6858000"/>
                </a:lnTo>
                <a:lnTo>
                  <a:pt x="3884322" y="6858000"/>
                </a:lnTo>
                <a:lnTo>
                  <a:pt x="3874161" y="6844414"/>
                </a:lnTo>
                <a:cubicBezTo>
                  <a:pt x="3769502" y="6682570"/>
                  <a:pt x="3725804" y="6471499"/>
                  <a:pt x="3692625" y="6276207"/>
                </a:cubicBezTo>
                <a:cubicBezTo>
                  <a:pt x="3594979" y="5704764"/>
                  <a:pt x="2996562" y="5529973"/>
                  <a:pt x="2561203" y="5655806"/>
                </a:cubicBezTo>
                <a:cubicBezTo>
                  <a:pt x="1295584" y="6024675"/>
                  <a:pt x="405173" y="5378783"/>
                  <a:pt x="69617" y="4277706"/>
                </a:cubicBezTo>
                <a:cubicBezTo>
                  <a:pt x="12163" y="4089022"/>
                  <a:pt x="22818" y="3880245"/>
                  <a:pt x="1643" y="3679828"/>
                </a:cubicBezTo>
                <a:cubicBezTo>
                  <a:pt x="-11845" y="3246491"/>
                  <a:pt x="53163" y="2840533"/>
                  <a:pt x="368893" y="2516306"/>
                </a:cubicBezTo>
                <a:cubicBezTo>
                  <a:pt x="570254" y="2309550"/>
                  <a:pt x="826642" y="2227145"/>
                  <a:pt x="1113509" y="2192618"/>
                </a:cubicBezTo>
                <a:cubicBezTo>
                  <a:pt x="1425464" y="2154854"/>
                  <a:pt x="1739171" y="2099963"/>
                  <a:pt x="2037232" y="2005555"/>
                </a:cubicBezTo>
                <a:cubicBezTo>
                  <a:pt x="2313447" y="1917888"/>
                  <a:pt x="2430109" y="1649902"/>
                  <a:pt x="2547311" y="1405114"/>
                </a:cubicBezTo>
                <a:cubicBezTo>
                  <a:pt x="2839303" y="794962"/>
                  <a:pt x="3300289" y="490426"/>
                  <a:pt x="3900864" y="578766"/>
                </a:cubicBezTo>
                <a:cubicBezTo>
                  <a:pt x="4133785" y="613023"/>
                  <a:pt x="4362119" y="739800"/>
                  <a:pt x="4571571" y="860778"/>
                </a:cubicBezTo>
                <a:cubicBezTo>
                  <a:pt x="5133169" y="1185276"/>
                  <a:pt x="5641898" y="1029501"/>
                  <a:pt x="6039226" y="631499"/>
                </a:cubicBezTo>
                <a:cubicBezTo>
                  <a:pt x="6180165" y="489886"/>
                  <a:pt x="6313484" y="339979"/>
                  <a:pt x="6449433" y="193257"/>
                </a:cubicBezTo>
                <a:close/>
              </a:path>
            </a:pathLst>
          </a:custGeom>
        </p:spPr>
      </p:pic>
      <p:sp>
        <p:nvSpPr>
          <p:cNvPr id="2" name="Τίτλος 1"/>
          <p:cNvSpPr>
            <a:spLocks noGrp="1"/>
          </p:cNvSpPr>
          <p:nvPr>
            <p:ph type="ctrTitle"/>
          </p:nvPr>
        </p:nvSpPr>
        <p:spPr>
          <a:xfrm>
            <a:off x="2891743" y="1344594"/>
            <a:ext cx="6458556" cy="2674955"/>
          </a:xfrm>
        </p:spPr>
        <p:txBody>
          <a:bodyPr>
            <a:normAutofit/>
          </a:bodyPr>
          <a:lstStyle/>
          <a:p>
            <a:pPr algn="ctr"/>
            <a:r>
              <a:rPr lang="el-GR" dirty="0">
                <a:solidFill>
                  <a:srgbClr val="FFFFFF"/>
                </a:solidFill>
              </a:rPr>
              <a:t>3</a:t>
            </a:r>
            <a:r>
              <a:rPr lang="en-US" dirty="0">
                <a:solidFill>
                  <a:srgbClr val="FFFFFF"/>
                </a:solidFill>
              </a:rPr>
              <a:t>D </a:t>
            </a:r>
            <a:r>
              <a:rPr lang="el-GR" dirty="0">
                <a:solidFill>
                  <a:srgbClr val="FFFFFF"/>
                </a:solidFill>
              </a:rPr>
              <a:t>εκτύπωση</a:t>
            </a:r>
          </a:p>
        </p:txBody>
      </p:sp>
      <p:sp>
        <p:nvSpPr>
          <p:cNvPr id="3" name="Υπότιτλος 2"/>
          <p:cNvSpPr>
            <a:spLocks noGrp="1"/>
          </p:cNvSpPr>
          <p:nvPr>
            <p:ph type="subTitle" idx="1"/>
          </p:nvPr>
        </p:nvSpPr>
        <p:spPr>
          <a:xfrm>
            <a:off x="5733444" y="6348548"/>
            <a:ext cx="6458556" cy="509441"/>
          </a:xfrm>
        </p:spPr>
        <p:txBody>
          <a:bodyPr>
            <a:normAutofit/>
          </a:bodyPr>
          <a:lstStyle/>
          <a:p>
            <a:pPr algn="ctr"/>
            <a:r>
              <a:rPr lang="en-US" dirty="0">
                <a:solidFill>
                  <a:srgbClr val="FFFFFF"/>
                </a:solidFill>
              </a:rPr>
              <a:t>3</a:t>
            </a:r>
            <a:r>
              <a:rPr lang="el-GR" dirty="0">
                <a:solidFill>
                  <a:srgbClr val="FFFFFF"/>
                </a:solidFill>
              </a:rPr>
              <a:t>° ΕΣΠ. ΕΠ.Α.Λ. ΑΓΙΩΝ ΑΝΑΡΓΥΡΩΝ</a:t>
            </a: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4" name="Picture 3" descr="Εικόνα που περιέχει στιγμιότυπο οθόνης, νερό, μπλε, υποβρύχια&#10;&#10;Περιγραφή που δημιουργήθηκε αυτόματα"/>
          <p:cNvPicPr>
            <a:picLocks noChangeAspect="1"/>
          </p:cNvPicPr>
          <p:nvPr/>
        </p:nvPicPr>
        <p:blipFill>
          <a:blip r:embed="rId2">
            <a:alphaModFix amt="50000"/>
          </a:blip>
          <a:srcRect r="12930"/>
          <a:stretch>
            <a:fillRect/>
          </a:stretch>
        </p:blipFill>
        <p:spPr>
          <a:xfrm>
            <a:off x="837986" y="10"/>
            <a:ext cx="10615629" cy="6857990"/>
          </a:xfrm>
          <a:custGeom>
            <a:avLst/>
            <a:gdLst/>
            <a:ahLst/>
            <a:cxnLst/>
            <a:rect l="l" t="t" r="r" b="b"/>
            <a:pathLst>
              <a:path w="10615629" h="6858000">
                <a:moveTo>
                  <a:pt x="7169276" y="5665107"/>
                </a:moveTo>
                <a:cubicBezTo>
                  <a:pt x="7360157" y="5665107"/>
                  <a:pt x="7514897" y="5819847"/>
                  <a:pt x="7514897" y="6010728"/>
                </a:cubicBezTo>
                <a:cubicBezTo>
                  <a:pt x="7514897" y="6201609"/>
                  <a:pt x="7360157" y="6356349"/>
                  <a:pt x="7169276" y="6356349"/>
                </a:cubicBezTo>
                <a:cubicBezTo>
                  <a:pt x="6978395" y="6356349"/>
                  <a:pt x="6823655" y="6201609"/>
                  <a:pt x="6823655" y="6010728"/>
                </a:cubicBezTo>
                <a:cubicBezTo>
                  <a:pt x="6823655" y="5819847"/>
                  <a:pt x="6978395" y="5665107"/>
                  <a:pt x="7169276" y="5665107"/>
                </a:cubicBezTo>
                <a:close/>
                <a:moveTo>
                  <a:pt x="10010446" y="2285546"/>
                </a:moveTo>
                <a:cubicBezTo>
                  <a:pt x="10256938" y="2285546"/>
                  <a:pt x="10456760" y="2485368"/>
                  <a:pt x="10456760" y="2731860"/>
                </a:cubicBezTo>
                <a:cubicBezTo>
                  <a:pt x="10456760" y="2978352"/>
                  <a:pt x="10256938" y="3178174"/>
                  <a:pt x="10010446" y="3178174"/>
                </a:cubicBezTo>
                <a:cubicBezTo>
                  <a:pt x="9763954" y="3178174"/>
                  <a:pt x="9564132" y="2978352"/>
                  <a:pt x="9564132" y="2731860"/>
                </a:cubicBezTo>
                <a:cubicBezTo>
                  <a:pt x="9564132" y="2485368"/>
                  <a:pt x="9763954" y="2285546"/>
                  <a:pt x="10010446" y="2285546"/>
                </a:cubicBezTo>
                <a:close/>
                <a:moveTo>
                  <a:pt x="10354145" y="1626054"/>
                </a:moveTo>
                <a:cubicBezTo>
                  <a:pt x="10498559" y="1626054"/>
                  <a:pt x="10615629" y="1743124"/>
                  <a:pt x="10615629" y="1887538"/>
                </a:cubicBezTo>
                <a:cubicBezTo>
                  <a:pt x="10615629" y="2031953"/>
                  <a:pt x="10498559" y="2149022"/>
                  <a:pt x="10354145" y="2149022"/>
                </a:cubicBezTo>
                <a:cubicBezTo>
                  <a:pt x="10209731" y="2149022"/>
                  <a:pt x="10092661" y="2031953"/>
                  <a:pt x="10092661" y="1887538"/>
                </a:cubicBezTo>
                <a:cubicBezTo>
                  <a:pt x="10092661" y="1743124"/>
                  <a:pt x="10209731" y="1626054"/>
                  <a:pt x="10354145" y="1626054"/>
                </a:cubicBezTo>
                <a:close/>
                <a:moveTo>
                  <a:pt x="1458900" y="620485"/>
                </a:moveTo>
                <a:cubicBezTo>
                  <a:pt x="1705392" y="620485"/>
                  <a:pt x="1905214" y="820307"/>
                  <a:pt x="1905214" y="1066799"/>
                </a:cubicBezTo>
                <a:cubicBezTo>
                  <a:pt x="1905214" y="1313291"/>
                  <a:pt x="1705392" y="1513113"/>
                  <a:pt x="1458900" y="1513113"/>
                </a:cubicBezTo>
                <a:cubicBezTo>
                  <a:pt x="1212408" y="1513113"/>
                  <a:pt x="1012586" y="1313291"/>
                  <a:pt x="1012586" y="1066799"/>
                </a:cubicBezTo>
                <a:cubicBezTo>
                  <a:pt x="1012586" y="820307"/>
                  <a:pt x="1212408" y="620485"/>
                  <a:pt x="1458900" y="620485"/>
                </a:cubicBezTo>
                <a:close/>
                <a:moveTo>
                  <a:pt x="6634576" y="0"/>
                </a:moveTo>
                <a:lnTo>
                  <a:pt x="10141834" y="0"/>
                </a:lnTo>
                <a:lnTo>
                  <a:pt x="10200260" y="112226"/>
                </a:lnTo>
                <a:cubicBezTo>
                  <a:pt x="10410239" y="575266"/>
                  <a:pt x="10394872" y="1153565"/>
                  <a:pt x="9914575" y="1675662"/>
                </a:cubicBezTo>
                <a:cubicBezTo>
                  <a:pt x="9716856" y="1890645"/>
                  <a:pt x="9539638" y="2125049"/>
                  <a:pt x="9361609" y="2357294"/>
                </a:cubicBezTo>
                <a:cubicBezTo>
                  <a:pt x="9193292" y="2576998"/>
                  <a:pt x="9188572" y="2830553"/>
                  <a:pt x="9334635" y="3068327"/>
                </a:cubicBezTo>
                <a:cubicBezTo>
                  <a:pt x="9495670" y="3329571"/>
                  <a:pt x="9683004" y="3577866"/>
                  <a:pt x="9815042" y="3852732"/>
                </a:cubicBezTo>
                <a:cubicBezTo>
                  <a:pt x="10050525" y="4342848"/>
                  <a:pt x="9955575" y="4825682"/>
                  <a:pt x="9376176" y="5163127"/>
                </a:cubicBezTo>
                <a:cubicBezTo>
                  <a:pt x="8901029" y="5439880"/>
                  <a:pt x="8396077" y="5450670"/>
                  <a:pt x="7869813" y="5397801"/>
                </a:cubicBezTo>
                <a:cubicBezTo>
                  <a:pt x="7414763" y="5352214"/>
                  <a:pt x="6924916" y="5316879"/>
                  <a:pt x="6545392" y="5591203"/>
                </a:cubicBezTo>
                <a:cubicBezTo>
                  <a:pt x="6238293" y="5813469"/>
                  <a:pt x="6024794" y="6166019"/>
                  <a:pt x="5772723" y="6463272"/>
                </a:cubicBezTo>
                <a:cubicBezTo>
                  <a:pt x="5693284" y="6557074"/>
                  <a:pt x="5618532" y="6655326"/>
                  <a:pt x="5542128" y="6751893"/>
                </a:cubicBezTo>
                <a:lnTo>
                  <a:pt x="5455473" y="6858000"/>
                </a:lnTo>
                <a:lnTo>
                  <a:pt x="3884322" y="6858000"/>
                </a:lnTo>
                <a:lnTo>
                  <a:pt x="3874161" y="6844414"/>
                </a:lnTo>
                <a:cubicBezTo>
                  <a:pt x="3769502" y="6682570"/>
                  <a:pt x="3725804" y="6471499"/>
                  <a:pt x="3692625" y="6276207"/>
                </a:cubicBezTo>
                <a:cubicBezTo>
                  <a:pt x="3594979" y="5704764"/>
                  <a:pt x="2996562" y="5529973"/>
                  <a:pt x="2561203" y="5655806"/>
                </a:cubicBezTo>
                <a:cubicBezTo>
                  <a:pt x="1295584" y="6024675"/>
                  <a:pt x="405173" y="5378783"/>
                  <a:pt x="69617" y="4277706"/>
                </a:cubicBezTo>
                <a:cubicBezTo>
                  <a:pt x="12163" y="4089022"/>
                  <a:pt x="22818" y="3880245"/>
                  <a:pt x="1643" y="3679828"/>
                </a:cubicBezTo>
                <a:cubicBezTo>
                  <a:pt x="-11845" y="3246491"/>
                  <a:pt x="53163" y="2840533"/>
                  <a:pt x="368893" y="2516306"/>
                </a:cubicBezTo>
                <a:cubicBezTo>
                  <a:pt x="570254" y="2309550"/>
                  <a:pt x="826642" y="2227145"/>
                  <a:pt x="1113509" y="2192618"/>
                </a:cubicBezTo>
                <a:cubicBezTo>
                  <a:pt x="1425464" y="2154854"/>
                  <a:pt x="1739171" y="2099963"/>
                  <a:pt x="2037232" y="2005555"/>
                </a:cubicBezTo>
                <a:cubicBezTo>
                  <a:pt x="2313447" y="1917888"/>
                  <a:pt x="2430109" y="1649902"/>
                  <a:pt x="2547311" y="1405114"/>
                </a:cubicBezTo>
                <a:cubicBezTo>
                  <a:pt x="2839303" y="794962"/>
                  <a:pt x="3300289" y="490426"/>
                  <a:pt x="3900864" y="578766"/>
                </a:cubicBezTo>
                <a:cubicBezTo>
                  <a:pt x="4133785" y="613023"/>
                  <a:pt x="4362119" y="739800"/>
                  <a:pt x="4571571" y="860778"/>
                </a:cubicBezTo>
                <a:cubicBezTo>
                  <a:pt x="5133169" y="1185276"/>
                  <a:pt x="5641898" y="1029501"/>
                  <a:pt x="6039226" y="631499"/>
                </a:cubicBezTo>
                <a:cubicBezTo>
                  <a:pt x="6180165" y="489886"/>
                  <a:pt x="6313484" y="339979"/>
                  <a:pt x="6449433" y="193257"/>
                </a:cubicBezTo>
                <a:close/>
              </a:path>
            </a:pathLst>
          </a:custGeom>
        </p:spPr>
      </p:pic>
      <p:sp>
        <p:nvSpPr>
          <p:cNvPr id="2" name="Τίτλος 1"/>
          <p:cNvSpPr>
            <a:spLocks noGrp="1"/>
          </p:cNvSpPr>
          <p:nvPr>
            <p:ph type="ctrTitle"/>
          </p:nvPr>
        </p:nvSpPr>
        <p:spPr>
          <a:xfrm>
            <a:off x="2891743" y="1344594"/>
            <a:ext cx="6458556" cy="3431687"/>
          </a:xfrm>
        </p:spPr>
        <p:txBody>
          <a:bodyPr>
            <a:normAutofit/>
          </a:bodyPr>
          <a:lstStyle/>
          <a:p>
            <a:pPr algn="ctr"/>
            <a:r>
              <a:rPr lang="el-GR" dirty="0">
                <a:solidFill>
                  <a:srgbClr val="FFFFFF"/>
                </a:solidFill>
              </a:rPr>
              <a:t>Δομή και λειτουργία</a:t>
            </a:r>
            <a:r>
              <a:rPr lang="el-GR" b="1" dirty="0">
                <a:solidFill>
                  <a:srgbClr val="FFFFFF"/>
                </a:solidFill>
              </a:rPr>
              <a:t> </a:t>
            </a:r>
            <a:r>
              <a:rPr lang="el-GR" dirty="0"/>
              <a:t>FDM</a:t>
            </a:r>
            <a:r>
              <a:rPr lang="el-GR" dirty="0">
                <a:solidFill>
                  <a:srgbClr val="FFFFFF"/>
                </a:solidFill>
              </a:rPr>
              <a:t> εκτυπωτή</a:t>
            </a:r>
          </a:p>
        </p:txBody>
      </p:sp>
      <p:sp>
        <p:nvSpPr>
          <p:cNvPr id="3" name="Υπότιτλος 2"/>
          <p:cNvSpPr>
            <a:spLocks noGrp="1"/>
          </p:cNvSpPr>
          <p:nvPr>
            <p:ph type="subTitle" idx="1"/>
          </p:nvPr>
        </p:nvSpPr>
        <p:spPr>
          <a:xfrm>
            <a:off x="2891743" y="4229100"/>
            <a:ext cx="6458556" cy="1028700"/>
          </a:xfrm>
        </p:spPr>
        <p:txBody>
          <a:bodyPr>
            <a:normAutofit/>
          </a:bodyPr>
          <a:lstStyle/>
          <a:p>
            <a:pPr algn="ctr"/>
            <a:endParaRPr lang="el-GR" dirty="0">
              <a:solidFill>
                <a:srgbClr val="FFFFFF"/>
              </a:solidFill>
            </a:endParaRP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Freeform: Shape 1034"/>
          <p:cNvSpPr>
            <a:spLocks noGrp="1" noRot="1" noChangeAspect="1" noMove="1" noResize="1" noEditPoints="1" noAdjustHandles="1" noChangeArrowheads="1" noChangeShapeType="1" noTextEdit="1"/>
          </p:cNvSpPr>
          <p:nvPr/>
        </p:nvSpPr>
        <p:spPr>
          <a:xfrm>
            <a:off x="0" y="-1"/>
            <a:ext cx="6336253" cy="6858001"/>
          </a:xfrm>
          <a:custGeom>
            <a:avLst/>
            <a:gdLst>
              <a:gd name="connsiteX0" fmla="*/ 5721063 w 6336253"/>
              <a:gd name="connsiteY0" fmla="*/ 3536635 h 6858001"/>
              <a:gd name="connsiteX1" fmla="*/ 6230651 w 6336253"/>
              <a:gd name="connsiteY1" fmla="*/ 4046223 h 6858001"/>
              <a:gd name="connsiteX2" fmla="*/ 5721063 w 6336253"/>
              <a:gd name="connsiteY2" fmla="*/ 4555811 h 6858001"/>
              <a:gd name="connsiteX3" fmla="*/ 5211475 w 6336253"/>
              <a:gd name="connsiteY3" fmla="*/ 4046223 h 6858001"/>
              <a:gd name="connsiteX4" fmla="*/ 5721063 w 6336253"/>
              <a:gd name="connsiteY4" fmla="*/ 3536635 h 6858001"/>
              <a:gd name="connsiteX5" fmla="*/ 5456902 w 6336253"/>
              <a:gd name="connsiteY5" fmla="*/ 0 h 6858001"/>
              <a:gd name="connsiteX6" fmla="*/ 6321710 w 6336253"/>
              <a:gd name="connsiteY6" fmla="*/ 0 h 6858001"/>
              <a:gd name="connsiteX7" fmla="*/ 6332019 w 6336253"/>
              <a:gd name="connsiteY7" fmla="*/ 42969 h 6858001"/>
              <a:gd name="connsiteX8" fmla="*/ 6320934 w 6336253"/>
              <a:gd name="connsiteY8" fmla="*/ 219852 h 6858001"/>
              <a:gd name="connsiteX9" fmla="*/ 5774313 w 6336253"/>
              <a:gd name="connsiteY9" fmla="*/ 535443 h 6858001"/>
              <a:gd name="connsiteX10" fmla="*/ 5444200 w 6336253"/>
              <a:gd name="connsiteY10" fmla="*/ 78052 h 6858001"/>
              <a:gd name="connsiteX11" fmla="*/ 609600 w 6336253"/>
              <a:gd name="connsiteY11" fmla="*/ 0 h 6858001"/>
              <a:gd name="connsiteX12" fmla="*/ 1171409 w 6336253"/>
              <a:gd name="connsiteY12" fmla="*/ 0 h 6858001"/>
              <a:gd name="connsiteX13" fmla="*/ 4838473 w 6336253"/>
              <a:gd name="connsiteY13" fmla="*/ 0 h 6858001"/>
              <a:gd name="connsiteX14" fmla="*/ 4830349 w 6336253"/>
              <a:gd name="connsiteY14" fmla="*/ 184996 h 6858001"/>
              <a:gd name="connsiteX15" fmla="*/ 4833376 w 6336253"/>
              <a:gd name="connsiteY15" fmla="*/ 419995 h 6858001"/>
              <a:gd name="connsiteX16" fmla="*/ 5281338 w 6336253"/>
              <a:gd name="connsiteY16" fmla="*/ 1068099 h 6858001"/>
              <a:gd name="connsiteX17" fmla="*/ 5729205 w 6336253"/>
              <a:gd name="connsiteY17" fmla="*/ 2589405 h 6858001"/>
              <a:gd name="connsiteX18" fmla="*/ 5283212 w 6336253"/>
              <a:gd name="connsiteY18" fmla="*/ 3164269 h 6858001"/>
              <a:gd name="connsiteX19" fmla="*/ 5124820 w 6336253"/>
              <a:gd name="connsiteY19" fmla="*/ 4641255 h 6858001"/>
              <a:gd name="connsiteX20" fmla="*/ 5736551 w 6336253"/>
              <a:gd name="connsiteY20" fmla="*/ 5670858 h 6858001"/>
              <a:gd name="connsiteX21" fmla="*/ 6022123 w 6336253"/>
              <a:gd name="connsiteY21" fmla="*/ 6707670 h 6858001"/>
              <a:gd name="connsiteX22" fmla="*/ 6024496 w 6336253"/>
              <a:gd name="connsiteY22" fmla="*/ 6858000 h 6858001"/>
              <a:gd name="connsiteX23" fmla="*/ 2242268 w 6336253"/>
              <a:gd name="connsiteY23" fmla="*/ 6858000 h 6858001"/>
              <a:gd name="connsiteX24" fmla="*/ 2242268 w 6336253"/>
              <a:gd name="connsiteY24" fmla="*/ 6858001 h 6858001"/>
              <a:gd name="connsiteX25" fmla="*/ 0 w 6336253"/>
              <a:gd name="connsiteY25" fmla="*/ 6858001 h 6858001"/>
              <a:gd name="connsiteX26" fmla="*/ 0 w 6336253"/>
              <a:gd name="connsiteY26" fmla="*/ 1 h 6858001"/>
              <a:gd name="connsiteX27" fmla="*/ 609600 w 6336253"/>
              <a:gd name="connsiteY2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36253" h="6858001">
                <a:moveTo>
                  <a:pt x="5721063" y="3536635"/>
                </a:moveTo>
                <a:cubicBezTo>
                  <a:pt x="6002501" y="3536635"/>
                  <a:pt x="6230651" y="3764785"/>
                  <a:pt x="6230651" y="4046223"/>
                </a:cubicBezTo>
                <a:cubicBezTo>
                  <a:pt x="6230651" y="4327661"/>
                  <a:pt x="6002501" y="4555811"/>
                  <a:pt x="5721063" y="4555811"/>
                </a:cubicBezTo>
                <a:cubicBezTo>
                  <a:pt x="5439625" y="4555811"/>
                  <a:pt x="5211475" y="4327661"/>
                  <a:pt x="5211475" y="4046223"/>
                </a:cubicBezTo>
                <a:cubicBezTo>
                  <a:pt x="5211475" y="3764785"/>
                  <a:pt x="5439625" y="3536635"/>
                  <a:pt x="5721063" y="3536635"/>
                </a:cubicBezTo>
                <a:close/>
                <a:moveTo>
                  <a:pt x="5456902" y="0"/>
                </a:moveTo>
                <a:lnTo>
                  <a:pt x="6321710" y="0"/>
                </a:lnTo>
                <a:lnTo>
                  <a:pt x="6332019" y="42969"/>
                </a:lnTo>
                <a:cubicBezTo>
                  <a:pt x="6340015" y="100391"/>
                  <a:pt x="6336884" y="160329"/>
                  <a:pt x="6320934" y="219852"/>
                </a:cubicBezTo>
                <a:cubicBezTo>
                  <a:pt x="6257137" y="457945"/>
                  <a:pt x="6012407" y="599240"/>
                  <a:pt x="5774313" y="535443"/>
                </a:cubicBezTo>
                <a:cubicBezTo>
                  <a:pt x="5565982" y="479621"/>
                  <a:pt x="5431761" y="285271"/>
                  <a:pt x="5444200" y="78052"/>
                </a:cubicBezTo>
                <a:close/>
                <a:moveTo>
                  <a:pt x="609600" y="0"/>
                </a:moveTo>
                <a:lnTo>
                  <a:pt x="1171409" y="0"/>
                </a:lnTo>
                <a:lnTo>
                  <a:pt x="4838473" y="0"/>
                </a:lnTo>
                <a:lnTo>
                  <a:pt x="4830349" y="184996"/>
                </a:lnTo>
                <a:cubicBezTo>
                  <a:pt x="4828991" y="263520"/>
                  <a:pt x="4829864" y="341910"/>
                  <a:pt x="4833376" y="419995"/>
                </a:cubicBezTo>
                <a:cubicBezTo>
                  <a:pt x="4846565" y="709488"/>
                  <a:pt x="5075226" y="891535"/>
                  <a:pt x="5281338" y="1068099"/>
                </a:cubicBezTo>
                <a:cubicBezTo>
                  <a:pt x="5795128" y="1508061"/>
                  <a:pt x="5969974" y="2032158"/>
                  <a:pt x="5729205" y="2589405"/>
                </a:cubicBezTo>
                <a:cubicBezTo>
                  <a:pt x="5635831" y="2805523"/>
                  <a:pt x="5454276" y="2993264"/>
                  <a:pt x="5283212" y="3164269"/>
                </a:cubicBezTo>
                <a:cubicBezTo>
                  <a:pt x="4824418" y="3622744"/>
                  <a:pt x="4843217" y="4154456"/>
                  <a:pt x="5124820" y="4641255"/>
                </a:cubicBezTo>
                <a:cubicBezTo>
                  <a:pt x="5325440" y="4986832"/>
                  <a:pt x="5565996" y="5311556"/>
                  <a:pt x="5736551" y="5670858"/>
                </a:cubicBezTo>
                <a:cubicBezTo>
                  <a:pt x="5902602" y="6019042"/>
                  <a:pt x="6001121" y="6366409"/>
                  <a:pt x="6022123" y="6707670"/>
                </a:cubicBezTo>
                <a:lnTo>
                  <a:pt x="6024496" y="6858000"/>
                </a:lnTo>
                <a:lnTo>
                  <a:pt x="2242268" y="6858000"/>
                </a:lnTo>
                <a:lnTo>
                  <a:pt x="2242268" y="6858001"/>
                </a:lnTo>
                <a:lnTo>
                  <a:pt x="0" y="6858001"/>
                </a:lnTo>
                <a:lnTo>
                  <a:pt x="0" y="1"/>
                </a:lnTo>
                <a:lnTo>
                  <a:pt x="60960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p:cNvSpPr>
            <a:spLocks noGrp="1"/>
          </p:cNvSpPr>
          <p:nvPr>
            <p:ph type="title"/>
          </p:nvPr>
        </p:nvSpPr>
        <p:spPr>
          <a:xfrm>
            <a:off x="5369608" y="371807"/>
            <a:ext cx="6551046" cy="705862"/>
          </a:xfrm>
        </p:spPr>
        <p:txBody>
          <a:bodyPr>
            <a:normAutofit fontScale="90000"/>
          </a:bodyPr>
          <a:lstStyle/>
          <a:p>
            <a:r>
              <a:rPr lang="el-GR" sz="3600" dirty="0"/>
              <a:t>Κεφαλή εκτύπωσης </a:t>
            </a:r>
            <a:r>
              <a:rPr lang="el-GR" sz="3600" b="1" dirty="0"/>
              <a:t>(</a:t>
            </a:r>
            <a:r>
              <a:rPr lang="el-GR" sz="3600" b="1" dirty="0" err="1"/>
              <a:t>Extruder</a:t>
            </a:r>
            <a:r>
              <a:rPr lang="el-GR" sz="3600" b="1" dirty="0"/>
              <a:t>)</a:t>
            </a:r>
            <a:r>
              <a:rPr lang="el-GR" sz="3600" dirty="0"/>
              <a:t> </a:t>
            </a:r>
          </a:p>
        </p:txBody>
      </p:sp>
      <p:sp>
        <p:nvSpPr>
          <p:cNvPr id="3" name="Θέση περιεχομένου 2"/>
          <p:cNvSpPr>
            <a:spLocks noGrp="1"/>
          </p:cNvSpPr>
          <p:nvPr>
            <p:ph idx="1"/>
          </p:nvPr>
        </p:nvSpPr>
        <p:spPr>
          <a:xfrm>
            <a:off x="5369609" y="1172992"/>
            <a:ext cx="6551046" cy="3482826"/>
          </a:xfrm>
        </p:spPr>
        <p:txBody>
          <a:bodyPr>
            <a:noAutofit/>
          </a:bodyPr>
          <a:lstStyle/>
          <a:p>
            <a:r>
              <a:rPr lang="el-GR" sz="2800" b="0" i="0" dirty="0">
                <a:effectLst/>
                <a:latin typeface="inherit"/>
              </a:rPr>
              <a:t>Η </a:t>
            </a:r>
            <a:r>
              <a:rPr lang="el-GR" sz="2800" b="1" i="0" dirty="0">
                <a:effectLst/>
                <a:latin typeface="inherit"/>
              </a:rPr>
              <a:t>κεφαλή</a:t>
            </a:r>
            <a:r>
              <a:rPr lang="el-GR" sz="2800" b="0" i="0" dirty="0">
                <a:effectLst/>
                <a:latin typeface="inherit"/>
              </a:rPr>
              <a:t> εκτύπωσης είναι υπεύθυν</a:t>
            </a:r>
            <a:r>
              <a:rPr lang="el-GR" sz="2800" dirty="0">
                <a:latin typeface="inherit"/>
              </a:rPr>
              <a:t>η</a:t>
            </a:r>
            <a:r>
              <a:rPr lang="el-GR" sz="2800" b="0" i="0" dirty="0">
                <a:effectLst/>
                <a:latin typeface="inherit"/>
              </a:rPr>
              <a:t> για τη λήψη του υλικού (όπως πλαστικό ή μέταλλο) και την εκτύπωσή του. </a:t>
            </a:r>
            <a:r>
              <a:rPr lang="el-GR" sz="2800" dirty="0">
                <a:latin typeface="inherit"/>
              </a:rPr>
              <a:t>Ένας ηλεκτρικός θερμαντήρας (αντίσταση) αναλαμβάνει τη θέρμανση της κεφαλής, ενώ η θερμοκρασία της ελέγχεται από ένα αισθητήριο.</a:t>
            </a:r>
          </a:p>
          <a:p>
            <a:endParaRPr lang="el-GR" sz="2800" dirty="0"/>
          </a:p>
        </p:txBody>
      </p:sp>
      <p:grpSp>
        <p:nvGrpSpPr>
          <p:cNvPr id="7" name="Ομάδα 6"/>
          <p:cNvGrpSpPr/>
          <p:nvPr/>
        </p:nvGrpSpPr>
        <p:grpSpPr>
          <a:xfrm>
            <a:off x="9269242" y="4086504"/>
            <a:ext cx="2453819" cy="2234338"/>
            <a:chOff x="9193898" y="4436060"/>
            <a:chExt cx="2453819" cy="2234338"/>
          </a:xfrm>
        </p:grpSpPr>
        <p:pic>
          <p:nvPicPr>
            <p:cNvPr id="5"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8500" b="82900" l="1500" r="98600">
                          <a14:foregroundMark x1="5700" y1="51600" x2="5700" y2="51600"/>
                          <a14:foregroundMark x1="1500" y1="55500" x2="1500" y2="55500"/>
                          <a14:foregroundMark x1="94100" y1="54300" x2="94100" y2="54300"/>
                          <a14:foregroundMark x1="98600" y1="53700" x2="98600" y2="53700"/>
                          <a14:foregroundMark x1="53300" y1="82900" x2="53300" y2="82900"/>
                          <a14:foregroundMark x1="55700" y1="8500" x2="55700" y2="8500"/>
                        </a14:backgroundRemoval>
                      </a14:imgEffect>
                    </a14:imgLayer>
                  </a14:imgProps>
                </a:ext>
                <a:ext uri="{28A0092B-C50C-407E-A947-70E740481C1C}">
                  <a14:useLocalDpi xmlns:a14="http://schemas.microsoft.com/office/drawing/2010/main" val="0"/>
                </a:ext>
              </a:extLst>
            </a:blip>
            <a:srcRect b="10255"/>
            <a:stretch>
              <a:fillRect/>
            </a:stretch>
          </p:blipFill>
          <p:spPr bwMode="auto">
            <a:xfrm>
              <a:off x="9193898" y="4436060"/>
              <a:ext cx="2453819" cy="2202182"/>
            </a:xfrm>
            <a:prstGeom prst="rect">
              <a:avLst/>
            </a:prstGeom>
            <a:noFill/>
            <a:extLst>
              <a:ext uri="{909E8E84-426E-40DD-AFC4-6F175D3DCCD1}">
                <a14:hiddenFill xmlns:a14="http://schemas.microsoft.com/office/drawing/2010/main">
                  <a:solidFill>
                    <a:srgbClr val="FFFFFF"/>
                  </a:solidFill>
                </a14:hiddenFill>
              </a:ext>
            </a:extLst>
          </p:spPr>
        </p:pic>
        <p:sp>
          <p:nvSpPr>
            <p:cNvPr id="6" name="Οβάλ 5"/>
            <p:cNvSpPr/>
            <p:nvPr/>
          </p:nvSpPr>
          <p:spPr>
            <a:xfrm>
              <a:off x="9508600" y="5600174"/>
              <a:ext cx="1824417" cy="1070224"/>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8" name="Picture 2" descr="undefined"/>
          <p:cNvPicPr>
            <a:picLocks noChangeAspect="1" noChangeArrowheads="1"/>
          </p:cNvPicPr>
          <p:nvPr/>
        </p:nvPicPr>
        <p:blipFill rotWithShape="1">
          <a:blip r:embed="rId5">
            <a:extLst>
              <a:ext uri="{28A0092B-C50C-407E-A947-70E740481C1C}">
                <a14:useLocalDpi xmlns:a14="http://schemas.microsoft.com/office/drawing/2010/main" val="0"/>
              </a:ext>
            </a:extLst>
          </a:blip>
          <a:srcRect l="3025" r="1697"/>
          <a:stretch>
            <a:fillRect/>
          </a:stretch>
        </p:blipFill>
        <p:spPr bwMode="auto">
          <a:xfrm>
            <a:off x="271346" y="744583"/>
            <a:ext cx="4629323" cy="5368833"/>
          </a:xfrm>
          <a:prstGeom prst="rect">
            <a:avLst/>
          </a:prstGeom>
          <a:noFill/>
          <a:extLst>
            <a:ext uri="{909E8E84-426E-40DD-AFC4-6F175D3DCCD1}">
              <a14:hiddenFill xmlns:a14="http://schemas.microsoft.com/office/drawing/2010/main">
                <a:solidFill>
                  <a:srgbClr val="FFFFFF"/>
                </a:solidFill>
              </a14:hiddenFill>
            </a:ext>
          </a:extLst>
        </p:spPr>
      </p:pic>
      <p:sp>
        <p:nvSpPr>
          <p:cNvPr id="4" name="Οβάλ 3"/>
          <p:cNvSpPr/>
          <p:nvPr/>
        </p:nvSpPr>
        <p:spPr>
          <a:xfrm>
            <a:off x="468939" y="4086504"/>
            <a:ext cx="4180882" cy="2324024"/>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TextBox 9"/>
          <p:cNvSpPr txBox="1"/>
          <p:nvPr/>
        </p:nvSpPr>
        <p:spPr>
          <a:xfrm>
            <a:off x="5366560" y="4575907"/>
            <a:ext cx="4051760" cy="1815882"/>
          </a:xfrm>
          <a:prstGeom prst="rect">
            <a:avLst/>
          </a:prstGeom>
          <a:noFill/>
        </p:spPr>
        <p:txBody>
          <a:bodyPr wrap="square">
            <a:spAutoFit/>
          </a:bodyPr>
          <a:lstStyle/>
          <a:p>
            <a:r>
              <a:rPr lang="el-GR" sz="2800" b="0" i="0" dirty="0">
                <a:effectLst/>
                <a:latin typeface="inherit"/>
              </a:rPr>
              <a:t>Στην </a:t>
            </a:r>
            <a:r>
              <a:rPr lang="el-GR" sz="2800" b="1" i="0" dirty="0">
                <a:effectLst/>
                <a:latin typeface="inherit"/>
              </a:rPr>
              <a:t>έξοδο της κεφαλής </a:t>
            </a:r>
            <a:r>
              <a:rPr lang="el-GR" sz="2800" b="0" i="0" dirty="0">
                <a:effectLst/>
                <a:latin typeface="inherit"/>
              </a:rPr>
              <a:t>το λιωμένο υλικό εναποτίθεται σε στρώσεις στην πλάκα εκτύπωσης.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1"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8" name="Freeform: Shape 1034"/>
          <p:cNvSpPr>
            <a:spLocks noGrp="1" noRot="1" noChangeAspect="1" noMove="1" noResize="1" noEditPoints="1" noAdjustHandles="1" noChangeArrowheads="1" noChangeShapeType="1" noTextEdit="1"/>
          </p:cNvSpPr>
          <p:nvPr/>
        </p:nvSpPr>
        <p:spPr>
          <a:xfrm>
            <a:off x="0" y="-1"/>
            <a:ext cx="6336253" cy="6858001"/>
          </a:xfrm>
          <a:custGeom>
            <a:avLst/>
            <a:gdLst>
              <a:gd name="connsiteX0" fmla="*/ 5721063 w 6336253"/>
              <a:gd name="connsiteY0" fmla="*/ 3536635 h 6858001"/>
              <a:gd name="connsiteX1" fmla="*/ 6230651 w 6336253"/>
              <a:gd name="connsiteY1" fmla="*/ 4046223 h 6858001"/>
              <a:gd name="connsiteX2" fmla="*/ 5721063 w 6336253"/>
              <a:gd name="connsiteY2" fmla="*/ 4555811 h 6858001"/>
              <a:gd name="connsiteX3" fmla="*/ 5211475 w 6336253"/>
              <a:gd name="connsiteY3" fmla="*/ 4046223 h 6858001"/>
              <a:gd name="connsiteX4" fmla="*/ 5721063 w 6336253"/>
              <a:gd name="connsiteY4" fmla="*/ 3536635 h 6858001"/>
              <a:gd name="connsiteX5" fmla="*/ 5456902 w 6336253"/>
              <a:gd name="connsiteY5" fmla="*/ 0 h 6858001"/>
              <a:gd name="connsiteX6" fmla="*/ 6321710 w 6336253"/>
              <a:gd name="connsiteY6" fmla="*/ 0 h 6858001"/>
              <a:gd name="connsiteX7" fmla="*/ 6332019 w 6336253"/>
              <a:gd name="connsiteY7" fmla="*/ 42969 h 6858001"/>
              <a:gd name="connsiteX8" fmla="*/ 6320934 w 6336253"/>
              <a:gd name="connsiteY8" fmla="*/ 219852 h 6858001"/>
              <a:gd name="connsiteX9" fmla="*/ 5774313 w 6336253"/>
              <a:gd name="connsiteY9" fmla="*/ 535443 h 6858001"/>
              <a:gd name="connsiteX10" fmla="*/ 5444200 w 6336253"/>
              <a:gd name="connsiteY10" fmla="*/ 78052 h 6858001"/>
              <a:gd name="connsiteX11" fmla="*/ 609600 w 6336253"/>
              <a:gd name="connsiteY11" fmla="*/ 0 h 6858001"/>
              <a:gd name="connsiteX12" fmla="*/ 1171409 w 6336253"/>
              <a:gd name="connsiteY12" fmla="*/ 0 h 6858001"/>
              <a:gd name="connsiteX13" fmla="*/ 4838473 w 6336253"/>
              <a:gd name="connsiteY13" fmla="*/ 0 h 6858001"/>
              <a:gd name="connsiteX14" fmla="*/ 4830349 w 6336253"/>
              <a:gd name="connsiteY14" fmla="*/ 184996 h 6858001"/>
              <a:gd name="connsiteX15" fmla="*/ 4833376 w 6336253"/>
              <a:gd name="connsiteY15" fmla="*/ 419995 h 6858001"/>
              <a:gd name="connsiteX16" fmla="*/ 5281338 w 6336253"/>
              <a:gd name="connsiteY16" fmla="*/ 1068099 h 6858001"/>
              <a:gd name="connsiteX17" fmla="*/ 5729205 w 6336253"/>
              <a:gd name="connsiteY17" fmla="*/ 2589405 h 6858001"/>
              <a:gd name="connsiteX18" fmla="*/ 5283212 w 6336253"/>
              <a:gd name="connsiteY18" fmla="*/ 3164269 h 6858001"/>
              <a:gd name="connsiteX19" fmla="*/ 5124820 w 6336253"/>
              <a:gd name="connsiteY19" fmla="*/ 4641255 h 6858001"/>
              <a:gd name="connsiteX20" fmla="*/ 5736551 w 6336253"/>
              <a:gd name="connsiteY20" fmla="*/ 5670858 h 6858001"/>
              <a:gd name="connsiteX21" fmla="*/ 6022123 w 6336253"/>
              <a:gd name="connsiteY21" fmla="*/ 6707670 h 6858001"/>
              <a:gd name="connsiteX22" fmla="*/ 6024496 w 6336253"/>
              <a:gd name="connsiteY22" fmla="*/ 6858000 h 6858001"/>
              <a:gd name="connsiteX23" fmla="*/ 2242268 w 6336253"/>
              <a:gd name="connsiteY23" fmla="*/ 6858000 h 6858001"/>
              <a:gd name="connsiteX24" fmla="*/ 2242268 w 6336253"/>
              <a:gd name="connsiteY24" fmla="*/ 6858001 h 6858001"/>
              <a:gd name="connsiteX25" fmla="*/ 0 w 6336253"/>
              <a:gd name="connsiteY25" fmla="*/ 6858001 h 6858001"/>
              <a:gd name="connsiteX26" fmla="*/ 0 w 6336253"/>
              <a:gd name="connsiteY26" fmla="*/ 1 h 6858001"/>
              <a:gd name="connsiteX27" fmla="*/ 609600 w 6336253"/>
              <a:gd name="connsiteY2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36253" h="6858001">
                <a:moveTo>
                  <a:pt x="5721063" y="3536635"/>
                </a:moveTo>
                <a:cubicBezTo>
                  <a:pt x="6002501" y="3536635"/>
                  <a:pt x="6230651" y="3764785"/>
                  <a:pt x="6230651" y="4046223"/>
                </a:cubicBezTo>
                <a:cubicBezTo>
                  <a:pt x="6230651" y="4327661"/>
                  <a:pt x="6002501" y="4555811"/>
                  <a:pt x="5721063" y="4555811"/>
                </a:cubicBezTo>
                <a:cubicBezTo>
                  <a:pt x="5439625" y="4555811"/>
                  <a:pt x="5211475" y="4327661"/>
                  <a:pt x="5211475" y="4046223"/>
                </a:cubicBezTo>
                <a:cubicBezTo>
                  <a:pt x="5211475" y="3764785"/>
                  <a:pt x="5439625" y="3536635"/>
                  <a:pt x="5721063" y="3536635"/>
                </a:cubicBezTo>
                <a:close/>
                <a:moveTo>
                  <a:pt x="5456902" y="0"/>
                </a:moveTo>
                <a:lnTo>
                  <a:pt x="6321710" y="0"/>
                </a:lnTo>
                <a:lnTo>
                  <a:pt x="6332019" y="42969"/>
                </a:lnTo>
                <a:cubicBezTo>
                  <a:pt x="6340015" y="100391"/>
                  <a:pt x="6336884" y="160329"/>
                  <a:pt x="6320934" y="219852"/>
                </a:cubicBezTo>
                <a:cubicBezTo>
                  <a:pt x="6257137" y="457945"/>
                  <a:pt x="6012407" y="599240"/>
                  <a:pt x="5774313" y="535443"/>
                </a:cubicBezTo>
                <a:cubicBezTo>
                  <a:pt x="5565982" y="479621"/>
                  <a:pt x="5431761" y="285271"/>
                  <a:pt x="5444200" y="78052"/>
                </a:cubicBezTo>
                <a:close/>
                <a:moveTo>
                  <a:pt x="609600" y="0"/>
                </a:moveTo>
                <a:lnTo>
                  <a:pt x="1171409" y="0"/>
                </a:lnTo>
                <a:lnTo>
                  <a:pt x="4838473" y="0"/>
                </a:lnTo>
                <a:lnTo>
                  <a:pt x="4830349" y="184996"/>
                </a:lnTo>
                <a:cubicBezTo>
                  <a:pt x="4828991" y="263520"/>
                  <a:pt x="4829864" y="341910"/>
                  <a:pt x="4833376" y="419995"/>
                </a:cubicBezTo>
                <a:cubicBezTo>
                  <a:pt x="4846565" y="709488"/>
                  <a:pt x="5075226" y="891535"/>
                  <a:pt x="5281338" y="1068099"/>
                </a:cubicBezTo>
                <a:cubicBezTo>
                  <a:pt x="5795128" y="1508061"/>
                  <a:pt x="5969974" y="2032158"/>
                  <a:pt x="5729205" y="2589405"/>
                </a:cubicBezTo>
                <a:cubicBezTo>
                  <a:pt x="5635831" y="2805523"/>
                  <a:pt x="5454276" y="2993264"/>
                  <a:pt x="5283212" y="3164269"/>
                </a:cubicBezTo>
                <a:cubicBezTo>
                  <a:pt x="4824418" y="3622744"/>
                  <a:pt x="4843217" y="4154456"/>
                  <a:pt x="5124820" y="4641255"/>
                </a:cubicBezTo>
                <a:cubicBezTo>
                  <a:pt x="5325440" y="4986832"/>
                  <a:pt x="5565996" y="5311556"/>
                  <a:pt x="5736551" y="5670858"/>
                </a:cubicBezTo>
                <a:cubicBezTo>
                  <a:pt x="5902602" y="6019042"/>
                  <a:pt x="6001121" y="6366409"/>
                  <a:pt x="6022123" y="6707670"/>
                </a:cubicBezTo>
                <a:lnTo>
                  <a:pt x="6024496" y="6858000"/>
                </a:lnTo>
                <a:lnTo>
                  <a:pt x="2242268" y="6858000"/>
                </a:lnTo>
                <a:lnTo>
                  <a:pt x="2242268" y="6858001"/>
                </a:lnTo>
                <a:lnTo>
                  <a:pt x="0" y="6858001"/>
                </a:lnTo>
                <a:lnTo>
                  <a:pt x="0" y="1"/>
                </a:lnTo>
                <a:lnTo>
                  <a:pt x="60960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p:cNvSpPr>
            <a:spLocks noGrp="1"/>
          </p:cNvSpPr>
          <p:nvPr>
            <p:ph type="title"/>
          </p:nvPr>
        </p:nvSpPr>
        <p:spPr>
          <a:xfrm>
            <a:off x="5650742" y="229893"/>
            <a:ext cx="6269912" cy="1233147"/>
          </a:xfrm>
        </p:spPr>
        <p:txBody>
          <a:bodyPr>
            <a:normAutofit fontScale="90000"/>
          </a:bodyPr>
          <a:lstStyle/>
          <a:p>
            <a:r>
              <a:rPr lang="el-GR" sz="3600" dirty="0"/>
              <a:t>Σύστημα τροφοδοσίας νήματος </a:t>
            </a:r>
            <a:r>
              <a:rPr lang="el-GR" sz="3600" b="1" dirty="0"/>
              <a:t>(</a:t>
            </a:r>
            <a:r>
              <a:rPr lang="el-GR" sz="3600" b="1" dirty="0" err="1"/>
              <a:t>Filament</a:t>
            </a:r>
            <a:r>
              <a:rPr lang="el-GR" sz="3600" b="1" dirty="0"/>
              <a:t> </a:t>
            </a:r>
            <a:r>
              <a:rPr lang="el-GR" sz="3600" b="1" dirty="0" err="1"/>
              <a:t>Feed</a:t>
            </a:r>
            <a:r>
              <a:rPr lang="el-GR" sz="3600" b="1" dirty="0"/>
              <a:t> </a:t>
            </a:r>
            <a:r>
              <a:rPr lang="el-GR" sz="3600" b="1" dirty="0" err="1"/>
              <a:t>System</a:t>
            </a:r>
            <a:r>
              <a:rPr lang="el-GR" sz="3600" b="1" dirty="0"/>
              <a:t>)</a:t>
            </a:r>
          </a:p>
        </p:txBody>
      </p:sp>
      <p:sp>
        <p:nvSpPr>
          <p:cNvPr id="3" name="Θέση περιεχομένου 2"/>
          <p:cNvSpPr>
            <a:spLocks noGrp="1"/>
          </p:cNvSpPr>
          <p:nvPr>
            <p:ph idx="1"/>
          </p:nvPr>
        </p:nvSpPr>
        <p:spPr>
          <a:xfrm>
            <a:off x="5650742" y="1802660"/>
            <a:ext cx="6269912" cy="3080235"/>
          </a:xfrm>
        </p:spPr>
        <p:txBody>
          <a:bodyPr>
            <a:noAutofit/>
          </a:bodyPr>
          <a:lstStyle/>
          <a:p>
            <a:r>
              <a:rPr lang="el-GR" sz="2800" b="0" i="0" dirty="0">
                <a:effectLst/>
                <a:latin typeface="inherit"/>
              </a:rPr>
              <a:t>Ένας </a:t>
            </a:r>
            <a:r>
              <a:rPr lang="el-GR" sz="2800" b="0" i="0" dirty="0" err="1">
                <a:effectLst/>
                <a:latin typeface="inherit"/>
              </a:rPr>
              <a:t>βηματικός</a:t>
            </a:r>
            <a:r>
              <a:rPr lang="el-GR" sz="2800" b="0" i="0" dirty="0">
                <a:effectLst/>
                <a:latin typeface="inherit"/>
              </a:rPr>
              <a:t> κινητήρας περιστρέφει </a:t>
            </a:r>
            <a:r>
              <a:rPr lang="el-GR" sz="2800" dirty="0">
                <a:latin typeface="inherit"/>
              </a:rPr>
              <a:t>τα γρανάζια που ωθούν τ</a:t>
            </a:r>
            <a:r>
              <a:rPr lang="el-GR" sz="2800" b="0" i="0" dirty="0">
                <a:effectLst/>
                <a:latin typeface="inherit"/>
              </a:rPr>
              <a:t>ο εκτυπωτικό υλικό (όπως πλαστικό ή μέταλλο) και το οδηγούν στη θερμαινόμενη άκρη της κεφαλής εκτύπωσης. </a:t>
            </a:r>
          </a:p>
        </p:txBody>
      </p:sp>
      <p:grpSp>
        <p:nvGrpSpPr>
          <p:cNvPr id="7" name="Ομάδα 6"/>
          <p:cNvGrpSpPr/>
          <p:nvPr/>
        </p:nvGrpSpPr>
        <p:grpSpPr>
          <a:xfrm>
            <a:off x="8807681" y="3731919"/>
            <a:ext cx="3268494" cy="3051673"/>
            <a:chOff x="7337966" y="3646210"/>
            <a:chExt cx="3268494" cy="3051673"/>
          </a:xfrm>
        </p:grpSpPr>
        <p:pic>
          <p:nvPicPr>
            <p:cNvPr id="2050"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8500" b="82900" l="1500" r="98600">
                          <a14:foregroundMark x1="5700" y1="51600" x2="5700" y2="51600"/>
                          <a14:foregroundMark x1="1500" y1="55500" x2="1500" y2="55500"/>
                          <a14:foregroundMark x1="94100" y1="54300" x2="94100" y2="54300"/>
                          <a14:foregroundMark x1="98600" y1="53700" x2="98600" y2="53700"/>
                          <a14:foregroundMark x1="53300" y1="82900" x2="53300" y2="82900"/>
                          <a14:foregroundMark x1="55700" y1="8500" x2="55700" y2="8500"/>
                        </a14:backgroundRemoval>
                      </a14:imgEffect>
                    </a14:imgLayer>
                  </a14:imgProps>
                </a:ext>
                <a:ext uri="{28A0092B-C50C-407E-A947-70E740481C1C}">
                  <a14:useLocalDpi xmlns:a14="http://schemas.microsoft.com/office/drawing/2010/main" val="0"/>
                </a:ext>
              </a:extLst>
            </a:blip>
            <a:srcRect b="10255"/>
            <a:stretch>
              <a:fillRect/>
            </a:stretch>
          </p:blipFill>
          <p:spPr bwMode="auto">
            <a:xfrm>
              <a:off x="7337966" y="3764570"/>
              <a:ext cx="3268494" cy="2933313"/>
            </a:xfrm>
            <a:prstGeom prst="rect">
              <a:avLst/>
            </a:prstGeom>
            <a:noFill/>
            <a:extLst>
              <a:ext uri="{909E8E84-426E-40DD-AFC4-6F175D3DCCD1}">
                <a14:hiddenFill xmlns:a14="http://schemas.microsoft.com/office/drawing/2010/main">
                  <a:solidFill>
                    <a:srgbClr val="FFFFFF"/>
                  </a:solidFill>
                </a14:hiddenFill>
              </a:ext>
            </a:extLst>
          </p:spPr>
        </p:pic>
        <p:sp>
          <p:nvSpPr>
            <p:cNvPr id="5" name="Οβάλ 4"/>
            <p:cNvSpPr/>
            <p:nvPr/>
          </p:nvSpPr>
          <p:spPr>
            <a:xfrm>
              <a:off x="7807978" y="3646210"/>
              <a:ext cx="2607261" cy="1974005"/>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grpSp>
      <p:pic>
        <p:nvPicPr>
          <p:cNvPr id="6" name="Picture 2" descr="undefined"/>
          <p:cNvPicPr>
            <a:picLocks noChangeAspect="1" noChangeArrowheads="1"/>
          </p:cNvPicPr>
          <p:nvPr/>
        </p:nvPicPr>
        <p:blipFill rotWithShape="1">
          <a:blip r:embed="rId5">
            <a:extLst>
              <a:ext uri="{28A0092B-C50C-407E-A947-70E740481C1C}">
                <a14:useLocalDpi xmlns:a14="http://schemas.microsoft.com/office/drawing/2010/main" val="0"/>
              </a:ext>
            </a:extLst>
          </a:blip>
          <a:srcRect l="3025" r="1697"/>
          <a:stretch>
            <a:fillRect/>
          </a:stretch>
        </p:blipFill>
        <p:spPr bwMode="auto">
          <a:xfrm>
            <a:off x="271346" y="744583"/>
            <a:ext cx="4629323" cy="5368833"/>
          </a:xfrm>
          <a:prstGeom prst="rect">
            <a:avLst/>
          </a:prstGeom>
          <a:noFill/>
          <a:extLst>
            <a:ext uri="{909E8E84-426E-40DD-AFC4-6F175D3DCCD1}">
              <a14:hiddenFill xmlns:a14="http://schemas.microsoft.com/office/drawing/2010/main">
                <a:solidFill>
                  <a:srgbClr val="FFFFFF"/>
                </a:solidFill>
              </a14:hiddenFill>
            </a:ext>
          </a:extLst>
        </p:spPr>
      </p:pic>
      <p:sp>
        <p:nvSpPr>
          <p:cNvPr id="4" name="Οβάλ 3"/>
          <p:cNvSpPr/>
          <p:nvPr/>
        </p:nvSpPr>
        <p:spPr>
          <a:xfrm>
            <a:off x="152590" y="184828"/>
            <a:ext cx="5226806" cy="4270442"/>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60"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56"/>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Freeform: Shape 2058"/>
          <p:cNvSpPr>
            <a:spLocks noGrp="1" noRot="1" noChangeAspect="1" noMove="1" noResize="1" noEditPoints="1" noAdjustHandles="1" noChangeArrowheads="1" noChangeShapeType="1" noTextEdit="1"/>
          </p:cNvSpPr>
          <p:nvPr/>
        </p:nvSpPr>
        <p:spPr>
          <a:xfrm>
            <a:off x="0" y="-1"/>
            <a:ext cx="6336253" cy="6858001"/>
          </a:xfrm>
          <a:custGeom>
            <a:avLst/>
            <a:gdLst>
              <a:gd name="connsiteX0" fmla="*/ 5721063 w 6336253"/>
              <a:gd name="connsiteY0" fmla="*/ 3536635 h 6858001"/>
              <a:gd name="connsiteX1" fmla="*/ 6230651 w 6336253"/>
              <a:gd name="connsiteY1" fmla="*/ 4046223 h 6858001"/>
              <a:gd name="connsiteX2" fmla="*/ 5721063 w 6336253"/>
              <a:gd name="connsiteY2" fmla="*/ 4555811 h 6858001"/>
              <a:gd name="connsiteX3" fmla="*/ 5211475 w 6336253"/>
              <a:gd name="connsiteY3" fmla="*/ 4046223 h 6858001"/>
              <a:gd name="connsiteX4" fmla="*/ 5721063 w 6336253"/>
              <a:gd name="connsiteY4" fmla="*/ 3536635 h 6858001"/>
              <a:gd name="connsiteX5" fmla="*/ 5456902 w 6336253"/>
              <a:gd name="connsiteY5" fmla="*/ 0 h 6858001"/>
              <a:gd name="connsiteX6" fmla="*/ 6321710 w 6336253"/>
              <a:gd name="connsiteY6" fmla="*/ 0 h 6858001"/>
              <a:gd name="connsiteX7" fmla="*/ 6332019 w 6336253"/>
              <a:gd name="connsiteY7" fmla="*/ 42969 h 6858001"/>
              <a:gd name="connsiteX8" fmla="*/ 6320934 w 6336253"/>
              <a:gd name="connsiteY8" fmla="*/ 219852 h 6858001"/>
              <a:gd name="connsiteX9" fmla="*/ 5774313 w 6336253"/>
              <a:gd name="connsiteY9" fmla="*/ 535443 h 6858001"/>
              <a:gd name="connsiteX10" fmla="*/ 5444200 w 6336253"/>
              <a:gd name="connsiteY10" fmla="*/ 78052 h 6858001"/>
              <a:gd name="connsiteX11" fmla="*/ 609600 w 6336253"/>
              <a:gd name="connsiteY11" fmla="*/ 0 h 6858001"/>
              <a:gd name="connsiteX12" fmla="*/ 1171409 w 6336253"/>
              <a:gd name="connsiteY12" fmla="*/ 0 h 6858001"/>
              <a:gd name="connsiteX13" fmla="*/ 4838473 w 6336253"/>
              <a:gd name="connsiteY13" fmla="*/ 0 h 6858001"/>
              <a:gd name="connsiteX14" fmla="*/ 4830349 w 6336253"/>
              <a:gd name="connsiteY14" fmla="*/ 184996 h 6858001"/>
              <a:gd name="connsiteX15" fmla="*/ 4833376 w 6336253"/>
              <a:gd name="connsiteY15" fmla="*/ 419995 h 6858001"/>
              <a:gd name="connsiteX16" fmla="*/ 5281338 w 6336253"/>
              <a:gd name="connsiteY16" fmla="*/ 1068099 h 6858001"/>
              <a:gd name="connsiteX17" fmla="*/ 5729205 w 6336253"/>
              <a:gd name="connsiteY17" fmla="*/ 2589405 h 6858001"/>
              <a:gd name="connsiteX18" fmla="*/ 5283212 w 6336253"/>
              <a:gd name="connsiteY18" fmla="*/ 3164269 h 6858001"/>
              <a:gd name="connsiteX19" fmla="*/ 5124820 w 6336253"/>
              <a:gd name="connsiteY19" fmla="*/ 4641255 h 6858001"/>
              <a:gd name="connsiteX20" fmla="*/ 5736551 w 6336253"/>
              <a:gd name="connsiteY20" fmla="*/ 5670858 h 6858001"/>
              <a:gd name="connsiteX21" fmla="*/ 6022123 w 6336253"/>
              <a:gd name="connsiteY21" fmla="*/ 6707670 h 6858001"/>
              <a:gd name="connsiteX22" fmla="*/ 6024496 w 6336253"/>
              <a:gd name="connsiteY22" fmla="*/ 6858000 h 6858001"/>
              <a:gd name="connsiteX23" fmla="*/ 2242268 w 6336253"/>
              <a:gd name="connsiteY23" fmla="*/ 6858000 h 6858001"/>
              <a:gd name="connsiteX24" fmla="*/ 2242268 w 6336253"/>
              <a:gd name="connsiteY24" fmla="*/ 6858001 h 6858001"/>
              <a:gd name="connsiteX25" fmla="*/ 0 w 6336253"/>
              <a:gd name="connsiteY25" fmla="*/ 6858001 h 6858001"/>
              <a:gd name="connsiteX26" fmla="*/ 0 w 6336253"/>
              <a:gd name="connsiteY26" fmla="*/ 1 h 6858001"/>
              <a:gd name="connsiteX27" fmla="*/ 609600 w 6336253"/>
              <a:gd name="connsiteY2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36253" h="6858001">
                <a:moveTo>
                  <a:pt x="5721063" y="3536635"/>
                </a:moveTo>
                <a:cubicBezTo>
                  <a:pt x="6002501" y="3536635"/>
                  <a:pt x="6230651" y="3764785"/>
                  <a:pt x="6230651" y="4046223"/>
                </a:cubicBezTo>
                <a:cubicBezTo>
                  <a:pt x="6230651" y="4327661"/>
                  <a:pt x="6002501" y="4555811"/>
                  <a:pt x="5721063" y="4555811"/>
                </a:cubicBezTo>
                <a:cubicBezTo>
                  <a:pt x="5439625" y="4555811"/>
                  <a:pt x="5211475" y="4327661"/>
                  <a:pt x="5211475" y="4046223"/>
                </a:cubicBezTo>
                <a:cubicBezTo>
                  <a:pt x="5211475" y="3764785"/>
                  <a:pt x="5439625" y="3536635"/>
                  <a:pt x="5721063" y="3536635"/>
                </a:cubicBezTo>
                <a:close/>
                <a:moveTo>
                  <a:pt x="5456902" y="0"/>
                </a:moveTo>
                <a:lnTo>
                  <a:pt x="6321710" y="0"/>
                </a:lnTo>
                <a:lnTo>
                  <a:pt x="6332019" y="42969"/>
                </a:lnTo>
                <a:cubicBezTo>
                  <a:pt x="6340015" y="100391"/>
                  <a:pt x="6336884" y="160329"/>
                  <a:pt x="6320934" y="219852"/>
                </a:cubicBezTo>
                <a:cubicBezTo>
                  <a:pt x="6257137" y="457945"/>
                  <a:pt x="6012407" y="599240"/>
                  <a:pt x="5774313" y="535443"/>
                </a:cubicBezTo>
                <a:cubicBezTo>
                  <a:pt x="5565982" y="479621"/>
                  <a:pt x="5431761" y="285271"/>
                  <a:pt x="5444200" y="78052"/>
                </a:cubicBezTo>
                <a:close/>
                <a:moveTo>
                  <a:pt x="609600" y="0"/>
                </a:moveTo>
                <a:lnTo>
                  <a:pt x="1171409" y="0"/>
                </a:lnTo>
                <a:lnTo>
                  <a:pt x="4838473" y="0"/>
                </a:lnTo>
                <a:lnTo>
                  <a:pt x="4830349" y="184996"/>
                </a:lnTo>
                <a:cubicBezTo>
                  <a:pt x="4828991" y="263520"/>
                  <a:pt x="4829864" y="341910"/>
                  <a:pt x="4833376" y="419995"/>
                </a:cubicBezTo>
                <a:cubicBezTo>
                  <a:pt x="4846565" y="709488"/>
                  <a:pt x="5075226" y="891535"/>
                  <a:pt x="5281338" y="1068099"/>
                </a:cubicBezTo>
                <a:cubicBezTo>
                  <a:pt x="5795128" y="1508061"/>
                  <a:pt x="5969974" y="2032158"/>
                  <a:pt x="5729205" y="2589405"/>
                </a:cubicBezTo>
                <a:cubicBezTo>
                  <a:pt x="5635831" y="2805523"/>
                  <a:pt x="5454276" y="2993264"/>
                  <a:pt x="5283212" y="3164269"/>
                </a:cubicBezTo>
                <a:cubicBezTo>
                  <a:pt x="4824418" y="3622744"/>
                  <a:pt x="4843217" y="4154456"/>
                  <a:pt x="5124820" y="4641255"/>
                </a:cubicBezTo>
                <a:cubicBezTo>
                  <a:pt x="5325440" y="4986832"/>
                  <a:pt x="5565996" y="5311556"/>
                  <a:pt x="5736551" y="5670858"/>
                </a:cubicBezTo>
                <a:cubicBezTo>
                  <a:pt x="5902602" y="6019042"/>
                  <a:pt x="6001121" y="6366409"/>
                  <a:pt x="6022123" y="6707670"/>
                </a:cubicBezTo>
                <a:lnTo>
                  <a:pt x="6024496" y="6858000"/>
                </a:lnTo>
                <a:lnTo>
                  <a:pt x="2242268" y="6858000"/>
                </a:lnTo>
                <a:lnTo>
                  <a:pt x="2242268" y="6858001"/>
                </a:lnTo>
                <a:lnTo>
                  <a:pt x="0" y="6858001"/>
                </a:lnTo>
                <a:lnTo>
                  <a:pt x="0" y="1"/>
                </a:lnTo>
                <a:lnTo>
                  <a:pt x="60960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p:cNvSpPr>
            <a:spLocks noGrp="1"/>
          </p:cNvSpPr>
          <p:nvPr>
            <p:ph type="title"/>
          </p:nvPr>
        </p:nvSpPr>
        <p:spPr>
          <a:xfrm>
            <a:off x="6096000" y="552782"/>
            <a:ext cx="5754624" cy="1544272"/>
          </a:xfrm>
        </p:spPr>
        <p:txBody>
          <a:bodyPr>
            <a:normAutofit/>
          </a:bodyPr>
          <a:lstStyle/>
          <a:p>
            <a:r>
              <a:rPr lang="el-GR" dirty="0"/>
              <a:t>Πλάκα εκτύπωσης </a:t>
            </a:r>
            <a:r>
              <a:rPr lang="el-GR" b="1" i="0" dirty="0">
                <a:effectLst/>
                <a:latin typeface="inherit"/>
              </a:rPr>
              <a:t>(</a:t>
            </a:r>
            <a:r>
              <a:rPr lang="el-GR" b="1" i="0" dirty="0" err="1">
                <a:effectLst/>
                <a:latin typeface="inherit"/>
              </a:rPr>
              <a:t>Build</a:t>
            </a:r>
            <a:r>
              <a:rPr lang="el-GR" b="1" i="0" dirty="0">
                <a:effectLst/>
                <a:latin typeface="inherit"/>
              </a:rPr>
              <a:t> </a:t>
            </a:r>
            <a:r>
              <a:rPr lang="el-GR" b="1" i="0" dirty="0" err="1">
                <a:effectLst/>
                <a:latin typeface="inherit"/>
              </a:rPr>
              <a:t>Plate</a:t>
            </a:r>
            <a:r>
              <a:rPr lang="el-GR" b="1" i="0" dirty="0">
                <a:effectLst/>
                <a:latin typeface="inherit"/>
              </a:rPr>
              <a:t>)</a:t>
            </a:r>
            <a:endParaRPr lang="el-GR" dirty="0"/>
          </a:p>
        </p:txBody>
      </p:sp>
      <p:sp>
        <p:nvSpPr>
          <p:cNvPr id="3" name="Θέση περιεχομένου 2"/>
          <p:cNvSpPr>
            <a:spLocks noGrp="1"/>
          </p:cNvSpPr>
          <p:nvPr>
            <p:ph idx="1"/>
          </p:nvPr>
        </p:nvSpPr>
        <p:spPr>
          <a:xfrm>
            <a:off x="6096000" y="2340864"/>
            <a:ext cx="5754624" cy="3878961"/>
          </a:xfrm>
        </p:spPr>
        <p:txBody>
          <a:bodyPr>
            <a:noAutofit/>
          </a:bodyPr>
          <a:lstStyle/>
          <a:p>
            <a:r>
              <a:rPr lang="el-GR" sz="2800" b="0" i="0" dirty="0">
                <a:effectLst/>
                <a:latin typeface="inherit"/>
              </a:rPr>
              <a:t>Η </a:t>
            </a:r>
            <a:r>
              <a:rPr lang="el-GR" sz="2800" b="1" i="0" dirty="0">
                <a:effectLst/>
                <a:latin typeface="inherit"/>
              </a:rPr>
              <a:t>πλάκα</a:t>
            </a:r>
            <a:r>
              <a:rPr lang="el-GR" sz="2800" b="0" i="0" dirty="0">
                <a:effectLst/>
                <a:latin typeface="inherit"/>
              </a:rPr>
              <a:t> εκτύπωσης ή </a:t>
            </a:r>
            <a:r>
              <a:rPr lang="el-GR" sz="2800" b="1" dirty="0">
                <a:latin typeface="inherit"/>
              </a:rPr>
              <a:t>κρεβάτι</a:t>
            </a:r>
            <a:r>
              <a:rPr lang="el-GR" sz="2800" b="1" i="0" dirty="0">
                <a:effectLst/>
                <a:latin typeface="inherit"/>
              </a:rPr>
              <a:t> εκτύπωσης</a:t>
            </a:r>
            <a:r>
              <a:rPr lang="el-GR" sz="2800" b="0" i="0" dirty="0">
                <a:effectLst/>
                <a:latin typeface="inherit"/>
              </a:rPr>
              <a:t>, είναι η επιφάνεια όπου το αντικείμενο κατασκευάζεται σε στρώσεις (στρώση πάνω σε στρώση). Οι περισσότερες πλάκες είναι θερμαινόμενες για να βελτιώνουν την προσκόλληση του υλικού.</a:t>
            </a:r>
          </a:p>
          <a:p>
            <a:endParaRPr lang="el-GR" sz="2800" dirty="0"/>
          </a:p>
        </p:txBody>
      </p:sp>
      <p:pic>
        <p:nvPicPr>
          <p:cNvPr id="2050" name="Picture 2" descr="Tronxy 3D Printer θερμαινόμενο κρεβάτι αφαιρούμενης πλατφόρμας πλάκα από υαλοβάμβακα Αξεσουάρ 3D εκτύπωσης εξαρτήματα 3D εκτυπωτή ζεστό κρεβάτι Αναβάθμιση 3D εκτυπωτή"/>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9600" y="1085847"/>
            <a:ext cx="4600913" cy="4600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03"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7" name="Freeform: Shape 4106"/>
          <p:cNvSpPr>
            <a:spLocks noGrp="1" noRot="1" noChangeAspect="1" noMove="1" noResize="1" noEditPoints="1" noAdjustHandles="1" noChangeArrowheads="1" noChangeShapeType="1" noTextEdit="1"/>
          </p:cNvSpPr>
          <p:nvPr/>
        </p:nvSpPr>
        <p:spPr>
          <a:xfrm>
            <a:off x="0" y="-1"/>
            <a:ext cx="6336253" cy="6858001"/>
          </a:xfrm>
          <a:custGeom>
            <a:avLst/>
            <a:gdLst>
              <a:gd name="connsiteX0" fmla="*/ 5721063 w 6336253"/>
              <a:gd name="connsiteY0" fmla="*/ 3536635 h 6858001"/>
              <a:gd name="connsiteX1" fmla="*/ 6230651 w 6336253"/>
              <a:gd name="connsiteY1" fmla="*/ 4046223 h 6858001"/>
              <a:gd name="connsiteX2" fmla="*/ 5721063 w 6336253"/>
              <a:gd name="connsiteY2" fmla="*/ 4555811 h 6858001"/>
              <a:gd name="connsiteX3" fmla="*/ 5211475 w 6336253"/>
              <a:gd name="connsiteY3" fmla="*/ 4046223 h 6858001"/>
              <a:gd name="connsiteX4" fmla="*/ 5721063 w 6336253"/>
              <a:gd name="connsiteY4" fmla="*/ 3536635 h 6858001"/>
              <a:gd name="connsiteX5" fmla="*/ 5456902 w 6336253"/>
              <a:gd name="connsiteY5" fmla="*/ 0 h 6858001"/>
              <a:gd name="connsiteX6" fmla="*/ 6321710 w 6336253"/>
              <a:gd name="connsiteY6" fmla="*/ 0 h 6858001"/>
              <a:gd name="connsiteX7" fmla="*/ 6332019 w 6336253"/>
              <a:gd name="connsiteY7" fmla="*/ 42969 h 6858001"/>
              <a:gd name="connsiteX8" fmla="*/ 6320934 w 6336253"/>
              <a:gd name="connsiteY8" fmla="*/ 219852 h 6858001"/>
              <a:gd name="connsiteX9" fmla="*/ 5774313 w 6336253"/>
              <a:gd name="connsiteY9" fmla="*/ 535443 h 6858001"/>
              <a:gd name="connsiteX10" fmla="*/ 5444200 w 6336253"/>
              <a:gd name="connsiteY10" fmla="*/ 78052 h 6858001"/>
              <a:gd name="connsiteX11" fmla="*/ 609600 w 6336253"/>
              <a:gd name="connsiteY11" fmla="*/ 0 h 6858001"/>
              <a:gd name="connsiteX12" fmla="*/ 1171409 w 6336253"/>
              <a:gd name="connsiteY12" fmla="*/ 0 h 6858001"/>
              <a:gd name="connsiteX13" fmla="*/ 4838473 w 6336253"/>
              <a:gd name="connsiteY13" fmla="*/ 0 h 6858001"/>
              <a:gd name="connsiteX14" fmla="*/ 4830349 w 6336253"/>
              <a:gd name="connsiteY14" fmla="*/ 184996 h 6858001"/>
              <a:gd name="connsiteX15" fmla="*/ 4833376 w 6336253"/>
              <a:gd name="connsiteY15" fmla="*/ 419995 h 6858001"/>
              <a:gd name="connsiteX16" fmla="*/ 5281338 w 6336253"/>
              <a:gd name="connsiteY16" fmla="*/ 1068099 h 6858001"/>
              <a:gd name="connsiteX17" fmla="*/ 5729205 w 6336253"/>
              <a:gd name="connsiteY17" fmla="*/ 2589405 h 6858001"/>
              <a:gd name="connsiteX18" fmla="*/ 5283212 w 6336253"/>
              <a:gd name="connsiteY18" fmla="*/ 3164269 h 6858001"/>
              <a:gd name="connsiteX19" fmla="*/ 5124820 w 6336253"/>
              <a:gd name="connsiteY19" fmla="*/ 4641255 h 6858001"/>
              <a:gd name="connsiteX20" fmla="*/ 5736551 w 6336253"/>
              <a:gd name="connsiteY20" fmla="*/ 5670858 h 6858001"/>
              <a:gd name="connsiteX21" fmla="*/ 6022123 w 6336253"/>
              <a:gd name="connsiteY21" fmla="*/ 6707670 h 6858001"/>
              <a:gd name="connsiteX22" fmla="*/ 6024496 w 6336253"/>
              <a:gd name="connsiteY22" fmla="*/ 6858000 h 6858001"/>
              <a:gd name="connsiteX23" fmla="*/ 2242268 w 6336253"/>
              <a:gd name="connsiteY23" fmla="*/ 6858000 h 6858001"/>
              <a:gd name="connsiteX24" fmla="*/ 2242268 w 6336253"/>
              <a:gd name="connsiteY24" fmla="*/ 6858001 h 6858001"/>
              <a:gd name="connsiteX25" fmla="*/ 0 w 6336253"/>
              <a:gd name="connsiteY25" fmla="*/ 6858001 h 6858001"/>
              <a:gd name="connsiteX26" fmla="*/ 0 w 6336253"/>
              <a:gd name="connsiteY26" fmla="*/ 1 h 6858001"/>
              <a:gd name="connsiteX27" fmla="*/ 609600 w 6336253"/>
              <a:gd name="connsiteY2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36253" h="6858001">
                <a:moveTo>
                  <a:pt x="5721063" y="3536635"/>
                </a:moveTo>
                <a:cubicBezTo>
                  <a:pt x="6002501" y="3536635"/>
                  <a:pt x="6230651" y="3764785"/>
                  <a:pt x="6230651" y="4046223"/>
                </a:cubicBezTo>
                <a:cubicBezTo>
                  <a:pt x="6230651" y="4327661"/>
                  <a:pt x="6002501" y="4555811"/>
                  <a:pt x="5721063" y="4555811"/>
                </a:cubicBezTo>
                <a:cubicBezTo>
                  <a:pt x="5439625" y="4555811"/>
                  <a:pt x="5211475" y="4327661"/>
                  <a:pt x="5211475" y="4046223"/>
                </a:cubicBezTo>
                <a:cubicBezTo>
                  <a:pt x="5211475" y="3764785"/>
                  <a:pt x="5439625" y="3536635"/>
                  <a:pt x="5721063" y="3536635"/>
                </a:cubicBezTo>
                <a:close/>
                <a:moveTo>
                  <a:pt x="5456902" y="0"/>
                </a:moveTo>
                <a:lnTo>
                  <a:pt x="6321710" y="0"/>
                </a:lnTo>
                <a:lnTo>
                  <a:pt x="6332019" y="42969"/>
                </a:lnTo>
                <a:cubicBezTo>
                  <a:pt x="6340015" y="100391"/>
                  <a:pt x="6336884" y="160329"/>
                  <a:pt x="6320934" y="219852"/>
                </a:cubicBezTo>
                <a:cubicBezTo>
                  <a:pt x="6257137" y="457945"/>
                  <a:pt x="6012407" y="599240"/>
                  <a:pt x="5774313" y="535443"/>
                </a:cubicBezTo>
                <a:cubicBezTo>
                  <a:pt x="5565982" y="479621"/>
                  <a:pt x="5431761" y="285271"/>
                  <a:pt x="5444200" y="78052"/>
                </a:cubicBezTo>
                <a:close/>
                <a:moveTo>
                  <a:pt x="609600" y="0"/>
                </a:moveTo>
                <a:lnTo>
                  <a:pt x="1171409" y="0"/>
                </a:lnTo>
                <a:lnTo>
                  <a:pt x="4838473" y="0"/>
                </a:lnTo>
                <a:lnTo>
                  <a:pt x="4830349" y="184996"/>
                </a:lnTo>
                <a:cubicBezTo>
                  <a:pt x="4828991" y="263520"/>
                  <a:pt x="4829864" y="341910"/>
                  <a:pt x="4833376" y="419995"/>
                </a:cubicBezTo>
                <a:cubicBezTo>
                  <a:pt x="4846565" y="709488"/>
                  <a:pt x="5075226" y="891535"/>
                  <a:pt x="5281338" y="1068099"/>
                </a:cubicBezTo>
                <a:cubicBezTo>
                  <a:pt x="5795128" y="1508061"/>
                  <a:pt x="5969974" y="2032158"/>
                  <a:pt x="5729205" y="2589405"/>
                </a:cubicBezTo>
                <a:cubicBezTo>
                  <a:pt x="5635831" y="2805523"/>
                  <a:pt x="5454276" y="2993264"/>
                  <a:pt x="5283212" y="3164269"/>
                </a:cubicBezTo>
                <a:cubicBezTo>
                  <a:pt x="4824418" y="3622744"/>
                  <a:pt x="4843217" y="4154456"/>
                  <a:pt x="5124820" y="4641255"/>
                </a:cubicBezTo>
                <a:cubicBezTo>
                  <a:pt x="5325440" y="4986832"/>
                  <a:pt x="5565996" y="5311556"/>
                  <a:pt x="5736551" y="5670858"/>
                </a:cubicBezTo>
                <a:cubicBezTo>
                  <a:pt x="5902602" y="6019042"/>
                  <a:pt x="6001121" y="6366409"/>
                  <a:pt x="6022123" y="6707670"/>
                </a:cubicBezTo>
                <a:lnTo>
                  <a:pt x="6024496" y="6858000"/>
                </a:lnTo>
                <a:lnTo>
                  <a:pt x="2242268" y="6858000"/>
                </a:lnTo>
                <a:lnTo>
                  <a:pt x="2242268" y="6858001"/>
                </a:lnTo>
                <a:lnTo>
                  <a:pt x="0" y="6858001"/>
                </a:lnTo>
                <a:lnTo>
                  <a:pt x="0" y="1"/>
                </a:lnTo>
                <a:lnTo>
                  <a:pt x="60960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p:cNvSpPr>
            <a:spLocks noGrp="1"/>
          </p:cNvSpPr>
          <p:nvPr>
            <p:ph type="title"/>
          </p:nvPr>
        </p:nvSpPr>
        <p:spPr>
          <a:xfrm>
            <a:off x="6336253" y="299864"/>
            <a:ext cx="5385577" cy="1170708"/>
          </a:xfrm>
        </p:spPr>
        <p:txBody>
          <a:bodyPr>
            <a:normAutofit/>
          </a:bodyPr>
          <a:lstStyle/>
          <a:p>
            <a:r>
              <a:rPr lang="el-GR" sz="3400" dirty="0"/>
              <a:t>Κινούμενοι Άξονες (</a:t>
            </a:r>
            <a:r>
              <a:rPr lang="el-GR" sz="3400" dirty="0" err="1"/>
              <a:t>Axis</a:t>
            </a:r>
            <a:r>
              <a:rPr lang="el-GR" sz="3400" dirty="0"/>
              <a:t> </a:t>
            </a:r>
            <a:r>
              <a:rPr lang="el-GR" sz="3400" dirty="0" err="1"/>
              <a:t>System</a:t>
            </a:r>
            <a:r>
              <a:rPr lang="el-GR" sz="3400" dirty="0"/>
              <a:t>)</a:t>
            </a:r>
          </a:p>
        </p:txBody>
      </p:sp>
      <p:sp>
        <p:nvSpPr>
          <p:cNvPr id="3" name="Θέση περιεχομένου 2"/>
          <p:cNvSpPr>
            <a:spLocks noGrp="1"/>
          </p:cNvSpPr>
          <p:nvPr>
            <p:ph idx="1"/>
          </p:nvPr>
        </p:nvSpPr>
        <p:spPr>
          <a:xfrm>
            <a:off x="6336253" y="2064738"/>
            <a:ext cx="5385577" cy="4493397"/>
          </a:xfrm>
        </p:spPr>
        <p:txBody>
          <a:bodyPr>
            <a:normAutofit/>
          </a:bodyPr>
          <a:lstStyle/>
          <a:p>
            <a:r>
              <a:rPr lang="el-GR" sz="2800" dirty="0"/>
              <a:t>Οι κινούμενοι άξονες επιτρέπουν στην κεφαλή και στην τράπεζα του εκτυπωτή να κινούνται σε διάφορες κατευθύνσεις. Στις περισσότερες περιπτώσεις υπάρχουν εκτυπωτές:</a:t>
            </a:r>
          </a:p>
          <a:p>
            <a:pPr marL="342900" indent="-342900">
              <a:buFont typeface="Arial" panose="020B0604020202020204" pitchFamily="34" charset="0"/>
              <a:buChar char="•"/>
            </a:pPr>
            <a:r>
              <a:rPr lang="en-US" sz="2800" b="1" dirty="0" err="1"/>
              <a:t>CoreXY</a:t>
            </a:r>
            <a:endParaRPr lang="el-GR" sz="2800" dirty="0"/>
          </a:p>
          <a:p>
            <a:pPr marL="342900" indent="-342900">
              <a:buFont typeface="Arial" panose="020B0604020202020204" pitchFamily="34" charset="0"/>
              <a:buChar char="•"/>
            </a:pPr>
            <a:r>
              <a:rPr lang="en-US" sz="2800" b="1" dirty="0"/>
              <a:t>XY-head</a:t>
            </a:r>
            <a:endParaRPr lang="el-GR" sz="2800" dirty="0"/>
          </a:p>
        </p:txBody>
      </p:sp>
      <p:pic>
        <p:nvPicPr>
          <p:cNvPr id="4098" name="Picture 2" descr="2 The image showing the XYZ axis of the 3D printer for proper positioning using printing bed and printer head (permission not required)."/>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87948" y="2064739"/>
            <a:ext cx="4789726" cy="4155086"/>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p:cNvPicPr>
            <a:picLocks noChangeAspect="1"/>
          </p:cNvPicPr>
          <p:nvPr/>
        </p:nvPicPr>
        <p:blipFill>
          <a:blip r:embed="rId4"/>
          <a:srcRect t="18880" r="63485" b="20732"/>
          <a:stretch>
            <a:fillRect/>
          </a:stretch>
        </p:blipFill>
        <p:spPr>
          <a:xfrm>
            <a:off x="2947481" y="0"/>
            <a:ext cx="2560398" cy="238063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89"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0" name="Rectangle 3082"/>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85" name="Group 3084"/>
          <p:cNvGrpSpPr>
            <a:grpSpLocks noGrp="1" noUngrp="1" noRot="1" noChangeAspect="1" noMove="1" noResize="1"/>
          </p:cNvGrpSpPr>
          <p:nvPr/>
        </p:nvGrpSpPr>
        <p:grpSpPr>
          <a:xfrm>
            <a:off x="3049" y="3005418"/>
            <a:ext cx="12188951" cy="3852582"/>
            <a:chOff x="3049" y="3005418"/>
            <a:chExt cx="12188951" cy="3852582"/>
          </a:xfrm>
        </p:grpSpPr>
        <p:sp>
          <p:nvSpPr>
            <p:cNvPr id="3086" name="Freeform: Shape 3085"/>
            <p:cNvSpPr/>
            <p:nvPr/>
          </p:nvSpPr>
          <p:spPr>
            <a:xfrm>
              <a:off x="4197586" y="3005418"/>
              <a:ext cx="3682057" cy="2894093"/>
            </a:xfrm>
            <a:custGeom>
              <a:avLst/>
              <a:gdLst>
                <a:gd name="connsiteX0" fmla="*/ 221327 w 3682057"/>
                <a:gd name="connsiteY0" fmla="*/ 2147874 h 2894093"/>
                <a:gd name="connsiteX1" fmla="*/ 442654 w 3682057"/>
                <a:gd name="connsiteY1" fmla="*/ 2369201 h 2894093"/>
                <a:gd name="connsiteX2" fmla="*/ 221327 w 3682057"/>
                <a:gd name="connsiteY2" fmla="*/ 2590528 h 2894093"/>
                <a:gd name="connsiteX3" fmla="*/ 0 w 3682057"/>
                <a:gd name="connsiteY3" fmla="*/ 2369201 h 2894093"/>
                <a:gd name="connsiteX4" fmla="*/ 221327 w 3682057"/>
                <a:gd name="connsiteY4" fmla="*/ 2147874 h 2894093"/>
                <a:gd name="connsiteX5" fmla="*/ 1890538 w 3682057"/>
                <a:gd name="connsiteY5" fmla="*/ 915 h 2894093"/>
                <a:gd name="connsiteX6" fmla="*/ 2517442 w 3682057"/>
                <a:gd name="connsiteY6" fmla="*/ 370257 h 2894093"/>
                <a:gd name="connsiteX7" fmla="*/ 2910702 w 3682057"/>
                <a:gd name="connsiteY7" fmla="*/ 573994 h 2894093"/>
                <a:gd name="connsiteX8" fmla="*/ 3501929 w 3682057"/>
                <a:gd name="connsiteY8" fmla="*/ 768529 h 2894093"/>
                <a:gd name="connsiteX9" fmla="*/ 3498221 w 3682057"/>
                <a:gd name="connsiteY9" fmla="*/ 1679060 h 2894093"/>
                <a:gd name="connsiteX10" fmla="*/ 3380490 w 3682057"/>
                <a:gd name="connsiteY10" fmla="*/ 1775640 h 2894093"/>
                <a:gd name="connsiteX11" fmla="*/ 3380868 w 3682057"/>
                <a:gd name="connsiteY11" fmla="*/ 1775675 h 2894093"/>
                <a:gd name="connsiteX12" fmla="*/ 3089168 w 3682057"/>
                <a:gd name="connsiteY12" fmla="*/ 2263901 h 2894093"/>
                <a:gd name="connsiteX13" fmla="*/ 2877329 w 3682057"/>
                <a:gd name="connsiteY13" fmla="*/ 2694240 h 2894093"/>
                <a:gd name="connsiteX14" fmla="*/ 2001818 w 3682057"/>
                <a:gd name="connsiteY14" fmla="*/ 2704541 h 2894093"/>
                <a:gd name="connsiteX15" fmla="*/ 1986059 w 3682057"/>
                <a:gd name="connsiteY15" fmla="*/ 2690360 h 2894093"/>
                <a:gd name="connsiteX16" fmla="*/ 1664695 w 3682057"/>
                <a:gd name="connsiteY16" fmla="*/ 2695030 h 2894093"/>
                <a:gd name="connsiteX17" fmla="*/ 1658309 w 3682057"/>
                <a:gd name="connsiteY17" fmla="*/ 2701416 h 2894093"/>
                <a:gd name="connsiteX18" fmla="*/ 1182262 w 3682057"/>
                <a:gd name="connsiteY18" fmla="*/ 2894004 h 2894093"/>
                <a:gd name="connsiteX19" fmla="*/ 535492 w 3682057"/>
                <a:gd name="connsiteY19" fmla="*/ 2225378 h 2894093"/>
                <a:gd name="connsiteX20" fmla="*/ 390673 w 3682057"/>
                <a:gd name="connsiteY20" fmla="*/ 1856428 h 2894093"/>
                <a:gd name="connsiteX21" fmla="*/ 384149 w 3682057"/>
                <a:gd name="connsiteY21" fmla="*/ 1849904 h 2894093"/>
                <a:gd name="connsiteX22" fmla="*/ 388750 w 3682057"/>
                <a:gd name="connsiteY22" fmla="*/ 503404 h 2894093"/>
                <a:gd name="connsiteX23" fmla="*/ 1329598 w 3682057"/>
                <a:gd name="connsiteY23" fmla="*/ 231239 h 2894093"/>
                <a:gd name="connsiteX24" fmla="*/ 1457800 w 3682057"/>
                <a:gd name="connsiteY24" fmla="*/ 195327 h 2894093"/>
                <a:gd name="connsiteX25" fmla="*/ 1460513 w 3682057"/>
                <a:gd name="connsiteY25" fmla="*/ 192615 h 2894093"/>
                <a:gd name="connsiteX26" fmla="*/ 1637534 w 3682057"/>
                <a:gd name="connsiteY26" fmla="*/ 66544 h 2894093"/>
                <a:gd name="connsiteX27" fmla="*/ 1890538 w 3682057"/>
                <a:gd name="connsiteY27" fmla="*/ 915 h 2894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82057" h="2894093">
                  <a:moveTo>
                    <a:pt x="221327" y="2147874"/>
                  </a:moveTo>
                  <a:cubicBezTo>
                    <a:pt x="343563" y="2147874"/>
                    <a:pt x="442654" y="2246965"/>
                    <a:pt x="442654" y="2369201"/>
                  </a:cubicBezTo>
                  <a:cubicBezTo>
                    <a:pt x="442654" y="2491437"/>
                    <a:pt x="343563" y="2590528"/>
                    <a:pt x="221327" y="2590528"/>
                  </a:cubicBezTo>
                  <a:cubicBezTo>
                    <a:pt x="99091" y="2590528"/>
                    <a:pt x="0" y="2491437"/>
                    <a:pt x="0" y="2369201"/>
                  </a:cubicBezTo>
                  <a:cubicBezTo>
                    <a:pt x="0" y="2246965"/>
                    <a:pt x="99091" y="2147874"/>
                    <a:pt x="221327" y="2147874"/>
                  </a:cubicBezTo>
                  <a:close/>
                  <a:moveTo>
                    <a:pt x="1890538" y="915"/>
                  </a:moveTo>
                  <a:cubicBezTo>
                    <a:pt x="2146685" y="-12646"/>
                    <a:pt x="2398109" y="125120"/>
                    <a:pt x="2517442" y="370257"/>
                  </a:cubicBezTo>
                  <a:cubicBezTo>
                    <a:pt x="2589440" y="518476"/>
                    <a:pt x="2748406" y="602525"/>
                    <a:pt x="2910702" y="573994"/>
                  </a:cubicBezTo>
                  <a:cubicBezTo>
                    <a:pt x="3127932" y="535437"/>
                    <a:pt x="3350037" y="608533"/>
                    <a:pt x="3501929" y="768529"/>
                  </a:cubicBezTo>
                  <a:cubicBezTo>
                    <a:pt x="3743569" y="1022392"/>
                    <a:pt x="3741853" y="1427256"/>
                    <a:pt x="3498221" y="1679060"/>
                  </a:cubicBezTo>
                  <a:cubicBezTo>
                    <a:pt x="3462798" y="1715650"/>
                    <a:pt x="3423306" y="1748068"/>
                    <a:pt x="3380490" y="1775640"/>
                  </a:cubicBezTo>
                  <a:lnTo>
                    <a:pt x="3380868" y="1775675"/>
                  </a:lnTo>
                  <a:cubicBezTo>
                    <a:pt x="3212835" y="1884036"/>
                    <a:pt x="3104993" y="2064597"/>
                    <a:pt x="3089168" y="2263901"/>
                  </a:cubicBezTo>
                  <a:cubicBezTo>
                    <a:pt x="3075500" y="2428981"/>
                    <a:pt x="2999815" y="2582742"/>
                    <a:pt x="2877329" y="2694240"/>
                  </a:cubicBezTo>
                  <a:cubicBezTo>
                    <a:pt x="2632015" y="2918474"/>
                    <a:pt x="2252283" y="2923075"/>
                    <a:pt x="2001818" y="2704541"/>
                  </a:cubicBezTo>
                  <a:cubicBezTo>
                    <a:pt x="1996463" y="2699871"/>
                    <a:pt x="1991175" y="2695133"/>
                    <a:pt x="1986059" y="2690360"/>
                  </a:cubicBezTo>
                  <a:cubicBezTo>
                    <a:pt x="1895075" y="2605763"/>
                    <a:pt x="1751319" y="2606002"/>
                    <a:pt x="1664695" y="2695030"/>
                  </a:cubicBezTo>
                  <a:cubicBezTo>
                    <a:pt x="1662567" y="2697159"/>
                    <a:pt x="1660438" y="2699287"/>
                    <a:pt x="1658309" y="2701416"/>
                  </a:cubicBezTo>
                  <a:cubicBezTo>
                    <a:pt x="1532267" y="2827459"/>
                    <a:pt x="1360465" y="2896948"/>
                    <a:pt x="1182262" y="2894004"/>
                  </a:cubicBezTo>
                  <a:cubicBezTo>
                    <a:pt x="819017" y="2887954"/>
                    <a:pt x="529464" y="2588616"/>
                    <a:pt x="535492" y="2225378"/>
                  </a:cubicBezTo>
                  <a:cubicBezTo>
                    <a:pt x="537944" y="2088064"/>
                    <a:pt x="485887" y="1955405"/>
                    <a:pt x="390673" y="1856428"/>
                  </a:cubicBezTo>
                  <a:lnTo>
                    <a:pt x="384149" y="1849904"/>
                  </a:lnTo>
                  <a:cubicBezTo>
                    <a:pt x="28143" y="1473504"/>
                    <a:pt x="30203" y="877263"/>
                    <a:pt x="388750" y="503404"/>
                  </a:cubicBezTo>
                  <a:cubicBezTo>
                    <a:pt x="630865" y="250508"/>
                    <a:pt x="989886" y="146655"/>
                    <a:pt x="1329598" y="231239"/>
                  </a:cubicBezTo>
                  <a:cubicBezTo>
                    <a:pt x="1375670" y="242779"/>
                    <a:pt x="1424417" y="229121"/>
                    <a:pt x="1457800" y="195327"/>
                  </a:cubicBezTo>
                  <a:lnTo>
                    <a:pt x="1460513" y="192615"/>
                  </a:lnTo>
                  <a:cubicBezTo>
                    <a:pt x="1512123" y="141073"/>
                    <a:pt x="1571952" y="98478"/>
                    <a:pt x="1637534" y="66544"/>
                  </a:cubicBezTo>
                  <a:cubicBezTo>
                    <a:pt x="1719249" y="26769"/>
                    <a:pt x="1805156" y="5435"/>
                    <a:pt x="1890538" y="9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7" name="Freeform: Shape 3086"/>
            <p:cNvSpPr/>
            <p:nvPr/>
          </p:nvSpPr>
          <p:spPr>
            <a:xfrm>
              <a:off x="3049" y="4688259"/>
              <a:ext cx="3936747" cy="2169741"/>
            </a:xfrm>
            <a:custGeom>
              <a:avLst/>
              <a:gdLst>
                <a:gd name="connsiteX0" fmla="*/ 356618 w 3936747"/>
                <a:gd name="connsiteY0" fmla="*/ 83161 h 2169741"/>
                <a:gd name="connsiteX1" fmla="*/ 568159 w 3936747"/>
                <a:gd name="connsiteY1" fmla="*/ 294702 h 2169741"/>
                <a:gd name="connsiteX2" fmla="*/ 356618 w 3936747"/>
                <a:gd name="connsiteY2" fmla="*/ 506243 h 2169741"/>
                <a:gd name="connsiteX3" fmla="*/ 145077 w 3936747"/>
                <a:gd name="connsiteY3" fmla="*/ 294702 h 2169741"/>
                <a:gd name="connsiteX4" fmla="*/ 356618 w 3936747"/>
                <a:gd name="connsiteY4" fmla="*/ 83161 h 2169741"/>
                <a:gd name="connsiteX5" fmla="*/ 3116624 w 3936747"/>
                <a:gd name="connsiteY5" fmla="*/ 6 h 2169741"/>
                <a:gd name="connsiteX6" fmla="*/ 3658594 w 3936747"/>
                <a:gd name="connsiteY6" fmla="*/ 179401 h 2169741"/>
                <a:gd name="connsiteX7" fmla="*/ 3671916 w 3936747"/>
                <a:gd name="connsiteY7" fmla="*/ 1200511 h 2169741"/>
                <a:gd name="connsiteX8" fmla="*/ 3385327 w 3936747"/>
                <a:gd name="connsiteY8" fmla="*/ 1438365 h 2169741"/>
                <a:gd name="connsiteX9" fmla="*/ 3315183 w 3936747"/>
                <a:gd name="connsiteY9" fmla="*/ 1732087 h 2169741"/>
                <a:gd name="connsiteX10" fmla="*/ 3450133 w 3936747"/>
                <a:gd name="connsiteY10" fmla="*/ 2098263 h 2169741"/>
                <a:gd name="connsiteX11" fmla="*/ 3463281 w 3936747"/>
                <a:gd name="connsiteY11" fmla="*/ 2169741 h 2169741"/>
                <a:gd name="connsiteX12" fmla="*/ 0 w 3936747"/>
                <a:gd name="connsiteY12" fmla="*/ 2169741 h 2169741"/>
                <a:gd name="connsiteX13" fmla="*/ 0 w 3936747"/>
                <a:gd name="connsiteY13" fmla="*/ 687724 h 2169741"/>
                <a:gd name="connsiteX14" fmla="*/ 166810 w 3936747"/>
                <a:gd name="connsiteY14" fmla="*/ 694870 h 2169741"/>
                <a:gd name="connsiteX15" fmla="*/ 366460 w 3936747"/>
                <a:gd name="connsiteY15" fmla="*/ 684857 h 2169741"/>
                <a:gd name="connsiteX16" fmla="*/ 628419 w 3936747"/>
                <a:gd name="connsiteY16" fmla="*/ 477226 h 2169741"/>
                <a:gd name="connsiteX17" fmla="*/ 1260211 w 3936747"/>
                <a:gd name="connsiteY17" fmla="*/ 245542 h 2169741"/>
                <a:gd name="connsiteX18" fmla="*/ 1515921 w 3936747"/>
                <a:gd name="connsiteY18" fmla="*/ 418401 h 2169741"/>
                <a:gd name="connsiteX19" fmla="*/ 2145686 w 3936747"/>
                <a:gd name="connsiteY19" fmla="*/ 444574 h 2169741"/>
                <a:gd name="connsiteX20" fmla="*/ 2564701 w 3936747"/>
                <a:gd name="connsiteY20" fmla="*/ 157052 h 2169741"/>
                <a:gd name="connsiteX21" fmla="*/ 3116624 w 3936747"/>
                <a:gd name="connsiteY21" fmla="*/ 6 h 2169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36747" h="2169741">
                  <a:moveTo>
                    <a:pt x="356618" y="83161"/>
                  </a:moveTo>
                  <a:cubicBezTo>
                    <a:pt x="473449" y="83162"/>
                    <a:pt x="568160" y="177871"/>
                    <a:pt x="568159" y="294702"/>
                  </a:cubicBezTo>
                  <a:cubicBezTo>
                    <a:pt x="568159" y="411534"/>
                    <a:pt x="473449" y="506243"/>
                    <a:pt x="356618" y="506243"/>
                  </a:cubicBezTo>
                  <a:cubicBezTo>
                    <a:pt x="239787" y="506243"/>
                    <a:pt x="145077" y="411533"/>
                    <a:pt x="145077" y="294702"/>
                  </a:cubicBezTo>
                  <a:cubicBezTo>
                    <a:pt x="145077" y="177871"/>
                    <a:pt x="239787" y="83162"/>
                    <a:pt x="356618" y="83161"/>
                  </a:cubicBezTo>
                  <a:close/>
                  <a:moveTo>
                    <a:pt x="3116624" y="6"/>
                  </a:moveTo>
                  <a:cubicBezTo>
                    <a:pt x="3300334" y="670"/>
                    <a:pt x="3482386" y="57408"/>
                    <a:pt x="3658594" y="179401"/>
                  </a:cubicBezTo>
                  <a:cubicBezTo>
                    <a:pt x="3939576" y="373920"/>
                    <a:pt x="4104116" y="885154"/>
                    <a:pt x="3671916" y="1200511"/>
                  </a:cubicBezTo>
                  <a:cubicBezTo>
                    <a:pt x="3571823" y="1273597"/>
                    <a:pt x="3478598" y="1356452"/>
                    <a:pt x="3385327" y="1438365"/>
                  </a:cubicBezTo>
                  <a:cubicBezTo>
                    <a:pt x="3297023" y="1515840"/>
                    <a:pt x="3274052" y="1620967"/>
                    <a:pt x="3315183" y="1732087"/>
                  </a:cubicBezTo>
                  <a:cubicBezTo>
                    <a:pt x="3360511" y="1854078"/>
                    <a:pt x="3417957" y="1972938"/>
                    <a:pt x="3450133" y="2098263"/>
                  </a:cubicBezTo>
                  <a:lnTo>
                    <a:pt x="3463281" y="2169741"/>
                  </a:lnTo>
                  <a:lnTo>
                    <a:pt x="0" y="2169741"/>
                  </a:lnTo>
                  <a:lnTo>
                    <a:pt x="0" y="687724"/>
                  </a:lnTo>
                  <a:lnTo>
                    <a:pt x="166810" y="694870"/>
                  </a:lnTo>
                  <a:cubicBezTo>
                    <a:pt x="233720" y="695075"/>
                    <a:pt x="300524" y="692182"/>
                    <a:pt x="366460" y="684857"/>
                  </a:cubicBezTo>
                  <a:cubicBezTo>
                    <a:pt x="488615" y="671245"/>
                    <a:pt x="559421" y="569399"/>
                    <a:pt x="628419" y="477226"/>
                  </a:cubicBezTo>
                  <a:cubicBezTo>
                    <a:pt x="800482" y="247500"/>
                    <a:pt x="1017598" y="159024"/>
                    <a:pt x="1260211" y="245542"/>
                  </a:cubicBezTo>
                  <a:cubicBezTo>
                    <a:pt x="1354304" y="279094"/>
                    <a:pt x="1438835" y="350715"/>
                    <a:pt x="1515921" y="418401"/>
                  </a:cubicBezTo>
                  <a:cubicBezTo>
                    <a:pt x="1722749" y="599968"/>
                    <a:pt x="1947420" y="577298"/>
                    <a:pt x="2145686" y="444574"/>
                  </a:cubicBezTo>
                  <a:cubicBezTo>
                    <a:pt x="2286511" y="350073"/>
                    <a:pt x="2417344" y="239226"/>
                    <a:pt x="2564701" y="157052"/>
                  </a:cubicBezTo>
                  <a:cubicBezTo>
                    <a:pt x="2747546" y="54751"/>
                    <a:pt x="2932914" y="-658"/>
                    <a:pt x="3116624" y="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88" name="Freeform: Shape 3087"/>
            <p:cNvSpPr/>
            <p:nvPr/>
          </p:nvSpPr>
          <p:spPr>
            <a:xfrm>
              <a:off x="7581592" y="3920217"/>
              <a:ext cx="4610408" cy="2937783"/>
            </a:xfrm>
            <a:custGeom>
              <a:avLst/>
              <a:gdLst>
                <a:gd name="connsiteX0" fmla="*/ 1081762 w 4610408"/>
                <a:gd name="connsiteY0" fmla="*/ 468208 h 2937783"/>
                <a:gd name="connsiteX1" fmla="*/ 1334674 w 4610408"/>
                <a:gd name="connsiteY1" fmla="*/ 721120 h 2937783"/>
                <a:gd name="connsiteX2" fmla="*/ 1081762 w 4610408"/>
                <a:gd name="connsiteY2" fmla="*/ 974032 h 2937783"/>
                <a:gd name="connsiteX3" fmla="*/ 828850 w 4610408"/>
                <a:gd name="connsiteY3" fmla="*/ 721120 h 2937783"/>
                <a:gd name="connsiteX4" fmla="*/ 1081762 w 4610408"/>
                <a:gd name="connsiteY4" fmla="*/ 468208 h 2937783"/>
                <a:gd name="connsiteX5" fmla="*/ 4477946 w 4610408"/>
                <a:gd name="connsiteY5" fmla="*/ 346 h 2937783"/>
                <a:gd name="connsiteX6" fmla="*/ 4583079 w 4610408"/>
                <a:gd name="connsiteY6" fmla="*/ 2818 h 2937783"/>
                <a:gd name="connsiteX7" fmla="*/ 4610408 w 4610408"/>
                <a:gd name="connsiteY7" fmla="*/ 6430 h 2937783"/>
                <a:gd name="connsiteX8" fmla="*/ 4610408 w 4610408"/>
                <a:gd name="connsiteY8" fmla="*/ 2937783 h 2937783"/>
                <a:gd name="connsiteX9" fmla="*/ 508168 w 4610408"/>
                <a:gd name="connsiteY9" fmla="*/ 2937783 h 2937783"/>
                <a:gd name="connsiteX10" fmla="*/ 478842 w 4610408"/>
                <a:gd name="connsiteY10" fmla="*/ 2922440 h 2937783"/>
                <a:gd name="connsiteX11" fmla="*/ 8847 w 4610408"/>
                <a:gd name="connsiteY11" fmla="*/ 2180612 h 2937783"/>
                <a:gd name="connsiteX12" fmla="*/ 7712 w 4610408"/>
                <a:gd name="connsiteY12" fmla="*/ 1869917 h 2937783"/>
                <a:gd name="connsiteX13" fmla="*/ 262438 w 4610408"/>
                <a:gd name="connsiteY13" fmla="*/ 1292817 h 2937783"/>
                <a:gd name="connsiteX14" fmla="*/ 663523 w 4610408"/>
                <a:gd name="connsiteY14" fmla="*/ 1168718 h 2937783"/>
                <a:gd name="connsiteX15" fmla="*/ 1148848 w 4610408"/>
                <a:gd name="connsiteY15" fmla="*/ 1124843 h 2937783"/>
                <a:gd name="connsiteX16" fmla="*/ 1444963 w 4610408"/>
                <a:gd name="connsiteY16" fmla="*/ 845203 h 2937783"/>
                <a:gd name="connsiteX17" fmla="*/ 2187483 w 4610408"/>
                <a:gd name="connsiteY17" fmla="*/ 497397 h 2937783"/>
                <a:gd name="connsiteX18" fmla="*/ 2516100 w 4610408"/>
                <a:gd name="connsiteY18" fmla="*/ 680289 h 2937783"/>
                <a:gd name="connsiteX19" fmla="*/ 3283328 w 4610408"/>
                <a:gd name="connsiteY19" fmla="*/ 645710 h 2937783"/>
                <a:gd name="connsiteX20" fmla="*/ 3761676 w 4610408"/>
                <a:gd name="connsiteY20" fmla="*/ 252540 h 2937783"/>
                <a:gd name="connsiteX21" fmla="*/ 4477946 w 4610408"/>
                <a:gd name="connsiteY21" fmla="*/ 346 h 293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610408" h="2937783">
                  <a:moveTo>
                    <a:pt x="1081762" y="468208"/>
                  </a:moveTo>
                  <a:cubicBezTo>
                    <a:pt x="1221441" y="468208"/>
                    <a:pt x="1334674" y="581441"/>
                    <a:pt x="1334674" y="721120"/>
                  </a:cubicBezTo>
                  <a:cubicBezTo>
                    <a:pt x="1334674" y="860799"/>
                    <a:pt x="1221441" y="974032"/>
                    <a:pt x="1081762" y="974032"/>
                  </a:cubicBezTo>
                  <a:cubicBezTo>
                    <a:pt x="942083" y="974032"/>
                    <a:pt x="828850" y="860799"/>
                    <a:pt x="828850" y="721120"/>
                  </a:cubicBezTo>
                  <a:cubicBezTo>
                    <a:pt x="828850" y="581441"/>
                    <a:pt x="942083" y="468208"/>
                    <a:pt x="1081762" y="468208"/>
                  </a:cubicBezTo>
                  <a:close/>
                  <a:moveTo>
                    <a:pt x="4477946" y="346"/>
                  </a:moveTo>
                  <a:cubicBezTo>
                    <a:pt x="4512910" y="-538"/>
                    <a:pt x="4547959" y="272"/>
                    <a:pt x="4583079" y="2818"/>
                  </a:cubicBezTo>
                  <a:lnTo>
                    <a:pt x="4610408" y="6430"/>
                  </a:lnTo>
                  <a:lnTo>
                    <a:pt x="4610408" y="2937783"/>
                  </a:lnTo>
                  <a:lnTo>
                    <a:pt x="508168" y="2937783"/>
                  </a:lnTo>
                  <a:lnTo>
                    <a:pt x="478842" y="2922440"/>
                  </a:lnTo>
                  <a:cubicBezTo>
                    <a:pt x="230957" y="2774472"/>
                    <a:pt x="70715" y="2509604"/>
                    <a:pt x="8847" y="2180612"/>
                  </a:cubicBezTo>
                  <a:cubicBezTo>
                    <a:pt x="-10091" y="2080798"/>
                    <a:pt x="7187" y="1973827"/>
                    <a:pt x="7712" y="1869917"/>
                  </a:cubicBezTo>
                  <a:cubicBezTo>
                    <a:pt x="25353" y="1646531"/>
                    <a:pt x="81864" y="1441536"/>
                    <a:pt x="262438" y="1292817"/>
                  </a:cubicBezTo>
                  <a:cubicBezTo>
                    <a:pt x="377643" y="1197988"/>
                    <a:pt x="514144" y="1170190"/>
                    <a:pt x="663523" y="1168718"/>
                  </a:cubicBezTo>
                  <a:cubicBezTo>
                    <a:pt x="825693" y="1167045"/>
                    <a:pt x="990312" y="1156522"/>
                    <a:pt x="1148848" y="1124843"/>
                  </a:cubicBezTo>
                  <a:cubicBezTo>
                    <a:pt x="1295696" y="1095451"/>
                    <a:pt x="1370918" y="964359"/>
                    <a:pt x="1444963" y="845203"/>
                  </a:cubicBezTo>
                  <a:cubicBezTo>
                    <a:pt x="1629626" y="548210"/>
                    <a:pt x="1883860" y="417934"/>
                    <a:pt x="2187483" y="497397"/>
                  </a:cubicBezTo>
                  <a:cubicBezTo>
                    <a:pt x="2305237" y="528213"/>
                    <a:pt x="2415395" y="606246"/>
                    <a:pt x="2516100" y="680289"/>
                  </a:cubicBezTo>
                  <a:cubicBezTo>
                    <a:pt x="2786298" y="878901"/>
                    <a:pt x="3056637" y="827712"/>
                    <a:pt x="3283328" y="645710"/>
                  </a:cubicBezTo>
                  <a:cubicBezTo>
                    <a:pt x="3444319" y="516157"/>
                    <a:pt x="3591457" y="367816"/>
                    <a:pt x="3761676" y="252540"/>
                  </a:cubicBezTo>
                  <a:cubicBezTo>
                    <a:pt x="3992649" y="95646"/>
                    <a:pt x="4233198" y="6527"/>
                    <a:pt x="4477946" y="34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Τίτλος 1"/>
          <p:cNvSpPr>
            <a:spLocks noGrp="1"/>
          </p:cNvSpPr>
          <p:nvPr>
            <p:ph type="title"/>
          </p:nvPr>
        </p:nvSpPr>
        <p:spPr>
          <a:xfrm>
            <a:off x="609600" y="552782"/>
            <a:ext cx="5486400" cy="2121764"/>
          </a:xfrm>
        </p:spPr>
        <p:txBody>
          <a:bodyPr anchor="ctr">
            <a:normAutofit/>
          </a:bodyPr>
          <a:lstStyle/>
          <a:p>
            <a:r>
              <a:rPr lang="el-GR" dirty="0" err="1"/>
              <a:t>Βηματικοί</a:t>
            </a:r>
            <a:r>
              <a:rPr lang="el-GR" dirty="0"/>
              <a:t> κινητήρες</a:t>
            </a:r>
          </a:p>
        </p:txBody>
      </p:sp>
      <p:sp>
        <p:nvSpPr>
          <p:cNvPr id="3" name="Θέση περιεχομένου 2"/>
          <p:cNvSpPr>
            <a:spLocks noGrp="1"/>
          </p:cNvSpPr>
          <p:nvPr>
            <p:ph idx="1"/>
          </p:nvPr>
        </p:nvSpPr>
        <p:spPr>
          <a:xfrm>
            <a:off x="6434254" y="552781"/>
            <a:ext cx="5486400" cy="2876219"/>
          </a:xfrm>
        </p:spPr>
        <p:txBody>
          <a:bodyPr anchor="ctr">
            <a:normAutofit/>
          </a:bodyPr>
          <a:lstStyle/>
          <a:p>
            <a:pPr>
              <a:lnSpc>
                <a:spcPct val="100000"/>
              </a:lnSpc>
            </a:pPr>
            <a:r>
              <a:rPr lang="el-GR" sz="2800" dirty="0"/>
              <a:t>Οι </a:t>
            </a:r>
            <a:r>
              <a:rPr lang="el-GR" sz="2800" b="1" dirty="0" err="1"/>
              <a:t>βηματικοί</a:t>
            </a:r>
            <a:r>
              <a:rPr lang="el-GR" sz="2800" dirty="0"/>
              <a:t> </a:t>
            </a:r>
            <a:r>
              <a:rPr lang="el-GR" sz="2800" b="1" dirty="0"/>
              <a:t>κινητήρες</a:t>
            </a:r>
            <a:r>
              <a:rPr lang="el-GR" sz="2800" dirty="0"/>
              <a:t> είναι μακράν οι πιο χρησιμοποιούμενοι κινητήρες οδήγησης στον κόσμο της τρισδιάστατης εκτύπωσης.</a:t>
            </a:r>
          </a:p>
        </p:txBody>
      </p:sp>
      <p:pic>
        <p:nvPicPr>
          <p:cNvPr id="4" name="Εικόνα 3"/>
          <p:cNvPicPr>
            <a:picLocks noChangeAspect="1"/>
          </p:cNvPicPr>
          <p:nvPr/>
        </p:nvPicPr>
        <p:blipFill>
          <a:blip r:embed="rId3"/>
          <a:srcRect l="16745" t="20652" r="18317" b="21824"/>
          <a:stretch>
            <a:fillRect/>
          </a:stretch>
        </p:blipFill>
        <p:spPr>
          <a:xfrm>
            <a:off x="609600" y="5071259"/>
            <a:ext cx="1816211" cy="1608837"/>
          </a:xfrm>
          <a:prstGeom prst="rect">
            <a:avLst/>
          </a:prstGeom>
        </p:spPr>
      </p:pic>
      <p:pic>
        <p:nvPicPr>
          <p:cNvPr id="3074" name="Picture 2" descr="Stepper 4.4KG Lead Screw Motor With Lead Screw For 3D Printer"/>
          <p:cNvPicPr>
            <a:picLocks noChangeAspect="1" noChangeArrowheads="1"/>
          </p:cNvPicPr>
          <p:nvPr/>
        </p:nvPicPr>
        <p:blipFill rotWithShape="1">
          <a:blip r:embed="rId4">
            <a:extLst>
              <a:ext uri="{28A0092B-C50C-407E-A947-70E740481C1C}">
                <a14:useLocalDpi xmlns:a14="http://schemas.microsoft.com/office/drawing/2010/main" val="0"/>
              </a:ext>
            </a:extLst>
          </a:blip>
          <a:srcRect l="14514" t="18975" b="8180"/>
          <a:stretch>
            <a:fillRect/>
          </a:stretch>
        </p:blipFill>
        <p:spPr bwMode="auto">
          <a:xfrm>
            <a:off x="4896833" y="3554451"/>
            <a:ext cx="2283561" cy="19458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YuCool 6 Pack 3D Printer POM V Slot Wheel Plastic Pulley Linear Bearing,3D Printer Bearing Replacementwith CR-7,CR-8,CR-10,CR10S,3 Pro : Amazon.co.uk: Business, Industry &amp; Scienc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360" b="9706"/>
          <a:stretch>
            <a:fillRect/>
          </a:stretch>
        </p:blipFill>
        <p:spPr bwMode="auto">
          <a:xfrm>
            <a:off x="8578890" y="4688259"/>
            <a:ext cx="2848170" cy="1991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09600" y="557785"/>
            <a:ext cx="10972800" cy="1143000"/>
          </a:xfrm>
        </p:spPr>
        <p:txBody>
          <a:bodyPr/>
          <a:lstStyle/>
          <a:p>
            <a:r>
              <a:rPr lang="el-GR" dirty="0"/>
              <a:t>Δομή Εκτυπωτή 3</a:t>
            </a:r>
            <a:r>
              <a:rPr lang="en-US" dirty="0"/>
              <a:t>D</a:t>
            </a:r>
            <a:endParaRPr lang="el-GR" dirty="0"/>
          </a:p>
        </p:txBody>
      </p:sp>
      <p:graphicFrame>
        <p:nvGraphicFramePr>
          <p:cNvPr id="5" name="Θέση περιεχομένου 2"/>
          <p:cNvGraphicFramePr>
            <a:graphicFrameLocks noGrp="1"/>
          </p:cNvGraphicFramePr>
          <p:nvPr>
            <p:ph idx="1"/>
            <p:extLst>
              <p:ext uri="{D42A27DB-BD31-4B8C-83A1-F6EECF244321}">
                <p14:modId xmlns:p14="http://schemas.microsoft.com/office/powerpoint/2010/main" val="1990465088"/>
              </p:ext>
            </p:extLst>
          </p:nvPr>
        </p:nvGraphicFramePr>
        <p:xfrm>
          <a:off x="609600" y="2106204"/>
          <a:ext cx="10972800" cy="4036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Building a 3D Printer: Motherboards">
            <a:extLst>
              <a:ext uri="{FF2B5EF4-FFF2-40B4-BE49-F238E27FC236}">
                <a16:creationId xmlns:a16="http://schemas.microsoft.com/office/drawing/2014/main" id="{18FE20A7-078E-08EA-F750-74AD76989175}"/>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1712" b="74010" l="21000" r="77250">
                        <a14:foregroundMark x1="25000" y1="52298" x2="23500" y2="37084"/>
                        <a14:foregroundMark x1="21000" y1="45483" x2="21000" y2="45483"/>
                        <a14:foregroundMark x1="45667" y1="21870" x2="45667" y2="21870"/>
                        <a14:foregroundMark x1="75333" y1="54675" x2="75333" y2="54675"/>
                        <a14:foregroundMark x1="70167" y1="59429" x2="70167" y2="59429"/>
                        <a14:foregroundMark x1="70167" y1="58637" x2="70167" y2="58637"/>
                        <a14:foregroundMark x1="70250" y1="57686" x2="70250" y2="57686"/>
                        <a14:foregroundMark x1="71500" y1="56577" x2="71500" y2="56577"/>
                        <a14:foregroundMark x1="75083" y1="56894" x2="75083" y2="56894"/>
                        <a14:foregroundMark x1="77250" y1="55151" x2="77250" y2="55151"/>
                        <a14:foregroundMark x1="43417" y1="70048" x2="43417" y2="70048"/>
                        <a14:foregroundMark x1="37000" y1="73534" x2="37000" y2="73534"/>
                        <a14:foregroundMark x1="36250" y1="74010" x2="36250" y2="74010"/>
                        <a14:foregroundMark x1="30500" y1="64659" x2="30500" y2="64659"/>
                        <a14:foregroundMark x1="31417" y1="66403" x2="31417" y2="66403"/>
                        <a14:foregroundMark x1="33833" y1="70998" x2="33833" y2="70998"/>
                        <a14:foregroundMark x1="29083" y1="62124" x2="29083" y2="62124"/>
                        <a14:foregroundMark x1="25667" y1="56260" x2="25667" y2="56260"/>
                        <a14:foregroundMark x1="25833" y1="56260" x2="25833" y2="56260"/>
                        <a14:foregroundMark x1="26917" y1="58320" x2="26917" y2="58320"/>
                        <a14:foregroundMark x1="24417" y1="53883" x2="24417" y2="53883"/>
                        <a14:foregroundMark x1="22750" y1="51030" x2="22750" y2="51030"/>
                        <a14:foregroundMark x1="21083" y1="47861" x2="21083" y2="47861"/>
                      </a14:backgroundRemoval>
                    </a14:imgEffect>
                  </a14:imgLayer>
                </a14:imgProps>
              </a:ext>
              <a:ext uri="{28A0092B-C50C-407E-A947-70E740481C1C}">
                <a14:useLocalDpi xmlns:a14="http://schemas.microsoft.com/office/drawing/2010/main" val="0"/>
              </a:ext>
            </a:extLst>
          </a:blip>
          <a:srcRect l="19067" t="18594" r="20934" b="24245"/>
          <a:stretch/>
        </p:blipFill>
        <p:spPr bwMode="auto">
          <a:xfrm>
            <a:off x="5334000" y="17519"/>
            <a:ext cx="6858000" cy="3435533"/>
          </a:xfrm>
          <a:prstGeom prst="rect">
            <a:avLst/>
          </a:prstGeom>
          <a:noFill/>
          <a:extLst>
            <a:ext uri="{909E8E84-426E-40DD-AFC4-6F175D3DCCD1}">
              <a14:hiddenFill xmlns:a14="http://schemas.microsoft.com/office/drawing/2010/main">
                <a:solidFill>
                  <a:srgbClr val="FFFFFF"/>
                </a:solidFill>
              </a14:hiddenFill>
            </a:ext>
          </a:extLst>
        </p:spPr>
      </p:pic>
      <p:pic>
        <p:nvPicPr>
          <p:cNvPr id="7" name="Εικόνα 6" descr="Εικόνα που περιέχει κείμενο, στιγμιότυπο οθόνης, λογισμικό, εικονίδιο υπολογιστή&#10;&#10;Περιγραφή που δημιουργήθηκε αυτόματα">
            <a:extLst>
              <a:ext uri="{FF2B5EF4-FFF2-40B4-BE49-F238E27FC236}">
                <a16:creationId xmlns:a16="http://schemas.microsoft.com/office/drawing/2014/main" id="{AF2B253F-068E-E2CE-DD6B-1D99BB324AAD}"/>
              </a:ext>
            </a:extLst>
          </p:cNvPr>
          <p:cNvPicPr>
            <a:picLocks noChangeAspect="1"/>
          </p:cNvPicPr>
          <p:nvPr/>
        </p:nvPicPr>
        <p:blipFill>
          <a:blip r:embed="rId10">
            <a:extLst>
              <a:ext uri="{28A0092B-C50C-407E-A947-70E740481C1C}">
                <a14:useLocalDpi xmlns:a14="http://schemas.microsoft.com/office/drawing/2010/main" val="0"/>
              </a:ext>
            </a:extLst>
          </a:blip>
          <a:srcRect b="5905"/>
          <a:stretch/>
        </p:blipFill>
        <p:spPr>
          <a:xfrm>
            <a:off x="1985554" y="291322"/>
            <a:ext cx="10206446" cy="6002362"/>
          </a:xfrm>
          <a:prstGeom prst="rect">
            <a:avLst/>
          </a:prstGeom>
        </p:spPr>
      </p:pic>
      <p:pic>
        <p:nvPicPr>
          <p:cNvPr id="8" name="Picture 2" descr="Corbion and Total to build first world-scale PLA plant in Europe - Agro &amp;  Chemistry">
            <a:extLst>
              <a:ext uri="{FF2B5EF4-FFF2-40B4-BE49-F238E27FC236}">
                <a16:creationId xmlns:a16="http://schemas.microsoft.com/office/drawing/2014/main" id="{66C78A69-F687-6C8D-6799-3241BA05780F}"/>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8083" b="95167" l="1850" r="98400">
                        <a14:foregroundMark x1="15250" y1="95167" x2="31000" y2="90917"/>
                        <a14:foregroundMark x1="6500" y1="92250" x2="7500" y2="79333"/>
                        <a14:foregroundMark x1="2800" y1="82333" x2="5550" y2="50667"/>
                        <a14:foregroundMark x1="5550" y1="50667" x2="5250" y2="49333"/>
                        <a14:foregroundMark x1="2000" y1="48500" x2="2500" y2="67000"/>
                        <a14:foregroundMark x1="2500" y1="67000" x2="2500" y2="67000"/>
                        <a14:foregroundMark x1="7500" y1="41333" x2="8600" y2="51250"/>
                        <a14:foregroundMark x1="2800" y1="33000" x2="2150" y2="38083"/>
                        <a14:foregroundMark x1="5050" y1="42917" x2="5050" y2="39417"/>
                        <a14:foregroundMark x1="15050" y1="59000" x2="13800" y2="41000"/>
                        <a14:foregroundMark x1="17650" y1="88167" x2="17800" y2="65667"/>
                        <a14:foregroundMark x1="22000" y1="84167" x2="18750" y2="54417"/>
                        <a14:foregroundMark x1="18750" y1="54417" x2="18750" y2="54417"/>
                        <a14:foregroundMark x1="23450" y1="59833" x2="16700" y2="31667"/>
                        <a14:foregroundMark x1="11850" y1="48250" x2="4700" y2="21500"/>
                        <a14:foregroundMark x1="4700" y1="21500" x2="1850" y2="16083"/>
                        <a14:foregroundMark x1="28100" y1="90083" x2="30200" y2="52250"/>
                        <a14:foregroundMark x1="24750" y1="49083" x2="14500" y2="20750"/>
                        <a14:foregroundMark x1="14500" y1="20750" x2="7800" y2="21667"/>
                        <a14:foregroundMark x1="7800" y1="21667" x2="8300" y2="25750"/>
                        <a14:foregroundMark x1="6200" y1="15833" x2="15800" y2="20583"/>
                        <a14:foregroundMark x1="15800" y1="20583" x2="21850" y2="30917"/>
                        <a14:foregroundMark x1="21850" y1="30917" x2="26650" y2="47500"/>
                        <a14:foregroundMark x1="14900" y1="10167" x2="14900" y2="10167"/>
                        <a14:foregroundMark x1="23750" y1="15833" x2="31650" y2="32417"/>
                        <a14:foregroundMark x1="22500" y1="13667" x2="29400" y2="16333"/>
                        <a14:foregroundMark x1="32000" y1="11000" x2="38600" y2="25250"/>
                        <a14:foregroundMark x1="38100" y1="29000" x2="42000" y2="45083"/>
                        <a14:foregroundMark x1="44100" y1="34333" x2="47550" y2="63250"/>
                        <a14:foregroundMark x1="47550" y1="63250" x2="47450" y2="64083"/>
                        <a14:foregroundMark x1="79200" y1="70000" x2="84600" y2="49167"/>
                        <a14:foregroundMark x1="84600" y1="49167" x2="84700" y2="42917"/>
                        <a14:foregroundMark x1="86950" y1="56000" x2="87550" y2="35583"/>
                        <a14:foregroundMark x1="87550" y1="35583" x2="85650" y2="26000"/>
                        <a14:foregroundMark x1="83550" y1="55250" x2="80850" y2="27917"/>
                        <a14:foregroundMark x1="85200" y1="40500" x2="83200" y2="30167"/>
                        <a14:foregroundMark x1="83200" y1="30167" x2="79850" y2="22000"/>
                        <a14:foregroundMark x1="79850" y1="22000" x2="79400" y2="21500"/>
                        <a14:foregroundMark x1="83900" y1="19583" x2="73900" y2="10750"/>
                        <a14:foregroundMark x1="11200" y1="92500" x2="11850" y2="59000"/>
                        <a14:foregroundMark x1="83750" y1="18500" x2="87600" y2="31667"/>
                        <a14:foregroundMark x1="84700" y1="11000" x2="92750" y2="31417"/>
                        <a14:foregroundMark x1="34250" y1="34583" x2="37650" y2="62667"/>
                        <a14:foregroundMark x1="37650" y1="62667" x2="37650" y2="74250"/>
                        <a14:foregroundMark x1="37650" y1="74250" x2="37650" y2="74250"/>
                        <a14:foregroundMark x1="90000" y1="55750" x2="90600" y2="44500"/>
                        <a14:foregroundMark x1="90600" y1="44500" x2="91950" y2="38333"/>
                        <a14:foregroundMark x1="90350" y1="62500" x2="94850" y2="50917"/>
                        <a14:foregroundMark x1="96800" y1="24417" x2="98400" y2="30833"/>
                        <a14:foregroundMark x1="51800" y1="59833" x2="52300" y2="36750"/>
                        <a14:foregroundMark x1="52300" y1="36750" x2="51500" y2="34333"/>
                        <a14:foregroundMark x1="40700" y1="86583" x2="44550" y2="68333"/>
                        <a14:foregroundMark x1="49700" y1="73500" x2="50700" y2="60083"/>
                        <a14:foregroundMark x1="46650" y1="26583" x2="50850" y2="46917"/>
                        <a14:foregroundMark x1="51350" y1="83417" x2="55500" y2="75083"/>
                        <a14:foregroundMark x1="57950" y1="64083" x2="58600" y2="56583"/>
                        <a14:foregroundMark x1="58600" y1="49833" x2="55350" y2="37000"/>
                        <a14:foregroundMark x1="55500" y1="30000" x2="50850" y2="21750"/>
                        <a14:foregroundMark x1="44400" y1="23583" x2="41500" y2="17417"/>
                        <a14:foregroundMark x1="42950" y1="13167" x2="46650" y2="15833"/>
                        <a14:foregroundMark x1="32150" y1="10750" x2="32150" y2="10750"/>
                        <a14:foregroundMark x1="55850" y1="8083" x2="56350" y2="8083"/>
                        <a14:foregroundMark x1="45350" y1="9167" x2="45350" y2="9167"/>
                        <a14:foregroundMark x1="45550" y1="9167" x2="45550" y2="9167"/>
                        <a14:foregroundMark x1="43450" y1="8333" x2="43450" y2="8333"/>
                        <a14:foregroundMark x1="59700" y1="39167" x2="59700" y2="39167"/>
                        <a14:foregroundMark x1="58900" y1="40750" x2="58900" y2="40750"/>
                        <a14:foregroundMark x1="16850" y1="11833" x2="16850" y2="11833"/>
                        <a14:foregroundMark x1="17650" y1="11333" x2="17650" y2="11333"/>
                        <a14:foregroundMark x1="13600" y1="10000" x2="13600" y2="10000"/>
                        <a14:foregroundMark x1="30850" y1="9667" x2="30850" y2="9667"/>
                        <a14:foregroundMark x1="30200" y1="9167" x2="30200" y2="9167"/>
                        <a14:backgroundMark x1="29750" y1="97917" x2="29750" y2="97917"/>
                      </a14:backgroundRemoval>
                    </a14:imgEffect>
                  </a14:imgLayer>
                </a14:imgProps>
              </a:ext>
              <a:ext uri="{28A0092B-C50C-407E-A947-70E740481C1C}">
                <a14:useLocalDpi xmlns:a14="http://schemas.microsoft.com/office/drawing/2010/main" val="0"/>
              </a:ext>
            </a:extLst>
          </a:blip>
          <a:srcRect l="-156" r="-64"/>
          <a:stretch/>
        </p:blipFill>
        <p:spPr bwMode="auto">
          <a:xfrm>
            <a:off x="0" y="-212848"/>
            <a:ext cx="8122066" cy="48732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hidden"/>
                                      </p:to>
                                    </p:set>
                                  </p:childTnLst>
                                </p:cTn>
                              </p:par>
                              <p:par>
                                <p:cTn id="12" presetID="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6151" name="Background Fill"/>
          <p:cNvSpPr>
            <a:spLocks noGrp="1" noRot="1" noChangeAspect="1" noMove="1" noResize="1" noEditPoints="1" noAdjustHandles="1" noChangeArrowheads="1" noChangeShapeType="1" noTextEdit="1"/>
          </p:cNvSpPr>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Τίτλος 1"/>
          <p:cNvSpPr>
            <a:spLocks noGrp="1"/>
          </p:cNvSpPr>
          <p:nvPr>
            <p:ph type="title"/>
          </p:nvPr>
        </p:nvSpPr>
        <p:spPr>
          <a:xfrm>
            <a:off x="493222" y="184106"/>
            <a:ext cx="5602778" cy="700796"/>
          </a:xfrm>
        </p:spPr>
        <p:txBody>
          <a:bodyPr>
            <a:noAutofit/>
          </a:bodyPr>
          <a:lstStyle/>
          <a:p>
            <a:r>
              <a:rPr lang="el-GR" sz="3200" dirty="0"/>
              <a:t>Βασικός κύκλος λειτουργίας</a:t>
            </a:r>
          </a:p>
        </p:txBody>
      </p:sp>
      <p:pic>
        <p:nvPicPr>
          <p:cNvPr id="6146" name="Picture 2" descr="Πως λειτουργεί ο 3d εκτυπωτής"/>
          <p:cNvPicPr>
            <a:picLocks noChangeAspect="1" noChangeArrowheads="1"/>
          </p:cNvPicPr>
          <p:nvPr/>
        </p:nvPicPr>
        <p:blipFill rotWithShape="1">
          <a:blip r:embed="rId4">
            <a:extLst>
              <a:ext uri="{28A0092B-C50C-407E-A947-70E740481C1C}">
                <a14:useLocalDpi xmlns:a14="http://schemas.microsoft.com/office/drawing/2010/main" val="0"/>
              </a:ext>
            </a:extLst>
          </a:blip>
          <a:srcRect l="-579" r="645" b="-2"/>
          <a:stretch/>
        </p:blipFill>
        <p:spPr bwMode="auto">
          <a:xfrm>
            <a:off x="1907177" y="-2"/>
            <a:ext cx="10267406" cy="6857999"/>
          </a:xfrm>
          <a:custGeom>
            <a:avLst/>
            <a:gdLst/>
            <a:ahLst/>
            <a:cxnLst/>
            <a:rect l="l" t="t" r="r" b="b"/>
            <a:pathLst>
              <a:path w="5726654" h="6857999">
                <a:moveTo>
                  <a:pt x="615191" y="3536634"/>
                </a:moveTo>
                <a:cubicBezTo>
                  <a:pt x="896629" y="3536634"/>
                  <a:pt x="1124779" y="3764784"/>
                  <a:pt x="1124779" y="4046222"/>
                </a:cubicBezTo>
                <a:cubicBezTo>
                  <a:pt x="1124779" y="4327660"/>
                  <a:pt x="896629" y="4555810"/>
                  <a:pt x="615191" y="4555810"/>
                </a:cubicBezTo>
                <a:cubicBezTo>
                  <a:pt x="333753" y="4555810"/>
                  <a:pt x="105603" y="4327660"/>
                  <a:pt x="105603" y="4046222"/>
                </a:cubicBezTo>
                <a:cubicBezTo>
                  <a:pt x="105603" y="3764784"/>
                  <a:pt x="333753" y="3536634"/>
                  <a:pt x="615191" y="3536634"/>
                </a:cubicBezTo>
                <a:close/>
                <a:moveTo>
                  <a:pt x="1497781" y="0"/>
                </a:moveTo>
                <a:lnTo>
                  <a:pt x="5726654" y="0"/>
                </a:lnTo>
                <a:lnTo>
                  <a:pt x="5726654" y="6857999"/>
                </a:lnTo>
                <a:lnTo>
                  <a:pt x="311758" y="6857999"/>
                </a:lnTo>
                <a:lnTo>
                  <a:pt x="314131" y="6707669"/>
                </a:lnTo>
                <a:cubicBezTo>
                  <a:pt x="335133" y="6366408"/>
                  <a:pt x="433652" y="6019041"/>
                  <a:pt x="599703" y="5670857"/>
                </a:cubicBezTo>
                <a:cubicBezTo>
                  <a:pt x="770258" y="5311555"/>
                  <a:pt x="1010814" y="4986831"/>
                  <a:pt x="1211434" y="4641254"/>
                </a:cubicBezTo>
                <a:cubicBezTo>
                  <a:pt x="1493037" y="4154455"/>
                  <a:pt x="1511836" y="3622743"/>
                  <a:pt x="1053042" y="3164268"/>
                </a:cubicBezTo>
                <a:cubicBezTo>
                  <a:pt x="881978" y="2993263"/>
                  <a:pt x="700423" y="2805522"/>
                  <a:pt x="607049" y="2589404"/>
                </a:cubicBezTo>
                <a:cubicBezTo>
                  <a:pt x="366280" y="2032157"/>
                  <a:pt x="541126" y="1508060"/>
                  <a:pt x="1054916" y="1068098"/>
                </a:cubicBezTo>
                <a:cubicBezTo>
                  <a:pt x="1261028" y="891534"/>
                  <a:pt x="1489689" y="709487"/>
                  <a:pt x="1502878" y="419994"/>
                </a:cubicBezTo>
                <a:cubicBezTo>
                  <a:pt x="1506390" y="341909"/>
                  <a:pt x="1507263" y="263519"/>
                  <a:pt x="1505905" y="184995"/>
                </a:cubicBezTo>
                <a:close/>
                <a:moveTo>
                  <a:pt x="14544" y="0"/>
                </a:moveTo>
                <a:lnTo>
                  <a:pt x="879353" y="0"/>
                </a:lnTo>
                <a:lnTo>
                  <a:pt x="892054" y="78051"/>
                </a:lnTo>
                <a:cubicBezTo>
                  <a:pt x="904493" y="285270"/>
                  <a:pt x="770272" y="479620"/>
                  <a:pt x="561941" y="535442"/>
                </a:cubicBezTo>
                <a:cubicBezTo>
                  <a:pt x="323847" y="599239"/>
                  <a:pt x="79117" y="457944"/>
                  <a:pt x="15320" y="219851"/>
                </a:cubicBezTo>
                <a:cubicBezTo>
                  <a:pt x="-630" y="160328"/>
                  <a:pt x="-3761" y="100390"/>
                  <a:pt x="4235" y="42968"/>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6" name="Θέση περιεχομένου 4"/>
          <p:cNvGraphicFramePr>
            <a:graphicFrameLocks noGrp="1"/>
          </p:cNvGraphicFramePr>
          <p:nvPr>
            <p:ph idx="1"/>
            <p:extLst>
              <p:ext uri="{D42A27DB-BD31-4B8C-83A1-F6EECF244321}">
                <p14:modId xmlns:p14="http://schemas.microsoft.com/office/powerpoint/2010/main" val="724683225"/>
              </p:ext>
            </p:extLst>
          </p:nvPr>
        </p:nvGraphicFramePr>
        <p:xfrm>
          <a:off x="453482" y="884902"/>
          <a:ext cx="6587398" cy="56048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AAEEB-01EA-7585-D444-1EBB8796D31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2677B68-3D39-E376-728A-E6ACDCF91A62}"/>
              </a:ext>
            </a:extLst>
          </p:cNvPr>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pic>
        <p:nvPicPr>
          <p:cNvPr id="4" name="Picture 3" descr="Εικόνα που περιέχει στιγμιότυπο οθόνης, νερό, μπλε, υποβρύχια&#10;&#10;Περιγραφή που δημιουργήθηκε αυτόματα">
            <a:extLst>
              <a:ext uri="{FF2B5EF4-FFF2-40B4-BE49-F238E27FC236}">
                <a16:creationId xmlns:a16="http://schemas.microsoft.com/office/drawing/2014/main" id="{63CD6984-9E20-19CB-A992-3E5707FC604D}"/>
              </a:ext>
            </a:extLst>
          </p:cNvPr>
          <p:cNvPicPr>
            <a:picLocks noChangeAspect="1"/>
          </p:cNvPicPr>
          <p:nvPr/>
        </p:nvPicPr>
        <p:blipFill>
          <a:blip r:embed="rId3">
            <a:alphaModFix amt="50000"/>
          </a:blip>
          <a:srcRect r="12930"/>
          <a:stretch>
            <a:fillRect/>
          </a:stretch>
        </p:blipFill>
        <p:spPr>
          <a:xfrm>
            <a:off x="837986" y="10"/>
            <a:ext cx="10615629" cy="6857990"/>
          </a:xfrm>
          <a:custGeom>
            <a:avLst/>
            <a:gdLst/>
            <a:ahLst/>
            <a:cxnLst/>
            <a:rect l="l" t="t" r="r" b="b"/>
            <a:pathLst>
              <a:path w="10615629" h="6858000">
                <a:moveTo>
                  <a:pt x="7169276" y="5665107"/>
                </a:moveTo>
                <a:cubicBezTo>
                  <a:pt x="7360157" y="5665107"/>
                  <a:pt x="7514897" y="5819847"/>
                  <a:pt x="7514897" y="6010728"/>
                </a:cubicBezTo>
                <a:cubicBezTo>
                  <a:pt x="7514897" y="6201609"/>
                  <a:pt x="7360157" y="6356349"/>
                  <a:pt x="7169276" y="6356349"/>
                </a:cubicBezTo>
                <a:cubicBezTo>
                  <a:pt x="6978395" y="6356349"/>
                  <a:pt x="6823655" y="6201609"/>
                  <a:pt x="6823655" y="6010728"/>
                </a:cubicBezTo>
                <a:cubicBezTo>
                  <a:pt x="6823655" y="5819847"/>
                  <a:pt x="6978395" y="5665107"/>
                  <a:pt x="7169276" y="5665107"/>
                </a:cubicBezTo>
                <a:close/>
                <a:moveTo>
                  <a:pt x="10010446" y="2285546"/>
                </a:moveTo>
                <a:cubicBezTo>
                  <a:pt x="10256938" y="2285546"/>
                  <a:pt x="10456760" y="2485368"/>
                  <a:pt x="10456760" y="2731860"/>
                </a:cubicBezTo>
                <a:cubicBezTo>
                  <a:pt x="10456760" y="2978352"/>
                  <a:pt x="10256938" y="3178174"/>
                  <a:pt x="10010446" y="3178174"/>
                </a:cubicBezTo>
                <a:cubicBezTo>
                  <a:pt x="9763954" y="3178174"/>
                  <a:pt x="9564132" y="2978352"/>
                  <a:pt x="9564132" y="2731860"/>
                </a:cubicBezTo>
                <a:cubicBezTo>
                  <a:pt x="9564132" y="2485368"/>
                  <a:pt x="9763954" y="2285546"/>
                  <a:pt x="10010446" y="2285546"/>
                </a:cubicBezTo>
                <a:close/>
                <a:moveTo>
                  <a:pt x="10354145" y="1626054"/>
                </a:moveTo>
                <a:cubicBezTo>
                  <a:pt x="10498559" y="1626054"/>
                  <a:pt x="10615629" y="1743124"/>
                  <a:pt x="10615629" y="1887538"/>
                </a:cubicBezTo>
                <a:cubicBezTo>
                  <a:pt x="10615629" y="2031953"/>
                  <a:pt x="10498559" y="2149022"/>
                  <a:pt x="10354145" y="2149022"/>
                </a:cubicBezTo>
                <a:cubicBezTo>
                  <a:pt x="10209731" y="2149022"/>
                  <a:pt x="10092661" y="2031953"/>
                  <a:pt x="10092661" y="1887538"/>
                </a:cubicBezTo>
                <a:cubicBezTo>
                  <a:pt x="10092661" y="1743124"/>
                  <a:pt x="10209731" y="1626054"/>
                  <a:pt x="10354145" y="1626054"/>
                </a:cubicBezTo>
                <a:close/>
                <a:moveTo>
                  <a:pt x="1458900" y="620485"/>
                </a:moveTo>
                <a:cubicBezTo>
                  <a:pt x="1705392" y="620485"/>
                  <a:pt x="1905214" y="820307"/>
                  <a:pt x="1905214" y="1066799"/>
                </a:cubicBezTo>
                <a:cubicBezTo>
                  <a:pt x="1905214" y="1313291"/>
                  <a:pt x="1705392" y="1513113"/>
                  <a:pt x="1458900" y="1513113"/>
                </a:cubicBezTo>
                <a:cubicBezTo>
                  <a:pt x="1212408" y="1513113"/>
                  <a:pt x="1012586" y="1313291"/>
                  <a:pt x="1012586" y="1066799"/>
                </a:cubicBezTo>
                <a:cubicBezTo>
                  <a:pt x="1012586" y="820307"/>
                  <a:pt x="1212408" y="620485"/>
                  <a:pt x="1458900" y="620485"/>
                </a:cubicBezTo>
                <a:close/>
                <a:moveTo>
                  <a:pt x="6634576" y="0"/>
                </a:moveTo>
                <a:lnTo>
                  <a:pt x="10141834" y="0"/>
                </a:lnTo>
                <a:lnTo>
                  <a:pt x="10200260" y="112226"/>
                </a:lnTo>
                <a:cubicBezTo>
                  <a:pt x="10410239" y="575266"/>
                  <a:pt x="10394872" y="1153565"/>
                  <a:pt x="9914575" y="1675662"/>
                </a:cubicBezTo>
                <a:cubicBezTo>
                  <a:pt x="9716856" y="1890645"/>
                  <a:pt x="9539638" y="2125049"/>
                  <a:pt x="9361609" y="2357294"/>
                </a:cubicBezTo>
                <a:cubicBezTo>
                  <a:pt x="9193292" y="2576998"/>
                  <a:pt x="9188572" y="2830553"/>
                  <a:pt x="9334635" y="3068327"/>
                </a:cubicBezTo>
                <a:cubicBezTo>
                  <a:pt x="9495670" y="3329571"/>
                  <a:pt x="9683004" y="3577866"/>
                  <a:pt x="9815042" y="3852732"/>
                </a:cubicBezTo>
                <a:cubicBezTo>
                  <a:pt x="10050525" y="4342848"/>
                  <a:pt x="9955575" y="4825682"/>
                  <a:pt x="9376176" y="5163127"/>
                </a:cubicBezTo>
                <a:cubicBezTo>
                  <a:pt x="8901029" y="5439880"/>
                  <a:pt x="8396077" y="5450670"/>
                  <a:pt x="7869813" y="5397801"/>
                </a:cubicBezTo>
                <a:cubicBezTo>
                  <a:pt x="7414763" y="5352214"/>
                  <a:pt x="6924916" y="5316879"/>
                  <a:pt x="6545392" y="5591203"/>
                </a:cubicBezTo>
                <a:cubicBezTo>
                  <a:pt x="6238293" y="5813469"/>
                  <a:pt x="6024794" y="6166019"/>
                  <a:pt x="5772723" y="6463272"/>
                </a:cubicBezTo>
                <a:cubicBezTo>
                  <a:pt x="5693284" y="6557074"/>
                  <a:pt x="5618532" y="6655326"/>
                  <a:pt x="5542128" y="6751893"/>
                </a:cubicBezTo>
                <a:lnTo>
                  <a:pt x="5455473" y="6858000"/>
                </a:lnTo>
                <a:lnTo>
                  <a:pt x="3884322" y="6858000"/>
                </a:lnTo>
                <a:lnTo>
                  <a:pt x="3874161" y="6844414"/>
                </a:lnTo>
                <a:cubicBezTo>
                  <a:pt x="3769502" y="6682570"/>
                  <a:pt x="3725804" y="6471499"/>
                  <a:pt x="3692625" y="6276207"/>
                </a:cubicBezTo>
                <a:cubicBezTo>
                  <a:pt x="3594979" y="5704764"/>
                  <a:pt x="2996562" y="5529973"/>
                  <a:pt x="2561203" y="5655806"/>
                </a:cubicBezTo>
                <a:cubicBezTo>
                  <a:pt x="1295584" y="6024675"/>
                  <a:pt x="405173" y="5378783"/>
                  <a:pt x="69617" y="4277706"/>
                </a:cubicBezTo>
                <a:cubicBezTo>
                  <a:pt x="12163" y="4089022"/>
                  <a:pt x="22818" y="3880245"/>
                  <a:pt x="1643" y="3679828"/>
                </a:cubicBezTo>
                <a:cubicBezTo>
                  <a:pt x="-11845" y="3246491"/>
                  <a:pt x="53163" y="2840533"/>
                  <a:pt x="368893" y="2516306"/>
                </a:cubicBezTo>
                <a:cubicBezTo>
                  <a:pt x="570254" y="2309550"/>
                  <a:pt x="826642" y="2227145"/>
                  <a:pt x="1113509" y="2192618"/>
                </a:cubicBezTo>
                <a:cubicBezTo>
                  <a:pt x="1425464" y="2154854"/>
                  <a:pt x="1739171" y="2099963"/>
                  <a:pt x="2037232" y="2005555"/>
                </a:cubicBezTo>
                <a:cubicBezTo>
                  <a:pt x="2313447" y="1917888"/>
                  <a:pt x="2430109" y="1649902"/>
                  <a:pt x="2547311" y="1405114"/>
                </a:cubicBezTo>
                <a:cubicBezTo>
                  <a:pt x="2839303" y="794962"/>
                  <a:pt x="3300289" y="490426"/>
                  <a:pt x="3900864" y="578766"/>
                </a:cubicBezTo>
                <a:cubicBezTo>
                  <a:pt x="4133785" y="613023"/>
                  <a:pt x="4362119" y="739800"/>
                  <a:pt x="4571571" y="860778"/>
                </a:cubicBezTo>
                <a:cubicBezTo>
                  <a:pt x="5133169" y="1185276"/>
                  <a:pt x="5641898" y="1029501"/>
                  <a:pt x="6039226" y="631499"/>
                </a:cubicBezTo>
                <a:cubicBezTo>
                  <a:pt x="6180165" y="489886"/>
                  <a:pt x="6313484" y="339979"/>
                  <a:pt x="6449433" y="193257"/>
                </a:cubicBezTo>
                <a:close/>
              </a:path>
            </a:pathLst>
          </a:custGeom>
        </p:spPr>
      </p:pic>
      <p:sp>
        <p:nvSpPr>
          <p:cNvPr id="2" name="Τίτλος 1">
            <a:extLst>
              <a:ext uri="{FF2B5EF4-FFF2-40B4-BE49-F238E27FC236}">
                <a16:creationId xmlns:a16="http://schemas.microsoft.com/office/drawing/2014/main" id="{76FC3F30-A4D9-9101-0B70-15DE589343E0}"/>
              </a:ext>
            </a:extLst>
          </p:cNvPr>
          <p:cNvSpPr>
            <a:spLocks noGrp="1"/>
          </p:cNvSpPr>
          <p:nvPr>
            <p:ph type="ctrTitle"/>
          </p:nvPr>
        </p:nvSpPr>
        <p:spPr>
          <a:xfrm>
            <a:off x="2891743" y="1344594"/>
            <a:ext cx="6458556" cy="2674955"/>
          </a:xfrm>
        </p:spPr>
        <p:txBody>
          <a:bodyPr>
            <a:normAutofit/>
          </a:bodyPr>
          <a:lstStyle/>
          <a:p>
            <a:pPr algn="ctr"/>
            <a:r>
              <a:rPr lang="el-GR" dirty="0">
                <a:solidFill>
                  <a:srgbClr val="FFFFFF"/>
                </a:solidFill>
              </a:rPr>
              <a:t>ΕΥΧΑΡΙΣΤΟΥΜΕ</a:t>
            </a:r>
          </a:p>
        </p:txBody>
      </p:sp>
      <p:sp>
        <p:nvSpPr>
          <p:cNvPr id="3" name="Υπότιτλος 2">
            <a:extLst>
              <a:ext uri="{FF2B5EF4-FFF2-40B4-BE49-F238E27FC236}">
                <a16:creationId xmlns:a16="http://schemas.microsoft.com/office/drawing/2014/main" id="{DFDF727D-5AB3-D665-FCCC-6DF8209F0B13}"/>
              </a:ext>
            </a:extLst>
          </p:cNvPr>
          <p:cNvSpPr>
            <a:spLocks noGrp="1"/>
          </p:cNvSpPr>
          <p:nvPr>
            <p:ph type="subTitle" idx="1"/>
          </p:nvPr>
        </p:nvSpPr>
        <p:spPr>
          <a:xfrm>
            <a:off x="2891743" y="4229100"/>
            <a:ext cx="6458556" cy="1028700"/>
          </a:xfrm>
        </p:spPr>
        <p:txBody>
          <a:bodyPr>
            <a:normAutofit/>
          </a:bodyPr>
          <a:lstStyle/>
          <a:p>
            <a:pPr algn="ctr"/>
            <a:endParaRPr lang="el-GR" dirty="0">
              <a:solidFill>
                <a:srgbClr val="FFFFFF"/>
              </a:solidFill>
            </a:endParaRPr>
          </a:p>
        </p:txBody>
      </p:sp>
    </p:spTree>
    <p:extLst>
      <p:ext uri="{BB962C8B-B14F-4D97-AF65-F5344CB8AC3E}">
        <p14:creationId xmlns:p14="http://schemas.microsoft.com/office/powerpoint/2010/main" val="793692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Εικόνα που περιέχει στιγμιότυπο οθόνης, νερό, μπλε, υποβρύχια&#10;&#10;Περιγραφή που δημιουργήθηκε αυτόματα"/>
          <p:cNvPicPr>
            <a:picLocks noChangeAspect="1"/>
          </p:cNvPicPr>
          <p:nvPr/>
        </p:nvPicPr>
        <p:blipFill>
          <a:blip r:embed="rId2">
            <a:alphaModFix amt="50000"/>
          </a:blip>
          <a:srcRect r="12930"/>
          <a:stretch>
            <a:fillRect/>
          </a:stretch>
        </p:blipFill>
        <p:spPr>
          <a:xfrm>
            <a:off x="837986" y="10"/>
            <a:ext cx="10615629" cy="6857990"/>
          </a:xfrm>
          <a:custGeom>
            <a:avLst/>
            <a:gdLst/>
            <a:ahLst/>
            <a:cxnLst/>
            <a:rect l="l" t="t" r="r" b="b"/>
            <a:pathLst>
              <a:path w="10615629" h="6858000">
                <a:moveTo>
                  <a:pt x="7169276" y="5665107"/>
                </a:moveTo>
                <a:cubicBezTo>
                  <a:pt x="7360157" y="5665107"/>
                  <a:pt x="7514897" y="5819847"/>
                  <a:pt x="7514897" y="6010728"/>
                </a:cubicBezTo>
                <a:cubicBezTo>
                  <a:pt x="7514897" y="6201609"/>
                  <a:pt x="7360157" y="6356349"/>
                  <a:pt x="7169276" y="6356349"/>
                </a:cubicBezTo>
                <a:cubicBezTo>
                  <a:pt x="6978395" y="6356349"/>
                  <a:pt x="6823655" y="6201609"/>
                  <a:pt x="6823655" y="6010728"/>
                </a:cubicBezTo>
                <a:cubicBezTo>
                  <a:pt x="6823655" y="5819847"/>
                  <a:pt x="6978395" y="5665107"/>
                  <a:pt x="7169276" y="5665107"/>
                </a:cubicBezTo>
                <a:close/>
                <a:moveTo>
                  <a:pt x="10010446" y="2285546"/>
                </a:moveTo>
                <a:cubicBezTo>
                  <a:pt x="10256938" y="2285546"/>
                  <a:pt x="10456760" y="2485368"/>
                  <a:pt x="10456760" y="2731860"/>
                </a:cubicBezTo>
                <a:cubicBezTo>
                  <a:pt x="10456760" y="2978352"/>
                  <a:pt x="10256938" y="3178174"/>
                  <a:pt x="10010446" y="3178174"/>
                </a:cubicBezTo>
                <a:cubicBezTo>
                  <a:pt x="9763954" y="3178174"/>
                  <a:pt x="9564132" y="2978352"/>
                  <a:pt x="9564132" y="2731860"/>
                </a:cubicBezTo>
                <a:cubicBezTo>
                  <a:pt x="9564132" y="2485368"/>
                  <a:pt x="9763954" y="2285546"/>
                  <a:pt x="10010446" y="2285546"/>
                </a:cubicBezTo>
                <a:close/>
                <a:moveTo>
                  <a:pt x="10354145" y="1626054"/>
                </a:moveTo>
                <a:cubicBezTo>
                  <a:pt x="10498559" y="1626054"/>
                  <a:pt x="10615629" y="1743124"/>
                  <a:pt x="10615629" y="1887538"/>
                </a:cubicBezTo>
                <a:cubicBezTo>
                  <a:pt x="10615629" y="2031953"/>
                  <a:pt x="10498559" y="2149022"/>
                  <a:pt x="10354145" y="2149022"/>
                </a:cubicBezTo>
                <a:cubicBezTo>
                  <a:pt x="10209731" y="2149022"/>
                  <a:pt x="10092661" y="2031953"/>
                  <a:pt x="10092661" y="1887538"/>
                </a:cubicBezTo>
                <a:cubicBezTo>
                  <a:pt x="10092661" y="1743124"/>
                  <a:pt x="10209731" y="1626054"/>
                  <a:pt x="10354145" y="1626054"/>
                </a:cubicBezTo>
                <a:close/>
                <a:moveTo>
                  <a:pt x="1458900" y="620485"/>
                </a:moveTo>
                <a:cubicBezTo>
                  <a:pt x="1705392" y="620485"/>
                  <a:pt x="1905214" y="820307"/>
                  <a:pt x="1905214" y="1066799"/>
                </a:cubicBezTo>
                <a:cubicBezTo>
                  <a:pt x="1905214" y="1313291"/>
                  <a:pt x="1705392" y="1513113"/>
                  <a:pt x="1458900" y="1513113"/>
                </a:cubicBezTo>
                <a:cubicBezTo>
                  <a:pt x="1212408" y="1513113"/>
                  <a:pt x="1012586" y="1313291"/>
                  <a:pt x="1012586" y="1066799"/>
                </a:cubicBezTo>
                <a:cubicBezTo>
                  <a:pt x="1012586" y="820307"/>
                  <a:pt x="1212408" y="620485"/>
                  <a:pt x="1458900" y="620485"/>
                </a:cubicBezTo>
                <a:close/>
                <a:moveTo>
                  <a:pt x="6634576" y="0"/>
                </a:moveTo>
                <a:lnTo>
                  <a:pt x="10141834" y="0"/>
                </a:lnTo>
                <a:lnTo>
                  <a:pt x="10200260" y="112226"/>
                </a:lnTo>
                <a:cubicBezTo>
                  <a:pt x="10410239" y="575266"/>
                  <a:pt x="10394872" y="1153565"/>
                  <a:pt x="9914575" y="1675662"/>
                </a:cubicBezTo>
                <a:cubicBezTo>
                  <a:pt x="9716856" y="1890645"/>
                  <a:pt x="9539638" y="2125049"/>
                  <a:pt x="9361609" y="2357294"/>
                </a:cubicBezTo>
                <a:cubicBezTo>
                  <a:pt x="9193292" y="2576998"/>
                  <a:pt x="9188572" y="2830553"/>
                  <a:pt x="9334635" y="3068327"/>
                </a:cubicBezTo>
                <a:cubicBezTo>
                  <a:pt x="9495670" y="3329571"/>
                  <a:pt x="9683004" y="3577866"/>
                  <a:pt x="9815042" y="3852732"/>
                </a:cubicBezTo>
                <a:cubicBezTo>
                  <a:pt x="10050525" y="4342848"/>
                  <a:pt x="9955575" y="4825682"/>
                  <a:pt x="9376176" y="5163127"/>
                </a:cubicBezTo>
                <a:cubicBezTo>
                  <a:pt x="8901029" y="5439880"/>
                  <a:pt x="8396077" y="5450670"/>
                  <a:pt x="7869813" y="5397801"/>
                </a:cubicBezTo>
                <a:cubicBezTo>
                  <a:pt x="7414763" y="5352214"/>
                  <a:pt x="6924916" y="5316879"/>
                  <a:pt x="6545392" y="5591203"/>
                </a:cubicBezTo>
                <a:cubicBezTo>
                  <a:pt x="6238293" y="5813469"/>
                  <a:pt x="6024794" y="6166019"/>
                  <a:pt x="5772723" y="6463272"/>
                </a:cubicBezTo>
                <a:cubicBezTo>
                  <a:pt x="5693284" y="6557074"/>
                  <a:pt x="5618532" y="6655326"/>
                  <a:pt x="5542128" y="6751893"/>
                </a:cubicBezTo>
                <a:lnTo>
                  <a:pt x="5455473" y="6858000"/>
                </a:lnTo>
                <a:lnTo>
                  <a:pt x="3884322" y="6858000"/>
                </a:lnTo>
                <a:lnTo>
                  <a:pt x="3874161" y="6844414"/>
                </a:lnTo>
                <a:cubicBezTo>
                  <a:pt x="3769502" y="6682570"/>
                  <a:pt x="3725804" y="6471499"/>
                  <a:pt x="3692625" y="6276207"/>
                </a:cubicBezTo>
                <a:cubicBezTo>
                  <a:pt x="3594979" y="5704764"/>
                  <a:pt x="2996562" y="5529973"/>
                  <a:pt x="2561203" y="5655806"/>
                </a:cubicBezTo>
                <a:cubicBezTo>
                  <a:pt x="1295584" y="6024675"/>
                  <a:pt x="405173" y="5378783"/>
                  <a:pt x="69617" y="4277706"/>
                </a:cubicBezTo>
                <a:cubicBezTo>
                  <a:pt x="12163" y="4089022"/>
                  <a:pt x="22818" y="3880245"/>
                  <a:pt x="1643" y="3679828"/>
                </a:cubicBezTo>
                <a:cubicBezTo>
                  <a:pt x="-11845" y="3246491"/>
                  <a:pt x="53163" y="2840533"/>
                  <a:pt x="368893" y="2516306"/>
                </a:cubicBezTo>
                <a:cubicBezTo>
                  <a:pt x="570254" y="2309550"/>
                  <a:pt x="826642" y="2227145"/>
                  <a:pt x="1113509" y="2192618"/>
                </a:cubicBezTo>
                <a:cubicBezTo>
                  <a:pt x="1425464" y="2154854"/>
                  <a:pt x="1739171" y="2099963"/>
                  <a:pt x="2037232" y="2005555"/>
                </a:cubicBezTo>
                <a:cubicBezTo>
                  <a:pt x="2313447" y="1917888"/>
                  <a:pt x="2430109" y="1649902"/>
                  <a:pt x="2547311" y="1405114"/>
                </a:cubicBezTo>
                <a:cubicBezTo>
                  <a:pt x="2839303" y="794962"/>
                  <a:pt x="3300289" y="490426"/>
                  <a:pt x="3900864" y="578766"/>
                </a:cubicBezTo>
                <a:cubicBezTo>
                  <a:pt x="4133785" y="613023"/>
                  <a:pt x="4362119" y="739800"/>
                  <a:pt x="4571571" y="860778"/>
                </a:cubicBezTo>
                <a:cubicBezTo>
                  <a:pt x="5133169" y="1185276"/>
                  <a:pt x="5641898" y="1029501"/>
                  <a:pt x="6039226" y="631499"/>
                </a:cubicBezTo>
                <a:cubicBezTo>
                  <a:pt x="6180165" y="489886"/>
                  <a:pt x="6313484" y="339979"/>
                  <a:pt x="6449433" y="193257"/>
                </a:cubicBezTo>
                <a:close/>
              </a:path>
            </a:pathLst>
          </a:custGeom>
        </p:spPr>
      </p:pic>
      <p:sp>
        <p:nvSpPr>
          <p:cNvPr id="2" name="Τίτλος 1"/>
          <p:cNvSpPr>
            <a:spLocks noGrp="1"/>
          </p:cNvSpPr>
          <p:nvPr>
            <p:ph type="ctrTitle"/>
          </p:nvPr>
        </p:nvSpPr>
        <p:spPr>
          <a:xfrm>
            <a:off x="2891743" y="1344594"/>
            <a:ext cx="6458556" cy="3266317"/>
          </a:xfrm>
        </p:spPr>
        <p:txBody>
          <a:bodyPr>
            <a:normAutofit/>
          </a:bodyPr>
          <a:lstStyle/>
          <a:p>
            <a:pPr algn="ctr"/>
            <a:r>
              <a:rPr lang="el-GR" dirty="0">
                <a:solidFill>
                  <a:srgbClr val="FFFFFF"/>
                </a:solidFill>
              </a:rPr>
              <a:t>Υλικό εκτύπωσης 3</a:t>
            </a:r>
            <a:r>
              <a:rPr lang="en-US" dirty="0">
                <a:solidFill>
                  <a:srgbClr val="FFFFFF"/>
                </a:solidFill>
              </a:rPr>
              <a:t>D </a:t>
            </a:r>
            <a:r>
              <a:rPr lang="el-GR" dirty="0">
                <a:solidFill>
                  <a:srgbClr val="FFFFFF"/>
                </a:solidFill>
              </a:rPr>
              <a:t>εκτυπωτή</a:t>
            </a:r>
            <a:r>
              <a:rPr lang="en-US" dirty="0">
                <a:solidFill>
                  <a:srgbClr val="FFFFFF"/>
                </a:solidFill>
              </a:rPr>
              <a:t> </a:t>
            </a:r>
            <a:r>
              <a:rPr lang="el-GR" dirty="0">
                <a:solidFill>
                  <a:srgbClr val="FFFFFF"/>
                </a:solidFill>
              </a:rPr>
              <a:t>(</a:t>
            </a:r>
            <a:r>
              <a:rPr lang="en-US" dirty="0">
                <a:solidFill>
                  <a:srgbClr val="FFFFFF"/>
                </a:solidFill>
              </a:rPr>
              <a:t>filament)</a:t>
            </a:r>
            <a:endParaRPr lang="el-GR" dirty="0">
              <a:solidFill>
                <a:srgbClr val="FFFFFF"/>
              </a:solidFill>
            </a:endParaRPr>
          </a:p>
        </p:txBody>
      </p:sp>
      <p:sp>
        <p:nvSpPr>
          <p:cNvPr id="3" name="Υπότιτλος 2"/>
          <p:cNvSpPr>
            <a:spLocks noGrp="1"/>
          </p:cNvSpPr>
          <p:nvPr>
            <p:ph type="subTitle" idx="1"/>
          </p:nvPr>
        </p:nvSpPr>
        <p:spPr>
          <a:xfrm>
            <a:off x="2891743" y="4229100"/>
            <a:ext cx="6458556" cy="1028700"/>
          </a:xfrm>
        </p:spPr>
        <p:txBody>
          <a:bodyPr>
            <a:normAutofit/>
          </a:bodyPr>
          <a:lstStyle/>
          <a:p>
            <a:pPr algn="ctr"/>
            <a:endParaRPr lang="el-GR"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38"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Rectangle 1039"/>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Τίτλος 1"/>
          <p:cNvSpPr>
            <a:spLocks noGrp="1"/>
          </p:cNvSpPr>
          <p:nvPr>
            <p:ph type="title"/>
          </p:nvPr>
        </p:nvSpPr>
        <p:spPr>
          <a:xfrm>
            <a:off x="6077014" y="165324"/>
            <a:ext cx="5572125" cy="1611920"/>
          </a:xfrm>
        </p:spPr>
        <p:txBody>
          <a:bodyPr>
            <a:normAutofit/>
          </a:bodyPr>
          <a:lstStyle/>
          <a:p>
            <a:r>
              <a:rPr lang="el-GR" dirty="0"/>
              <a:t>Τι είναι η 3</a:t>
            </a:r>
            <a:r>
              <a:rPr lang="en-US" dirty="0"/>
              <a:t>D</a:t>
            </a:r>
            <a:r>
              <a:rPr lang="el-GR" dirty="0"/>
              <a:t> εκτύπωση</a:t>
            </a:r>
          </a:p>
        </p:txBody>
      </p:sp>
      <p:pic>
        <p:nvPicPr>
          <p:cNvPr id="1026" name="Picture 2" descr="Τι είναι η 3d εκτύπωση, πως λειτουργεί ένας 3d εκτυπωτής και τι μπορείς να φτιάξεις"/>
          <p:cNvPicPr>
            <a:picLocks noChangeAspect="1" noChangeArrowheads="1"/>
          </p:cNvPicPr>
          <p:nvPr/>
        </p:nvPicPr>
        <p:blipFill rotWithShape="1">
          <a:blip r:embed="rId3">
            <a:extLst>
              <a:ext uri="{28A0092B-C50C-407E-A947-70E740481C1C}">
                <a14:useLocalDpi xmlns:a14="http://schemas.microsoft.com/office/drawing/2010/main" val="0"/>
              </a:ext>
            </a:extLst>
          </a:blip>
          <a:srcRect l="23796" t="2" r="23822"/>
          <a:stretch>
            <a:fillRect/>
          </a:stretch>
        </p:blipFill>
        <p:spPr bwMode="auto">
          <a:xfrm>
            <a:off x="20" y="10"/>
            <a:ext cx="6275068" cy="6857990"/>
          </a:xfrm>
          <a:custGeom>
            <a:avLst/>
            <a:gdLst/>
            <a:ahLst/>
            <a:cxnLst/>
            <a:rect l="l" t="t" r="r" b="b"/>
            <a:pathLst>
              <a:path w="5710652" h="6858000">
                <a:moveTo>
                  <a:pt x="4831301" y="0"/>
                </a:moveTo>
                <a:lnTo>
                  <a:pt x="5696109" y="0"/>
                </a:lnTo>
                <a:lnTo>
                  <a:pt x="5706418" y="42969"/>
                </a:lnTo>
                <a:cubicBezTo>
                  <a:pt x="5714414" y="100391"/>
                  <a:pt x="5711283" y="160329"/>
                  <a:pt x="5695333" y="219852"/>
                </a:cubicBezTo>
                <a:cubicBezTo>
                  <a:pt x="5631536" y="457945"/>
                  <a:pt x="5386806" y="599240"/>
                  <a:pt x="5148712" y="535443"/>
                </a:cubicBezTo>
                <a:cubicBezTo>
                  <a:pt x="4940381" y="479621"/>
                  <a:pt x="4806160" y="285271"/>
                  <a:pt x="4818599" y="78052"/>
                </a:cubicBezTo>
                <a:close/>
                <a:moveTo>
                  <a:pt x="0" y="0"/>
                </a:moveTo>
                <a:lnTo>
                  <a:pt x="545808" y="0"/>
                </a:lnTo>
                <a:lnTo>
                  <a:pt x="4212872" y="0"/>
                </a:lnTo>
                <a:lnTo>
                  <a:pt x="4204748" y="184996"/>
                </a:lnTo>
                <a:cubicBezTo>
                  <a:pt x="4203390" y="263520"/>
                  <a:pt x="4204263" y="341910"/>
                  <a:pt x="4207775" y="419995"/>
                </a:cubicBezTo>
                <a:cubicBezTo>
                  <a:pt x="4220964" y="709488"/>
                  <a:pt x="4449625" y="891535"/>
                  <a:pt x="4655737" y="1068099"/>
                </a:cubicBezTo>
                <a:cubicBezTo>
                  <a:pt x="5169527" y="1508061"/>
                  <a:pt x="5344373" y="2032158"/>
                  <a:pt x="5103604" y="2589405"/>
                </a:cubicBezTo>
                <a:cubicBezTo>
                  <a:pt x="5010230" y="2805523"/>
                  <a:pt x="4828675" y="2993264"/>
                  <a:pt x="4657611" y="3164269"/>
                </a:cubicBezTo>
                <a:cubicBezTo>
                  <a:pt x="4198817" y="3622744"/>
                  <a:pt x="4217616" y="4154456"/>
                  <a:pt x="4499219" y="4641255"/>
                </a:cubicBezTo>
                <a:cubicBezTo>
                  <a:pt x="4699839" y="4986832"/>
                  <a:pt x="4940395" y="5311556"/>
                  <a:pt x="5110950" y="5670858"/>
                </a:cubicBezTo>
                <a:cubicBezTo>
                  <a:pt x="5277001" y="6019042"/>
                  <a:pt x="5375520" y="6366409"/>
                  <a:pt x="5396522" y="6707670"/>
                </a:cubicBezTo>
                <a:lnTo>
                  <a:pt x="539889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Θέση περιεχομένου 2"/>
          <p:cNvSpPr>
            <a:spLocks noGrp="1"/>
          </p:cNvSpPr>
          <p:nvPr>
            <p:ph idx="1"/>
          </p:nvPr>
        </p:nvSpPr>
        <p:spPr>
          <a:xfrm>
            <a:off x="6096000" y="2061274"/>
            <a:ext cx="5919216" cy="4339525"/>
          </a:xfrm>
        </p:spPr>
        <p:txBody>
          <a:bodyPr anchor="t">
            <a:noAutofit/>
          </a:bodyPr>
          <a:lstStyle/>
          <a:p>
            <a:r>
              <a:rPr lang="el-GR" sz="2800" dirty="0"/>
              <a:t>Η 3D εκτύπωση είναι μια διαδικασία παραγωγής αντικειμένων τριών διαστάσεων με τη χρήση ενός ειδικού είδους εκτυπωτή, που ονομάζεται 3D εκτυπωτής. Αυτή η τεχνολογία, επίσης γνωστή ως “</a:t>
            </a:r>
            <a:r>
              <a:rPr lang="el-GR" sz="2800" b="1" dirty="0"/>
              <a:t>προσθετική κατασκευή</a:t>
            </a:r>
            <a:r>
              <a:rPr lang="el-GR" sz="2800" dirty="0"/>
              <a:t>”, διαφέρει από τις παραδοσιακές διαδικασίες κατασκευής που συνήθως περιλαμβάνουν αφαίρεση υλικού.</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useBgFill="1">
        <p:nvSpPr>
          <p:cNvPr id="5127"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1" name="Freeform: Shape 5130"/>
          <p:cNvSpPr>
            <a:spLocks noGrp="1" noRot="1" noChangeAspect="1" noMove="1" noResize="1" noEditPoints="1" noAdjustHandles="1" noChangeArrowheads="1" noChangeShapeType="1" noTextEdit="1"/>
          </p:cNvSpPr>
          <p:nvPr/>
        </p:nvSpPr>
        <p:spPr>
          <a:xfrm flipH="1">
            <a:off x="5855747" y="-1"/>
            <a:ext cx="6336253" cy="6858001"/>
          </a:xfrm>
          <a:custGeom>
            <a:avLst/>
            <a:gdLst>
              <a:gd name="connsiteX0" fmla="*/ 5721063 w 6336253"/>
              <a:gd name="connsiteY0" fmla="*/ 3536635 h 6858001"/>
              <a:gd name="connsiteX1" fmla="*/ 6230651 w 6336253"/>
              <a:gd name="connsiteY1" fmla="*/ 4046223 h 6858001"/>
              <a:gd name="connsiteX2" fmla="*/ 5721063 w 6336253"/>
              <a:gd name="connsiteY2" fmla="*/ 4555811 h 6858001"/>
              <a:gd name="connsiteX3" fmla="*/ 5211475 w 6336253"/>
              <a:gd name="connsiteY3" fmla="*/ 4046223 h 6858001"/>
              <a:gd name="connsiteX4" fmla="*/ 5721063 w 6336253"/>
              <a:gd name="connsiteY4" fmla="*/ 3536635 h 6858001"/>
              <a:gd name="connsiteX5" fmla="*/ 5456902 w 6336253"/>
              <a:gd name="connsiteY5" fmla="*/ 0 h 6858001"/>
              <a:gd name="connsiteX6" fmla="*/ 6321710 w 6336253"/>
              <a:gd name="connsiteY6" fmla="*/ 0 h 6858001"/>
              <a:gd name="connsiteX7" fmla="*/ 6332019 w 6336253"/>
              <a:gd name="connsiteY7" fmla="*/ 42969 h 6858001"/>
              <a:gd name="connsiteX8" fmla="*/ 6320934 w 6336253"/>
              <a:gd name="connsiteY8" fmla="*/ 219852 h 6858001"/>
              <a:gd name="connsiteX9" fmla="*/ 5774313 w 6336253"/>
              <a:gd name="connsiteY9" fmla="*/ 535443 h 6858001"/>
              <a:gd name="connsiteX10" fmla="*/ 5444200 w 6336253"/>
              <a:gd name="connsiteY10" fmla="*/ 78052 h 6858001"/>
              <a:gd name="connsiteX11" fmla="*/ 609600 w 6336253"/>
              <a:gd name="connsiteY11" fmla="*/ 0 h 6858001"/>
              <a:gd name="connsiteX12" fmla="*/ 1171409 w 6336253"/>
              <a:gd name="connsiteY12" fmla="*/ 0 h 6858001"/>
              <a:gd name="connsiteX13" fmla="*/ 4838473 w 6336253"/>
              <a:gd name="connsiteY13" fmla="*/ 0 h 6858001"/>
              <a:gd name="connsiteX14" fmla="*/ 4830349 w 6336253"/>
              <a:gd name="connsiteY14" fmla="*/ 184996 h 6858001"/>
              <a:gd name="connsiteX15" fmla="*/ 4833376 w 6336253"/>
              <a:gd name="connsiteY15" fmla="*/ 419995 h 6858001"/>
              <a:gd name="connsiteX16" fmla="*/ 5281338 w 6336253"/>
              <a:gd name="connsiteY16" fmla="*/ 1068099 h 6858001"/>
              <a:gd name="connsiteX17" fmla="*/ 5729205 w 6336253"/>
              <a:gd name="connsiteY17" fmla="*/ 2589405 h 6858001"/>
              <a:gd name="connsiteX18" fmla="*/ 5283212 w 6336253"/>
              <a:gd name="connsiteY18" fmla="*/ 3164269 h 6858001"/>
              <a:gd name="connsiteX19" fmla="*/ 5124820 w 6336253"/>
              <a:gd name="connsiteY19" fmla="*/ 4641255 h 6858001"/>
              <a:gd name="connsiteX20" fmla="*/ 5736551 w 6336253"/>
              <a:gd name="connsiteY20" fmla="*/ 5670858 h 6858001"/>
              <a:gd name="connsiteX21" fmla="*/ 6022123 w 6336253"/>
              <a:gd name="connsiteY21" fmla="*/ 6707670 h 6858001"/>
              <a:gd name="connsiteX22" fmla="*/ 6024496 w 6336253"/>
              <a:gd name="connsiteY22" fmla="*/ 6858000 h 6858001"/>
              <a:gd name="connsiteX23" fmla="*/ 2242268 w 6336253"/>
              <a:gd name="connsiteY23" fmla="*/ 6858000 h 6858001"/>
              <a:gd name="connsiteX24" fmla="*/ 2242268 w 6336253"/>
              <a:gd name="connsiteY24" fmla="*/ 6858001 h 6858001"/>
              <a:gd name="connsiteX25" fmla="*/ 0 w 6336253"/>
              <a:gd name="connsiteY25" fmla="*/ 6858001 h 6858001"/>
              <a:gd name="connsiteX26" fmla="*/ 0 w 6336253"/>
              <a:gd name="connsiteY26" fmla="*/ 1 h 6858001"/>
              <a:gd name="connsiteX27" fmla="*/ 609600 w 6336253"/>
              <a:gd name="connsiteY2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36253" h="6858001">
                <a:moveTo>
                  <a:pt x="5721063" y="3536635"/>
                </a:moveTo>
                <a:cubicBezTo>
                  <a:pt x="6002501" y="3536635"/>
                  <a:pt x="6230651" y="3764785"/>
                  <a:pt x="6230651" y="4046223"/>
                </a:cubicBezTo>
                <a:cubicBezTo>
                  <a:pt x="6230651" y="4327661"/>
                  <a:pt x="6002501" y="4555811"/>
                  <a:pt x="5721063" y="4555811"/>
                </a:cubicBezTo>
                <a:cubicBezTo>
                  <a:pt x="5439625" y="4555811"/>
                  <a:pt x="5211475" y="4327661"/>
                  <a:pt x="5211475" y="4046223"/>
                </a:cubicBezTo>
                <a:cubicBezTo>
                  <a:pt x="5211475" y="3764785"/>
                  <a:pt x="5439625" y="3536635"/>
                  <a:pt x="5721063" y="3536635"/>
                </a:cubicBezTo>
                <a:close/>
                <a:moveTo>
                  <a:pt x="5456902" y="0"/>
                </a:moveTo>
                <a:lnTo>
                  <a:pt x="6321710" y="0"/>
                </a:lnTo>
                <a:lnTo>
                  <a:pt x="6332019" y="42969"/>
                </a:lnTo>
                <a:cubicBezTo>
                  <a:pt x="6340015" y="100391"/>
                  <a:pt x="6336884" y="160329"/>
                  <a:pt x="6320934" y="219852"/>
                </a:cubicBezTo>
                <a:cubicBezTo>
                  <a:pt x="6257137" y="457945"/>
                  <a:pt x="6012407" y="599240"/>
                  <a:pt x="5774313" y="535443"/>
                </a:cubicBezTo>
                <a:cubicBezTo>
                  <a:pt x="5565982" y="479621"/>
                  <a:pt x="5431761" y="285271"/>
                  <a:pt x="5444200" y="78052"/>
                </a:cubicBezTo>
                <a:close/>
                <a:moveTo>
                  <a:pt x="609600" y="0"/>
                </a:moveTo>
                <a:lnTo>
                  <a:pt x="1171409" y="0"/>
                </a:lnTo>
                <a:lnTo>
                  <a:pt x="4838473" y="0"/>
                </a:lnTo>
                <a:lnTo>
                  <a:pt x="4830349" y="184996"/>
                </a:lnTo>
                <a:cubicBezTo>
                  <a:pt x="4828991" y="263520"/>
                  <a:pt x="4829864" y="341910"/>
                  <a:pt x="4833376" y="419995"/>
                </a:cubicBezTo>
                <a:cubicBezTo>
                  <a:pt x="4846565" y="709488"/>
                  <a:pt x="5075226" y="891535"/>
                  <a:pt x="5281338" y="1068099"/>
                </a:cubicBezTo>
                <a:cubicBezTo>
                  <a:pt x="5795128" y="1508061"/>
                  <a:pt x="5969974" y="2032158"/>
                  <a:pt x="5729205" y="2589405"/>
                </a:cubicBezTo>
                <a:cubicBezTo>
                  <a:pt x="5635831" y="2805523"/>
                  <a:pt x="5454276" y="2993264"/>
                  <a:pt x="5283212" y="3164269"/>
                </a:cubicBezTo>
                <a:cubicBezTo>
                  <a:pt x="4824418" y="3622744"/>
                  <a:pt x="4843217" y="4154456"/>
                  <a:pt x="5124820" y="4641255"/>
                </a:cubicBezTo>
                <a:cubicBezTo>
                  <a:pt x="5325440" y="4986832"/>
                  <a:pt x="5565996" y="5311556"/>
                  <a:pt x="5736551" y="5670858"/>
                </a:cubicBezTo>
                <a:cubicBezTo>
                  <a:pt x="5902602" y="6019042"/>
                  <a:pt x="6001121" y="6366409"/>
                  <a:pt x="6022123" y="6707670"/>
                </a:cubicBezTo>
                <a:lnTo>
                  <a:pt x="6024496" y="6858000"/>
                </a:lnTo>
                <a:lnTo>
                  <a:pt x="2242268" y="6858000"/>
                </a:lnTo>
                <a:lnTo>
                  <a:pt x="2242268" y="6858001"/>
                </a:lnTo>
                <a:lnTo>
                  <a:pt x="0" y="6858001"/>
                </a:lnTo>
                <a:lnTo>
                  <a:pt x="0" y="1"/>
                </a:lnTo>
                <a:lnTo>
                  <a:pt x="60960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p:cNvSpPr>
            <a:spLocks noGrp="1"/>
          </p:cNvSpPr>
          <p:nvPr>
            <p:ph type="title"/>
          </p:nvPr>
        </p:nvSpPr>
        <p:spPr>
          <a:xfrm>
            <a:off x="609600" y="552782"/>
            <a:ext cx="5545870" cy="1658525"/>
          </a:xfrm>
        </p:spPr>
        <p:txBody>
          <a:bodyPr>
            <a:normAutofit/>
          </a:bodyPr>
          <a:lstStyle/>
          <a:p>
            <a:r>
              <a:rPr lang="el-GR" sz="4100"/>
              <a:t>PLA (</a:t>
            </a:r>
            <a:r>
              <a:rPr lang="el-GR" sz="4100" err="1"/>
              <a:t>Πολυγλυκολικό</a:t>
            </a:r>
            <a:r>
              <a:rPr lang="el-GR" sz="4100"/>
              <a:t> Οξύ)</a:t>
            </a:r>
          </a:p>
        </p:txBody>
      </p:sp>
      <p:sp>
        <p:nvSpPr>
          <p:cNvPr id="3" name="Θέση περιεχομένου 2"/>
          <p:cNvSpPr>
            <a:spLocks noGrp="1"/>
          </p:cNvSpPr>
          <p:nvPr>
            <p:ph idx="1"/>
          </p:nvPr>
        </p:nvSpPr>
        <p:spPr>
          <a:xfrm>
            <a:off x="609600" y="2548521"/>
            <a:ext cx="5545867" cy="3470616"/>
          </a:xfrm>
        </p:spPr>
        <p:txBody>
          <a:bodyPr>
            <a:normAutofit/>
          </a:bodyPr>
          <a:lstStyle/>
          <a:p>
            <a:r>
              <a:rPr lang="el-GR" b="1" dirty="0"/>
              <a:t>Χαρακτηριστικά</a:t>
            </a:r>
            <a:r>
              <a:rPr lang="el-GR" dirty="0"/>
              <a:t>: Το PLA είναι φιλικό προς το περιβάλλον, παράγεται από φυτική πρώτη ύλη (συνήθως από καλαμπόκι</a:t>
            </a:r>
            <a:r>
              <a:rPr lang="en-US" dirty="0"/>
              <a:t>)</a:t>
            </a:r>
            <a:r>
              <a:rPr lang="el-GR" dirty="0"/>
              <a:t> και είναι βιοδιασπώμενο. Είναι κατάλληλο για εκτυπώσεις που δεν απαιτούν υψηλή αντοχή σε θερμοκρασία.</a:t>
            </a:r>
          </a:p>
          <a:p>
            <a:r>
              <a:rPr lang="el-GR" b="1" dirty="0"/>
              <a:t>Χρήσεις</a:t>
            </a:r>
            <a:r>
              <a:rPr lang="el-GR" dirty="0"/>
              <a:t>: Διάφορες εφαρμογές, όπως διακοσμητικά αντικείμενα, παιχνίδια, πρωτότυπα.</a:t>
            </a:r>
          </a:p>
        </p:txBody>
      </p:sp>
      <p:pic>
        <p:nvPicPr>
          <p:cNvPr id="5122" name="Picture 2" descr="plastic"/>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293116" y="1663366"/>
            <a:ext cx="4289283" cy="3356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useBgFill="1">
        <p:nvSpPr>
          <p:cNvPr id="6151"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6146" name="Picture 2" descr="Corbion and Total to build first world-scale PLA plant in Europe - Agro &amp;  Chemistry"/>
          <p:cNvPicPr>
            <a:picLocks noChangeAspect="1" noChangeArrowheads="1"/>
          </p:cNvPicPr>
          <p:nvPr/>
        </p:nvPicPr>
        <p:blipFill rotWithShape="1">
          <a:blip r:embed="rId3">
            <a:extLst>
              <a:ext uri="{28A0092B-C50C-407E-A947-70E740481C1C}">
                <a14:useLocalDpi xmlns:a14="http://schemas.microsoft.com/office/drawing/2010/main" val="0"/>
              </a:ext>
            </a:extLst>
          </a:blip>
          <a:srcRect l="35254" r="23906"/>
          <a:stretch>
            <a:fillRect/>
          </a:stretch>
        </p:blipFill>
        <p:spPr bwMode="auto">
          <a:xfrm>
            <a:off x="-52346" y="10"/>
            <a:ext cx="4657800" cy="6857990"/>
          </a:xfrm>
          <a:custGeom>
            <a:avLst/>
            <a:gdLst/>
            <a:ahLst/>
            <a:cxnLst/>
            <a:rect l="l" t="t" r="r" b="b"/>
            <a:pathLst>
              <a:path w="5827552" h="6858000">
                <a:moveTo>
                  <a:pt x="5436113" y="4232571"/>
                </a:moveTo>
                <a:cubicBezTo>
                  <a:pt x="5625722" y="4232571"/>
                  <a:pt x="5779430" y="4386279"/>
                  <a:pt x="5779430" y="4575888"/>
                </a:cubicBezTo>
                <a:cubicBezTo>
                  <a:pt x="5779430" y="4765497"/>
                  <a:pt x="5625722" y="4919205"/>
                  <a:pt x="5436113" y="4919205"/>
                </a:cubicBezTo>
                <a:cubicBezTo>
                  <a:pt x="5246504" y="4919205"/>
                  <a:pt x="5092796" y="4765497"/>
                  <a:pt x="5092796" y="4575888"/>
                </a:cubicBezTo>
                <a:cubicBezTo>
                  <a:pt x="5092796" y="4386279"/>
                  <a:pt x="5246504" y="4232571"/>
                  <a:pt x="5436113" y="4232571"/>
                </a:cubicBezTo>
                <a:close/>
                <a:moveTo>
                  <a:pt x="5580185" y="1806694"/>
                </a:moveTo>
                <a:cubicBezTo>
                  <a:pt x="5699726" y="1806694"/>
                  <a:pt x="5799461" y="1891487"/>
                  <a:pt x="5822527" y="2004209"/>
                </a:cubicBezTo>
                <a:lnTo>
                  <a:pt x="5827552" y="2054052"/>
                </a:lnTo>
                <a:lnTo>
                  <a:pt x="5827552" y="2054073"/>
                </a:lnTo>
                <a:lnTo>
                  <a:pt x="5822527" y="2103916"/>
                </a:lnTo>
                <a:cubicBezTo>
                  <a:pt x="5799461" y="2216637"/>
                  <a:pt x="5699726" y="2301430"/>
                  <a:pt x="5580185" y="2301430"/>
                </a:cubicBezTo>
                <a:cubicBezTo>
                  <a:pt x="5443567" y="2301430"/>
                  <a:pt x="5332817" y="2190680"/>
                  <a:pt x="5332817" y="2054062"/>
                </a:cubicBezTo>
                <a:cubicBezTo>
                  <a:pt x="5332817" y="1917444"/>
                  <a:pt x="5443567" y="1806694"/>
                  <a:pt x="5580185" y="1806694"/>
                </a:cubicBezTo>
                <a:close/>
                <a:moveTo>
                  <a:pt x="5580184" y="1294715"/>
                </a:moveTo>
                <a:cubicBezTo>
                  <a:pt x="5659753" y="1294715"/>
                  <a:pt x="5724256" y="1359218"/>
                  <a:pt x="5724256" y="1438787"/>
                </a:cubicBezTo>
                <a:cubicBezTo>
                  <a:pt x="5724256" y="1518356"/>
                  <a:pt x="5659753" y="1582859"/>
                  <a:pt x="5580184" y="1582859"/>
                </a:cubicBezTo>
                <a:cubicBezTo>
                  <a:pt x="5500615" y="1582859"/>
                  <a:pt x="5436112" y="1518356"/>
                  <a:pt x="5436112" y="1438787"/>
                </a:cubicBezTo>
                <a:cubicBezTo>
                  <a:pt x="5436112" y="1359218"/>
                  <a:pt x="5500615" y="1294715"/>
                  <a:pt x="5580184" y="1294715"/>
                </a:cubicBezTo>
                <a:close/>
                <a:moveTo>
                  <a:pt x="0" y="0"/>
                </a:moveTo>
                <a:lnTo>
                  <a:pt x="5346882" y="0"/>
                </a:lnTo>
                <a:lnTo>
                  <a:pt x="5396357" y="64140"/>
                </a:lnTo>
                <a:cubicBezTo>
                  <a:pt x="5509528" y="228632"/>
                  <a:pt x="5577723" y="424885"/>
                  <a:pt x="5582550" y="646882"/>
                </a:cubicBezTo>
                <a:cubicBezTo>
                  <a:pt x="5608062" y="1102027"/>
                  <a:pt x="5203194" y="1301070"/>
                  <a:pt x="5151872" y="1809180"/>
                </a:cubicBezTo>
                <a:cubicBezTo>
                  <a:pt x="5104686" y="2276432"/>
                  <a:pt x="5496947" y="2514465"/>
                  <a:pt x="5323965" y="3464278"/>
                </a:cubicBezTo>
                <a:cubicBezTo>
                  <a:pt x="5211960" y="4079388"/>
                  <a:pt x="4297510" y="4259025"/>
                  <a:pt x="5513003" y="5720066"/>
                </a:cubicBezTo>
                <a:cubicBezTo>
                  <a:pt x="5768583" y="6027176"/>
                  <a:pt x="5791560" y="6490332"/>
                  <a:pt x="5601722" y="6841105"/>
                </a:cubicBezTo>
                <a:lnTo>
                  <a:pt x="5590822" y="6858000"/>
                </a:lnTo>
                <a:lnTo>
                  <a:pt x="1735" y="6858000"/>
                </a:lnTo>
                <a:lnTo>
                  <a:pt x="0" y="6858000"/>
                </a:lnTo>
                <a:lnTo>
                  <a:pt x="0" y="6849812"/>
                </a:lnTo>
                <a:lnTo>
                  <a:pt x="0" y="6483067"/>
                </a:lnTo>
                <a:lnTo>
                  <a:pt x="0" y="1250146"/>
                </a:lnTo>
                <a:close/>
              </a:path>
            </a:pathLst>
          </a:custGeom>
          <a:noFill/>
          <a:extLst>
            <a:ext uri="{909E8E84-426E-40DD-AFC4-6F175D3DCCD1}">
              <a14:hiddenFill xmlns:a14="http://schemas.microsoft.com/office/drawing/2010/main">
                <a:solidFill>
                  <a:srgbClr val="FFFFFF"/>
                </a:solidFill>
              </a14:hiddenFill>
            </a:ext>
          </a:extLst>
        </p:spPr>
      </p:pic>
      <p:graphicFrame>
        <p:nvGraphicFramePr>
          <p:cNvPr id="6155" name="Θέση περιεχομένου 2"/>
          <p:cNvGraphicFramePr>
            <a:graphicFrameLocks noGrp="1"/>
          </p:cNvGraphicFramePr>
          <p:nvPr>
            <p:ph idx="1"/>
          </p:nvPr>
        </p:nvGraphicFramePr>
        <p:xfrm>
          <a:off x="5096713" y="831003"/>
          <a:ext cx="6918504" cy="51959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Τίτλος 1"/>
          <p:cNvSpPr>
            <a:spLocks noGrp="1"/>
          </p:cNvSpPr>
          <p:nvPr>
            <p:ph type="title"/>
          </p:nvPr>
        </p:nvSpPr>
        <p:spPr>
          <a:xfrm>
            <a:off x="5577840" y="271220"/>
            <a:ext cx="6255622" cy="1030638"/>
          </a:xfrm>
        </p:spPr>
        <p:txBody>
          <a:bodyPr>
            <a:normAutofit/>
          </a:bodyPr>
          <a:lstStyle/>
          <a:p>
            <a:r>
              <a:rPr lang="el-GR" dirty="0"/>
              <a:t>Είδη 3</a:t>
            </a:r>
            <a:r>
              <a:rPr lang="en-US" dirty="0"/>
              <a:t>D </a:t>
            </a:r>
            <a:r>
              <a:rPr lang="el-GR" dirty="0"/>
              <a:t>εκτυπωτών</a:t>
            </a:r>
          </a:p>
        </p:txBody>
      </p:sp>
      <p:pic>
        <p:nvPicPr>
          <p:cNvPr id="4" name="Εικόνα 3"/>
          <p:cNvPicPr>
            <a:picLocks noChangeAspect="1"/>
          </p:cNvPicPr>
          <p:nvPr/>
        </p:nvPicPr>
        <p:blipFill>
          <a:blip r:embed="rId3"/>
          <a:srcRect l="38262" r="-714"/>
          <a:stretch>
            <a:fillRect/>
          </a:stretch>
        </p:blipFill>
        <p:spPr>
          <a:xfrm>
            <a:off x="20" y="10"/>
            <a:ext cx="5710632" cy="6857990"/>
          </a:xfrm>
          <a:custGeom>
            <a:avLst/>
            <a:gdLst/>
            <a:ahLst/>
            <a:cxnLst/>
            <a:rect l="l" t="t" r="r" b="b"/>
            <a:pathLst>
              <a:path w="5710652" h="6858000">
                <a:moveTo>
                  <a:pt x="4831301" y="0"/>
                </a:moveTo>
                <a:lnTo>
                  <a:pt x="5696109" y="0"/>
                </a:lnTo>
                <a:lnTo>
                  <a:pt x="5706418" y="42969"/>
                </a:lnTo>
                <a:cubicBezTo>
                  <a:pt x="5714414" y="100391"/>
                  <a:pt x="5711283" y="160329"/>
                  <a:pt x="5695333" y="219852"/>
                </a:cubicBezTo>
                <a:cubicBezTo>
                  <a:pt x="5631536" y="457945"/>
                  <a:pt x="5386806" y="599240"/>
                  <a:pt x="5148712" y="535443"/>
                </a:cubicBezTo>
                <a:cubicBezTo>
                  <a:pt x="4940381" y="479621"/>
                  <a:pt x="4806160" y="285271"/>
                  <a:pt x="4818599" y="78052"/>
                </a:cubicBezTo>
                <a:close/>
                <a:moveTo>
                  <a:pt x="0" y="0"/>
                </a:moveTo>
                <a:lnTo>
                  <a:pt x="545808" y="0"/>
                </a:lnTo>
                <a:lnTo>
                  <a:pt x="4212872" y="0"/>
                </a:lnTo>
                <a:lnTo>
                  <a:pt x="4204748" y="184996"/>
                </a:lnTo>
                <a:cubicBezTo>
                  <a:pt x="4203390" y="263520"/>
                  <a:pt x="4204263" y="341910"/>
                  <a:pt x="4207775" y="419995"/>
                </a:cubicBezTo>
                <a:cubicBezTo>
                  <a:pt x="4220964" y="709488"/>
                  <a:pt x="4449625" y="891535"/>
                  <a:pt x="4655737" y="1068099"/>
                </a:cubicBezTo>
                <a:cubicBezTo>
                  <a:pt x="5169527" y="1508061"/>
                  <a:pt x="5344373" y="2032158"/>
                  <a:pt x="5103604" y="2589405"/>
                </a:cubicBezTo>
                <a:cubicBezTo>
                  <a:pt x="5010230" y="2805523"/>
                  <a:pt x="4828675" y="2993264"/>
                  <a:pt x="4657611" y="3164269"/>
                </a:cubicBezTo>
                <a:cubicBezTo>
                  <a:pt x="4198817" y="3622744"/>
                  <a:pt x="4217616" y="4154456"/>
                  <a:pt x="4499219" y="4641255"/>
                </a:cubicBezTo>
                <a:cubicBezTo>
                  <a:pt x="4699839" y="4986832"/>
                  <a:pt x="4940395" y="5311556"/>
                  <a:pt x="5110950" y="5670858"/>
                </a:cubicBezTo>
                <a:cubicBezTo>
                  <a:pt x="5277001" y="6019042"/>
                  <a:pt x="5375520" y="6366409"/>
                  <a:pt x="5396522" y="6707670"/>
                </a:cubicBezTo>
                <a:lnTo>
                  <a:pt x="5398895" y="6858000"/>
                </a:lnTo>
                <a:lnTo>
                  <a:pt x="0" y="6858000"/>
                </a:lnTo>
                <a:close/>
              </a:path>
            </a:pathLst>
          </a:custGeom>
        </p:spPr>
      </p:pic>
      <p:graphicFrame>
        <p:nvGraphicFramePr>
          <p:cNvPr id="18" name="Θέση περιεχομένου 2"/>
          <p:cNvGraphicFramePr>
            <a:graphicFrameLocks noGrp="1"/>
          </p:cNvGraphicFramePr>
          <p:nvPr>
            <p:ph idx="1"/>
            <p:extLst>
              <p:ext uri="{D42A27DB-BD31-4B8C-83A1-F6EECF244321}">
                <p14:modId xmlns:p14="http://schemas.microsoft.com/office/powerpoint/2010/main" val="201504568"/>
              </p:ext>
            </p:extLst>
          </p:nvPr>
        </p:nvGraphicFramePr>
        <p:xfrm>
          <a:off x="5574612" y="1301858"/>
          <a:ext cx="6239435" cy="52849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p:cNvSpPr>
            <a:spLocks noGrp="1" noRot="1" noChangeAspect="1" noMove="1" noResize="1" noEditPoints="1" noAdjustHandles="1" noChangeArrowheads="1" noChangeShapeType="1" noTextEdit="1"/>
          </p:cNvSpPr>
          <p:nvPr/>
        </p:nvSpPr>
        <p:spPr>
          <a:xfrm flipH="1">
            <a:off x="5855747" y="-1"/>
            <a:ext cx="6336253" cy="6858001"/>
          </a:xfrm>
          <a:custGeom>
            <a:avLst/>
            <a:gdLst>
              <a:gd name="connsiteX0" fmla="*/ 5721063 w 6336253"/>
              <a:gd name="connsiteY0" fmla="*/ 3536635 h 6858001"/>
              <a:gd name="connsiteX1" fmla="*/ 6230651 w 6336253"/>
              <a:gd name="connsiteY1" fmla="*/ 4046223 h 6858001"/>
              <a:gd name="connsiteX2" fmla="*/ 5721063 w 6336253"/>
              <a:gd name="connsiteY2" fmla="*/ 4555811 h 6858001"/>
              <a:gd name="connsiteX3" fmla="*/ 5211475 w 6336253"/>
              <a:gd name="connsiteY3" fmla="*/ 4046223 h 6858001"/>
              <a:gd name="connsiteX4" fmla="*/ 5721063 w 6336253"/>
              <a:gd name="connsiteY4" fmla="*/ 3536635 h 6858001"/>
              <a:gd name="connsiteX5" fmla="*/ 5456902 w 6336253"/>
              <a:gd name="connsiteY5" fmla="*/ 0 h 6858001"/>
              <a:gd name="connsiteX6" fmla="*/ 6321710 w 6336253"/>
              <a:gd name="connsiteY6" fmla="*/ 0 h 6858001"/>
              <a:gd name="connsiteX7" fmla="*/ 6332019 w 6336253"/>
              <a:gd name="connsiteY7" fmla="*/ 42969 h 6858001"/>
              <a:gd name="connsiteX8" fmla="*/ 6320934 w 6336253"/>
              <a:gd name="connsiteY8" fmla="*/ 219852 h 6858001"/>
              <a:gd name="connsiteX9" fmla="*/ 5774313 w 6336253"/>
              <a:gd name="connsiteY9" fmla="*/ 535443 h 6858001"/>
              <a:gd name="connsiteX10" fmla="*/ 5444200 w 6336253"/>
              <a:gd name="connsiteY10" fmla="*/ 78052 h 6858001"/>
              <a:gd name="connsiteX11" fmla="*/ 609600 w 6336253"/>
              <a:gd name="connsiteY11" fmla="*/ 0 h 6858001"/>
              <a:gd name="connsiteX12" fmla="*/ 1171409 w 6336253"/>
              <a:gd name="connsiteY12" fmla="*/ 0 h 6858001"/>
              <a:gd name="connsiteX13" fmla="*/ 4838473 w 6336253"/>
              <a:gd name="connsiteY13" fmla="*/ 0 h 6858001"/>
              <a:gd name="connsiteX14" fmla="*/ 4830349 w 6336253"/>
              <a:gd name="connsiteY14" fmla="*/ 184996 h 6858001"/>
              <a:gd name="connsiteX15" fmla="*/ 4833376 w 6336253"/>
              <a:gd name="connsiteY15" fmla="*/ 419995 h 6858001"/>
              <a:gd name="connsiteX16" fmla="*/ 5281338 w 6336253"/>
              <a:gd name="connsiteY16" fmla="*/ 1068099 h 6858001"/>
              <a:gd name="connsiteX17" fmla="*/ 5729205 w 6336253"/>
              <a:gd name="connsiteY17" fmla="*/ 2589405 h 6858001"/>
              <a:gd name="connsiteX18" fmla="*/ 5283212 w 6336253"/>
              <a:gd name="connsiteY18" fmla="*/ 3164269 h 6858001"/>
              <a:gd name="connsiteX19" fmla="*/ 5124820 w 6336253"/>
              <a:gd name="connsiteY19" fmla="*/ 4641255 h 6858001"/>
              <a:gd name="connsiteX20" fmla="*/ 5736551 w 6336253"/>
              <a:gd name="connsiteY20" fmla="*/ 5670858 h 6858001"/>
              <a:gd name="connsiteX21" fmla="*/ 6022123 w 6336253"/>
              <a:gd name="connsiteY21" fmla="*/ 6707670 h 6858001"/>
              <a:gd name="connsiteX22" fmla="*/ 6024496 w 6336253"/>
              <a:gd name="connsiteY22" fmla="*/ 6858000 h 6858001"/>
              <a:gd name="connsiteX23" fmla="*/ 2242268 w 6336253"/>
              <a:gd name="connsiteY23" fmla="*/ 6858000 h 6858001"/>
              <a:gd name="connsiteX24" fmla="*/ 2242268 w 6336253"/>
              <a:gd name="connsiteY24" fmla="*/ 6858001 h 6858001"/>
              <a:gd name="connsiteX25" fmla="*/ 0 w 6336253"/>
              <a:gd name="connsiteY25" fmla="*/ 6858001 h 6858001"/>
              <a:gd name="connsiteX26" fmla="*/ 0 w 6336253"/>
              <a:gd name="connsiteY26" fmla="*/ 1 h 6858001"/>
              <a:gd name="connsiteX27" fmla="*/ 609600 w 6336253"/>
              <a:gd name="connsiteY2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36253" h="6858001">
                <a:moveTo>
                  <a:pt x="5721063" y="3536635"/>
                </a:moveTo>
                <a:cubicBezTo>
                  <a:pt x="6002501" y="3536635"/>
                  <a:pt x="6230651" y="3764785"/>
                  <a:pt x="6230651" y="4046223"/>
                </a:cubicBezTo>
                <a:cubicBezTo>
                  <a:pt x="6230651" y="4327661"/>
                  <a:pt x="6002501" y="4555811"/>
                  <a:pt x="5721063" y="4555811"/>
                </a:cubicBezTo>
                <a:cubicBezTo>
                  <a:pt x="5439625" y="4555811"/>
                  <a:pt x="5211475" y="4327661"/>
                  <a:pt x="5211475" y="4046223"/>
                </a:cubicBezTo>
                <a:cubicBezTo>
                  <a:pt x="5211475" y="3764785"/>
                  <a:pt x="5439625" y="3536635"/>
                  <a:pt x="5721063" y="3536635"/>
                </a:cubicBezTo>
                <a:close/>
                <a:moveTo>
                  <a:pt x="5456902" y="0"/>
                </a:moveTo>
                <a:lnTo>
                  <a:pt x="6321710" y="0"/>
                </a:lnTo>
                <a:lnTo>
                  <a:pt x="6332019" y="42969"/>
                </a:lnTo>
                <a:cubicBezTo>
                  <a:pt x="6340015" y="100391"/>
                  <a:pt x="6336884" y="160329"/>
                  <a:pt x="6320934" y="219852"/>
                </a:cubicBezTo>
                <a:cubicBezTo>
                  <a:pt x="6257137" y="457945"/>
                  <a:pt x="6012407" y="599240"/>
                  <a:pt x="5774313" y="535443"/>
                </a:cubicBezTo>
                <a:cubicBezTo>
                  <a:pt x="5565982" y="479621"/>
                  <a:pt x="5431761" y="285271"/>
                  <a:pt x="5444200" y="78052"/>
                </a:cubicBezTo>
                <a:close/>
                <a:moveTo>
                  <a:pt x="609600" y="0"/>
                </a:moveTo>
                <a:lnTo>
                  <a:pt x="1171409" y="0"/>
                </a:lnTo>
                <a:lnTo>
                  <a:pt x="4838473" y="0"/>
                </a:lnTo>
                <a:lnTo>
                  <a:pt x="4830349" y="184996"/>
                </a:lnTo>
                <a:cubicBezTo>
                  <a:pt x="4828991" y="263520"/>
                  <a:pt x="4829864" y="341910"/>
                  <a:pt x="4833376" y="419995"/>
                </a:cubicBezTo>
                <a:cubicBezTo>
                  <a:pt x="4846565" y="709488"/>
                  <a:pt x="5075226" y="891535"/>
                  <a:pt x="5281338" y="1068099"/>
                </a:cubicBezTo>
                <a:cubicBezTo>
                  <a:pt x="5795128" y="1508061"/>
                  <a:pt x="5969974" y="2032158"/>
                  <a:pt x="5729205" y="2589405"/>
                </a:cubicBezTo>
                <a:cubicBezTo>
                  <a:pt x="5635831" y="2805523"/>
                  <a:pt x="5454276" y="2993264"/>
                  <a:pt x="5283212" y="3164269"/>
                </a:cubicBezTo>
                <a:cubicBezTo>
                  <a:pt x="4824418" y="3622744"/>
                  <a:pt x="4843217" y="4154456"/>
                  <a:pt x="5124820" y="4641255"/>
                </a:cubicBezTo>
                <a:cubicBezTo>
                  <a:pt x="5325440" y="4986832"/>
                  <a:pt x="5565996" y="5311556"/>
                  <a:pt x="5736551" y="5670858"/>
                </a:cubicBezTo>
                <a:cubicBezTo>
                  <a:pt x="5902602" y="6019042"/>
                  <a:pt x="6001121" y="6366409"/>
                  <a:pt x="6022123" y="6707670"/>
                </a:cubicBezTo>
                <a:lnTo>
                  <a:pt x="6024496" y="6858000"/>
                </a:lnTo>
                <a:lnTo>
                  <a:pt x="2242268" y="6858000"/>
                </a:lnTo>
                <a:lnTo>
                  <a:pt x="2242268" y="6858001"/>
                </a:lnTo>
                <a:lnTo>
                  <a:pt x="0" y="6858001"/>
                </a:lnTo>
                <a:lnTo>
                  <a:pt x="0" y="1"/>
                </a:lnTo>
                <a:lnTo>
                  <a:pt x="60960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p:cNvSpPr>
            <a:spLocks noGrp="1"/>
          </p:cNvSpPr>
          <p:nvPr>
            <p:ph type="title"/>
          </p:nvPr>
        </p:nvSpPr>
        <p:spPr>
          <a:xfrm>
            <a:off x="353122" y="552783"/>
            <a:ext cx="11441350" cy="910258"/>
          </a:xfrm>
        </p:spPr>
        <p:txBody>
          <a:bodyPr>
            <a:normAutofit/>
          </a:bodyPr>
          <a:lstStyle/>
          <a:p>
            <a:r>
              <a:rPr lang="el-GR" dirty="0" err="1"/>
              <a:t>Στερεολιθογραφική</a:t>
            </a:r>
            <a:r>
              <a:rPr lang="el-GR" dirty="0"/>
              <a:t> </a:t>
            </a:r>
            <a:r>
              <a:rPr lang="en-US" dirty="0"/>
              <a:t>(SLA) </a:t>
            </a:r>
            <a:r>
              <a:rPr lang="el-GR" dirty="0"/>
              <a:t>Εκτύπωση</a:t>
            </a:r>
          </a:p>
        </p:txBody>
      </p:sp>
      <p:sp>
        <p:nvSpPr>
          <p:cNvPr id="3" name="Θέση περιεχομένου 2"/>
          <p:cNvSpPr>
            <a:spLocks noGrp="1"/>
          </p:cNvSpPr>
          <p:nvPr>
            <p:ph idx="1"/>
          </p:nvPr>
        </p:nvSpPr>
        <p:spPr>
          <a:xfrm>
            <a:off x="353124" y="1739590"/>
            <a:ext cx="4262236" cy="4565628"/>
          </a:xfrm>
        </p:spPr>
        <p:txBody>
          <a:bodyPr>
            <a:normAutofit/>
          </a:bodyPr>
          <a:lstStyle/>
          <a:p>
            <a:r>
              <a:rPr lang="el-GR" sz="2800" b="0" i="0" dirty="0">
                <a:effectLst/>
                <a:latin typeface="Arial" panose="020B0604020202020204" pitchFamily="34" charset="0"/>
              </a:rPr>
              <a:t>Η </a:t>
            </a:r>
            <a:r>
              <a:rPr lang="el-GR" sz="2800" b="1" i="0" dirty="0" err="1">
                <a:effectLst/>
                <a:latin typeface="Arial" panose="020B0604020202020204" pitchFamily="34" charset="0"/>
              </a:rPr>
              <a:t>στερεολιθογραφία</a:t>
            </a:r>
            <a:r>
              <a:rPr lang="el-GR" sz="2800" b="0" i="0" dirty="0">
                <a:effectLst/>
                <a:latin typeface="Arial" panose="020B0604020202020204" pitchFamily="34" charset="0"/>
              </a:rPr>
              <a:t> (SLA ή SL</a:t>
            </a:r>
            <a:r>
              <a:rPr lang="en-US" sz="2800" b="0" i="0" dirty="0">
                <a:effectLst/>
                <a:latin typeface="Arial" panose="020B0604020202020204" pitchFamily="34" charset="0"/>
              </a:rPr>
              <a:t>),</a:t>
            </a:r>
            <a:r>
              <a:rPr lang="el-GR" sz="2800" b="0" i="0" dirty="0">
                <a:effectLst/>
                <a:latin typeface="Arial" panose="020B0604020202020204" pitchFamily="34" charset="0"/>
              </a:rPr>
              <a:t> επίσης γνωστή ως </a:t>
            </a:r>
            <a:r>
              <a:rPr lang="el-GR" sz="2800" b="0" i="0" dirty="0" err="1">
                <a:effectLst/>
                <a:latin typeface="Arial" panose="020B0604020202020204" pitchFamily="34" charset="0"/>
              </a:rPr>
              <a:t>φωτοπολυμερισμός</a:t>
            </a:r>
            <a:r>
              <a:rPr lang="el-GR" sz="2800" b="0" i="0" dirty="0">
                <a:effectLst/>
                <a:latin typeface="Arial" panose="020B0604020202020204" pitchFamily="34" charset="0"/>
              </a:rPr>
              <a:t> δεξαμενής</a:t>
            </a:r>
            <a:r>
              <a:rPr lang="en-US" sz="2800" b="0" i="0" dirty="0">
                <a:effectLst/>
                <a:latin typeface="Arial" panose="020B0604020202020204" pitchFamily="34" charset="0"/>
              </a:rPr>
              <a:t>, </a:t>
            </a:r>
            <a:r>
              <a:rPr lang="el-GR" sz="2800" b="0" i="0" dirty="0">
                <a:effectLst/>
                <a:latin typeface="Arial" panose="020B0604020202020204" pitchFamily="34" charset="0"/>
              </a:rPr>
              <a:t>είναι μια μορφή τρισδιάστατης εκτύπωσης σε στρώσεις. </a:t>
            </a:r>
          </a:p>
        </p:txBody>
      </p:sp>
      <p:pic>
        <p:nvPicPr>
          <p:cNvPr id="8" name="Introduction to Stereolithography">
            <a:hlinkClick r:id="" action="ppaction://media"/>
          </p:cNvPr>
          <p:cNvPicPr>
            <a:picLocks noChangeAspect="1"/>
          </p:cNvPicPr>
          <p:nvPr>
            <a:videoFile r:link="rId1"/>
            <p:extLst>
              <p:ext uri="{DAA4B4D4-6D71-4841-9C94-3DE7FCFB9230}">
                <p14:media xmlns:p14="http://schemas.microsoft.com/office/powerpoint/2010/main" r:embed="rId2">
                  <p14:trim st="37950" end="70842"/>
                </p14:media>
              </p:ext>
            </p:extLst>
          </p:nvPr>
        </p:nvPicPr>
        <p:blipFill>
          <a:blip r:embed="rId5"/>
          <a:stretch>
            <a:fillRect/>
          </a:stretch>
        </p:blipFill>
        <p:spPr>
          <a:xfrm>
            <a:off x="4626865" y="1681740"/>
            <a:ext cx="7576642" cy="4261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5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79"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3" name="Freeform: Shape 3082"/>
          <p:cNvSpPr>
            <a:spLocks noGrp="1" noRot="1" noChangeAspect="1" noMove="1" noResize="1" noEditPoints="1" noAdjustHandles="1" noChangeArrowheads="1" noChangeShapeType="1" noTextEdit="1"/>
          </p:cNvSpPr>
          <p:nvPr/>
        </p:nvSpPr>
        <p:spPr>
          <a:xfrm flipH="1">
            <a:off x="5855747" y="-1"/>
            <a:ext cx="6336253" cy="6858001"/>
          </a:xfrm>
          <a:custGeom>
            <a:avLst/>
            <a:gdLst>
              <a:gd name="connsiteX0" fmla="*/ 5721063 w 6336253"/>
              <a:gd name="connsiteY0" fmla="*/ 3536635 h 6858001"/>
              <a:gd name="connsiteX1" fmla="*/ 6230651 w 6336253"/>
              <a:gd name="connsiteY1" fmla="*/ 4046223 h 6858001"/>
              <a:gd name="connsiteX2" fmla="*/ 5721063 w 6336253"/>
              <a:gd name="connsiteY2" fmla="*/ 4555811 h 6858001"/>
              <a:gd name="connsiteX3" fmla="*/ 5211475 w 6336253"/>
              <a:gd name="connsiteY3" fmla="*/ 4046223 h 6858001"/>
              <a:gd name="connsiteX4" fmla="*/ 5721063 w 6336253"/>
              <a:gd name="connsiteY4" fmla="*/ 3536635 h 6858001"/>
              <a:gd name="connsiteX5" fmla="*/ 5456902 w 6336253"/>
              <a:gd name="connsiteY5" fmla="*/ 0 h 6858001"/>
              <a:gd name="connsiteX6" fmla="*/ 6321710 w 6336253"/>
              <a:gd name="connsiteY6" fmla="*/ 0 h 6858001"/>
              <a:gd name="connsiteX7" fmla="*/ 6332019 w 6336253"/>
              <a:gd name="connsiteY7" fmla="*/ 42969 h 6858001"/>
              <a:gd name="connsiteX8" fmla="*/ 6320934 w 6336253"/>
              <a:gd name="connsiteY8" fmla="*/ 219852 h 6858001"/>
              <a:gd name="connsiteX9" fmla="*/ 5774313 w 6336253"/>
              <a:gd name="connsiteY9" fmla="*/ 535443 h 6858001"/>
              <a:gd name="connsiteX10" fmla="*/ 5444200 w 6336253"/>
              <a:gd name="connsiteY10" fmla="*/ 78052 h 6858001"/>
              <a:gd name="connsiteX11" fmla="*/ 609600 w 6336253"/>
              <a:gd name="connsiteY11" fmla="*/ 0 h 6858001"/>
              <a:gd name="connsiteX12" fmla="*/ 1171409 w 6336253"/>
              <a:gd name="connsiteY12" fmla="*/ 0 h 6858001"/>
              <a:gd name="connsiteX13" fmla="*/ 4838473 w 6336253"/>
              <a:gd name="connsiteY13" fmla="*/ 0 h 6858001"/>
              <a:gd name="connsiteX14" fmla="*/ 4830349 w 6336253"/>
              <a:gd name="connsiteY14" fmla="*/ 184996 h 6858001"/>
              <a:gd name="connsiteX15" fmla="*/ 4833376 w 6336253"/>
              <a:gd name="connsiteY15" fmla="*/ 419995 h 6858001"/>
              <a:gd name="connsiteX16" fmla="*/ 5281338 w 6336253"/>
              <a:gd name="connsiteY16" fmla="*/ 1068099 h 6858001"/>
              <a:gd name="connsiteX17" fmla="*/ 5729205 w 6336253"/>
              <a:gd name="connsiteY17" fmla="*/ 2589405 h 6858001"/>
              <a:gd name="connsiteX18" fmla="*/ 5283212 w 6336253"/>
              <a:gd name="connsiteY18" fmla="*/ 3164269 h 6858001"/>
              <a:gd name="connsiteX19" fmla="*/ 5124820 w 6336253"/>
              <a:gd name="connsiteY19" fmla="*/ 4641255 h 6858001"/>
              <a:gd name="connsiteX20" fmla="*/ 5736551 w 6336253"/>
              <a:gd name="connsiteY20" fmla="*/ 5670858 h 6858001"/>
              <a:gd name="connsiteX21" fmla="*/ 6022123 w 6336253"/>
              <a:gd name="connsiteY21" fmla="*/ 6707670 h 6858001"/>
              <a:gd name="connsiteX22" fmla="*/ 6024496 w 6336253"/>
              <a:gd name="connsiteY22" fmla="*/ 6858000 h 6858001"/>
              <a:gd name="connsiteX23" fmla="*/ 2242268 w 6336253"/>
              <a:gd name="connsiteY23" fmla="*/ 6858000 h 6858001"/>
              <a:gd name="connsiteX24" fmla="*/ 2242268 w 6336253"/>
              <a:gd name="connsiteY24" fmla="*/ 6858001 h 6858001"/>
              <a:gd name="connsiteX25" fmla="*/ 0 w 6336253"/>
              <a:gd name="connsiteY25" fmla="*/ 6858001 h 6858001"/>
              <a:gd name="connsiteX26" fmla="*/ 0 w 6336253"/>
              <a:gd name="connsiteY26" fmla="*/ 1 h 6858001"/>
              <a:gd name="connsiteX27" fmla="*/ 609600 w 6336253"/>
              <a:gd name="connsiteY2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36253" h="6858001">
                <a:moveTo>
                  <a:pt x="5721063" y="3536635"/>
                </a:moveTo>
                <a:cubicBezTo>
                  <a:pt x="6002501" y="3536635"/>
                  <a:pt x="6230651" y="3764785"/>
                  <a:pt x="6230651" y="4046223"/>
                </a:cubicBezTo>
                <a:cubicBezTo>
                  <a:pt x="6230651" y="4327661"/>
                  <a:pt x="6002501" y="4555811"/>
                  <a:pt x="5721063" y="4555811"/>
                </a:cubicBezTo>
                <a:cubicBezTo>
                  <a:pt x="5439625" y="4555811"/>
                  <a:pt x="5211475" y="4327661"/>
                  <a:pt x="5211475" y="4046223"/>
                </a:cubicBezTo>
                <a:cubicBezTo>
                  <a:pt x="5211475" y="3764785"/>
                  <a:pt x="5439625" y="3536635"/>
                  <a:pt x="5721063" y="3536635"/>
                </a:cubicBezTo>
                <a:close/>
                <a:moveTo>
                  <a:pt x="5456902" y="0"/>
                </a:moveTo>
                <a:lnTo>
                  <a:pt x="6321710" y="0"/>
                </a:lnTo>
                <a:lnTo>
                  <a:pt x="6332019" y="42969"/>
                </a:lnTo>
                <a:cubicBezTo>
                  <a:pt x="6340015" y="100391"/>
                  <a:pt x="6336884" y="160329"/>
                  <a:pt x="6320934" y="219852"/>
                </a:cubicBezTo>
                <a:cubicBezTo>
                  <a:pt x="6257137" y="457945"/>
                  <a:pt x="6012407" y="599240"/>
                  <a:pt x="5774313" y="535443"/>
                </a:cubicBezTo>
                <a:cubicBezTo>
                  <a:pt x="5565982" y="479621"/>
                  <a:pt x="5431761" y="285271"/>
                  <a:pt x="5444200" y="78052"/>
                </a:cubicBezTo>
                <a:close/>
                <a:moveTo>
                  <a:pt x="609600" y="0"/>
                </a:moveTo>
                <a:lnTo>
                  <a:pt x="1171409" y="0"/>
                </a:lnTo>
                <a:lnTo>
                  <a:pt x="4838473" y="0"/>
                </a:lnTo>
                <a:lnTo>
                  <a:pt x="4830349" y="184996"/>
                </a:lnTo>
                <a:cubicBezTo>
                  <a:pt x="4828991" y="263520"/>
                  <a:pt x="4829864" y="341910"/>
                  <a:pt x="4833376" y="419995"/>
                </a:cubicBezTo>
                <a:cubicBezTo>
                  <a:pt x="4846565" y="709488"/>
                  <a:pt x="5075226" y="891535"/>
                  <a:pt x="5281338" y="1068099"/>
                </a:cubicBezTo>
                <a:cubicBezTo>
                  <a:pt x="5795128" y="1508061"/>
                  <a:pt x="5969974" y="2032158"/>
                  <a:pt x="5729205" y="2589405"/>
                </a:cubicBezTo>
                <a:cubicBezTo>
                  <a:pt x="5635831" y="2805523"/>
                  <a:pt x="5454276" y="2993264"/>
                  <a:pt x="5283212" y="3164269"/>
                </a:cubicBezTo>
                <a:cubicBezTo>
                  <a:pt x="4824418" y="3622744"/>
                  <a:pt x="4843217" y="4154456"/>
                  <a:pt x="5124820" y="4641255"/>
                </a:cubicBezTo>
                <a:cubicBezTo>
                  <a:pt x="5325440" y="4986832"/>
                  <a:pt x="5565996" y="5311556"/>
                  <a:pt x="5736551" y="5670858"/>
                </a:cubicBezTo>
                <a:cubicBezTo>
                  <a:pt x="5902602" y="6019042"/>
                  <a:pt x="6001121" y="6366409"/>
                  <a:pt x="6022123" y="6707670"/>
                </a:cubicBezTo>
                <a:lnTo>
                  <a:pt x="6024496" y="6858000"/>
                </a:lnTo>
                <a:lnTo>
                  <a:pt x="2242268" y="6858000"/>
                </a:lnTo>
                <a:lnTo>
                  <a:pt x="2242268" y="6858001"/>
                </a:lnTo>
                <a:lnTo>
                  <a:pt x="0" y="6858001"/>
                </a:lnTo>
                <a:lnTo>
                  <a:pt x="0" y="1"/>
                </a:lnTo>
                <a:lnTo>
                  <a:pt x="60960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p:cNvSpPr>
            <a:spLocks noGrp="1"/>
          </p:cNvSpPr>
          <p:nvPr>
            <p:ph type="title"/>
          </p:nvPr>
        </p:nvSpPr>
        <p:spPr>
          <a:xfrm>
            <a:off x="609600" y="552782"/>
            <a:ext cx="5545870" cy="1237107"/>
          </a:xfrm>
        </p:spPr>
        <p:txBody>
          <a:bodyPr>
            <a:normAutofit fontScale="90000"/>
          </a:bodyPr>
          <a:lstStyle/>
          <a:p>
            <a:r>
              <a:rPr lang="el-GR" sz="4400" dirty="0" err="1"/>
              <a:t>Στερεολιθογραφική</a:t>
            </a:r>
            <a:r>
              <a:rPr lang="el-GR" sz="4400" dirty="0"/>
              <a:t> Εκτύπωση</a:t>
            </a:r>
            <a:endParaRPr lang="el-GR" dirty="0"/>
          </a:p>
        </p:txBody>
      </p:sp>
      <p:sp>
        <p:nvSpPr>
          <p:cNvPr id="3" name="Θέση περιεχομένου 2"/>
          <p:cNvSpPr>
            <a:spLocks noGrp="1"/>
          </p:cNvSpPr>
          <p:nvPr>
            <p:ph idx="1"/>
          </p:nvPr>
        </p:nvSpPr>
        <p:spPr>
          <a:xfrm>
            <a:off x="609600" y="1964987"/>
            <a:ext cx="5545867" cy="4591456"/>
          </a:xfrm>
        </p:spPr>
        <p:txBody>
          <a:bodyPr>
            <a:normAutofit/>
          </a:bodyPr>
          <a:lstStyle/>
          <a:p>
            <a:r>
              <a:rPr lang="el-GR" sz="2800" dirty="0"/>
              <a:t>Μια συσκευή εκπομπής φωτός (</a:t>
            </a:r>
            <a:r>
              <a:rPr lang="en-US" sz="2800" b="1" dirty="0"/>
              <a:t>a</a:t>
            </a:r>
            <a:r>
              <a:rPr lang="el-GR" sz="2800" dirty="0"/>
              <a:t>) κατευθύνεται μέσω ενός διαφανούς δίσκου (</a:t>
            </a:r>
            <a:r>
              <a:rPr lang="en-US" sz="2800" b="1" dirty="0"/>
              <a:t>c</a:t>
            </a:r>
            <a:r>
              <a:rPr lang="el-GR" sz="2800" dirty="0"/>
              <a:t>) για να σκληρύνει την υγρή ρητίνη (</a:t>
            </a:r>
            <a:r>
              <a:rPr lang="en-US" sz="2800" b="1" dirty="0"/>
              <a:t>b</a:t>
            </a:r>
            <a:r>
              <a:rPr lang="el-GR" sz="2800" dirty="0"/>
              <a:t>) προκειμένου να δημιουργηθεί το επιθυμητό μοντέλο (</a:t>
            </a:r>
            <a:r>
              <a:rPr lang="en-US" sz="2800" b="1" dirty="0"/>
              <a:t>d</a:t>
            </a:r>
            <a:r>
              <a:rPr lang="el-GR" sz="2800" dirty="0"/>
              <a:t>). Η πλάκα κατασκευής (</a:t>
            </a:r>
            <a:r>
              <a:rPr lang="el-GR" sz="2800" b="1" dirty="0"/>
              <a:t>e</a:t>
            </a:r>
            <a:r>
              <a:rPr lang="el-GR" sz="2800" dirty="0"/>
              <a:t>) ανυψώνει το μοντέλο από τη ρητίνη στρώμα-στρώμα</a:t>
            </a:r>
            <a:r>
              <a:rPr lang="en-US" sz="2800" dirty="0"/>
              <a:t>.</a:t>
            </a:r>
          </a:p>
        </p:txBody>
      </p:sp>
      <p:pic>
        <p:nvPicPr>
          <p:cNvPr id="3074"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83526" y="663959"/>
            <a:ext cx="3708463" cy="53551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p:cNvSpPr>
            <a:spLocks noGrp="1" noRot="1" noChangeAspect="1" noMove="1" noResize="1" noEditPoints="1" noAdjustHandles="1" noChangeArrowheads="1" noChangeShapeType="1" noTextEdit="1"/>
          </p:cNvSpPr>
          <p:nvPr/>
        </p:nvSpPr>
        <p:spPr>
          <a:xfrm>
            <a:off x="4365328" y="1352190"/>
            <a:ext cx="7823624" cy="5505810"/>
          </a:xfrm>
          <a:custGeom>
            <a:avLst/>
            <a:gdLst>
              <a:gd name="connsiteX0" fmla="*/ 7676365 w 7823624"/>
              <a:gd name="connsiteY0" fmla="*/ 583688 h 5505810"/>
              <a:gd name="connsiteX1" fmla="*/ 7807957 w 7823624"/>
              <a:gd name="connsiteY1" fmla="*/ 609260 h 5505810"/>
              <a:gd name="connsiteX2" fmla="*/ 7823624 w 7823624"/>
              <a:gd name="connsiteY2" fmla="*/ 618028 h 5505810"/>
              <a:gd name="connsiteX3" fmla="*/ 7823624 w 7823624"/>
              <a:gd name="connsiteY3" fmla="*/ 1356037 h 5505810"/>
              <a:gd name="connsiteX4" fmla="*/ 7783921 w 7823624"/>
              <a:gd name="connsiteY4" fmla="*/ 1367061 h 5505810"/>
              <a:gd name="connsiteX5" fmla="*/ 7685829 w 7823624"/>
              <a:gd name="connsiteY5" fmla="*/ 1364631 h 5505810"/>
              <a:gd name="connsiteX6" fmla="*/ 7556041 w 7823624"/>
              <a:gd name="connsiteY6" fmla="*/ 1308528 h 5505810"/>
              <a:gd name="connsiteX7" fmla="*/ 7412440 w 7823624"/>
              <a:gd name="connsiteY7" fmla="*/ 765688 h 5505810"/>
              <a:gd name="connsiteX8" fmla="*/ 7676365 w 7823624"/>
              <a:gd name="connsiteY8" fmla="*/ 583688 h 5505810"/>
              <a:gd name="connsiteX9" fmla="*/ 7062857 w 7823624"/>
              <a:gd name="connsiteY9" fmla="*/ 396783 h 5505810"/>
              <a:gd name="connsiteX10" fmla="*/ 7127059 w 7823624"/>
              <a:gd name="connsiteY10" fmla="*/ 424535 h 5505810"/>
              <a:gd name="connsiteX11" fmla="*/ 7198094 w 7823624"/>
              <a:gd name="connsiteY11" fmla="*/ 693059 h 5505810"/>
              <a:gd name="connsiteX12" fmla="*/ 7099157 w 7823624"/>
              <a:gd name="connsiteY12" fmla="*/ 778505 h 5505810"/>
              <a:gd name="connsiteX13" fmla="*/ 7034998 w 7823624"/>
              <a:gd name="connsiteY13" fmla="*/ 780480 h 5505810"/>
              <a:gd name="connsiteX14" fmla="*/ 6970795 w 7823624"/>
              <a:gd name="connsiteY14" fmla="*/ 752727 h 5505810"/>
              <a:gd name="connsiteX15" fmla="*/ 6899760 w 7823624"/>
              <a:gd name="connsiteY15" fmla="*/ 484203 h 5505810"/>
              <a:gd name="connsiteX16" fmla="*/ 7062857 w 7823624"/>
              <a:gd name="connsiteY16" fmla="*/ 396783 h 5505810"/>
              <a:gd name="connsiteX17" fmla="*/ 1780739 w 7823624"/>
              <a:gd name="connsiteY17" fmla="*/ 1190 h 5505810"/>
              <a:gd name="connsiteX18" fmla="*/ 2850847 w 7823624"/>
              <a:gd name="connsiteY18" fmla="*/ 384530 h 5505810"/>
              <a:gd name="connsiteX19" fmla="*/ 3809413 w 7823624"/>
              <a:gd name="connsiteY19" fmla="*/ 1153764 h 5505810"/>
              <a:gd name="connsiteX20" fmla="*/ 5160376 w 7823624"/>
              <a:gd name="connsiteY20" fmla="*/ 1003825 h 5505810"/>
              <a:gd name="connsiteX21" fmla="*/ 5677238 w 7823624"/>
              <a:gd name="connsiteY21" fmla="*/ 480424 h 5505810"/>
              <a:gd name="connsiteX22" fmla="*/ 7082965 w 7823624"/>
              <a:gd name="connsiteY22" fmla="*/ 1065272 h 5505810"/>
              <a:gd name="connsiteX23" fmla="*/ 7687818 w 7823624"/>
              <a:gd name="connsiteY23" fmla="*/ 1625585 h 5505810"/>
              <a:gd name="connsiteX24" fmla="*/ 7823624 w 7823624"/>
              <a:gd name="connsiteY24" fmla="*/ 1633445 h 5505810"/>
              <a:gd name="connsiteX25" fmla="*/ 7823624 w 7823624"/>
              <a:gd name="connsiteY25" fmla="*/ 5505810 h 5505810"/>
              <a:gd name="connsiteX26" fmla="*/ 1419133 w 7823624"/>
              <a:gd name="connsiteY26" fmla="*/ 5505810 h 5505810"/>
              <a:gd name="connsiteX27" fmla="*/ 1422753 w 7823624"/>
              <a:gd name="connsiteY27" fmla="*/ 5488656 h 5505810"/>
              <a:gd name="connsiteX28" fmla="*/ 1543078 w 7823624"/>
              <a:gd name="connsiteY28" fmla="*/ 4961644 h 5505810"/>
              <a:gd name="connsiteX29" fmla="*/ 1334564 w 7823624"/>
              <a:gd name="connsiteY29" fmla="*/ 4133160 h 5505810"/>
              <a:gd name="connsiteX30" fmla="*/ 670875 w 7823624"/>
              <a:gd name="connsiteY30" fmla="*/ 3489628 h 5505810"/>
              <a:gd name="connsiteX31" fmla="*/ 499515 w 7823624"/>
              <a:gd name="connsiteY31" fmla="*/ 578153 h 5505810"/>
              <a:gd name="connsiteX32" fmla="*/ 1780739 w 7823624"/>
              <a:gd name="connsiteY32" fmla="*/ 1190 h 550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823624" h="5505810">
                <a:moveTo>
                  <a:pt x="7676365" y="583688"/>
                </a:moveTo>
                <a:cubicBezTo>
                  <a:pt x="7719804" y="582304"/>
                  <a:pt x="7764489" y="590613"/>
                  <a:pt x="7807957" y="609260"/>
                </a:cubicBezTo>
                <a:lnTo>
                  <a:pt x="7823624" y="618028"/>
                </a:lnTo>
                <a:lnTo>
                  <a:pt x="7823624" y="1356037"/>
                </a:lnTo>
                <a:lnTo>
                  <a:pt x="7783921" y="1367061"/>
                </a:lnTo>
                <a:cubicBezTo>
                  <a:pt x="7751926" y="1371702"/>
                  <a:pt x="7718882" y="1370985"/>
                  <a:pt x="7685829" y="1364631"/>
                </a:cubicBezTo>
                <a:cubicBezTo>
                  <a:pt x="7641760" y="1356162"/>
                  <a:pt x="7597675" y="1337676"/>
                  <a:pt x="7556041" y="1308528"/>
                </a:cubicBezTo>
                <a:cubicBezTo>
                  <a:pt x="7389499" y="1191936"/>
                  <a:pt x="7325207" y="948898"/>
                  <a:pt x="7412440" y="765688"/>
                </a:cubicBezTo>
                <a:cubicBezTo>
                  <a:pt x="7466961" y="651183"/>
                  <a:pt x="7567768" y="587147"/>
                  <a:pt x="7676365" y="583688"/>
                </a:cubicBezTo>
                <a:close/>
                <a:moveTo>
                  <a:pt x="7062857" y="396783"/>
                </a:moveTo>
                <a:cubicBezTo>
                  <a:pt x="7084657" y="400973"/>
                  <a:pt x="7106463" y="410117"/>
                  <a:pt x="7127059" y="424535"/>
                </a:cubicBezTo>
                <a:cubicBezTo>
                  <a:pt x="7209442" y="482209"/>
                  <a:pt x="7241245" y="602433"/>
                  <a:pt x="7198094" y="693059"/>
                </a:cubicBezTo>
                <a:cubicBezTo>
                  <a:pt x="7176519" y="738373"/>
                  <a:pt x="7140289" y="767709"/>
                  <a:pt x="7099157" y="778505"/>
                </a:cubicBezTo>
                <a:cubicBezTo>
                  <a:pt x="7078590" y="783905"/>
                  <a:pt x="7056797" y="784670"/>
                  <a:pt x="7034998" y="780480"/>
                </a:cubicBezTo>
                <a:cubicBezTo>
                  <a:pt x="7013198" y="776289"/>
                  <a:pt x="6991391" y="767146"/>
                  <a:pt x="6970795" y="752727"/>
                </a:cubicBezTo>
                <a:cubicBezTo>
                  <a:pt x="6888412" y="695052"/>
                  <a:pt x="6856608" y="574829"/>
                  <a:pt x="6899760" y="484203"/>
                </a:cubicBezTo>
                <a:cubicBezTo>
                  <a:pt x="6932124" y="416232"/>
                  <a:pt x="6997458" y="384213"/>
                  <a:pt x="7062857" y="396783"/>
                </a:cubicBezTo>
                <a:close/>
                <a:moveTo>
                  <a:pt x="1780739" y="1190"/>
                </a:moveTo>
                <a:cubicBezTo>
                  <a:pt x="2129768" y="14988"/>
                  <a:pt x="2488852" y="148495"/>
                  <a:pt x="2850847" y="384530"/>
                </a:cubicBezTo>
                <a:cubicBezTo>
                  <a:pt x="3184362" y="601036"/>
                  <a:pt x="3487788" y="901267"/>
                  <a:pt x="3809413" y="1153764"/>
                </a:cubicBezTo>
                <a:cubicBezTo>
                  <a:pt x="4262448" y="1508236"/>
                  <a:pt x="4750558" y="1545992"/>
                  <a:pt x="5160376" y="1003825"/>
                </a:cubicBezTo>
                <a:cubicBezTo>
                  <a:pt x="5313232" y="801671"/>
                  <a:pt x="5481196" y="587300"/>
                  <a:pt x="5677238" y="480424"/>
                </a:cubicBezTo>
                <a:cubicBezTo>
                  <a:pt x="6182723" y="204840"/>
                  <a:pt x="6667481" y="431193"/>
                  <a:pt x="7082965" y="1065272"/>
                </a:cubicBezTo>
                <a:cubicBezTo>
                  <a:pt x="7249706" y="1319645"/>
                  <a:pt x="7421998" y="1601453"/>
                  <a:pt x="7687818" y="1625585"/>
                </a:cubicBezTo>
                <a:lnTo>
                  <a:pt x="7823624" y="1633445"/>
                </a:lnTo>
                <a:lnTo>
                  <a:pt x="7823624" y="5505810"/>
                </a:lnTo>
                <a:lnTo>
                  <a:pt x="1419133" y="5505810"/>
                </a:lnTo>
                <a:lnTo>
                  <a:pt x="1422753" y="5488656"/>
                </a:lnTo>
                <a:cubicBezTo>
                  <a:pt x="1462649" y="5312984"/>
                  <a:pt x="1506176" y="5138278"/>
                  <a:pt x="1543078" y="4961644"/>
                </a:cubicBezTo>
                <a:cubicBezTo>
                  <a:pt x="1609806" y="4640258"/>
                  <a:pt x="1539760" y="4343419"/>
                  <a:pt x="1334564" y="4133160"/>
                </a:cubicBezTo>
                <a:cubicBezTo>
                  <a:pt x="1117562" y="3910930"/>
                  <a:pt x="900716" y="3685928"/>
                  <a:pt x="670875" y="3489628"/>
                </a:cubicBezTo>
                <a:cubicBezTo>
                  <a:pt x="-321639" y="2642174"/>
                  <a:pt x="-67393" y="1165752"/>
                  <a:pt x="499515" y="578153"/>
                </a:cubicBezTo>
                <a:cubicBezTo>
                  <a:pt x="899852" y="163598"/>
                  <a:pt x="1331986" y="-16550"/>
                  <a:pt x="1780739" y="119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p:cNvSpPr>
            <a:spLocks noGrp="1"/>
          </p:cNvSpPr>
          <p:nvPr>
            <p:ph type="title"/>
          </p:nvPr>
        </p:nvSpPr>
        <p:spPr>
          <a:xfrm>
            <a:off x="347473" y="366759"/>
            <a:ext cx="11157106" cy="723704"/>
          </a:xfrm>
        </p:spPr>
        <p:txBody>
          <a:bodyPr>
            <a:normAutofit/>
          </a:bodyPr>
          <a:lstStyle/>
          <a:p>
            <a:r>
              <a:rPr lang="el-GR" sz="3200" dirty="0"/>
              <a:t>Επιλεκτική </a:t>
            </a:r>
            <a:r>
              <a:rPr lang="el-GR" sz="3200" dirty="0" err="1"/>
              <a:t>πυροσυσσωμάτωση</a:t>
            </a:r>
            <a:r>
              <a:rPr lang="el-GR" sz="3200" dirty="0"/>
              <a:t> με λέιζερ</a:t>
            </a:r>
            <a:r>
              <a:rPr lang="en-US" sz="3200" dirty="0"/>
              <a:t>-</a:t>
            </a:r>
            <a:r>
              <a:rPr lang="el-GR" sz="3200" b="1" dirty="0"/>
              <a:t>SLS</a:t>
            </a:r>
            <a:endParaRPr lang="el-GR" sz="3200" dirty="0"/>
          </a:p>
        </p:txBody>
      </p:sp>
      <p:sp>
        <p:nvSpPr>
          <p:cNvPr id="3" name="Θέση περιεχομένου 2"/>
          <p:cNvSpPr>
            <a:spLocks noGrp="1"/>
          </p:cNvSpPr>
          <p:nvPr>
            <p:ph idx="1"/>
          </p:nvPr>
        </p:nvSpPr>
        <p:spPr>
          <a:xfrm>
            <a:off x="347472" y="1163615"/>
            <a:ext cx="4261103" cy="5327626"/>
          </a:xfrm>
        </p:spPr>
        <p:txBody>
          <a:bodyPr>
            <a:noAutofit/>
          </a:bodyPr>
          <a:lstStyle/>
          <a:p>
            <a:pPr>
              <a:lnSpc>
                <a:spcPct val="100000"/>
              </a:lnSpc>
            </a:pPr>
            <a:r>
              <a:rPr lang="el-GR" sz="2800" dirty="0"/>
              <a:t>Η </a:t>
            </a:r>
            <a:r>
              <a:rPr lang="el-GR" sz="2800" b="1" dirty="0"/>
              <a:t>SLS</a:t>
            </a:r>
            <a:r>
              <a:rPr lang="el-GR" sz="2800" dirty="0"/>
              <a:t> είναι μια τεχνική που χρησιμοποιεί ένα </a:t>
            </a:r>
            <a:r>
              <a:rPr lang="en-US" sz="2800" b="1" dirty="0"/>
              <a:t>laser</a:t>
            </a:r>
            <a:r>
              <a:rPr lang="el-GR" sz="2800" dirty="0"/>
              <a:t> ως πηγή ενέργειας και θερμότητας για τη συσσωμάτωση</a:t>
            </a:r>
            <a:r>
              <a:rPr lang="en-US" sz="2800" dirty="0"/>
              <a:t> (</a:t>
            </a:r>
            <a:r>
              <a:rPr lang="el-GR" sz="2800" dirty="0"/>
              <a:t>δέσμευση &amp; ένωση) κονιοποιημένου υλικού, συνήθως νάιλον ή </a:t>
            </a:r>
            <a:r>
              <a:rPr lang="el-GR" sz="2800" dirty="0" err="1"/>
              <a:t>πολυαμιδίου</a:t>
            </a:r>
            <a:r>
              <a:rPr lang="el-GR" sz="2800" dirty="0"/>
              <a:t>, στοχεύοντας το λέιζερ αυτόματα σε σημεία του χώρου που ορίζονται από ένα τρισδιάστατο μοντέλο</a:t>
            </a:r>
            <a:r>
              <a:rPr lang="en-US" sz="2800" dirty="0"/>
              <a:t>.</a:t>
            </a:r>
            <a:endParaRPr lang="el-GR" sz="2800" dirty="0"/>
          </a:p>
        </p:txBody>
      </p:sp>
      <p:pic>
        <p:nvPicPr>
          <p:cNvPr id="4" name="Selective Laser Sintering SL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51409" y="1661533"/>
            <a:ext cx="7437543" cy="42765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124"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6" name="Rectangle 4125"/>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8" name="Freeform: Shape 4127"/>
          <p:cNvSpPr>
            <a:spLocks noGrp="1" noRot="1" noChangeAspect="1" noMove="1" noResize="1" noEditPoints="1" noAdjustHandles="1" noChangeArrowheads="1" noChangeShapeType="1" noTextEdit="1"/>
          </p:cNvSpPr>
          <p:nvPr/>
        </p:nvSpPr>
        <p:spPr>
          <a:xfrm flipH="1">
            <a:off x="5855747" y="-1"/>
            <a:ext cx="6336253" cy="6858001"/>
          </a:xfrm>
          <a:custGeom>
            <a:avLst/>
            <a:gdLst>
              <a:gd name="connsiteX0" fmla="*/ 5721063 w 6336253"/>
              <a:gd name="connsiteY0" fmla="*/ 3536635 h 6858001"/>
              <a:gd name="connsiteX1" fmla="*/ 6230651 w 6336253"/>
              <a:gd name="connsiteY1" fmla="*/ 4046223 h 6858001"/>
              <a:gd name="connsiteX2" fmla="*/ 5721063 w 6336253"/>
              <a:gd name="connsiteY2" fmla="*/ 4555811 h 6858001"/>
              <a:gd name="connsiteX3" fmla="*/ 5211475 w 6336253"/>
              <a:gd name="connsiteY3" fmla="*/ 4046223 h 6858001"/>
              <a:gd name="connsiteX4" fmla="*/ 5721063 w 6336253"/>
              <a:gd name="connsiteY4" fmla="*/ 3536635 h 6858001"/>
              <a:gd name="connsiteX5" fmla="*/ 5456902 w 6336253"/>
              <a:gd name="connsiteY5" fmla="*/ 0 h 6858001"/>
              <a:gd name="connsiteX6" fmla="*/ 6321710 w 6336253"/>
              <a:gd name="connsiteY6" fmla="*/ 0 h 6858001"/>
              <a:gd name="connsiteX7" fmla="*/ 6332019 w 6336253"/>
              <a:gd name="connsiteY7" fmla="*/ 42969 h 6858001"/>
              <a:gd name="connsiteX8" fmla="*/ 6320934 w 6336253"/>
              <a:gd name="connsiteY8" fmla="*/ 219852 h 6858001"/>
              <a:gd name="connsiteX9" fmla="*/ 5774313 w 6336253"/>
              <a:gd name="connsiteY9" fmla="*/ 535443 h 6858001"/>
              <a:gd name="connsiteX10" fmla="*/ 5444200 w 6336253"/>
              <a:gd name="connsiteY10" fmla="*/ 78052 h 6858001"/>
              <a:gd name="connsiteX11" fmla="*/ 609600 w 6336253"/>
              <a:gd name="connsiteY11" fmla="*/ 0 h 6858001"/>
              <a:gd name="connsiteX12" fmla="*/ 1171409 w 6336253"/>
              <a:gd name="connsiteY12" fmla="*/ 0 h 6858001"/>
              <a:gd name="connsiteX13" fmla="*/ 4838473 w 6336253"/>
              <a:gd name="connsiteY13" fmla="*/ 0 h 6858001"/>
              <a:gd name="connsiteX14" fmla="*/ 4830349 w 6336253"/>
              <a:gd name="connsiteY14" fmla="*/ 184996 h 6858001"/>
              <a:gd name="connsiteX15" fmla="*/ 4833376 w 6336253"/>
              <a:gd name="connsiteY15" fmla="*/ 419995 h 6858001"/>
              <a:gd name="connsiteX16" fmla="*/ 5281338 w 6336253"/>
              <a:gd name="connsiteY16" fmla="*/ 1068099 h 6858001"/>
              <a:gd name="connsiteX17" fmla="*/ 5729205 w 6336253"/>
              <a:gd name="connsiteY17" fmla="*/ 2589405 h 6858001"/>
              <a:gd name="connsiteX18" fmla="*/ 5283212 w 6336253"/>
              <a:gd name="connsiteY18" fmla="*/ 3164269 h 6858001"/>
              <a:gd name="connsiteX19" fmla="*/ 5124820 w 6336253"/>
              <a:gd name="connsiteY19" fmla="*/ 4641255 h 6858001"/>
              <a:gd name="connsiteX20" fmla="*/ 5736551 w 6336253"/>
              <a:gd name="connsiteY20" fmla="*/ 5670858 h 6858001"/>
              <a:gd name="connsiteX21" fmla="*/ 6022123 w 6336253"/>
              <a:gd name="connsiteY21" fmla="*/ 6707670 h 6858001"/>
              <a:gd name="connsiteX22" fmla="*/ 6024496 w 6336253"/>
              <a:gd name="connsiteY22" fmla="*/ 6858000 h 6858001"/>
              <a:gd name="connsiteX23" fmla="*/ 2242268 w 6336253"/>
              <a:gd name="connsiteY23" fmla="*/ 6858000 h 6858001"/>
              <a:gd name="connsiteX24" fmla="*/ 2242268 w 6336253"/>
              <a:gd name="connsiteY24" fmla="*/ 6858001 h 6858001"/>
              <a:gd name="connsiteX25" fmla="*/ 0 w 6336253"/>
              <a:gd name="connsiteY25" fmla="*/ 6858001 h 6858001"/>
              <a:gd name="connsiteX26" fmla="*/ 0 w 6336253"/>
              <a:gd name="connsiteY26" fmla="*/ 1 h 6858001"/>
              <a:gd name="connsiteX27" fmla="*/ 609600 w 6336253"/>
              <a:gd name="connsiteY27" fmla="*/ 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36253" h="6858001">
                <a:moveTo>
                  <a:pt x="5721063" y="3536635"/>
                </a:moveTo>
                <a:cubicBezTo>
                  <a:pt x="6002501" y="3536635"/>
                  <a:pt x="6230651" y="3764785"/>
                  <a:pt x="6230651" y="4046223"/>
                </a:cubicBezTo>
                <a:cubicBezTo>
                  <a:pt x="6230651" y="4327661"/>
                  <a:pt x="6002501" y="4555811"/>
                  <a:pt x="5721063" y="4555811"/>
                </a:cubicBezTo>
                <a:cubicBezTo>
                  <a:pt x="5439625" y="4555811"/>
                  <a:pt x="5211475" y="4327661"/>
                  <a:pt x="5211475" y="4046223"/>
                </a:cubicBezTo>
                <a:cubicBezTo>
                  <a:pt x="5211475" y="3764785"/>
                  <a:pt x="5439625" y="3536635"/>
                  <a:pt x="5721063" y="3536635"/>
                </a:cubicBezTo>
                <a:close/>
                <a:moveTo>
                  <a:pt x="5456902" y="0"/>
                </a:moveTo>
                <a:lnTo>
                  <a:pt x="6321710" y="0"/>
                </a:lnTo>
                <a:lnTo>
                  <a:pt x="6332019" y="42969"/>
                </a:lnTo>
                <a:cubicBezTo>
                  <a:pt x="6340015" y="100391"/>
                  <a:pt x="6336884" y="160329"/>
                  <a:pt x="6320934" y="219852"/>
                </a:cubicBezTo>
                <a:cubicBezTo>
                  <a:pt x="6257137" y="457945"/>
                  <a:pt x="6012407" y="599240"/>
                  <a:pt x="5774313" y="535443"/>
                </a:cubicBezTo>
                <a:cubicBezTo>
                  <a:pt x="5565982" y="479621"/>
                  <a:pt x="5431761" y="285271"/>
                  <a:pt x="5444200" y="78052"/>
                </a:cubicBezTo>
                <a:close/>
                <a:moveTo>
                  <a:pt x="609600" y="0"/>
                </a:moveTo>
                <a:lnTo>
                  <a:pt x="1171409" y="0"/>
                </a:lnTo>
                <a:lnTo>
                  <a:pt x="4838473" y="0"/>
                </a:lnTo>
                <a:lnTo>
                  <a:pt x="4830349" y="184996"/>
                </a:lnTo>
                <a:cubicBezTo>
                  <a:pt x="4828991" y="263520"/>
                  <a:pt x="4829864" y="341910"/>
                  <a:pt x="4833376" y="419995"/>
                </a:cubicBezTo>
                <a:cubicBezTo>
                  <a:pt x="4846565" y="709488"/>
                  <a:pt x="5075226" y="891535"/>
                  <a:pt x="5281338" y="1068099"/>
                </a:cubicBezTo>
                <a:cubicBezTo>
                  <a:pt x="5795128" y="1508061"/>
                  <a:pt x="5969974" y="2032158"/>
                  <a:pt x="5729205" y="2589405"/>
                </a:cubicBezTo>
                <a:cubicBezTo>
                  <a:pt x="5635831" y="2805523"/>
                  <a:pt x="5454276" y="2993264"/>
                  <a:pt x="5283212" y="3164269"/>
                </a:cubicBezTo>
                <a:cubicBezTo>
                  <a:pt x="4824418" y="3622744"/>
                  <a:pt x="4843217" y="4154456"/>
                  <a:pt x="5124820" y="4641255"/>
                </a:cubicBezTo>
                <a:cubicBezTo>
                  <a:pt x="5325440" y="4986832"/>
                  <a:pt x="5565996" y="5311556"/>
                  <a:pt x="5736551" y="5670858"/>
                </a:cubicBezTo>
                <a:cubicBezTo>
                  <a:pt x="5902602" y="6019042"/>
                  <a:pt x="6001121" y="6366409"/>
                  <a:pt x="6022123" y="6707670"/>
                </a:cubicBezTo>
                <a:lnTo>
                  <a:pt x="6024496" y="6858000"/>
                </a:lnTo>
                <a:lnTo>
                  <a:pt x="2242268" y="6858000"/>
                </a:lnTo>
                <a:lnTo>
                  <a:pt x="2242268" y="6858001"/>
                </a:lnTo>
                <a:lnTo>
                  <a:pt x="0" y="6858001"/>
                </a:lnTo>
                <a:lnTo>
                  <a:pt x="0" y="1"/>
                </a:lnTo>
                <a:lnTo>
                  <a:pt x="609600"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p:cNvSpPr>
            <a:spLocks noGrp="1"/>
          </p:cNvSpPr>
          <p:nvPr>
            <p:ph type="title"/>
          </p:nvPr>
        </p:nvSpPr>
        <p:spPr>
          <a:xfrm>
            <a:off x="379141" y="552783"/>
            <a:ext cx="6222384" cy="1052994"/>
          </a:xfrm>
        </p:spPr>
        <p:txBody>
          <a:bodyPr>
            <a:normAutofit/>
          </a:bodyPr>
          <a:lstStyle/>
          <a:p>
            <a:pPr>
              <a:lnSpc>
                <a:spcPct val="90000"/>
              </a:lnSpc>
            </a:pPr>
            <a:r>
              <a:rPr lang="el-GR" sz="3200" dirty="0"/>
              <a:t>Επιλεκτική </a:t>
            </a:r>
            <a:r>
              <a:rPr lang="el-GR" sz="3200" dirty="0" err="1"/>
              <a:t>πυροσυσσωμάτωση</a:t>
            </a:r>
            <a:r>
              <a:rPr lang="el-GR" sz="3200" dirty="0"/>
              <a:t> με λέιζερ</a:t>
            </a:r>
            <a:r>
              <a:rPr lang="en-US" sz="3200" dirty="0"/>
              <a:t>-</a:t>
            </a:r>
            <a:r>
              <a:rPr lang="el-GR" sz="3200" b="1" dirty="0"/>
              <a:t>SLS</a:t>
            </a:r>
            <a:endParaRPr lang="el-GR" sz="3200" dirty="0"/>
          </a:p>
        </p:txBody>
      </p:sp>
      <p:sp>
        <p:nvSpPr>
          <p:cNvPr id="3" name="Θέση περιεχομένου 2"/>
          <p:cNvSpPr>
            <a:spLocks noGrp="1"/>
          </p:cNvSpPr>
          <p:nvPr>
            <p:ph idx="1"/>
          </p:nvPr>
        </p:nvSpPr>
        <p:spPr>
          <a:xfrm>
            <a:off x="379141" y="1996068"/>
            <a:ext cx="6222381" cy="4309150"/>
          </a:xfrm>
        </p:spPr>
        <p:txBody>
          <a:bodyPr>
            <a:noAutofit/>
          </a:bodyPr>
          <a:lstStyle/>
          <a:p>
            <a:pPr>
              <a:lnSpc>
                <a:spcPct val="100000"/>
              </a:lnSpc>
            </a:pPr>
            <a:r>
              <a:rPr lang="el-GR" sz="2800" dirty="0"/>
              <a:t>Το κονιοποιημένο (3) υλικό (σκόνη) από το σύστημα διανομής (4) μετακινείται (5) στη θέση (7). Ένα σύστημα λέιζερ (1) και σάρωσης (2) θερμαίνει τη σκόνη στο σημείο τήξης για να δημιουργήσει το εξάρτημα (8). Η πλάκα κατασκευής (6) χαμηλώνει για να επιτρέψει την προσθήκη περισσότερης σκόνης για να χτιστεί το τμήμα επάνω, στρώμα-στρώμα.</a:t>
            </a:r>
          </a:p>
        </p:txBody>
      </p:sp>
      <p:pic>
        <p:nvPicPr>
          <p:cNvPr id="4098" name="Picture 2" descr="undefined"/>
          <p:cNvPicPr>
            <a:picLocks noChangeAspect="1" noChangeArrowheads="1"/>
          </p:cNvPicPr>
          <p:nvPr/>
        </p:nvPicPr>
        <p:blipFill rotWithShape="1">
          <a:blip r:embed="rId3">
            <a:extLst>
              <a:ext uri="{28A0092B-C50C-407E-A947-70E740481C1C}">
                <a14:useLocalDpi xmlns:a14="http://schemas.microsoft.com/office/drawing/2010/main" val="0"/>
              </a:ext>
            </a:extLst>
          </a:blip>
          <a:srcRect l="6353" r="56471" b="1"/>
          <a:stretch>
            <a:fillRect/>
          </a:stretch>
        </p:blipFill>
        <p:spPr bwMode="auto">
          <a:xfrm>
            <a:off x="7293116" y="817685"/>
            <a:ext cx="4289283" cy="50477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p:cNvSpPr>
            <a:spLocks noGrp="1" noRot="1" noChangeAspect="1" noMove="1" noResize="1" noEditPoints="1" noAdjustHandles="1" noChangeArrowheads="1" noChangeShapeType="1" noTextEdit="1"/>
          </p:cNvSpPr>
          <p:nvPr/>
        </p:nvSpPr>
        <p:spPr>
          <a:xfrm flipH="1">
            <a:off x="6644776" y="211090"/>
            <a:ext cx="5544176" cy="6646910"/>
          </a:xfrm>
          <a:custGeom>
            <a:avLst/>
            <a:gdLst>
              <a:gd name="connsiteX0" fmla="*/ 4779974 w 5544176"/>
              <a:gd name="connsiteY0" fmla="*/ 685250 h 6646910"/>
              <a:gd name="connsiteX1" fmla="*/ 5309474 w 5544176"/>
              <a:gd name="connsiteY1" fmla="*/ 1126951 h 6646910"/>
              <a:gd name="connsiteX2" fmla="*/ 5001910 w 5544176"/>
              <a:gd name="connsiteY2" fmla="*/ 1690856 h 6646910"/>
              <a:gd name="connsiteX3" fmla="*/ 4306656 w 5544176"/>
              <a:gd name="connsiteY3" fmla="*/ 1273177 h 6646910"/>
              <a:gd name="connsiteX4" fmla="*/ 4621504 w 5544176"/>
              <a:gd name="connsiteY4" fmla="*/ 721515 h 6646910"/>
              <a:gd name="connsiteX5" fmla="*/ 4779974 w 5544176"/>
              <a:gd name="connsiteY5" fmla="*/ 685250 h 6646910"/>
              <a:gd name="connsiteX6" fmla="*/ 2760003 w 5544176"/>
              <a:gd name="connsiteY6" fmla="*/ 352577 h 6646910"/>
              <a:gd name="connsiteX7" fmla="*/ 2990385 w 5544176"/>
              <a:gd name="connsiteY7" fmla="*/ 544679 h 6646910"/>
              <a:gd name="connsiteX8" fmla="*/ 2856557 w 5544176"/>
              <a:gd name="connsiteY8" fmla="*/ 790095 h 6646910"/>
              <a:gd name="connsiteX9" fmla="*/ 2554030 w 5544176"/>
              <a:gd name="connsiteY9" fmla="*/ 608299 h 6646910"/>
              <a:gd name="connsiteX10" fmla="*/ 2691113 w 5544176"/>
              <a:gd name="connsiteY10" fmla="*/ 368075 h 6646910"/>
              <a:gd name="connsiteX11" fmla="*/ 2760003 w 5544176"/>
              <a:gd name="connsiteY11" fmla="*/ 352577 h 6646910"/>
              <a:gd name="connsiteX12" fmla="*/ 3630 w 5544176"/>
              <a:gd name="connsiteY12" fmla="*/ 28121 h 6646910"/>
              <a:gd name="connsiteX13" fmla="*/ 151871 w 5544176"/>
              <a:gd name="connsiteY13" fmla="*/ 38891 h 6646910"/>
              <a:gd name="connsiteX14" fmla="*/ 1031555 w 5544176"/>
              <a:gd name="connsiteY14" fmla="*/ 832871 h 6646910"/>
              <a:gd name="connsiteX15" fmla="*/ 1096338 w 5544176"/>
              <a:gd name="connsiteY15" fmla="*/ 964607 h 6646910"/>
              <a:gd name="connsiteX16" fmla="*/ 1409481 w 5544176"/>
              <a:gd name="connsiteY16" fmla="*/ 1265738 h 6646910"/>
              <a:gd name="connsiteX17" fmla="*/ 2318612 w 5544176"/>
              <a:gd name="connsiteY17" fmla="*/ 859062 h 6646910"/>
              <a:gd name="connsiteX18" fmla="*/ 2675615 w 5544176"/>
              <a:gd name="connsiteY18" fmla="*/ 1267985 h 6646910"/>
              <a:gd name="connsiteX19" fmla="*/ 2952957 w 5544176"/>
              <a:gd name="connsiteY19" fmla="*/ 1297896 h 6646910"/>
              <a:gd name="connsiteX20" fmla="*/ 3058268 w 5544176"/>
              <a:gd name="connsiteY20" fmla="*/ 1155778 h 6646910"/>
              <a:gd name="connsiteX21" fmla="*/ 3306706 w 5544176"/>
              <a:gd name="connsiteY21" fmla="*/ 310500 h 6646910"/>
              <a:gd name="connsiteX22" fmla="*/ 3735234 w 5544176"/>
              <a:gd name="connsiteY22" fmla="*/ 107395 h 6646910"/>
              <a:gd name="connsiteX23" fmla="*/ 3828224 w 5544176"/>
              <a:gd name="connsiteY23" fmla="*/ 117624 h 6646910"/>
              <a:gd name="connsiteX24" fmla="*/ 4231180 w 5544176"/>
              <a:gd name="connsiteY24" fmla="*/ 592260 h 6646910"/>
              <a:gd name="connsiteX25" fmla="*/ 3873092 w 5544176"/>
              <a:gd name="connsiteY25" fmla="*/ 1299370 h 6646910"/>
              <a:gd name="connsiteX26" fmla="*/ 4050935 w 5544176"/>
              <a:gd name="connsiteY26" fmla="*/ 1948439 h 6646910"/>
              <a:gd name="connsiteX27" fmla="*/ 5211525 w 5544176"/>
              <a:gd name="connsiteY27" fmla="*/ 2027402 h 6646910"/>
              <a:gd name="connsiteX28" fmla="*/ 5541097 w 5544176"/>
              <a:gd name="connsiteY28" fmla="*/ 2700958 h 6646910"/>
              <a:gd name="connsiteX29" fmla="*/ 5094823 w 5544176"/>
              <a:gd name="connsiteY29" fmla="*/ 3471378 h 6646910"/>
              <a:gd name="connsiteX30" fmla="*/ 5505528 w 5544176"/>
              <a:gd name="connsiteY30" fmla="*/ 4272564 h 6646910"/>
              <a:gd name="connsiteX31" fmla="*/ 5281423 w 5544176"/>
              <a:gd name="connsiteY31" fmla="*/ 4965183 h 6646910"/>
              <a:gd name="connsiteX32" fmla="*/ 4675749 w 5544176"/>
              <a:gd name="connsiteY32" fmla="*/ 5385343 h 6646910"/>
              <a:gd name="connsiteX33" fmla="*/ 4508838 w 5544176"/>
              <a:gd name="connsiteY33" fmla="*/ 6598516 h 6646910"/>
              <a:gd name="connsiteX34" fmla="*/ 4472787 w 5544176"/>
              <a:gd name="connsiteY34" fmla="*/ 6646910 h 6646910"/>
              <a:gd name="connsiteX35" fmla="*/ 3367517 w 5544176"/>
              <a:gd name="connsiteY35" fmla="*/ 6646910 h 6646910"/>
              <a:gd name="connsiteX36" fmla="*/ 2998981 w 5544176"/>
              <a:gd name="connsiteY36" fmla="*/ 6646910 h 6646910"/>
              <a:gd name="connsiteX37" fmla="*/ 2648733 w 5544176"/>
              <a:gd name="connsiteY37" fmla="*/ 6646910 h 6646910"/>
              <a:gd name="connsiteX38" fmla="*/ 0 w 5544176"/>
              <a:gd name="connsiteY38" fmla="*/ 6646910 h 6646910"/>
              <a:gd name="connsiteX39" fmla="*/ 0 w 5544176"/>
              <a:gd name="connsiteY39" fmla="*/ 28222 h 6646910"/>
              <a:gd name="connsiteX40" fmla="*/ 1509522 w 5544176"/>
              <a:gd name="connsiteY40" fmla="*/ 767 h 6646910"/>
              <a:gd name="connsiteX41" fmla="*/ 1986017 w 5544176"/>
              <a:gd name="connsiteY41" fmla="*/ 398066 h 6646910"/>
              <a:gd name="connsiteX42" fmla="*/ 1709217 w 5544176"/>
              <a:gd name="connsiteY42" fmla="*/ 905558 h 6646910"/>
              <a:gd name="connsiteX43" fmla="*/ 1083551 w 5544176"/>
              <a:gd name="connsiteY43" fmla="*/ 529879 h 6646910"/>
              <a:gd name="connsiteX44" fmla="*/ 1366937 w 5544176"/>
              <a:gd name="connsiteY44" fmla="*/ 33390 h 6646910"/>
              <a:gd name="connsiteX45" fmla="*/ 1509522 w 5544176"/>
              <a:gd name="connsiteY45" fmla="*/ 767 h 66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544176" h="6646910">
                <a:moveTo>
                  <a:pt x="4779974" y="685250"/>
                </a:moveTo>
                <a:cubicBezTo>
                  <a:pt x="5032054" y="670215"/>
                  <a:pt x="5267008" y="852320"/>
                  <a:pt x="5309474" y="1126951"/>
                </a:cubicBezTo>
                <a:cubicBezTo>
                  <a:pt x="5346050" y="1363456"/>
                  <a:pt x="5216949" y="1600813"/>
                  <a:pt x="5001910" y="1690856"/>
                </a:cubicBezTo>
                <a:cubicBezTo>
                  <a:pt x="4692098" y="1820733"/>
                  <a:pt x="4350283" y="1615922"/>
                  <a:pt x="4306656" y="1273177"/>
                </a:cubicBezTo>
                <a:cubicBezTo>
                  <a:pt x="4276590" y="1039231"/>
                  <a:pt x="4408479" y="807918"/>
                  <a:pt x="4621504" y="721515"/>
                </a:cubicBezTo>
                <a:cubicBezTo>
                  <a:pt x="4671997" y="700903"/>
                  <a:pt x="4725528" y="688659"/>
                  <a:pt x="4779974" y="685250"/>
                </a:cubicBezTo>
                <a:close/>
                <a:moveTo>
                  <a:pt x="2760003" y="352577"/>
                </a:moveTo>
                <a:cubicBezTo>
                  <a:pt x="2869653" y="345991"/>
                  <a:pt x="2971942" y="425187"/>
                  <a:pt x="2990385" y="544679"/>
                </a:cubicBezTo>
                <a:cubicBezTo>
                  <a:pt x="3006348" y="647665"/>
                  <a:pt x="2950167" y="750884"/>
                  <a:pt x="2856557" y="790095"/>
                </a:cubicBezTo>
                <a:cubicBezTo>
                  <a:pt x="2721799" y="846585"/>
                  <a:pt x="2573171" y="757470"/>
                  <a:pt x="2554030" y="608299"/>
                </a:cubicBezTo>
                <a:cubicBezTo>
                  <a:pt x="2540934" y="506165"/>
                  <a:pt x="2598123" y="405659"/>
                  <a:pt x="2691113" y="368075"/>
                </a:cubicBezTo>
                <a:cubicBezTo>
                  <a:pt x="2713089" y="359242"/>
                  <a:pt x="2736352" y="353973"/>
                  <a:pt x="2760003" y="352577"/>
                </a:cubicBezTo>
                <a:close/>
                <a:moveTo>
                  <a:pt x="3630" y="28121"/>
                </a:moveTo>
                <a:cubicBezTo>
                  <a:pt x="53278" y="26959"/>
                  <a:pt x="102920" y="30524"/>
                  <a:pt x="151871" y="38891"/>
                </a:cubicBezTo>
                <a:cubicBezTo>
                  <a:pt x="865103" y="112200"/>
                  <a:pt x="964292" y="593344"/>
                  <a:pt x="1031555" y="832871"/>
                </a:cubicBezTo>
                <a:cubicBezTo>
                  <a:pt x="1053330" y="878203"/>
                  <a:pt x="1074563" y="922528"/>
                  <a:pt x="1096338" y="964607"/>
                </a:cubicBezTo>
                <a:cubicBezTo>
                  <a:pt x="1174682" y="1115560"/>
                  <a:pt x="1260852" y="1237377"/>
                  <a:pt x="1409481" y="1265738"/>
                </a:cubicBezTo>
                <a:cubicBezTo>
                  <a:pt x="1767492" y="1334008"/>
                  <a:pt x="1973154" y="762896"/>
                  <a:pt x="2318612" y="859062"/>
                </a:cubicBezTo>
                <a:cubicBezTo>
                  <a:pt x="2496300" y="908501"/>
                  <a:pt x="2583943" y="1098510"/>
                  <a:pt x="2675615" y="1267985"/>
                </a:cubicBezTo>
                <a:cubicBezTo>
                  <a:pt x="2731099" y="1370507"/>
                  <a:pt x="2875466" y="1386005"/>
                  <a:pt x="2952957" y="1297896"/>
                </a:cubicBezTo>
                <a:cubicBezTo>
                  <a:pt x="2992292" y="1253804"/>
                  <a:pt x="3027543" y="1206225"/>
                  <a:pt x="3058268" y="1155778"/>
                </a:cubicBezTo>
                <a:cubicBezTo>
                  <a:pt x="3256027" y="815280"/>
                  <a:pt x="3063848" y="537317"/>
                  <a:pt x="3306706" y="310500"/>
                </a:cubicBezTo>
                <a:cubicBezTo>
                  <a:pt x="3358006" y="262378"/>
                  <a:pt x="3524148" y="107395"/>
                  <a:pt x="3735234" y="107395"/>
                </a:cubicBezTo>
                <a:cubicBezTo>
                  <a:pt x="3766510" y="107395"/>
                  <a:pt x="3797693" y="110804"/>
                  <a:pt x="3828224" y="117624"/>
                </a:cubicBezTo>
                <a:cubicBezTo>
                  <a:pt x="4046595" y="166056"/>
                  <a:pt x="4222967" y="384349"/>
                  <a:pt x="4231180" y="592260"/>
                </a:cubicBezTo>
                <a:cubicBezTo>
                  <a:pt x="4242339" y="872003"/>
                  <a:pt x="3941207" y="932136"/>
                  <a:pt x="3873092" y="1299370"/>
                </a:cubicBezTo>
                <a:cubicBezTo>
                  <a:pt x="3837368" y="1492245"/>
                  <a:pt x="3867280" y="1798492"/>
                  <a:pt x="4050935" y="1948439"/>
                </a:cubicBezTo>
                <a:cubicBezTo>
                  <a:pt x="4358421" y="2199435"/>
                  <a:pt x="4810507" y="1777182"/>
                  <a:pt x="5211525" y="2027402"/>
                </a:cubicBezTo>
                <a:cubicBezTo>
                  <a:pt x="5429122" y="2163013"/>
                  <a:pt x="5566824" y="2456164"/>
                  <a:pt x="5541097" y="2700958"/>
                </a:cubicBezTo>
                <a:cubicBezTo>
                  <a:pt x="5501654" y="3076251"/>
                  <a:pt x="5098698" y="3142194"/>
                  <a:pt x="5094823" y="3471378"/>
                </a:cubicBezTo>
                <a:cubicBezTo>
                  <a:pt x="5091415" y="3745236"/>
                  <a:pt x="5419668" y="3893242"/>
                  <a:pt x="5505528" y="4272564"/>
                </a:cubicBezTo>
                <a:cubicBezTo>
                  <a:pt x="5569691" y="4556184"/>
                  <a:pt x="5439041" y="4752005"/>
                  <a:pt x="5281423" y="4965183"/>
                </a:cubicBezTo>
                <a:cubicBezTo>
                  <a:pt x="5068244" y="5253608"/>
                  <a:pt x="4866301" y="5146281"/>
                  <a:pt x="4675749" y="5385343"/>
                </a:cubicBezTo>
                <a:cubicBezTo>
                  <a:pt x="4370191" y="5769070"/>
                  <a:pt x="4714176" y="6260683"/>
                  <a:pt x="4508838" y="6598516"/>
                </a:cubicBezTo>
                <a:lnTo>
                  <a:pt x="4472787" y="6646910"/>
                </a:lnTo>
                <a:lnTo>
                  <a:pt x="3367517" y="6646910"/>
                </a:lnTo>
                <a:lnTo>
                  <a:pt x="2998981" y="6646910"/>
                </a:lnTo>
                <a:lnTo>
                  <a:pt x="2648733" y="6646910"/>
                </a:lnTo>
                <a:lnTo>
                  <a:pt x="0" y="6646910"/>
                </a:lnTo>
                <a:lnTo>
                  <a:pt x="0" y="28222"/>
                </a:lnTo>
                <a:close/>
                <a:moveTo>
                  <a:pt x="1509522" y="767"/>
                </a:moveTo>
                <a:cubicBezTo>
                  <a:pt x="1736339" y="-12639"/>
                  <a:pt x="1947814" y="150946"/>
                  <a:pt x="1986017" y="398066"/>
                </a:cubicBezTo>
                <a:cubicBezTo>
                  <a:pt x="2019183" y="611090"/>
                  <a:pt x="1902946" y="824502"/>
                  <a:pt x="1709217" y="905558"/>
                </a:cubicBezTo>
                <a:cubicBezTo>
                  <a:pt x="1430403" y="1021795"/>
                  <a:pt x="1123149" y="837830"/>
                  <a:pt x="1083551" y="529879"/>
                </a:cubicBezTo>
                <a:cubicBezTo>
                  <a:pt x="1056506" y="319025"/>
                  <a:pt x="1175223" y="110882"/>
                  <a:pt x="1366937" y="33390"/>
                </a:cubicBezTo>
                <a:cubicBezTo>
                  <a:pt x="1412379" y="14871"/>
                  <a:pt x="1460539" y="3866"/>
                  <a:pt x="1509522" y="7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p:cNvSpPr>
            <a:spLocks noGrp="1"/>
          </p:cNvSpPr>
          <p:nvPr>
            <p:ph type="title"/>
          </p:nvPr>
        </p:nvSpPr>
        <p:spPr>
          <a:xfrm>
            <a:off x="379142" y="517386"/>
            <a:ext cx="11430000" cy="973969"/>
          </a:xfrm>
        </p:spPr>
        <p:txBody>
          <a:bodyPr>
            <a:normAutofit/>
          </a:bodyPr>
          <a:lstStyle/>
          <a:p>
            <a:pPr>
              <a:lnSpc>
                <a:spcPct val="90000"/>
              </a:lnSpc>
            </a:pPr>
            <a:r>
              <a:rPr lang="el-GR" sz="3100" dirty="0"/>
              <a:t>Εκτύπωση </a:t>
            </a:r>
            <a:r>
              <a:rPr lang="el-GR" sz="3100" dirty="0" err="1"/>
              <a:t>Συντηγμένου</a:t>
            </a:r>
            <a:r>
              <a:rPr lang="el-GR" sz="3100" dirty="0"/>
              <a:t> νήματος (</a:t>
            </a:r>
            <a:r>
              <a:rPr lang="en-US" sz="3100" b="1" dirty="0"/>
              <a:t>FFF</a:t>
            </a:r>
            <a:r>
              <a:rPr lang="en-US" sz="3100" dirty="0"/>
              <a:t> - Fused filament fabrication</a:t>
            </a:r>
            <a:endParaRPr lang="el-GR" sz="3100" dirty="0"/>
          </a:p>
        </p:txBody>
      </p:sp>
      <p:sp>
        <p:nvSpPr>
          <p:cNvPr id="3" name="Θέση περιεχομένου 2"/>
          <p:cNvSpPr>
            <a:spLocks noGrp="1"/>
          </p:cNvSpPr>
          <p:nvPr>
            <p:ph idx="1"/>
          </p:nvPr>
        </p:nvSpPr>
        <p:spPr>
          <a:xfrm>
            <a:off x="291632" y="1828568"/>
            <a:ext cx="6146346" cy="3730903"/>
          </a:xfrm>
        </p:spPr>
        <p:txBody>
          <a:bodyPr anchor="t">
            <a:noAutofit/>
          </a:bodyPr>
          <a:lstStyle/>
          <a:p>
            <a:pPr>
              <a:lnSpc>
                <a:spcPct val="100000"/>
              </a:lnSpc>
            </a:pPr>
            <a:r>
              <a:rPr lang="el-GR" sz="2800" dirty="0"/>
              <a:t>Η εκτύπωση </a:t>
            </a:r>
            <a:r>
              <a:rPr lang="el-GR" sz="2800" dirty="0" err="1"/>
              <a:t>συντηγμένου</a:t>
            </a:r>
            <a:r>
              <a:rPr lang="el-GR" sz="2800" dirty="0"/>
              <a:t> (λιωμένου) νήματος (</a:t>
            </a:r>
            <a:r>
              <a:rPr lang="el-GR" sz="2800" b="1" dirty="0"/>
              <a:t>FFF</a:t>
            </a:r>
            <a:r>
              <a:rPr lang="el-GR" sz="2800" dirty="0"/>
              <a:t>), επίσης γνωστή ως </a:t>
            </a:r>
            <a:r>
              <a:rPr lang="el-GR" sz="2800" dirty="0" err="1"/>
              <a:t>μοντελοποίηση</a:t>
            </a:r>
            <a:r>
              <a:rPr lang="el-GR" sz="2800" dirty="0"/>
              <a:t> </a:t>
            </a:r>
            <a:r>
              <a:rPr lang="el-GR" sz="2800" dirty="0" err="1"/>
              <a:t>συντηγμένης</a:t>
            </a:r>
            <a:r>
              <a:rPr lang="el-GR" sz="2800" dirty="0"/>
              <a:t> εναπόθεσης (με το εμπορικό σήμα </a:t>
            </a:r>
            <a:r>
              <a:rPr lang="el-GR" sz="2800" b="1" dirty="0"/>
              <a:t>FDM</a:t>
            </a:r>
            <a:r>
              <a:rPr lang="el-GR" sz="2800" dirty="0"/>
              <a:t> - </a:t>
            </a:r>
            <a:r>
              <a:rPr lang="en-US" sz="2800" dirty="0"/>
              <a:t>fused deposition modeling</a:t>
            </a:r>
            <a:r>
              <a:rPr lang="el-GR" sz="2800" dirty="0"/>
              <a:t>), είναι μια διαδικασία τρισδιάστατης εκτύπωσης που χρησιμοποιεί ένα συνεχές νήμα από θερμοπλαστικό υλικό. </a:t>
            </a:r>
          </a:p>
        </p:txBody>
      </p:sp>
      <p:pic>
        <p:nvPicPr>
          <p:cNvPr id="5" name="Fused filament fabrication - Wikipedi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29374" y="1491355"/>
            <a:ext cx="5669673" cy="3189190"/>
          </a:xfrm>
          <a:prstGeom prst="rect">
            <a:avLst/>
          </a:prstGeom>
        </p:spPr>
      </p:pic>
      <p:sp>
        <p:nvSpPr>
          <p:cNvPr id="6" name="TextBox 5"/>
          <p:cNvSpPr txBox="1"/>
          <p:nvPr/>
        </p:nvSpPr>
        <p:spPr>
          <a:xfrm>
            <a:off x="291632" y="5445367"/>
            <a:ext cx="11517510" cy="954107"/>
          </a:xfrm>
          <a:prstGeom prst="rect">
            <a:avLst/>
          </a:prstGeom>
          <a:noFill/>
        </p:spPr>
        <p:txBody>
          <a:bodyPr wrap="square">
            <a:spAutoFit/>
          </a:bodyPr>
          <a:lstStyle/>
          <a:p>
            <a:r>
              <a:rPr lang="el-GR" sz="2800" dirty="0"/>
              <a:t>Το νήμα τροφοδοτείται από ένα μεγάλο καρούλι μέσω μιας κινούμενης, θερμαινόμενης κεφαλής εξώθησης και εναποτίθεται στην πλάκα εκτύπωσης.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136" name="Background Fill"/>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38" name="Rectangle 5137"/>
          <p:cNvSpPr>
            <a:spLocks noGrp="1" noRot="1" noChangeAspect="1" noMove="1" noResize="1" noEditPoints="1" noAdjustHandles="1" noChangeArrowheads="1" noChangeShapeType="1" noTextEdit="1"/>
          </p:cNvSpPr>
          <p:nvPr/>
        </p:nvSpPr>
        <p:spPr>
          <a:xfrm>
            <a:off x="0" y="0"/>
            <a:ext cx="12192001" cy="6858000"/>
          </a:xfrm>
          <a:prstGeom prst="rect">
            <a:avLst/>
          </a:prstGeom>
          <a:solidFill>
            <a:srgbClr val="AEAEAE">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40" name="Freeform: Shape 5139"/>
          <p:cNvSpPr>
            <a:spLocks noGrp="1" noRot="1" noChangeAspect="1" noMove="1" noResize="1" noEditPoints="1" noAdjustHandles="1" noChangeArrowheads="1" noChangeShapeType="1" noTextEdit="1"/>
          </p:cNvSpPr>
          <p:nvPr/>
        </p:nvSpPr>
        <p:spPr>
          <a:xfrm flipH="1">
            <a:off x="6644776" y="211090"/>
            <a:ext cx="5544176" cy="6646910"/>
          </a:xfrm>
          <a:custGeom>
            <a:avLst/>
            <a:gdLst>
              <a:gd name="connsiteX0" fmla="*/ 4779974 w 5544176"/>
              <a:gd name="connsiteY0" fmla="*/ 685250 h 6646910"/>
              <a:gd name="connsiteX1" fmla="*/ 5309474 w 5544176"/>
              <a:gd name="connsiteY1" fmla="*/ 1126951 h 6646910"/>
              <a:gd name="connsiteX2" fmla="*/ 5001910 w 5544176"/>
              <a:gd name="connsiteY2" fmla="*/ 1690856 h 6646910"/>
              <a:gd name="connsiteX3" fmla="*/ 4306656 w 5544176"/>
              <a:gd name="connsiteY3" fmla="*/ 1273177 h 6646910"/>
              <a:gd name="connsiteX4" fmla="*/ 4621504 w 5544176"/>
              <a:gd name="connsiteY4" fmla="*/ 721515 h 6646910"/>
              <a:gd name="connsiteX5" fmla="*/ 4779974 w 5544176"/>
              <a:gd name="connsiteY5" fmla="*/ 685250 h 6646910"/>
              <a:gd name="connsiteX6" fmla="*/ 2760003 w 5544176"/>
              <a:gd name="connsiteY6" fmla="*/ 352577 h 6646910"/>
              <a:gd name="connsiteX7" fmla="*/ 2990385 w 5544176"/>
              <a:gd name="connsiteY7" fmla="*/ 544679 h 6646910"/>
              <a:gd name="connsiteX8" fmla="*/ 2856557 w 5544176"/>
              <a:gd name="connsiteY8" fmla="*/ 790095 h 6646910"/>
              <a:gd name="connsiteX9" fmla="*/ 2554030 w 5544176"/>
              <a:gd name="connsiteY9" fmla="*/ 608299 h 6646910"/>
              <a:gd name="connsiteX10" fmla="*/ 2691113 w 5544176"/>
              <a:gd name="connsiteY10" fmla="*/ 368075 h 6646910"/>
              <a:gd name="connsiteX11" fmla="*/ 2760003 w 5544176"/>
              <a:gd name="connsiteY11" fmla="*/ 352577 h 6646910"/>
              <a:gd name="connsiteX12" fmla="*/ 3630 w 5544176"/>
              <a:gd name="connsiteY12" fmla="*/ 28121 h 6646910"/>
              <a:gd name="connsiteX13" fmla="*/ 151871 w 5544176"/>
              <a:gd name="connsiteY13" fmla="*/ 38891 h 6646910"/>
              <a:gd name="connsiteX14" fmla="*/ 1031555 w 5544176"/>
              <a:gd name="connsiteY14" fmla="*/ 832871 h 6646910"/>
              <a:gd name="connsiteX15" fmla="*/ 1096338 w 5544176"/>
              <a:gd name="connsiteY15" fmla="*/ 964607 h 6646910"/>
              <a:gd name="connsiteX16" fmla="*/ 1409481 w 5544176"/>
              <a:gd name="connsiteY16" fmla="*/ 1265738 h 6646910"/>
              <a:gd name="connsiteX17" fmla="*/ 2318612 w 5544176"/>
              <a:gd name="connsiteY17" fmla="*/ 859062 h 6646910"/>
              <a:gd name="connsiteX18" fmla="*/ 2675615 w 5544176"/>
              <a:gd name="connsiteY18" fmla="*/ 1267985 h 6646910"/>
              <a:gd name="connsiteX19" fmla="*/ 2952957 w 5544176"/>
              <a:gd name="connsiteY19" fmla="*/ 1297896 h 6646910"/>
              <a:gd name="connsiteX20" fmla="*/ 3058268 w 5544176"/>
              <a:gd name="connsiteY20" fmla="*/ 1155778 h 6646910"/>
              <a:gd name="connsiteX21" fmla="*/ 3306706 w 5544176"/>
              <a:gd name="connsiteY21" fmla="*/ 310500 h 6646910"/>
              <a:gd name="connsiteX22" fmla="*/ 3735234 w 5544176"/>
              <a:gd name="connsiteY22" fmla="*/ 107395 h 6646910"/>
              <a:gd name="connsiteX23" fmla="*/ 3828224 w 5544176"/>
              <a:gd name="connsiteY23" fmla="*/ 117624 h 6646910"/>
              <a:gd name="connsiteX24" fmla="*/ 4231180 w 5544176"/>
              <a:gd name="connsiteY24" fmla="*/ 592260 h 6646910"/>
              <a:gd name="connsiteX25" fmla="*/ 3873092 w 5544176"/>
              <a:gd name="connsiteY25" fmla="*/ 1299370 h 6646910"/>
              <a:gd name="connsiteX26" fmla="*/ 4050935 w 5544176"/>
              <a:gd name="connsiteY26" fmla="*/ 1948439 h 6646910"/>
              <a:gd name="connsiteX27" fmla="*/ 5211525 w 5544176"/>
              <a:gd name="connsiteY27" fmla="*/ 2027402 h 6646910"/>
              <a:gd name="connsiteX28" fmla="*/ 5541097 w 5544176"/>
              <a:gd name="connsiteY28" fmla="*/ 2700958 h 6646910"/>
              <a:gd name="connsiteX29" fmla="*/ 5094823 w 5544176"/>
              <a:gd name="connsiteY29" fmla="*/ 3471378 h 6646910"/>
              <a:gd name="connsiteX30" fmla="*/ 5505528 w 5544176"/>
              <a:gd name="connsiteY30" fmla="*/ 4272564 h 6646910"/>
              <a:gd name="connsiteX31" fmla="*/ 5281423 w 5544176"/>
              <a:gd name="connsiteY31" fmla="*/ 4965183 h 6646910"/>
              <a:gd name="connsiteX32" fmla="*/ 4675749 w 5544176"/>
              <a:gd name="connsiteY32" fmla="*/ 5385343 h 6646910"/>
              <a:gd name="connsiteX33" fmla="*/ 4508838 w 5544176"/>
              <a:gd name="connsiteY33" fmla="*/ 6598516 h 6646910"/>
              <a:gd name="connsiteX34" fmla="*/ 4472787 w 5544176"/>
              <a:gd name="connsiteY34" fmla="*/ 6646910 h 6646910"/>
              <a:gd name="connsiteX35" fmla="*/ 3367517 w 5544176"/>
              <a:gd name="connsiteY35" fmla="*/ 6646910 h 6646910"/>
              <a:gd name="connsiteX36" fmla="*/ 2998981 w 5544176"/>
              <a:gd name="connsiteY36" fmla="*/ 6646910 h 6646910"/>
              <a:gd name="connsiteX37" fmla="*/ 2648733 w 5544176"/>
              <a:gd name="connsiteY37" fmla="*/ 6646910 h 6646910"/>
              <a:gd name="connsiteX38" fmla="*/ 0 w 5544176"/>
              <a:gd name="connsiteY38" fmla="*/ 6646910 h 6646910"/>
              <a:gd name="connsiteX39" fmla="*/ 0 w 5544176"/>
              <a:gd name="connsiteY39" fmla="*/ 28222 h 6646910"/>
              <a:gd name="connsiteX40" fmla="*/ 1509522 w 5544176"/>
              <a:gd name="connsiteY40" fmla="*/ 767 h 6646910"/>
              <a:gd name="connsiteX41" fmla="*/ 1986017 w 5544176"/>
              <a:gd name="connsiteY41" fmla="*/ 398066 h 6646910"/>
              <a:gd name="connsiteX42" fmla="*/ 1709217 w 5544176"/>
              <a:gd name="connsiteY42" fmla="*/ 905558 h 6646910"/>
              <a:gd name="connsiteX43" fmla="*/ 1083551 w 5544176"/>
              <a:gd name="connsiteY43" fmla="*/ 529879 h 6646910"/>
              <a:gd name="connsiteX44" fmla="*/ 1366937 w 5544176"/>
              <a:gd name="connsiteY44" fmla="*/ 33390 h 6646910"/>
              <a:gd name="connsiteX45" fmla="*/ 1509522 w 5544176"/>
              <a:gd name="connsiteY45" fmla="*/ 767 h 664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544176" h="6646910">
                <a:moveTo>
                  <a:pt x="4779974" y="685250"/>
                </a:moveTo>
                <a:cubicBezTo>
                  <a:pt x="5032054" y="670215"/>
                  <a:pt x="5267008" y="852320"/>
                  <a:pt x="5309474" y="1126951"/>
                </a:cubicBezTo>
                <a:cubicBezTo>
                  <a:pt x="5346050" y="1363456"/>
                  <a:pt x="5216949" y="1600813"/>
                  <a:pt x="5001910" y="1690856"/>
                </a:cubicBezTo>
                <a:cubicBezTo>
                  <a:pt x="4692098" y="1820733"/>
                  <a:pt x="4350283" y="1615922"/>
                  <a:pt x="4306656" y="1273177"/>
                </a:cubicBezTo>
                <a:cubicBezTo>
                  <a:pt x="4276590" y="1039231"/>
                  <a:pt x="4408479" y="807918"/>
                  <a:pt x="4621504" y="721515"/>
                </a:cubicBezTo>
                <a:cubicBezTo>
                  <a:pt x="4671997" y="700903"/>
                  <a:pt x="4725528" y="688659"/>
                  <a:pt x="4779974" y="685250"/>
                </a:cubicBezTo>
                <a:close/>
                <a:moveTo>
                  <a:pt x="2760003" y="352577"/>
                </a:moveTo>
                <a:cubicBezTo>
                  <a:pt x="2869653" y="345991"/>
                  <a:pt x="2971942" y="425187"/>
                  <a:pt x="2990385" y="544679"/>
                </a:cubicBezTo>
                <a:cubicBezTo>
                  <a:pt x="3006348" y="647665"/>
                  <a:pt x="2950167" y="750884"/>
                  <a:pt x="2856557" y="790095"/>
                </a:cubicBezTo>
                <a:cubicBezTo>
                  <a:pt x="2721799" y="846585"/>
                  <a:pt x="2573171" y="757470"/>
                  <a:pt x="2554030" y="608299"/>
                </a:cubicBezTo>
                <a:cubicBezTo>
                  <a:pt x="2540934" y="506165"/>
                  <a:pt x="2598123" y="405659"/>
                  <a:pt x="2691113" y="368075"/>
                </a:cubicBezTo>
                <a:cubicBezTo>
                  <a:pt x="2713089" y="359242"/>
                  <a:pt x="2736352" y="353973"/>
                  <a:pt x="2760003" y="352577"/>
                </a:cubicBezTo>
                <a:close/>
                <a:moveTo>
                  <a:pt x="3630" y="28121"/>
                </a:moveTo>
                <a:cubicBezTo>
                  <a:pt x="53278" y="26959"/>
                  <a:pt x="102920" y="30524"/>
                  <a:pt x="151871" y="38891"/>
                </a:cubicBezTo>
                <a:cubicBezTo>
                  <a:pt x="865103" y="112200"/>
                  <a:pt x="964292" y="593344"/>
                  <a:pt x="1031555" y="832871"/>
                </a:cubicBezTo>
                <a:cubicBezTo>
                  <a:pt x="1053330" y="878203"/>
                  <a:pt x="1074563" y="922528"/>
                  <a:pt x="1096338" y="964607"/>
                </a:cubicBezTo>
                <a:cubicBezTo>
                  <a:pt x="1174682" y="1115560"/>
                  <a:pt x="1260852" y="1237377"/>
                  <a:pt x="1409481" y="1265738"/>
                </a:cubicBezTo>
                <a:cubicBezTo>
                  <a:pt x="1767492" y="1334008"/>
                  <a:pt x="1973154" y="762896"/>
                  <a:pt x="2318612" y="859062"/>
                </a:cubicBezTo>
                <a:cubicBezTo>
                  <a:pt x="2496300" y="908501"/>
                  <a:pt x="2583943" y="1098510"/>
                  <a:pt x="2675615" y="1267985"/>
                </a:cubicBezTo>
                <a:cubicBezTo>
                  <a:pt x="2731099" y="1370507"/>
                  <a:pt x="2875466" y="1386005"/>
                  <a:pt x="2952957" y="1297896"/>
                </a:cubicBezTo>
                <a:cubicBezTo>
                  <a:pt x="2992292" y="1253804"/>
                  <a:pt x="3027543" y="1206225"/>
                  <a:pt x="3058268" y="1155778"/>
                </a:cubicBezTo>
                <a:cubicBezTo>
                  <a:pt x="3256027" y="815280"/>
                  <a:pt x="3063848" y="537317"/>
                  <a:pt x="3306706" y="310500"/>
                </a:cubicBezTo>
                <a:cubicBezTo>
                  <a:pt x="3358006" y="262378"/>
                  <a:pt x="3524148" y="107395"/>
                  <a:pt x="3735234" y="107395"/>
                </a:cubicBezTo>
                <a:cubicBezTo>
                  <a:pt x="3766510" y="107395"/>
                  <a:pt x="3797693" y="110804"/>
                  <a:pt x="3828224" y="117624"/>
                </a:cubicBezTo>
                <a:cubicBezTo>
                  <a:pt x="4046595" y="166056"/>
                  <a:pt x="4222967" y="384349"/>
                  <a:pt x="4231180" y="592260"/>
                </a:cubicBezTo>
                <a:cubicBezTo>
                  <a:pt x="4242339" y="872003"/>
                  <a:pt x="3941207" y="932136"/>
                  <a:pt x="3873092" y="1299370"/>
                </a:cubicBezTo>
                <a:cubicBezTo>
                  <a:pt x="3837368" y="1492245"/>
                  <a:pt x="3867280" y="1798492"/>
                  <a:pt x="4050935" y="1948439"/>
                </a:cubicBezTo>
                <a:cubicBezTo>
                  <a:pt x="4358421" y="2199435"/>
                  <a:pt x="4810507" y="1777182"/>
                  <a:pt x="5211525" y="2027402"/>
                </a:cubicBezTo>
                <a:cubicBezTo>
                  <a:pt x="5429122" y="2163013"/>
                  <a:pt x="5566824" y="2456164"/>
                  <a:pt x="5541097" y="2700958"/>
                </a:cubicBezTo>
                <a:cubicBezTo>
                  <a:pt x="5501654" y="3076251"/>
                  <a:pt x="5098698" y="3142194"/>
                  <a:pt x="5094823" y="3471378"/>
                </a:cubicBezTo>
                <a:cubicBezTo>
                  <a:pt x="5091415" y="3745236"/>
                  <a:pt x="5419668" y="3893242"/>
                  <a:pt x="5505528" y="4272564"/>
                </a:cubicBezTo>
                <a:cubicBezTo>
                  <a:pt x="5569691" y="4556184"/>
                  <a:pt x="5439041" y="4752005"/>
                  <a:pt x="5281423" y="4965183"/>
                </a:cubicBezTo>
                <a:cubicBezTo>
                  <a:pt x="5068244" y="5253608"/>
                  <a:pt x="4866301" y="5146281"/>
                  <a:pt x="4675749" y="5385343"/>
                </a:cubicBezTo>
                <a:cubicBezTo>
                  <a:pt x="4370191" y="5769070"/>
                  <a:pt x="4714176" y="6260683"/>
                  <a:pt x="4508838" y="6598516"/>
                </a:cubicBezTo>
                <a:lnTo>
                  <a:pt x="4472787" y="6646910"/>
                </a:lnTo>
                <a:lnTo>
                  <a:pt x="3367517" y="6646910"/>
                </a:lnTo>
                <a:lnTo>
                  <a:pt x="2998981" y="6646910"/>
                </a:lnTo>
                <a:lnTo>
                  <a:pt x="2648733" y="6646910"/>
                </a:lnTo>
                <a:lnTo>
                  <a:pt x="0" y="6646910"/>
                </a:lnTo>
                <a:lnTo>
                  <a:pt x="0" y="28222"/>
                </a:lnTo>
                <a:close/>
                <a:moveTo>
                  <a:pt x="1509522" y="767"/>
                </a:moveTo>
                <a:cubicBezTo>
                  <a:pt x="1736339" y="-12639"/>
                  <a:pt x="1947814" y="150946"/>
                  <a:pt x="1986017" y="398066"/>
                </a:cubicBezTo>
                <a:cubicBezTo>
                  <a:pt x="2019183" y="611090"/>
                  <a:pt x="1902946" y="824502"/>
                  <a:pt x="1709217" y="905558"/>
                </a:cubicBezTo>
                <a:cubicBezTo>
                  <a:pt x="1430403" y="1021795"/>
                  <a:pt x="1123149" y="837830"/>
                  <a:pt x="1083551" y="529879"/>
                </a:cubicBezTo>
                <a:cubicBezTo>
                  <a:pt x="1056506" y="319025"/>
                  <a:pt x="1175223" y="110882"/>
                  <a:pt x="1366937" y="33390"/>
                </a:cubicBezTo>
                <a:cubicBezTo>
                  <a:pt x="1412379" y="14871"/>
                  <a:pt x="1460539" y="3866"/>
                  <a:pt x="1509522" y="7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Τίτλος 1"/>
          <p:cNvSpPr>
            <a:spLocks noGrp="1"/>
          </p:cNvSpPr>
          <p:nvPr>
            <p:ph type="title"/>
          </p:nvPr>
        </p:nvSpPr>
        <p:spPr>
          <a:xfrm>
            <a:off x="438912" y="517386"/>
            <a:ext cx="7863840" cy="1113560"/>
          </a:xfrm>
        </p:spPr>
        <p:txBody>
          <a:bodyPr>
            <a:normAutofit/>
          </a:bodyPr>
          <a:lstStyle/>
          <a:p>
            <a:pPr>
              <a:lnSpc>
                <a:spcPct val="90000"/>
              </a:lnSpc>
            </a:pPr>
            <a:r>
              <a:rPr lang="el-GR" sz="3100" dirty="0"/>
              <a:t>Εκτύπωση </a:t>
            </a:r>
            <a:r>
              <a:rPr lang="el-GR" sz="3100" dirty="0" err="1"/>
              <a:t>Συντηγμένου</a:t>
            </a:r>
            <a:r>
              <a:rPr lang="el-GR" sz="3100" dirty="0"/>
              <a:t> (λιωμένου) νήματος (</a:t>
            </a:r>
            <a:r>
              <a:rPr lang="en-US" sz="3100" b="1" dirty="0"/>
              <a:t>FFF</a:t>
            </a:r>
            <a:r>
              <a:rPr lang="en-US" sz="3100" dirty="0"/>
              <a:t> - Fused filament fabrication</a:t>
            </a:r>
            <a:endParaRPr lang="el-GR" sz="3100" dirty="0"/>
          </a:p>
        </p:txBody>
      </p:sp>
      <p:sp>
        <p:nvSpPr>
          <p:cNvPr id="3" name="Θέση περιεχομένου 2"/>
          <p:cNvSpPr>
            <a:spLocks noGrp="1"/>
          </p:cNvSpPr>
          <p:nvPr>
            <p:ph idx="1"/>
          </p:nvPr>
        </p:nvSpPr>
        <p:spPr>
          <a:xfrm>
            <a:off x="479693" y="1937242"/>
            <a:ext cx="6012547" cy="4403372"/>
          </a:xfrm>
        </p:spPr>
        <p:txBody>
          <a:bodyPr anchor="t">
            <a:noAutofit/>
          </a:bodyPr>
          <a:lstStyle/>
          <a:p>
            <a:r>
              <a:rPr lang="el-GR" sz="2800" dirty="0"/>
              <a:t>Το στερεό υλικό/νήμα (</a:t>
            </a:r>
            <a:r>
              <a:rPr lang="en-US" sz="2800" b="1" dirty="0"/>
              <a:t>a</a:t>
            </a:r>
            <a:r>
              <a:rPr lang="el-GR" sz="2800" dirty="0"/>
              <a:t>) θερμαίνεται και τροφοδοτείται μέσω της κεφαλής εκτύπωσης (</a:t>
            </a:r>
            <a:r>
              <a:rPr lang="en-US" sz="2800" b="1" dirty="0"/>
              <a:t>b</a:t>
            </a:r>
            <a:r>
              <a:rPr lang="el-GR" sz="2800" dirty="0"/>
              <a:t>). Κινητήρες μετακινούν την κεφαλή (</a:t>
            </a:r>
            <a:r>
              <a:rPr lang="el-GR" sz="2800" b="1" dirty="0"/>
              <a:t>b</a:t>
            </a:r>
            <a:r>
              <a:rPr lang="el-GR" sz="2800" dirty="0"/>
              <a:t>) και πλάκα εκτύπωσης (</a:t>
            </a:r>
            <a:r>
              <a:rPr lang="el-GR" sz="2800" b="1" dirty="0"/>
              <a:t>e</a:t>
            </a:r>
            <a:r>
              <a:rPr lang="el-GR" sz="2800" dirty="0"/>
              <a:t>) προκειμένου να πραγματοποιηθεί κίνηση τριών κατευθύνσεων (3</a:t>
            </a:r>
            <a:r>
              <a:rPr lang="en-US" sz="2800" dirty="0"/>
              <a:t>d) </a:t>
            </a:r>
            <a:r>
              <a:rPr lang="el-GR" sz="2800" dirty="0"/>
              <a:t>στον χώρο κατασκευής (</a:t>
            </a:r>
            <a:r>
              <a:rPr lang="el-GR" sz="2800" b="1" dirty="0"/>
              <a:t>f</a:t>
            </a:r>
            <a:r>
              <a:rPr lang="el-GR" sz="2800" dirty="0"/>
              <a:t>) για να δημιουργηθεί το επιθυμητό μοντέλο (</a:t>
            </a:r>
            <a:r>
              <a:rPr lang="el-GR" sz="2800" b="1" dirty="0"/>
              <a:t>c</a:t>
            </a:r>
            <a:r>
              <a:rPr lang="el-GR" sz="2800" dirty="0"/>
              <a:t>).</a:t>
            </a:r>
          </a:p>
        </p:txBody>
      </p:sp>
      <p:pic>
        <p:nvPicPr>
          <p:cNvPr id="5124" name="Picture 4" descr="undefined"/>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41728" y="873709"/>
            <a:ext cx="5258640" cy="52586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SplashVTI">
  <a:themeElements>
    <a:clrScheme name="AnalogousFromDarkSeedLeftStep">
      <a:dk1>
        <a:srgbClr val="000000"/>
      </a:dk1>
      <a:lt1>
        <a:srgbClr val="FFFFFF"/>
      </a:lt1>
      <a:dk2>
        <a:srgbClr val="1C2031"/>
      </a:dk2>
      <a:lt2>
        <a:srgbClr val="F0F3F1"/>
      </a:lt2>
      <a:accent1>
        <a:srgbClr val="E729BF"/>
      </a:accent1>
      <a:accent2>
        <a:srgbClr val="AD17D5"/>
      </a:accent2>
      <a:accent3>
        <a:srgbClr val="7029E7"/>
      </a:accent3>
      <a:accent4>
        <a:srgbClr val="2E35D9"/>
      </a:accent4>
      <a:accent5>
        <a:srgbClr val="2980E7"/>
      </a:accent5>
      <a:accent6>
        <a:srgbClr val="17BDD5"/>
      </a:accent6>
      <a:hlink>
        <a:srgbClr val="3F64BF"/>
      </a:hlink>
      <a:folHlink>
        <a:srgbClr val="7F7F7F"/>
      </a:folHlink>
    </a:clrScheme>
    <a:fontScheme name="Custom 23">
      <a:majorFont>
        <a:latin typeface="Posterama"/>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nalogousFromDarkSeedLeftStep">
    <a:dk1>
      <a:srgbClr val="000000"/>
    </a:dk1>
    <a:lt1>
      <a:srgbClr val="FFFFFF"/>
    </a:lt1>
    <a:dk2>
      <a:srgbClr val="1C2031"/>
    </a:dk2>
    <a:lt2>
      <a:srgbClr val="F0F3F1"/>
    </a:lt2>
    <a:accent1>
      <a:srgbClr val="E729BF"/>
    </a:accent1>
    <a:accent2>
      <a:srgbClr val="AD17D5"/>
    </a:accent2>
    <a:accent3>
      <a:srgbClr val="7029E7"/>
    </a:accent3>
    <a:accent4>
      <a:srgbClr val="2E35D9"/>
    </a:accent4>
    <a:accent5>
      <a:srgbClr val="2980E7"/>
    </a:accent5>
    <a:accent6>
      <a:srgbClr val="17BDD5"/>
    </a:accent6>
    <a:hlink>
      <a:srgbClr val="3F64BF"/>
    </a:hlink>
    <a:folHlink>
      <a:srgbClr val="7F7F7F"/>
    </a:folHlink>
  </a:clrScheme>
</a:themeOverride>
</file>

<file path=docProps/app.xml><?xml version="1.0" encoding="utf-8"?>
<Properties xmlns="http://schemas.openxmlformats.org/officeDocument/2006/extended-properties" xmlns:vt="http://schemas.openxmlformats.org/officeDocument/2006/docPropsVTypes">
  <TotalTime>125</TotalTime>
  <Words>2307</Words>
  <Application>Microsoft Office PowerPoint</Application>
  <PresentationFormat>Ευρεία οθόνη</PresentationFormat>
  <Paragraphs>134</Paragraphs>
  <Slides>21</Slides>
  <Notes>18</Notes>
  <HiddenSlides>3</HiddenSlides>
  <MMClips>3</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21</vt:i4>
      </vt:variant>
    </vt:vector>
  </HeadingPairs>
  <TitlesOfParts>
    <vt:vector size="28" baseType="lpstr">
      <vt:lpstr>Aptos</vt:lpstr>
      <vt:lpstr>Arial</vt:lpstr>
      <vt:lpstr>Avenir Next LT Pro</vt:lpstr>
      <vt:lpstr>Calibri</vt:lpstr>
      <vt:lpstr>inherit</vt:lpstr>
      <vt:lpstr>Posterama</vt:lpstr>
      <vt:lpstr>SplashVTI</vt:lpstr>
      <vt:lpstr>3D εκτύπωση</vt:lpstr>
      <vt:lpstr>Τι είναι η 3D εκτύπωση</vt:lpstr>
      <vt:lpstr>Είδη 3D εκτυπωτών</vt:lpstr>
      <vt:lpstr>Στερεολιθογραφική (SLA) Εκτύπωση</vt:lpstr>
      <vt:lpstr>Στερεολιθογραφική Εκτύπωση</vt:lpstr>
      <vt:lpstr>Επιλεκτική πυροσυσσωμάτωση με λέιζερ-SLS</vt:lpstr>
      <vt:lpstr>Επιλεκτική πυροσυσσωμάτωση με λέιζερ-SLS</vt:lpstr>
      <vt:lpstr>Εκτύπωση Συντηγμένου νήματος (FFF - Fused filament fabrication</vt:lpstr>
      <vt:lpstr>Εκτύπωση Συντηγμένου (λιωμένου) νήματος (FFF - Fused filament fabrication</vt:lpstr>
      <vt:lpstr>Δομή και λειτουργία FDM εκτυπωτή</vt:lpstr>
      <vt:lpstr>Κεφαλή εκτύπωσης (Extruder) </vt:lpstr>
      <vt:lpstr>Σύστημα τροφοδοσίας νήματος (Filament Feed System)</vt:lpstr>
      <vt:lpstr>Πλάκα εκτύπωσης (Build Plate)</vt:lpstr>
      <vt:lpstr>Κινούμενοι Άξονες (Axis System)</vt:lpstr>
      <vt:lpstr>Βηματικοί κινητήρες</vt:lpstr>
      <vt:lpstr>Δομή Εκτυπωτή 3D</vt:lpstr>
      <vt:lpstr>Βασικός κύκλος λειτουργίας</vt:lpstr>
      <vt:lpstr>ΕΥΧΑΡΙΣΤΟΥΜΕ</vt:lpstr>
      <vt:lpstr>Υλικό εκτύπωσης 3D εκτυπωτή (filament)</vt:lpstr>
      <vt:lpstr>PLA (Πολυγλυκολικό Οξύ)</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Στέλιος Στυλιανού</dc:creator>
  <cp:lastModifiedBy>Στέλιος Στυλιανού</cp:lastModifiedBy>
  <cp:revision>38</cp:revision>
  <dcterms:created xsi:type="dcterms:W3CDTF">2024-10-30T18:15:36Z</dcterms:created>
  <dcterms:modified xsi:type="dcterms:W3CDTF">2024-10-31T11:06:11Z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
  </property>
  <property fmtid="{D5CDD505-2E9C-101B-9397-08002B2CF9AE}" pid="3" name="KSOProductBuildVer">
    <vt:lpwstr>1033-11.1.0.11719</vt:lpwstr>
  </property>
</Properties>
</file>