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2"/>
  </p:notesMasterIdLst>
  <p:handoutMasterIdLst>
    <p:handoutMasterId r:id="rId23"/>
  </p:handoutMasterIdLst>
  <p:sldIdLst>
    <p:sldId id="257" r:id="rId2"/>
    <p:sldId id="261" r:id="rId3"/>
    <p:sldId id="262" r:id="rId4"/>
    <p:sldId id="263" r:id="rId5"/>
    <p:sldId id="264" r:id="rId6"/>
    <p:sldId id="265" r:id="rId7"/>
    <p:sldId id="275" r:id="rId8"/>
    <p:sldId id="280" r:id="rId9"/>
    <p:sldId id="279" r:id="rId10"/>
    <p:sldId id="278" r:id="rId11"/>
    <p:sldId id="277" r:id="rId12"/>
    <p:sldId id="276" r:id="rId13"/>
    <p:sldId id="274" r:id="rId14"/>
    <p:sldId id="273" r:id="rId15"/>
    <p:sldId id="267" r:id="rId16"/>
    <p:sldId id="269" r:id="rId17"/>
    <p:sldId id="270" r:id="rId18"/>
    <p:sldId id="271" r:id="rId19"/>
    <p:sldId id="272" r:id="rId20"/>
    <p:sldId id="281" r:id="rId21"/>
  </p:sldIdLst>
  <p:sldSz cx="12192000" cy="6858000"/>
  <p:notesSz cx="6858000" cy="9144000"/>
  <p:defaultTextStyle>
    <a:defPPr rtl="0"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529"/>
    <a:srgbClr val="2B3922"/>
    <a:srgbClr val="2E3722"/>
    <a:srgbClr val="FCF7F1"/>
    <a:srgbClr val="B8D233"/>
    <a:srgbClr val="5CC6D6"/>
    <a:srgbClr val="F8D22F"/>
    <a:srgbClr val="F03F2B"/>
    <a:srgbClr val="3488A0"/>
    <a:srgbClr val="579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E0EC4D-A2B6-4382-85A9-4AE624B2DE0D}" v="141" dt="2024-10-30T23:16:56.86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4" autoAdjust="0"/>
    <p:restoredTop sz="84866" autoAdjust="0"/>
  </p:normalViewPr>
  <p:slideViewPr>
    <p:cSldViewPr snapToGrid="0">
      <p:cViewPr varScale="1">
        <p:scale>
          <a:sx n="59" d="100"/>
          <a:sy n="59" d="100"/>
        </p:scale>
        <p:origin x="612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123" d="100"/>
          <a:sy n="123" d="100"/>
        </p:scale>
        <p:origin x="49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oannis Gavriilidis" userId="4399b3adc6b8f02c" providerId="LiveId" clId="{6895CABA-6337-4AEC-9568-6158FB21C2F2}"/>
    <pc:docChg chg="undo custSel addSld delSld modSld">
      <pc:chgData name="Ioannis Gavriilidis" userId="4399b3adc6b8f02c" providerId="LiveId" clId="{6895CABA-6337-4AEC-9568-6158FB21C2F2}" dt="2024-10-28T15:25:27.226" v="1402" actId="20577"/>
      <pc:docMkLst>
        <pc:docMk/>
      </pc:docMkLst>
      <pc:sldChg chg="modSp mod modNotesTx">
        <pc:chgData name="Ioannis Gavriilidis" userId="4399b3adc6b8f02c" providerId="LiveId" clId="{6895CABA-6337-4AEC-9568-6158FB21C2F2}" dt="2024-10-28T15:15:01.871" v="1314" actId="27636"/>
        <pc:sldMkLst>
          <pc:docMk/>
          <pc:sldMk cId="1094200174" sldId="262"/>
        </pc:sldMkLst>
        <pc:spChg chg="mod">
          <ac:chgData name="Ioannis Gavriilidis" userId="4399b3adc6b8f02c" providerId="LiveId" clId="{6895CABA-6337-4AEC-9568-6158FB21C2F2}" dt="2024-10-28T14:29:49.439" v="630" actId="108"/>
          <ac:spMkLst>
            <pc:docMk/>
            <pc:sldMk cId="1094200174" sldId="262"/>
            <ac:spMk id="2" creationId="{C5299C9E-2FCD-5AAF-7ABD-3A68EA6DC219}"/>
          </ac:spMkLst>
        </pc:spChg>
        <pc:spChg chg="mod">
          <ac:chgData name="Ioannis Gavriilidis" userId="4399b3adc6b8f02c" providerId="LiveId" clId="{6895CABA-6337-4AEC-9568-6158FB21C2F2}" dt="2024-10-28T15:15:01.871" v="1314" actId="27636"/>
          <ac:spMkLst>
            <pc:docMk/>
            <pc:sldMk cId="1094200174" sldId="262"/>
            <ac:spMk id="3" creationId="{A75B67D9-F801-B46C-AF45-B2F33867DA0D}"/>
          </ac:spMkLst>
        </pc:spChg>
      </pc:sldChg>
      <pc:sldChg chg="addSp delSp modSp mod modNotesTx">
        <pc:chgData name="Ioannis Gavriilidis" userId="4399b3adc6b8f02c" providerId="LiveId" clId="{6895CABA-6337-4AEC-9568-6158FB21C2F2}" dt="2024-10-28T14:29:57.577" v="631" actId="21"/>
        <pc:sldMkLst>
          <pc:docMk/>
          <pc:sldMk cId="2695955251" sldId="263"/>
        </pc:sldMkLst>
        <pc:spChg chg="mod">
          <ac:chgData name="Ioannis Gavriilidis" userId="4399b3adc6b8f02c" providerId="LiveId" clId="{6895CABA-6337-4AEC-9568-6158FB21C2F2}" dt="2024-10-28T14:29:28.853" v="629" actId="108"/>
          <ac:spMkLst>
            <pc:docMk/>
            <pc:sldMk cId="2695955251" sldId="263"/>
            <ac:spMk id="2" creationId="{1AB9A94A-5E7A-2B7C-C927-E531CBC6CE7E}"/>
          </ac:spMkLst>
        </pc:spChg>
        <pc:spChg chg="mod">
          <ac:chgData name="Ioannis Gavriilidis" userId="4399b3adc6b8f02c" providerId="LiveId" clId="{6895CABA-6337-4AEC-9568-6158FB21C2F2}" dt="2024-10-28T14:15:37.749" v="369" actId="20577"/>
          <ac:spMkLst>
            <pc:docMk/>
            <pc:sldMk cId="2695955251" sldId="263"/>
            <ac:spMk id="3" creationId="{85CA0734-42CB-F3B8-C11B-B94283B41DDF}"/>
          </ac:spMkLst>
        </pc:spChg>
        <pc:spChg chg="add">
          <ac:chgData name="Ioannis Gavriilidis" userId="4399b3adc6b8f02c" providerId="LiveId" clId="{6895CABA-6337-4AEC-9568-6158FB21C2F2}" dt="2024-10-27T12:13:43.096" v="104"/>
          <ac:spMkLst>
            <pc:docMk/>
            <pc:sldMk cId="2695955251" sldId="263"/>
            <ac:spMk id="4" creationId="{941E24D8-C275-84E3-4F90-843722C57FF8}"/>
          </ac:spMkLst>
        </pc:spChg>
        <pc:picChg chg="add del mod">
          <ac:chgData name="Ioannis Gavriilidis" userId="4399b3adc6b8f02c" providerId="LiveId" clId="{6895CABA-6337-4AEC-9568-6158FB21C2F2}" dt="2024-10-28T14:29:57.577" v="631" actId="21"/>
          <ac:picMkLst>
            <pc:docMk/>
            <pc:sldMk cId="2695955251" sldId="263"/>
            <ac:picMk id="6" creationId="{0325BD5F-7B90-00DA-E215-BC2A3D4C4F46}"/>
          </ac:picMkLst>
        </pc:picChg>
        <pc:picChg chg="add mod">
          <ac:chgData name="Ioannis Gavriilidis" userId="4399b3adc6b8f02c" providerId="LiveId" clId="{6895CABA-6337-4AEC-9568-6158FB21C2F2}" dt="2024-10-28T14:17:10.208" v="403" actId="1076"/>
          <ac:picMkLst>
            <pc:docMk/>
            <pc:sldMk cId="2695955251" sldId="263"/>
            <ac:picMk id="1026" creationId="{9EBF3A82-322D-CED6-A4F1-406738F9BC24}"/>
          </ac:picMkLst>
        </pc:picChg>
        <pc:picChg chg="add mod">
          <ac:chgData name="Ioannis Gavriilidis" userId="4399b3adc6b8f02c" providerId="LiveId" clId="{6895CABA-6337-4AEC-9568-6158FB21C2F2}" dt="2024-10-28T14:17:24.241" v="454" actId="1076"/>
          <ac:picMkLst>
            <pc:docMk/>
            <pc:sldMk cId="2695955251" sldId="263"/>
            <ac:picMk id="1028" creationId="{07737819-4AFD-B365-55AD-3848A7ECD85C}"/>
          </ac:picMkLst>
        </pc:picChg>
      </pc:sldChg>
      <pc:sldChg chg="addSp modSp mod modNotesTx">
        <pc:chgData name="Ioannis Gavriilidis" userId="4399b3adc6b8f02c" providerId="LiveId" clId="{6895CABA-6337-4AEC-9568-6158FB21C2F2}" dt="2024-10-28T15:15:24.226" v="1316" actId="20577"/>
        <pc:sldMkLst>
          <pc:docMk/>
          <pc:sldMk cId="3311459945" sldId="264"/>
        </pc:sldMkLst>
        <pc:spChg chg="mod">
          <ac:chgData name="Ioannis Gavriilidis" userId="4399b3adc6b8f02c" providerId="LiveId" clId="{6895CABA-6337-4AEC-9568-6158FB21C2F2}" dt="2024-10-28T14:29:23.376" v="628" actId="108"/>
          <ac:spMkLst>
            <pc:docMk/>
            <pc:sldMk cId="3311459945" sldId="264"/>
            <ac:spMk id="2" creationId="{8A10BBD2-2825-E2D5-B440-B84860D9245F}"/>
          </ac:spMkLst>
        </pc:spChg>
        <pc:spChg chg="mod">
          <ac:chgData name="Ioannis Gavriilidis" userId="4399b3adc6b8f02c" providerId="LiveId" clId="{6895CABA-6337-4AEC-9568-6158FB21C2F2}" dt="2024-10-28T15:15:24.226" v="1316" actId="20577"/>
          <ac:spMkLst>
            <pc:docMk/>
            <pc:sldMk cId="3311459945" sldId="264"/>
            <ac:spMk id="3" creationId="{8CB5FDEE-50F7-17A2-E639-8CE65E4DB888}"/>
          </ac:spMkLst>
        </pc:spChg>
        <pc:picChg chg="add mod">
          <ac:chgData name="Ioannis Gavriilidis" userId="4399b3adc6b8f02c" providerId="LiveId" clId="{6895CABA-6337-4AEC-9568-6158FB21C2F2}" dt="2024-10-28T14:30:22.052" v="634" actId="14100"/>
          <ac:picMkLst>
            <pc:docMk/>
            <pc:sldMk cId="3311459945" sldId="264"/>
            <ac:picMk id="6" creationId="{0325BD5F-7B90-00DA-E215-BC2A3D4C4F46}"/>
          </ac:picMkLst>
        </pc:picChg>
      </pc:sldChg>
      <pc:sldChg chg="modSp mod modNotesTx">
        <pc:chgData name="Ioannis Gavriilidis" userId="4399b3adc6b8f02c" providerId="LiveId" clId="{6895CABA-6337-4AEC-9568-6158FB21C2F2}" dt="2024-10-28T14:29:01.298" v="627" actId="108"/>
        <pc:sldMkLst>
          <pc:docMk/>
          <pc:sldMk cId="2719734143" sldId="265"/>
        </pc:sldMkLst>
        <pc:spChg chg="mod">
          <ac:chgData name="Ioannis Gavriilidis" userId="4399b3adc6b8f02c" providerId="LiveId" clId="{6895CABA-6337-4AEC-9568-6158FB21C2F2}" dt="2024-10-28T14:29:01.298" v="627" actId="108"/>
          <ac:spMkLst>
            <pc:docMk/>
            <pc:sldMk cId="2719734143" sldId="265"/>
            <ac:spMk id="2" creationId="{4292D39B-54E8-BDF4-B68F-914F3C25DF79}"/>
          </ac:spMkLst>
        </pc:spChg>
        <pc:spChg chg="mod">
          <ac:chgData name="Ioannis Gavriilidis" userId="4399b3adc6b8f02c" providerId="LiveId" clId="{6895CABA-6337-4AEC-9568-6158FB21C2F2}" dt="2024-10-28T14:11:38.517" v="352" actId="20577"/>
          <ac:spMkLst>
            <pc:docMk/>
            <pc:sldMk cId="2719734143" sldId="265"/>
            <ac:spMk id="3" creationId="{13B18258-F977-0CE3-2CB6-F261749C4CE5}"/>
          </ac:spMkLst>
        </pc:spChg>
      </pc:sldChg>
      <pc:sldChg chg="modSp del mod modNotesTx">
        <pc:chgData name="Ioannis Gavriilidis" userId="4399b3adc6b8f02c" providerId="LiveId" clId="{6895CABA-6337-4AEC-9568-6158FB21C2F2}" dt="2024-10-28T13:57:06.165" v="143" actId="47"/>
        <pc:sldMkLst>
          <pc:docMk/>
          <pc:sldMk cId="3769248014" sldId="266"/>
        </pc:sldMkLst>
        <pc:spChg chg="mod">
          <ac:chgData name="Ioannis Gavriilidis" userId="4399b3adc6b8f02c" providerId="LiveId" clId="{6895CABA-6337-4AEC-9568-6158FB21C2F2}" dt="2024-10-28T13:56:42.381" v="137" actId="6549"/>
          <ac:spMkLst>
            <pc:docMk/>
            <pc:sldMk cId="3769248014" sldId="266"/>
            <ac:spMk id="3" creationId="{BE1A00DC-1390-1485-B3F0-F98F4DC5241C}"/>
          </ac:spMkLst>
        </pc:spChg>
      </pc:sldChg>
      <pc:sldChg chg="modSp mod modNotesTx">
        <pc:chgData name="Ioannis Gavriilidis" userId="4399b3adc6b8f02c" providerId="LiveId" clId="{6895CABA-6337-4AEC-9568-6158FB21C2F2}" dt="2024-10-28T14:40:33.226" v="724" actId="113"/>
        <pc:sldMkLst>
          <pc:docMk/>
          <pc:sldMk cId="1197049771" sldId="267"/>
        </pc:sldMkLst>
        <pc:spChg chg="mod">
          <ac:chgData name="Ioannis Gavriilidis" userId="4399b3adc6b8f02c" providerId="LiveId" clId="{6895CABA-6337-4AEC-9568-6158FB21C2F2}" dt="2024-10-28T14:28:42.740" v="625" actId="108"/>
          <ac:spMkLst>
            <pc:docMk/>
            <pc:sldMk cId="1197049771" sldId="267"/>
            <ac:spMk id="2" creationId="{C11359B3-EEE8-8758-6091-98BD8E5DFED7}"/>
          </ac:spMkLst>
        </pc:spChg>
        <pc:spChg chg="mod">
          <ac:chgData name="Ioannis Gavriilidis" userId="4399b3adc6b8f02c" providerId="LiveId" clId="{6895CABA-6337-4AEC-9568-6158FB21C2F2}" dt="2024-10-28T14:40:33.226" v="724" actId="113"/>
          <ac:spMkLst>
            <pc:docMk/>
            <pc:sldMk cId="1197049771" sldId="267"/>
            <ac:spMk id="3" creationId="{F4A0E254-47CF-FA6A-1572-EB377223EA02}"/>
          </ac:spMkLst>
        </pc:spChg>
      </pc:sldChg>
      <pc:sldChg chg="modNotesTx">
        <pc:chgData name="Ioannis Gavriilidis" userId="4399b3adc6b8f02c" providerId="LiveId" clId="{6895CABA-6337-4AEC-9568-6158FB21C2F2}" dt="2024-10-28T14:42:20.705" v="763" actId="20577"/>
        <pc:sldMkLst>
          <pc:docMk/>
          <pc:sldMk cId="1664149283" sldId="269"/>
        </pc:sldMkLst>
      </pc:sldChg>
      <pc:sldChg chg="modNotesTx">
        <pc:chgData name="Ioannis Gavriilidis" userId="4399b3adc6b8f02c" providerId="LiveId" clId="{6895CABA-6337-4AEC-9568-6158FB21C2F2}" dt="2024-10-28T14:37:28.805" v="668"/>
        <pc:sldMkLst>
          <pc:docMk/>
          <pc:sldMk cId="171244735" sldId="270"/>
        </pc:sldMkLst>
      </pc:sldChg>
      <pc:sldChg chg="modNotesTx">
        <pc:chgData name="Ioannis Gavriilidis" userId="4399b3adc6b8f02c" providerId="LiveId" clId="{6895CABA-6337-4AEC-9568-6158FB21C2F2}" dt="2024-10-28T14:38:56.493" v="705" actId="20577"/>
        <pc:sldMkLst>
          <pc:docMk/>
          <pc:sldMk cId="230719682" sldId="271"/>
        </pc:sldMkLst>
      </pc:sldChg>
      <pc:sldChg chg="modSp mod modNotesTx">
        <pc:chgData name="Ioannis Gavriilidis" userId="4399b3adc6b8f02c" providerId="LiveId" clId="{6895CABA-6337-4AEC-9568-6158FB21C2F2}" dt="2024-10-28T14:47:50.538" v="850"/>
        <pc:sldMkLst>
          <pc:docMk/>
          <pc:sldMk cId="2240363015" sldId="272"/>
        </pc:sldMkLst>
        <pc:graphicFrameChg chg="mod modGraphic">
          <ac:chgData name="Ioannis Gavriilidis" userId="4399b3adc6b8f02c" providerId="LiveId" clId="{6895CABA-6337-4AEC-9568-6158FB21C2F2}" dt="2024-10-28T14:47:24.368" v="844" actId="20577"/>
          <ac:graphicFrameMkLst>
            <pc:docMk/>
            <pc:sldMk cId="2240363015" sldId="272"/>
            <ac:graphicFrameMk id="5" creationId="{CDF0718C-EF0E-8960-8420-E8D74F12A41A}"/>
          </ac:graphicFrameMkLst>
        </pc:graphicFrameChg>
      </pc:sldChg>
      <pc:sldChg chg="modNotesTx">
        <pc:chgData name="Ioannis Gavriilidis" userId="4399b3adc6b8f02c" providerId="LiveId" clId="{6895CABA-6337-4AEC-9568-6158FB21C2F2}" dt="2024-10-28T14:41:24.645" v="753" actId="20577"/>
        <pc:sldMkLst>
          <pc:docMk/>
          <pc:sldMk cId="3461620526" sldId="273"/>
        </pc:sldMkLst>
      </pc:sldChg>
      <pc:sldChg chg="modNotesTx">
        <pc:chgData name="Ioannis Gavriilidis" userId="4399b3adc6b8f02c" providerId="LiveId" clId="{6895CABA-6337-4AEC-9568-6158FB21C2F2}" dt="2024-10-28T14:38:18.251" v="671" actId="20577"/>
        <pc:sldMkLst>
          <pc:docMk/>
          <pc:sldMk cId="284558532" sldId="274"/>
        </pc:sldMkLst>
      </pc:sldChg>
      <pc:sldChg chg="addSp delSp modSp new mod modNotesTx">
        <pc:chgData name="Ioannis Gavriilidis" userId="4399b3adc6b8f02c" providerId="LiveId" clId="{6895CABA-6337-4AEC-9568-6158FB21C2F2}" dt="2024-10-28T15:25:20.380" v="1399" actId="20577"/>
        <pc:sldMkLst>
          <pc:docMk/>
          <pc:sldMk cId="2472527585" sldId="275"/>
        </pc:sldMkLst>
        <pc:spChg chg="mod">
          <ac:chgData name="Ioannis Gavriilidis" userId="4399b3adc6b8f02c" providerId="LiveId" clId="{6895CABA-6337-4AEC-9568-6158FB21C2F2}" dt="2024-10-28T14:48:59.858" v="885" actId="20577"/>
          <ac:spMkLst>
            <pc:docMk/>
            <pc:sldMk cId="2472527585" sldId="275"/>
            <ac:spMk id="2" creationId="{5038CF61-B7C2-8D68-3187-00A12920D898}"/>
          </ac:spMkLst>
        </pc:spChg>
        <pc:spChg chg="mod">
          <ac:chgData name="Ioannis Gavriilidis" userId="4399b3adc6b8f02c" providerId="LiveId" clId="{6895CABA-6337-4AEC-9568-6158FB21C2F2}" dt="2024-10-28T15:25:20.380" v="1399" actId="20577"/>
          <ac:spMkLst>
            <pc:docMk/>
            <pc:sldMk cId="2472527585" sldId="275"/>
            <ac:spMk id="3" creationId="{585788A7-FE13-80D3-B3B2-14019A94ADAE}"/>
          </ac:spMkLst>
        </pc:spChg>
        <pc:spChg chg="add mod">
          <ac:chgData name="Ioannis Gavriilidis" userId="4399b3adc6b8f02c" providerId="LiveId" clId="{6895CABA-6337-4AEC-9568-6158FB21C2F2}" dt="2024-10-28T14:13:54.978" v="361"/>
          <ac:spMkLst>
            <pc:docMk/>
            <pc:sldMk cId="2472527585" sldId="275"/>
            <ac:spMk id="5" creationId="{1820C07A-0B23-E2C0-4F33-BBE3F4CEF00E}"/>
          </ac:spMkLst>
        </pc:spChg>
        <pc:spChg chg="add del">
          <ac:chgData name="Ioannis Gavriilidis" userId="4399b3adc6b8f02c" providerId="LiveId" clId="{6895CABA-6337-4AEC-9568-6158FB21C2F2}" dt="2024-10-28T14:27:30.085" v="621" actId="11529"/>
          <ac:spMkLst>
            <pc:docMk/>
            <pc:sldMk cId="2472527585" sldId="275"/>
            <ac:spMk id="6" creationId="{18A2C1C6-0523-0FC7-022E-BC7A6FA52E7D}"/>
          </ac:spMkLst>
        </pc:spChg>
        <pc:picChg chg="add mod">
          <ac:chgData name="Ioannis Gavriilidis" userId="4399b3adc6b8f02c" providerId="LiveId" clId="{6895CABA-6337-4AEC-9568-6158FB21C2F2}" dt="2024-10-28T14:52:28.236" v="896" actId="1440"/>
          <ac:picMkLst>
            <pc:docMk/>
            <pc:sldMk cId="2472527585" sldId="275"/>
            <ac:picMk id="1026" creationId="{A4BAD62A-A756-D169-8DA3-F1AFAFABECA0}"/>
          </ac:picMkLst>
        </pc:picChg>
      </pc:sldChg>
      <pc:sldChg chg="modSp del mod">
        <pc:chgData name="Ioannis Gavriilidis" userId="4399b3adc6b8f02c" providerId="LiveId" clId="{6895CABA-6337-4AEC-9568-6158FB21C2F2}" dt="2024-10-27T12:08:35.257" v="77" actId="47"/>
        <pc:sldMkLst>
          <pc:docMk/>
          <pc:sldMk cId="3628630253" sldId="275"/>
        </pc:sldMkLst>
        <pc:spChg chg="mod">
          <ac:chgData name="Ioannis Gavriilidis" userId="4399b3adc6b8f02c" providerId="LiveId" clId="{6895CABA-6337-4AEC-9568-6158FB21C2F2}" dt="2024-10-27T12:08:22.965" v="74" actId="27636"/>
          <ac:spMkLst>
            <pc:docMk/>
            <pc:sldMk cId="3628630253" sldId="275"/>
            <ac:spMk id="3" creationId="{BDAEF3AD-3022-37F3-FAD6-BAB5F3564CD9}"/>
          </ac:spMkLst>
        </pc:spChg>
      </pc:sldChg>
      <pc:sldChg chg="modSp add mod">
        <pc:chgData name="Ioannis Gavriilidis" userId="4399b3adc6b8f02c" providerId="LiveId" clId="{6895CABA-6337-4AEC-9568-6158FB21C2F2}" dt="2024-10-28T14:28:34.081" v="624" actId="108"/>
        <pc:sldMkLst>
          <pc:docMk/>
          <pc:sldMk cId="1285904252" sldId="276"/>
        </pc:sldMkLst>
        <pc:spChg chg="mod">
          <ac:chgData name="Ioannis Gavriilidis" userId="4399b3adc6b8f02c" providerId="LiveId" clId="{6895CABA-6337-4AEC-9568-6158FB21C2F2}" dt="2024-10-28T14:28:34.081" v="624" actId="108"/>
          <ac:spMkLst>
            <pc:docMk/>
            <pc:sldMk cId="1285904252" sldId="276"/>
            <ac:spMk id="2" creationId="{C844774F-CEE3-2779-BD3F-BA95959351E1}"/>
          </ac:spMkLst>
        </pc:spChg>
        <pc:spChg chg="mod">
          <ac:chgData name="Ioannis Gavriilidis" userId="4399b3adc6b8f02c" providerId="LiveId" clId="{6895CABA-6337-4AEC-9568-6158FB21C2F2}" dt="2024-10-28T14:24:58.667" v="595" actId="207"/>
          <ac:spMkLst>
            <pc:docMk/>
            <pc:sldMk cId="1285904252" sldId="276"/>
            <ac:spMk id="3" creationId="{C95BA0C4-EBBA-316D-6719-42600E4EAAD3}"/>
          </ac:spMkLst>
        </pc:spChg>
      </pc:sldChg>
      <pc:sldChg chg="addSp modSp add mod">
        <pc:chgData name="Ioannis Gavriilidis" userId="4399b3adc6b8f02c" providerId="LiveId" clId="{6895CABA-6337-4AEC-9568-6158FB21C2F2}" dt="2024-10-28T15:24:03.229" v="1398" actId="14826"/>
        <pc:sldMkLst>
          <pc:docMk/>
          <pc:sldMk cId="3374834498" sldId="277"/>
        </pc:sldMkLst>
        <pc:spChg chg="mod">
          <ac:chgData name="Ioannis Gavriilidis" userId="4399b3adc6b8f02c" providerId="LiveId" clId="{6895CABA-6337-4AEC-9568-6158FB21C2F2}" dt="2024-10-28T15:22:23.303" v="1397" actId="20577"/>
          <ac:spMkLst>
            <pc:docMk/>
            <pc:sldMk cId="3374834498" sldId="277"/>
            <ac:spMk id="3" creationId="{79841552-14A0-737C-7E51-E97315187276}"/>
          </ac:spMkLst>
        </pc:spChg>
        <pc:picChg chg="add mod modCrop">
          <ac:chgData name="Ioannis Gavriilidis" userId="4399b3adc6b8f02c" providerId="LiveId" clId="{6895CABA-6337-4AEC-9568-6158FB21C2F2}" dt="2024-10-28T15:24:03.229" v="1398" actId="14826"/>
          <ac:picMkLst>
            <pc:docMk/>
            <pc:sldMk cId="3374834498" sldId="277"/>
            <ac:picMk id="6" creationId="{E26F2FB9-4D6A-B0C5-E655-553E7ABC9D5E}"/>
          </ac:picMkLst>
        </pc:picChg>
      </pc:sldChg>
      <pc:sldChg chg="delSp modSp add mod modNotesTx">
        <pc:chgData name="Ioannis Gavriilidis" userId="4399b3adc6b8f02c" providerId="LiveId" clId="{6895CABA-6337-4AEC-9568-6158FB21C2F2}" dt="2024-10-28T14:59:28.053" v="1162" actId="20577"/>
        <pc:sldMkLst>
          <pc:docMk/>
          <pc:sldMk cId="99063795" sldId="278"/>
        </pc:sldMkLst>
        <pc:spChg chg="mod">
          <ac:chgData name="Ioannis Gavriilidis" userId="4399b3adc6b8f02c" providerId="LiveId" clId="{6895CABA-6337-4AEC-9568-6158FB21C2F2}" dt="2024-10-28T14:55:40.179" v="1125" actId="20577"/>
          <ac:spMkLst>
            <pc:docMk/>
            <pc:sldMk cId="99063795" sldId="278"/>
            <ac:spMk id="2" creationId="{BAA6E1D2-1CE7-A52D-A475-EDD87F401FE3}"/>
          </ac:spMkLst>
        </pc:spChg>
        <pc:spChg chg="mod">
          <ac:chgData name="Ioannis Gavriilidis" userId="4399b3adc6b8f02c" providerId="LiveId" clId="{6895CABA-6337-4AEC-9568-6158FB21C2F2}" dt="2024-10-28T14:59:13.893" v="1161" actId="20577"/>
          <ac:spMkLst>
            <pc:docMk/>
            <pc:sldMk cId="99063795" sldId="278"/>
            <ac:spMk id="3" creationId="{C5EB3775-6295-95A9-E286-69EEB054A788}"/>
          </ac:spMkLst>
        </pc:spChg>
        <pc:picChg chg="del">
          <ac:chgData name="Ioannis Gavriilidis" userId="4399b3adc6b8f02c" providerId="LiveId" clId="{6895CABA-6337-4AEC-9568-6158FB21C2F2}" dt="2024-10-28T14:58:21.889" v="1149" actId="478"/>
          <ac:picMkLst>
            <pc:docMk/>
            <pc:sldMk cId="99063795" sldId="278"/>
            <ac:picMk id="1026" creationId="{9C9E6C83-2752-D777-61B8-F70390814B61}"/>
          </ac:picMkLst>
        </pc:picChg>
      </pc:sldChg>
      <pc:sldChg chg="modSp add mod modNotesTx">
        <pc:chgData name="Ioannis Gavriilidis" userId="4399b3adc6b8f02c" providerId="LiveId" clId="{6895CABA-6337-4AEC-9568-6158FB21C2F2}" dt="2024-10-28T15:25:27.226" v="1402" actId="20577"/>
        <pc:sldMkLst>
          <pc:docMk/>
          <pc:sldMk cId="1642935694" sldId="279"/>
        </pc:sldMkLst>
        <pc:spChg chg="mod">
          <ac:chgData name="Ioannis Gavriilidis" userId="4399b3adc6b8f02c" providerId="LiveId" clId="{6895CABA-6337-4AEC-9568-6158FB21C2F2}" dt="2024-10-28T15:03:01.163" v="1247" actId="20577"/>
          <ac:spMkLst>
            <pc:docMk/>
            <pc:sldMk cId="1642935694" sldId="279"/>
            <ac:spMk id="2" creationId="{F8480061-8343-2503-6775-41A59BCB115F}"/>
          </ac:spMkLst>
        </pc:spChg>
        <pc:spChg chg="mod">
          <ac:chgData name="Ioannis Gavriilidis" userId="4399b3adc6b8f02c" providerId="LiveId" clId="{6895CABA-6337-4AEC-9568-6158FB21C2F2}" dt="2024-10-28T15:25:27.226" v="1402" actId="20577"/>
          <ac:spMkLst>
            <pc:docMk/>
            <pc:sldMk cId="1642935694" sldId="279"/>
            <ac:spMk id="3" creationId="{DB6AD594-7498-9963-F9CD-A845BD70C72D}"/>
          </ac:spMkLst>
        </pc:spChg>
        <pc:picChg chg="mod">
          <ac:chgData name="Ioannis Gavriilidis" userId="4399b3adc6b8f02c" providerId="LiveId" clId="{6895CABA-6337-4AEC-9568-6158FB21C2F2}" dt="2024-10-28T15:03:11.327" v="1248" actId="14826"/>
          <ac:picMkLst>
            <pc:docMk/>
            <pc:sldMk cId="1642935694" sldId="279"/>
            <ac:picMk id="1026" creationId="{F5B3604E-218A-B618-B512-6FE5556E4959}"/>
          </ac:picMkLst>
        </pc:picChg>
      </pc:sldChg>
    </pc:docChg>
  </pc:docChgLst>
  <pc:docChgLst>
    <pc:chgData name="Ioannis Gavriilidis" userId="4399b3adc6b8f02c" providerId="LiveId" clId="{80E0EC4D-A2B6-4382-85A9-4AE624B2DE0D}"/>
    <pc:docChg chg="undo custSel addSld delSld modSld">
      <pc:chgData name="Ioannis Gavriilidis" userId="4399b3adc6b8f02c" providerId="LiveId" clId="{80E0EC4D-A2B6-4382-85A9-4AE624B2DE0D}" dt="2024-10-30T23:29:29.460" v="1344" actId="6549"/>
      <pc:docMkLst>
        <pc:docMk/>
      </pc:docMkLst>
      <pc:sldChg chg="addSp modSp mod modTransition">
        <pc:chgData name="Ioannis Gavriilidis" userId="4399b3adc6b8f02c" providerId="LiveId" clId="{80E0EC4D-A2B6-4382-85A9-4AE624B2DE0D}" dt="2024-10-30T22:33:05.121" v="432" actId="1076"/>
        <pc:sldMkLst>
          <pc:docMk/>
          <pc:sldMk cId="2584280759" sldId="257"/>
        </pc:sldMkLst>
        <pc:picChg chg="add mod">
          <ac:chgData name="Ioannis Gavriilidis" userId="4399b3adc6b8f02c" providerId="LiveId" clId="{80E0EC4D-A2B6-4382-85A9-4AE624B2DE0D}" dt="2024-10-30T22:33:05.121" v="432" actId="1076"/>
          <ac:picMkLst>
            <pc:docMk/>
            <pc:sldMk cId="2584280759" sldId="257"/>
            <ac:picMk id="4" creationId="{67299538-0859-67F4-9785-A37A4CA29AF0}"/>
          </ac:picMkLst>
        </pc:picChg>
      </pc:sldChg>
      <pc:sldChg chg="delSp modSp mod modTransition modNotesTx">
        <pc:chgData name="Ioannis Gavriilidis" userId="4399b3adc6b8f02c" providerId="LiveId" clId="{80E0EC4D-A2B6-4382-85A9-4AE624B2DE0D}" dt="2024-10-30T23:26:02.282" v="1334" actId="20577"/>
        <pc:sldMkLst>
          <pc:docMk/>
          <pc:sldMk cId="183243182" sldId="261"/>
        </pc:sldMkLst>
        <pc:graphicFrameChg chg="mod">
          <ac:chgData name="Ioannis Gavriilidis" userId="4399b3adc6b8f02c" providerId="LiveId" clId="{80E0EC4D-A2B6-4382-85A9-4AE624B2DE0D}" dt="2024-10-30T22:33:44.872" v="436"/>
          <ac:graphicFrameMkLst>
            <pc:docMk/>
            <pc:sldMk cId="183243182" sldId="261"/>
            <ac:graphicFrameMk id="5" creationId="{91DB1382-7276-49FA-9632-38D558F457E3}"/>
          </ac:graphicFrameMkLst>
        </pc:graphicFrameChg>
        <pc:picChg chg="del">
          <ac:chgData name="Ioannis Gavriilidis" userId="4399b3adc6b8f02c" providerId="LiveId" clId="{80E0EC4D-A2B6-4382-85A9-4AE624B2DE0D}" dt="2024-10-30T22:29:04.873" v="386" actId="21"/>
          <ac:picMkLst>
            <pc:docMk/>
            <pc:sldMk cId="183243182" sldId="261"/>
            <ac:picMk id="10" creationId="{4D62358E-A5C5-2480-E4D3-4E1E8AD48EDC}"/>
          </ac:picMkLst>
        </pc:picChg>
        <pc:picChg chg="del">
          <ac:chgData name="Ioannis Gavriilidis" userId="4399b3adc6b8f02c" providerId="LiveId" clId="{80E0EC4D-A2B6-4382-85A9-4AE624B2DE0D}" dt="2024-10-30T22:31:33.264" v="420" actId="21"/>
          <ac:picMkLst>
            <pc:docMk/>
            <pc:sldMk cId="183243182" sldId="261"/>
            <ac:picMk id="11" creationId="{10589B56-647B-EEF8-01EC-0287D4744174}"/>
          </ac:picMkLst>
        </pc:picChg>
      </pc:sldChg>
      <pc:sldChg chg="addSp modSp mod modTransition modNotesTx">
        <pc:chgData name="Ioannis Gavriilidis" userId="4399b3adc6b8f02c" providerId="LiveId" clId="{80E0EC4D-A2B6-4382-85A9-4AE624B2DE0D}" dt="2024-10-30T22:31:06.336" v="419" actId="1037"/>
        <pc:sldMkLst>
          <pc:docMk/>
          <pc:sldMk cId="1094200174" sldId="262"/>
        </pc:sldMkLst>
        <pc:spChg chg="mod">
          <ac:chgData name="Ioannis Gavriilidis" userId="4399b3adc6b8f02c" providerId="LiveId" clId="{80E0EC4D-A2B6-4382-85A9-4AE624B2DE0D}" dt="2024-10-30T22:30:49.453" v="409" actId="27636"/>
          <ac:spMkLst>
            <pc:docMk/>
            <pc:sldMk cId="1094200174" sldId="262"/>
            <ac:spMk id="3" creationId="{A75B67D9-F801-B46C-AF45-B2F33867DA0D}"/>
          </ac:spMkLst>
        </pc:spChg>
        <pc:picChg chg="add mod">
          <ac:chgData name="Ioannis Gavriilidis" userId="4399b3adc6b8f02c" providerId="LiveId" clId="{80E0EC4D-A2B6-4382-85A9-4AE624B2DE0D}" dt="2024-10-30T22:31:06.336" v="419" actId="1037"/>
          <ac:picMkLst>
            <pc:docMk/>
            <pc:sldMk cId="1094200174" sldId="262"/>
            <ac:picMk id="10" creationId="{4D62358E-A5C5-2480-E4D3-4E1E8AD48EDC}"/>
          </ac:picMkLst>
        </pc:picChg>
      </pc:sldChg>
      <pc:sldChg chg="addSp delSp modSp mod modTransition modNotesTx">
        <pc:chgData name="Ioannis Gavriilidis" userId="4399b3adc6b8f02c" providerId="LiveId" clId="{80E0EC4D-A2B6-4382-85A9-4AE624B2DE0D}" dt="2024-10-30T22:32:04.927" v="424" actId="21"/>
        <pc:sldMkLst>
          <pc:docMk/>
          <pc:sldMk cId="2695955251" sldId="263"/>
        </pc:sldMkLst>
        <pc:picChg chg="add del mod">
          <ac:chgData name="Ioannis Gavriilidis" userId="4399b3adc6b8f02c" providerId="LiveId" clId="{80E0EC4D-A2B6-4382-85A9-4AE624B2DE0D}" dt="2024-10-30T22:32:04.927" v="424" actId="21"/>
          <ac:picMkLst>
            <pc:docMk/>
            <pc:sldMk cId="2695955251" sldId="263"/>
            <ac:picMk id="4" creationId="{3E34ECBA-7C93-6EE4-773F-22E66D589446}"/>
          </ac:picMkLst>
        </pc:picChg>
      </pc:sldChg>
      <pc:sldChg chg="modTransition modNotesTx">
        <pc:chgData name="Ioannis Gavriilidis" userId="4399b3adc6b8f02c" providerId="LiveId" clId="{80E0EC4D-A2B6-4382-85A9-4AE624B2DE0D}" dt="2024-10-30T23:26:26.408" v="1335" actId="6549"/>
        <pc:sldMkLst>
          <pc:docMk/>
          <pc:sldMk cId="3311459945" sldId="264"/>
        </pc:sldMkLst>
      </pc:sldChg>
      <pc:sldChg chg="addSp modSp mod modTransition modAnim modNotesTx">
        <pc:chgData name="Ioannis Gavriilidis" userId="4399b3adc6b8f02c" providerId="LiveId" clId="{80E0EC4D-A2B6-4382-85A9-4AE624B2DE0D}" dt="2024-10-30T23:27:18.027" v="1340" actId="6549"/>
        <pc:sldMkLst>
          <pc:docMk/>
          <pc:sldMk cId="2719734143" sldId="265"/>
        </pc:sldMkLst>
        <pc:spChg chg="mod">
          <ac:chgData name="Ioannis Gavriilidis" userId="4399b3adc6b8f02c" providerId="LiveId" clId="{80E0EC4D-A2B6-4382-85A9-4AE624B2DE0D}" dt="2024-10-30T22:40:08.693" v="519" actId="20577"/>
          <ac:spMkLst>
            <pc:docMk/>
            <pc:sldMk cId="2719734143" sldId="265"/>
            <ac:spMk id="2" creationId="{4292D39B-54E8-BDF4-B68F-914F3C25DF79}"/>
          </ac:spMkLst>
        </pc:spChg>
        <pc:spChg chg="mod">
          <ac:chgData name="Ioannis Gavriilidis" userId="4399b3adc6b8f02c" providerId="LiveId" clId="{80E0EC4D-A2B6-4382-85A9-4AE624B2DE0D}" dt="2024-10-29T10:10:44.921" v="169" actId="20577"/>
          <ac:spMkLst>
            <pc:docMk/>
            <pc:sldMk cId="2719734143" sldId="265"/>
            <ac:spMk id="3" creationId="{13B18258-F977-0CE3-2CB6-F261749C4CE5}"/>
          </ac:spMkLst>
        </pc:spChg>
        <pc:spChg chg="add mod ord">
          <ac:chgData name="Ioannis Gavriilidis" userId="4399b3adc6b8f02c" providerId="LiveId" clId="{80E0EC4D-A2B6-4382-85A9-4AE624B2DE0D}" dt="2024-10-30T22:35:43.316" v="440" actId="1076"/>
          <ac:spMkLst>
            <pc:docMk/>
            <pc:sldMk cId="2719734143" sldId="265"/>
            <ac:spMk id="4" creationId="{C1A29E1E-EF0E-CA21-0790-3D911E2687C1}"/>
          </ac:spMkLst>
        </pc:spChg>
        <pc:picChg chg="add mod">
          <ac:chgData name="Ioannis Gavriilidis" userId="4399b3adc6b8f02c" providerId="LiveId" clId="{80E0EC4D-A2B6-4382-85A9-4AE624B2DE0D}" dt="2024-10-30T23:27:10.185" v="1339" actId="1076"/>
          <ac:picMkLst>
            <pc:docMk/>
            <pc:sldMk cId="2719734143" sldId="265"/>
            <ac:picMk id="6" creationId="{C187A01B-B610-DC7F-D9A6-B02041064768}"/>
          </ac:picMkLst>
        </pc:picChg>
      </pc:sldChg>
      <pc:sldChg chg="modTransition">
        <pc:chgData name="Ioannis Gavriilidis" userId="4399b3adc6b8f02c" providerId="LiveId" clId="{80E0EC4D-A2B6-4382-85A9-4AE624B2DE0D}" dt="2024-10-30T22:27:52.101" v="380"/>
        <pc:sldMkLst>
          <pc:docMk/>
          <pc:sldMk cId="1197049771" sldId="267"/>
        </pc:sldMkLst>
      </pc:sldChg>
      <pc:sldChg chg="modTransition modNotesTx">
        <pc:chgData name="Ioannis Gavriilidis" userId="4399b3adc6b8f02c" providerId="LiveId" clId="{80E0EC4D-A2B6-4382-85A9-4AE624B2DE0D}" dt="2024-10-30T22:38:39.059" v="493" actId="20577"/>
        <pc:sldMkLst>
          <pc:docMk/>
          <pc:sldMk cId="1664149283" sldId="269"/>
        </pc:sldMkLst>
      </pc:sldChg>
      <pc:sldChg chg="modTransition modNotesTx">
        <pc:chgData name="Ioannis Gavriilidis" userId="4399b3adc6b8f02c" providerId="LiveId" clId="{80E0EC4D-A2B6-4382-85A9-4AE624B2DE0D}" dt="2024-10-30T22:38:56.228" v="494" actId="6549"/>
        <pc:sldMkLst>
          <pc:docMk/>
          <pc:sldMk cId="171244735" sldId="270"/>
        </pc:sldMkLst>
      </pc:sldChg>
      <pc:sldChg chg="modTransition modNotesTx">
        <pc:chgData name="Ioannis Gavriilidis" userId="4399b3adc6b8f02c" providerId="LiveId" clId="{80E0EC4D-A2B6-4382-85A9-4AE624B2DE0D}" dt="2024-10-30T22:39:23.207" v="511" actId="20577"/>
        <pc:sldMkLst>
          <pc:docMk/>
          <pc:sldMk cId="230719682" sldId="271"/>
        </pc:sldMkLst>
      </pc:sldChg>
      <pc:sldChg chg="modTransition modNotesTx">
        <pc:chgData name="Ioannis Gavriilidis" userId="4399b3adc6b8f02c" providerId="LiveId" clId="{80E0EC4D-A2B6-4382-85A9-4AE624B2DE0D}" dt="2024-10-30T22:39:30.472" v="512" actId="6549"/>
        <pc:sldMkLst>
          <pc:docMk/>
          <pc:sldMk cId="2240363015" sldId="272"/>
        </pc:sldMkLst>
      </pc:sldChg>
      <pc:sldChg chg="modTransition modNotesTx">
        <pc:chgData name="Ioannis Gavriilidis" userId="4399b3adc6b8f02c" providerId="LiveId" clId="{80E0EC4D-A2B6-4382-85A9-4AE624B2DE0D}" dt="2024-10-30T22:37:20.506" v="478" actId="20577"/>
        <pc:sldMkLst>
          <pc:docMk/>
          <pc:sldMk cId="3461620526" sldId="273"/>
        </pc:sldMkLst>
      </pc:sldChg>
      <pc:sldChg chg="addSp delSp modSp mod modTransition delAnim modAnim modNotesTx">
        <pc:chgData name="Ioannis Gavriilidis" userId="4399b3adc6b8f02c" providerId="LiveId" clId="{80E0EC4D-A2B6-4382-85A9-4AE624B2DE0D}" dt="2024-10-30T23:01:49.405" v="656"/>
        <pc:sldMkLst>
          <pc:docMk/>
          <pc:sldMk cId="284558532" sldId="274"/>
        </pc:sldMkLst>
        <pc:picChg chg="add del mod">
          <ac:chgData name="Ioannis Gavriilidis" userId="4399b3adc6b8f02c" providerId="LiveId" clId="{80E0EC4D-A2B6-4382-85A9-4AE624B2DE0D}" dt="2024-10-30T22:57:29.145" v="611" actId="478"/>
          <ac:picMkLst>
            <pc:docMk/>
            <pc:sldMk cId="284558532" sldId="274"/>
            <ac:picMk id="3" creationId="{4F356168-0C73-926F-150C-58FFB5F075E4}"/>
          </ac:picMkLst>
        </pc:picChg>
        <pc:picChg chg="add del mod">
          <ac:chgData name="Ioannis Gavriilidis" userId="4399b3adc6b8f02c" providerId="LiveId" clId="{80E0EC4D-A2B6-4382-85A9-4AE624B2DE0D}" dt="2024-10-30T22:55:22.703" v="596" actId="21"/>
          <ac:picMkLst>
            <pc:docMk/>
            <pc:sldMk cId="284558532" sldId="274"/>
            <ac:picMk id="5" creationId="{9385C87A-7637-214A-5B61-9CDC61E5BB3D}"/>
          </ac:picMkLst>
        </pc:picChg>
        <pc:picChg chg="add mod">
          <ac:chgData name="Ioannis Gavriilidis" userId="4399b3adc6b8f02c" providerId="LiveId" clId="{80E0EC4D-A2B6-4382-85A9-4AE624B2DE0D}" dt="2024-10-30T23:00:32.527" v="645" actId="1440"/>
          <ac:picMkLst>
            <pc:docMk/>
            <pc:sldMk cId="284558532" sldId="274"/>
            <ac:picMk id="8" creationId="{E6E9DC55-9F23-ED13-E102-298FCF2C5228}"/>
          </ac:picMkLst>
        </pc:picChg>
        <pc:picChg chg="add mod">
          <ac:chgData name="Ioannis Gavriilidis" userId="4399b3adc6b8f02c" providerId="LiveId" clId="{80E0EC4D-A2B6-4382-85A9-4AE624B2DE0D}" dt="2024-10-30T22:59:53.352" v="637" actId="1440"/>
          <ac:picMkLst>
            <pc:docMk/>
            <pc:sldMk cId="284558532" sldId="274"/>
            <ac:picMk id="11" creationId="{BA3E3E42-FADA-0581-DCE1-4CA0FA9E5ACC}"/>
          </ac:picMkLst>
        </pc:picChg>
        <pc:picChg chg="add mod">
          <ac:chgData name="Ioannis Gavriilidis" userId="4399b3adc6b8f02c" providerId="LiveId" clId="{80E0EC4D-A2B6-4382-85A9-4AE624B2DE0D}" dt="2024-10-30T23:01:29.130" v="653" actId="1440"/>
          <ac:picMkLst>
            <pc:docMk/>
            <pc:sldMk cId="284558532" sldId="274"/>
            <ac:picMk id="13" creationId="{F1BDEDF0-1209-3BF5-08DA-FD1F32ED799E}"/>
          </ac:picMkLst>
        </pc:picChg>
      </pc:sldChg>
      <pc:sldChg chg="del modTransition">
        <pc:chgData name="Ioannis Gavriilidis" userId="4399b3adc6b8f02c" providerId="LiveId" clId="{80E0EC4D-A2B6-4382-85A9-4AE624B2DE0D}" dt="2024-10-30T22:39:49.617" v="513" actId="2696"/>
        <pc:sldMkLst>
          <pc:docMk/>
          <pc:sldMk cId="2472527585" sldId="275"/>
        </pc:sldMkLst>
      </pc:sldChg>
      <pc:sldChg chg="add">
        <pc:chgData name="Ioannis Gavriilidis" userId="4399b3adc6b8f02c" providerId="LiveId" clId="{80E0EC4D-A2B6-4382-85A9-4AE624B2DE0D}" dt="2024-10-30T22:40:00.817" v="514"/>
        <pc:sldMkLst>
          <pc:docMk/>
          <pc:sldMk cId="2897558180" sldId="275"/>
        </pc:sldMkLst>
      </pc:sldChg>
      <pc:sldChg chg="del modTransition">
        <pc:chgData name="Ioannis Gavriilidis" userId="4399b3adc6b8f02c" providerId="LiveId" clId="{80E0EC4D-A2B6-4382-85A9-4AE624B2DE0D}" dt="2024-10-30T22:39:49.617" v="513" actId="2696"/>
        <pc:sldMkLst>
          <pc:docMk/>
          <pc:sldMk cId="1285904252" sldId="276"/>
        </pc:sldMkLst>
      </pc:sldChg>
      <pc:sldChg chg="add modNotesTx">
        <pc:chgData name="Ioannis Gavriilidis" userId="4399b3adc6b8f02c" providerId="LiveId" clId="{80E0EC4D-A2B6-4382-85A9-4AE624B2DE0D}" dt="2024-10-30T23:28:47.530" v="1343" actId="6549"/>
        <pc:sldMkLst>
          <pc:docMk/>
          <pc:sldMk cId="4189921220" sldId="276"/>
        </pc:sldMkLst>
      </pc:sldChg>
      <pc:sldChg chg="del modTransition">
        <pc:chgData name="Ioannis Gavriilidis" userId="4399b3adc6b8f02c" providerId="LiveId" clId="{80E0EC4D-A2B6-4382-85A9-4AE624B2DE0D}" dt="2024-10-30T22:39:49.617" v="513" actId="2696"/>
        <pc:sldMkLst>
          <pc:docMk/>
          <pc:sldMk cId="3374834498" sldId="277"/>
        </pc:sldMkLst>
      </pc:sldChg>
      <pc:sldChg chg="add modNotesTx">
        <pc:chgData name="Ioannis Gavriilidis" userId="4399b3adc6b8f02c" providerId="LiveId" clId="{80E0EC4D-A2B6-4382-85A9-4AE624B2DE0D}" dt="2024-10-30T23:28:30.374" v="1342" actId="6549"/>
        <pc:sldMkLst>
          <pc:docMk/>
          <pc:sldMk cId="3545272980" sldId="277"/>
        </pc:sldMkLst>
      </pc:sldChg>
      <pc:sldChg chg="add">
        <pc:chgData name="Ioannis Gavriilidis" userId="4399b3adc6b8f02c" providerId="LiveId" clId="{80E0EC4D-A2B6-4382-85A9-4AE624B2DE0D}" dt="2024-10-30T22:40:00.817" v="514"/>
        <pc:sldMkLst>
          <pc:docMk/>
          <pc:sldMk cId="9405181" sldId="278"/>
        </pc:sldMkLst>
      </pc:sldChg>
      <pc:sldChg chg="del modTransition">
        <pc:chgData name="Ioannis Gavriilidis" userId="4399b3adc6b8f02c" providerId="LiveId" clId="{80E0EC4D-A2B6-4382-85A9-4AE624B2DE0D}" dt="2024-10-30T22:39:49.617" v="513" actId="2696"/>
        <pc:sldMkLst>
          <pc:docMk/>
          <pc:sldMk cId="99063795" sldId="278"/>
        </pc:sldMkLst>
      </pc:sldChg>
      <pc:sldChg chg="add">
        <pc:chgData name="Ioannis Gavriilidis" userId="4399b3adc6b8f02c" providerId="LiveId" clId="{80E0EC4D-A2B6-4382-85A9-4AE624B2DE0D}" dt="2024-10-30T22:40:00.817" v="514"/>
        <pc:sldMkLst>
          <pc:docMk/>
          <pc:sldMk cId="1406519073" sldId="279"/>
        </pc:sldMkLst>
      </pc:sldChg>
      <pc:sldChg chg="del modTransition">
        <pc:chgData name="Ioannis Gavriilidis" userId="4399b3adc6b8f02c" providerId="LiveId" clId="{80E0EC4D-A2B6-4382-85A9-4AE624B2DE0D}" dt="2024-10-30T22:39:49.617" v="513" actId="2696"/>
        <pc:sldMkLst>
          <pc:docMk/>
          <pc:sldMk cId="1642935694" sldId="279"/>
        </pc:sldMkLst>
      </pc:sldChg>
      <pc:sldChg chg="addSp delSp modSp add mod modNotesTx">
        <pc:chgData name="Ioannis Gavriilidis" userId="4399b3adc6b8f02c" providerId="LiveId" clId="{80E0EC4D-A2B6-4382-85A9-4AE624B2DE0D}" dt="2024-10-30T23:27:34.474" v="1341" actId="6549"/>
        <pc:sldMkLst>
          <pc:docMk/>
          <pc:sldMk cId="1932002526" sldId="280"/>
        </pc:sldMkLst>
        <pc:spChg chg="mod">
          <ac:chgData name="Ioannis Gavriilidis" userId="4399b3adc6b8f02c" providerId="LiveId" clId="{80E0EC4D-A2B6-4382-85A9-4AE624B2DE0D}" dt="2024-10-30T22:43:56.499" v="542" actId="20577"/>
          <ac:spMkLst>
            <pc:docMk/>
            <pc:sldMk cId="1932002526" sldId="280"/>
            <ac:spMk id="2" creationId="{F284611E-36E6-4032-80E8-351B67506D0B}"/>
          </ac:spMkLst>
        </pc:spChg>
        <pc:spChg chg="del">
          <ac:chgData name="Ioannis Gavriilidis" userId="4399b3adc6b8f02c" providerId="LiveId" clId="{80E0EC4D-A2B6-4382-85A9-4AE624B2DE0D}" dt="2024-10-30T22:41:30.731" v="523" actId="478"/>
          <ac:spMkLst>
            <pc:docMk/>
            <pc:sldMk cId="1932002526" sldId="280"/>
            <ac:spMk id="3" creationId="{E19ABC2F-9F34-7C98-0FBE-2EA64DEEF494}"/>
          </ac:spMkLst>
        </pc:spChg>
        <pc:spChg chg="del">
          <ac:chgData name="Ioannis Gavriilidis" userId="4399b3adc6b8f02c" providerId="LiveId" clId="{80E0EC4D-A2B6-4382-85A9-4AE624B2DE0D}" dt="2024-10-30T22:43:23.011" v="529" actId="478"/>
          <ac:spMkLst>
            <pc:docMk/>
            <pc:sldMk cId="1932002526" sldId="280"/>
            <ac:spMk id="4" creationId="{FC6CD5BD-0261-D707-6D38-BBE4600E3BB5}"/>
          </ac:spMkLst>
        </pc:spChg>
        <pc:spChg chg="mod">
          <ac:chgData name="Ioannis Gavriilidis" userId="4399b3adc6b8f02c" providerId="LiveId" clId="{80E0EC4D-A2B6-4382-85A9-4AE624B2DE0D}" dt="2024-10-30T22:43:27.992" v="530" actId="1076"/>
          <ac:spMkLst>
            <pc:docMk/>
            <pc:sldMk cId="1932002526" sldId="280"/>
            <ac:spMk id="5" creationId="{AA111ACA-16BC-F81E-66F7-7BA6A3AB7CD7}"/>
          </ac:spMkLst>
        </pc:spChg>
        <pc:spChg chg="add del mod">
          <ac:chgData name="Ioannis Gavriilidis" userId="4399b3adc6b8f02c" providerId="LiveId" clId="{80E0EC4D-A2B6-4382-85A9-4AE624B2DE0D}" dt="2024-10-30T22:42:34.236" v="527" actId="478"/>
          <ac:spMkLst>
            <pc:docMk/>
            <pc:sldMk cId="1932002526" sldId="280"/>
            <ac:spMk id="9" creationId="{70C9D019-6938-E3BF-A771-0B36DB90AABE}"/>
          </ac:spMkLst>
        </pc:spChg>
        <pc:picChg chg="add mod">
          <ac:chgData name="Ioannis Gavriilidis" userId="4399b3adc6b8f02c" providerId="LiveId" clId="{80E0EC4D-A2B6-4382-85A9-4AE624B2DE0D}" dt="2024-10-30T22:42:26.746" v="526" actId="1440"/>
          <ac:picMkLst>
            <pc:docMk/>
            <pc:sldMk cId="1932002526" sldId="280"/>
            <ac:picMk id="7" creationId="{B399A8A1-7A1E-3CEA-9459-1986063AF065}"/>
          </ac:picMkLst>
        </pc:picChg>
        <pc:picChg chg="del">
          <ac:chgData name="Ioannis Gavriilidis" userId="4399b3adc6b8f02c" providerId="LiveId" clId="{80E0EC4D-A2B6-4382-85A9-4AE624B2DE0D}" dt="2024-10-30T22:41:28.377" v="522" actId="478"/>
          <ac:picMkLst>
            <pc:docMk/>
            <pc:sldMk cId="1932002526" sldId="280"/>
            <ac:picMk id="1026" creationId="{683BB533-913F-172D-3390-7680636CCE49}"/>
          </ac:picMkLst>
        </pc:picChg>
      </pc:sldChg>
      <pc:sldChg chg="addSp delSp modSp add mod modNotesTx">
        <pc:chgData name="Ioannis Gavriilidis" userId="4399b3adc6b8f02c" providerId="LiveId" clId="{80E0EC4D-A2B6-4382-85A9-4AE624B2DE0D}" dt="2024-10-30T23:29:29.460" v="1344" actId="6549"/>
        <pc:sldMkLst>
          <pc:docMk/>
          <pc:sldMk cId="2704996922" sldId="281"/>
        </pc:sldMkLst>
        <pc:spChg chg="add mod">
          <ac:chgData name="Ioannis Gavriilidis" userId="4399b3adc6b8f02c" providerId="LiveId" clId="{80E0EC4D-A2B6-4382-85A9-4AE624B2DE0D}" dt="2024-10-30T23:13:50.329" v="1096" actId="403"/>
          <ac:spMkLst>
            <pc:docMk/>
            <pc:sldMk cId="2704996922" sldId="281"/>
            <ac:spMk id="4" creationId="{F3B38541-D0F4-7E89-ABE3-36E3BE9896E4}"/>
          </ac:spMkLst>
        </pc:spChg>
        <pc:spChg chg="add mod">
          <ac:chgData name="Ioannis Gavriilidis" userId="4399b3adc6b8f02c" providerId="LiveId" clId="{80E0EC4D-A2B6-4382-85A9-4AE624B2DE0D}" dt="2024-10-30T23:13:34.086" v="1095" actId="122"/>
          <ac:spMkLst>
            <pc:docMk/>
            <pc:sldMk cId="2704996922" sldId="281"/>
            <ac:spMk id="6" creationId="{1AA802D0-1635-6368-4643-43D1E1B208FE}"/>
          </ac:spMkLst>
        </pc:spChg>
        <pc:graphicFrameChg chg="del">
          <ac:chgData name="Ioannis Gavriilidis" userId="4399b3adc6b8f02c" providerId="LiveId" clId="{80E0EC4D-A2B6-4382-85A9-4AE624B2DE0D}" dt="2024-10-30T23:05:12.046" v="658" actId="478"/>
          <ac:graphicFrameMkLst>
            <pc:docMk/>
            <pc:sldMk cId="2704996922" sldId="281"/>
            <ac:graphicFrameMk id="5" creationId="{527E1861-0BC4-E6DB-67FB-ED617B27BF93}"/>
          </ac:graphicFrameMkLst>
        </pc:graphicFrame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image" Target="../media/image4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A66772-F185-4D58-B8BB-E9370D7A7A2B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 rtlCol="0"/>
        <a:lstStyle/>
        <a:p>
          <a:pPr rtl="0"/>
          <a:endParaRPr lang="en-US"/>
        </a:p>
      </dgm:t>
    </dgm:pt>
    <dgm:pt modelId="{40FC4FFE-8987-4A26-B7F4-8A516F18ADAE}">
      <dgm:prSet/>
      <dgm:spPr/>
      <dgm:t>
        <a:bodyPr rtlCol="0"/>
        <a:lstStyle/>
        <a:p>
          <a:pPr>
            <a:lnSpc>
              <a:spcPct val="100000"/>
            </a:lnSpc>
            <a:defRPr cap="all"/>
          </a:pPr>
          <a:r>
            <a: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G-codes:</a:t>
          </a:r>
        </a:p>
        <a:p>
          <a:pPr>
            <a:lnSpc>
              <a:spcPct val="100000"/>
            </a:lnSpc>
            <a:defRPr cap="all"/>
          </a:pPr>
          <a:r>
            <a: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general codes</a:t>
          </a:r>
          <a:endParaRPr lang="e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AD7EF86-FB23-41F6-BF42-040B36DEFDB1}" type="parTrans" cxnId="{C7AD8469-3C68-4AF9-AB82-79B0043AA120}">
      <dgm:prSet/>
      <dgm:spPr/>
      <dgm:t>
        <a:bodyPr rtlCol="0"/>
        <a:lstStyle/>
        <a:p>
          <a:pPr rtl="0"/>
          <a:endParaRPr lang="en-US"/>
        </a:p>
      </dgm:t>
    </dgm:pt>
    <dgm:pt modelId="{5B62599A-5C9B-48E7-896E-EA782AC60C8B}" type="sibTrans" cxnId="{C7AD8469-3C68-4AF9-AB82-79B0043AA120}">
      <dgm:prSet/>
      <dgm:spPr/>
      <dgm:t>
        <a:bodyPr rtlCol="0"/>
        <a:lstStyle/>
        <a:p>
          <a:pPr rtl="0"/>
          <a:endParaRPr lang="en-US"/>
        </a:p>
      </dgm:t>
    </dgm:pt>
    <dgm:pt modelId="{49225C73-1633-42F1-AB3B-7CB183E5F8B8}">
      <dgm:prSet/>
      <dgm:spPr/>
      <dgm:t>
        <a:bodyPr rtlCol="0"/>
        <a:lstStyle/>
        <a:p>
          <a:pPr>
            <a:lnSpc>
              <a:spcPct val="100000"/>
            </a:lnSpc>
            <a:defRPr cap="all"/>
          </a:pPr>
          <a:r>
            <a: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m-codes:</a:t>
          </a:r>
          <a:r>
            <a:rPr lang="el-G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miscellaneous codes</a:t>
          </a:r>
        </a:p>
      </dgm:t>
    </dgm:pt>
    <dgm:pt modelId="{1A0E2090-1D4F-438A-8766-B6030CE01ADD}" type="parTrans" cxnId="{A9154303-8225-4248-91DC-1B0156A35F07}">
      <dgm:prSet/>
      <dgm:spPr/>
      <dgm:t>
        <a:bodyPr rtlCol="0"/>
        <a:lstStyle/>
        <a:p>
          <a:pPr rtl="0"/>
          <a:endParaRPr lang="en-US"/>
        </a:p>
      </dgm:t>
    </dgm:pt>
    <dgm:pt modelId="{9646853A-8964-4519-A5B1-0B7D18B2983D}" type="sibTrans" cxnId="{A9154303-8225-4248-91DC-1B0156A35F07}">
      <dgm:prSet/>
      <dgm:spPr/>
      <dgm:t>
        <a:bodyPr rtlCol="0"/>
        <a:lstStyle/>
        <a:p>
          <a:pPr rtl="0"/>
          <a:endParaRPr lang="en-US"/>
        </a:p>
      </dgm:t>
    </dgm:pt>
    <dgm:pt modelId="{85CA3C67-5953-4DA1-8664-E6D8D8651C23}">
      <dgm:prSet/>
      <dgm:spPr/>
      <dgm:t>
        <a:bodyPr rtlCol="0"/>
        <a:lstStyle/>
        <a:p>
          <a:pPr>
            <a:lnSpc>
              <a:spcPct val="100000"/>
            </a:lnSpc>
            <a:defRPr cap="all"/>
          </a:pPr>
          <a:r>
            <a: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The first </a:t>
          </a:r>
          <a:r>
            <a:rPr lang="el-G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3</a:t>
          </a:r>
          <a:r>
            <a: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 printer</a:t>
          </a:r>
          <a:endParaRPr lang="el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E0CB193-39BF-4737-B21E-2A5C7AFD1B9D}" type="parTrans" cxnId="{38CACE17-E839-4D19-B0E8-E896BEE50F41}">
      <dgm:prSet/>
      <dgm:spPr/>
      <dgm:t>
        <a:bodyPr/>
        <a:lstStyle/>
        <a:p>
          <a:endParaRPr lang="el-GR"/>
        </a:p>
      </dgm:t>
    </dgm:pt>
    <dgm:pt modelId="{02B92595-487B-4FD2-B333-B8E43B273173}" type="sibTrans" cxnId="{38CACE17-E839-4D19-B0E8-E896BEE50F41}">
      <dgm:prSet/>
      <dgm:spPr/>
      <dgm:t>
        <a:bodyPr/>
        <a:lstStyle/>
        <a:p>
          <a:endParaRPr lang="el-GR"/>
        </a:p>
      </dgm:t>
    </dgm:pt>
    <dgm:pt modelId="{50B3CE7C-E10B-4E23-BD93-03664997C932}" type="pres">
      <dgm:prSet presAssocID="{01A66772-F185-4D58-B8BB-E9370D7A7A2B}" presName="root" presStyleCnt="0">
        <dgm:presLayoutVars>
          <dgm:dir/>
          <dgm:resizeHandles val="exact"/>
        </dgm:presLayoutVars>
      </dgm:prSet>
      <dgm:spPr/>
    </dgm:pt>
    <dgm:pt modelId="{DE9CE479-E4AE-4283-AEF1-10C1535B4324}" type="pres">
      <dgm:prSet presAssocID="{40FC4FFE-8987-4A26-B7F4-8A516F18ADAE}" presName="compNode" presStyleCnt="0"/>
      <dgm:spPr/>
    </dgm:pt>
    <dgm:pt modelId="{B59FCF02-CAD2-4D6F-9542-AD86711168CA}" type="pres">
      <dgm:prSet presAssocID="{40FC4FFE-8987-4A26-B7F4-8A516F18ADAE}" presName="iconBgRect" presStyleLbl="bgShp" presStyleIdx="0" presStyleCnt="3"/>
      <dgm:spPr/>
    </dgm:pt>
    <dgm:pt modelId="{7C175B98-93F4-4D7C-BB95-1514AB879CD5}" type="pres">
      <dgm:prSet presAssocID="{40FC4FFE-8987-4A26-B7F4-8A516F18ADAE}" presName="iconRect" presStyleLbl="node1" presStyleIdx="0" presStyleCnt="3"/>
      <dgm:spPr>
        <a:blipFill rotWithShape="1">
          <a:blip xmlns:r="http://schemas.openxmlformats.org/officeDocument/2006/relationships" r:embed="rId1"/>
          <a:srcRect/>
          <a:stretch>
            <a:fillRect l="-80000" r="-80000"/>
          </a:stretch>
        </a:blipFill>
      </dgm:spPr>
    </dgm:pt>
    <dgm:pt modelId="{677A3090-5F01-43FD-9FA6-C0420AD80FD6}" type="pres">
      <dgm:prSet presAssocID="{40FC4FFE-8987-4A26-B7F4-8A516F18ADAE}" presName="spaceRect" presStyleCnt="0"/>
      <dgm:spPr/>
    </dgm:pt>
    <dgm:pt modelId="{127117FB-F8A7-4A20-A8A7-EC686DDC76D0}" type="pres">
      <dgm:prSet presAssocID="{40FC4FFE-8987-4A26-B7F4-8A516F18ADAE}" presName="textRect" presStyleLbl="revTx" presStyleIdx="0" presStyleCnt="3">
        <dgm:presLayoutVars>
          <dgm:chMax val="1"/>
          <dgm:chPref val="1"/>
        </dgm:presLayoutVars>
      </dgm:prSet>
      <dgm:spPr/>
    </dgm:pt>
    <dgm:pt modelId="{FD1EED9C-83D3-41AD-A09B-D3B36354168F}" type="pres">
      <dgm:prSet presAssocID="{5B62599A-5C9B-48E7-896E-EA782AC60C8B}" presName="sibTrans" presStyleCnt="0"/>
      <dgm:spPr/>
    </dgm:pt>
    <dgm:pt modelId="{4B2D3B9E-0C92-4F5C-B076-A98BFB6DDE8B}" type="pres">
      <dgm:prSet presAssocID="{85CA3C67-5953-4DA1-8664-E6D8D8651C23}" presName="compNode" presStyleCnt="0"/>
      <dgm:spPr/>
    </dgm:pt>
    <dgm:pt modelId="{2148581F-EC18-4484-8CF6-070C513B9897}" type="pres">
      <dgm:prSet presAssocID="{85CA3C67-5953-4DA1-8664-E6D8D8651C23}" presName="iconBgRect" presStyleLbl="bgShp" presStyleIdx="1" presStyleCnt="3" custScaleX="301145" custScaleY="248863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</dgm:pt>
    <dgm:pt modelId="{5A152131-A196-4166-946D-01793EB1C846}" type="pres">
      <dgm:prSet presAssocID="{85CA3C67-5953-4DA1-8664-E6D8D8651C23}" presName="iconRect" presStyleLbl="node1" presStyleIdx="1" presStyleCnt="3" custScaleX="317559" custScaleY="338242"/>
      <dgm:spPr>
        <a:prstGeom prst="bevel">
          <a:avLst/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2683" b="8955"/>
          </a:stretch>
        </a:blipFill>
      </dgm:spPr>
    </dgm:pt>
    <dgm:pt modelId="{4436D97D-8CA4-4509-9C8E-10398C65385A}" type="pres">
      <dgm:prSet presAssocID="{85CA3C67-5953-4DA1-8664-E6D8D8651C23}" presName="spaceRect" presStyleCnt="0"/>
      <dgm:spPr/>
    </dgm:pt>
    <dgm:pt modelId="{514D19EF-BEAD-4454-8CF9-D17D8E5DB238}" type="pres">
      <dgm:prSet presAssocID="{85CA3C67-5953-4DA1-8664-E6D8D8651C23}" presName="textRect" presStyleLbl="revTx" presStyleIdx="1" presStyleCnt="3">
        <dgm:presLayoutVars>
          <dgm:chMax val="1"/>
          <dgm:chPref val="1"/>
        </dgm:presLayoutVars>
      </dgm:prSet>
      <dgm:spPr/>
    </dgm:pt>
    <dgm:pt modelId="{AE3B2FE3-9861-462F-B8A2-0C2110279575}" type="pres">
      <dgm:prSet presAssocID="{02B92595-487B-4FD2-B333-B8E43B273173}" presName="sibTrans" presStyleCnt="0"/>
      <dgm:spPr/>
    </dgm:pt>
    <dgm:pt modelId="{C998AB0A-577D-44AA-A068-F634DDE7BD47}" type="pres">
      <dgm:prSet presAssocID="{49225C73-1633-42F1-AB3B-7CB183E5F8B8}" presName="compNode" presStyleCnt="0"/>
      <dgm:spPr/>
    </dgm:pt>
    <dgm:pt modelId="{BCD8CDD9-0C56-4401-ADB1-8B48DAB2C96F}" type="pres">
      <dgm:prSet presAssocID="{49225C73-1633-42F1-AB3B-7CB183E5F8B8}" presName="iconBgRect" presStyleLbl="bgShp" presStyleIdx="2" presStyleCnt="3"/>
      <dgm:spPr/>
    </dgm:pt>
    <dgm:pt modelId="{DB4CA7C4-FCA1-4127-B20A-2A5C031A3CF4}" type="pres">
      <dgm:prSet presAssocID="{49225C73-1633-42F1-AB3B-7CB183E5F8B8}" presName="iconRect" presStyleLbl="node1" presStyleIdx="2" presStyleCnt="3"/>
      <dgm:spPr>
        <a:blipFill rotWithShape="1">
          <a:blip xmlns:r="http://schemas.openxmlformats.org/officeDocument/2006/relationships" r:embed="rId3"/>
          <a:srcRect/>
          <a:stretch>
            <a:fillRect l="-80000" r="-80000"/>
          </a:stretch>
        </a:blipFill>
      </dgm:spPr>
    </dgm:pt>
    <dgm:pt modelId="{9B0C8FBF-0BDD-48A5-967E-F3FE71659F6A}" type="pres">
      <dgm:prSet presAssocID="{49225C73-1633-42F1-AB3B-7CB183E5F8B8}" presName="spaceRect" presStyleCnt="0"/>
      <dgm:spPr/>
    </dgm:pt>
    <dgm:pt modelId="{7E6FE37A-5DB0-4899-9FCB-0CE39BC185F8}" type="pres">
      <dgm:prSet presAssocID="{49225C73-1633-42F1-AB3B-7CB183E5F8B8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A9154303-8225-4248-91DC-1B0156A35F07}" srcId="{01A66772-F185-4D58-B8BB-E9370D7A7A2B}" destId="{49225C73-1633-42F1-AB3B-7CB183E5F8B8}" srcOrd="2" destOrd="0" parTransId="{1A0E2090-1D4F-438A-8766-B6030CE01ADD}" sibTransId="{9646853A-8964-4519-A5B1-0B7D18B2983D}"/>
    <dgm:cxn modelId="{617DEA0B-BD76-4F5C-A557-AB31BE0CC472}" type="presOf" srcId="{49225C73-1633-42F1-AB3B-7CB183E5F8B8}" destId="{7E6FE37A-5DB0-4899-9FCB-0CE39BC185F8}" srcOrd="0" destOrd="0" presId="urn:microsoft.com/office/officeart/2018/5/layout/IconCircleLabelList"/>
    <dgm:cxn modelId="{38CACE17-E839-4D19-B0E8-E896BEE50F41}" srcId="{01A66772-F185-4D58-B8BB-E9370D7A7A2B}" destId="{85CA3C67-5953-4DA1-8664-E6D8D8651C23}" srcOrd="1" destOrd="0" parTransId="{CE0CB193-39BF-4737-B21E-2A5C7AFD1B9D}" sibTransId="{02B92595-487B-4FD2-B333-B8E43B273173}"/>
    <dgm:cxn modelId="{C7AD8469-3C68-4AF9-AB82-79B0043AA120}" srcId="{01A66772-F185-4D58-B8BB-E9370D7A7A2B}" destId="{40FC4FFE-8987-4A26-B7F4-8A516F18ADAE}" srcOrd="0" destOrd="0" parTransId="{CAD7EF86-FB23-41F6-BF42-040B36DEFDB1}" sibTransId="{5B62599A-5C9B-48E7-896E-EA782AC60C8B}"/>
    <dgm:cxn modelId="{676D3A6A-6EA7-4483-BB12-0BD4A7D7AF9D}" type="presOf" srcId="{01A66772-F185-4D58-B8BB-E9370D7A7A2B}" destId="{50B3CE7C-E10B-4E23-BD93-03664997C932}" srcOrd="0" destOrd="0" presId="urn:microsoft.com/office/officeart/2018/5/layout/IconCircleLabelList"/>
    <dgm:cxn modelId="{E0EDE16B-8CB2-4A80-8498-1216B9B54B26}" type="presOf" srcId="{85CA3C67-5953-4DA1-8664-E6D8D8651C23}" destId="{514D19EF-BEAD-4454-8CF9-D17D8E5DB238}" srcOrd="0" destOrd="0" presId="urn:microsoft.com/office/officeart/2018/5/layout/IconCircleLabelList"/>
    <dgm:cxn modelId="{98802AA5-2DF7-4C53-9F14-86C3F2FA933B}" type="presOf" srcId="{40FC4FFE-8987-4A26-B7F4-8A516F18ADAE}" destId="{127117FB-F8A7-4A20-A8A7-EC686DDC76D0}" srcOrd="0" destOrd="0" presId="urn:microsoft.com/office/officeart/2018/5/layout/IconCircleLabelList"/>
    <dgm:cxn modelId="{8A735B84-3A93-49BD-AF56-9CBBB5BA582B}" type="presParOf" srcId="{50B3CE7C-E10B-4E23-BD93-03664997C932}" destId="{DE9CE479-E4AE-4283-AEF1-10C1535B4324}" srcOrd="0" destOrd="0" presId="urn:microsoft.com/office/officeart/2018/5/layout/IconCircleLabelList"/>
    <dgm:cxn modelId="{A98A2214-92F0-4758-A271-43A83059535F}" type="presParOf" srcId="{DE9CE479-E4AE-4283-AEF1-10C1535B4324}" destId="{B59FCF02-CAD2-4D6F-9542-AD86711168CA}" srcOrd="0" destOrd="0" presId="urn:microsoft.com/office/officeart/2018/5/layout/IconCircleLabelList"/>
    <dgm:cxn modelId="{37913B60-FF08-40BD-A1F5-5C4396723F16}" type="presParOf" srcId="{DE9CE479-E4AE-4283-AEF1-10C1535B4324}" destId="{7C175B98-93F4-4D7C-BB95-1514AB879CD5}" srcOrd="1" destOrd="0" presId="urn:microsoft.com/office/officeart/2018/5/layout/IconCircleLabelList"/>
    <dgm:cxn modelId="{E474364E-AE34-404F-9D60-AF27778977FE}" type="presParOf" srcId="{DE9CE479-E4AE-4283-AEF1-10C1535B4324}" destId="{677A3090-5F01-43FD-9FA6-C0420AD80FD6}" srcOrd="2" destOrd="0" presId="urn:microsoft.com/office/officeart/2018/5/layout/IconCircleLabelList"/>
    <dgm:cxn modelId="{2AF5F795-3EB8-4801-B993-768A415DF594}" type="presParOf" srcId="{DE9CE479-E4AE-4283-AEF1-10C1535B4324}" destId="{127117FB-F8A7-4A20-A8A7-EC686DDC76D0}" srcOrd="3" destOrd="0" presId="urn:microsoft.com/office/officeart/2018/5/layout/IconCircleLabelList"/>
    <dgm:cxn modelId="{6FC03EC6-24D6-451E-99D9-7ACB17B01005}" type="presParOf" srcId="{50B3CE7C-E10B-4E23-BD93-03664997C932}" destId="{FD1EED9C-83D3-41AD-A09B-D3B36354168F}" srcOrd="1" destOrd="0" presId="urn:microsoft.com/office/officeart/2018/5/layout/IconCircleLabelList"/>
    <dgm:cxn modelId="{A8250EA4-0F2F-4BFF-81A7-EAF331456542}" type="presParOf" srcId="{50B3CE7C-E10B-4E23-BD93-03664997C932}" destId="{4B2D3B9E-0C92-4F5C-B076-A98BFB6DDE8B}" srcOrd="2" destOrd="0" presId="urn:microsoft.com/office/officeart/2018/5/layout/IconCircleLabelList"/>
    <dgm:cxn modelId="{EDB04331-80B5-4608-8C12-EBF6508B503A}" type="presParOf" srcId="{4B2D3B9E-0C92-4F5C-B076-A98BFB6DDE8B}" destId="{2148581F-EC18-4484-8CF6-070C513B9897}" srcOrd="0" destOrd="0" presId="urn:microsoft.com/office/officeart/2018/5/layout/IconCircleLabelList"/>
    <dgm:cxn modelId="{49F4658E-4097-46DE-95E9-90A5390D4F40}" type="presParOf" srcId="{4B2D3B9E-0C92-4F5C-B076-A98BFB6DDE8B}" destId="{5A152131-A196-4166-946D-01793EB1C846}" srcOrd="1" destOrd="0" presId="urn:microsoft.com/office/officeart/2018/5/layout/IconCircleLabelList"/>
    <dgm:cxn modelId="{5763CC0C-5673-4550-A078-D303C7BD8211}" type="presParOf" srcId="{4B2D3B9E-0C92-4F5C-B076-A98BFB6DDE8B}" destId="{4436D97D-8CA4-4509-9C8E-10398C65385A}" srcOrd="2" destOrd="0" presId="urn:microsoft.com/office/officeart/2018/5/layout/IconCircleLabelList"/>
    <dgm:cxn modelId="{1D74E3C6-6D86-447E-8845-8649031E9BF5}" type="presParOf" srcId="{4B2D3B9E-0C92-4F5C-B076-A98BFB6DDE8B}" destId="{514D19EF-BEAD-4454-8CF9-D17D8E5DB238}" srcOrd="3" destOrd="0" presId="urn:microsoft.com/office/officeart/2018/5/layout/IconCircleLabelList"/>
    <dgm:cxn modelId="{4BF27891-141B-4BD9-9C4A-D3789FCDB7C6}" type="presParOf" srcId="{50B3CE7C-E10B-4E23-BD93-03664997C932}" destId="{AE3B2FE3-9861-462F-B8A2-0C2110279575}" srcOrd="3" destOrd="0" presId="urn:microsoft.com/office/officeart/2018/5/layout/IconCircleLabelList"/>
    <dgm:cxn modelId="{AA97CAB9-4151-431F-8238-33A13C0BE17F}" type="presParOf" srcId="{50B3CE7C-E10B-4E23-BD93-03664997C932}" destId="{C998AB0A-577D-44AA-A068-F634DDE7BD47}" srcOrd="4" destOrd="0" presId="urn:microsoft.com/office/officeart/2018/5/layout/IconCircleLabelList"/>
    <dgm:cxn modelId="{37025809-E4B9-4557-B978-04EAAAD9B135}" type="presParOf" srcId="{C998AB0A-577D-44AA-A068-F634DDE7BD47}" destId="{BCD8CDD9-0C56-4401-ADB1-8B48DAB2C96F}" srcOrd="0" destOrd="0" presId="urn:microsoft.com/office/officeart/2018/5/layout/IconCircleLabelList"/>
    <dgm:cxn modelId="{206C2B03-670E-452B-9B3E-E093ED1F2932}" type="presParOf" srcId="{C998AB0A-577D-44AA-A068-F634DDE7BD47}" destId="{DB4CA7C4-FCA1-4127-B20A-2A5C031A3CF4}" srcOrd="1" destOrd="0" presId="urn:microsoft.com/office/officeart/2018/5/layout/IconCircleLabelList"/>
    <dgm:cxn modelId="{5CE8426C-4A8B-49D6-A27C-A0B96175F212}" type="presParOf" srcId="{C998AB0A-577D-44AA-A068-F634DDE7BD47}" destId="{9B0C8FBF-0BDD-48A5-967E-F3FE71659F6A}" srcOrd="2" destOrd="0" presId="urn:microsoft.com/office/officeart/2018/5/layout/IconCircleLabelList"/>
    <dgm:cxn modelId="{F1B8B8F1-D532-4120-AB7C-F28533F9A175}" type="presParOf" srcId="{C998AB0A-577D-44AA-A068-F634DDE7BD47}" destId="{7E6FE37A-5DB0-4899-9FCB-0CE39BC185F8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9FCF02-CAD2-4D6F-9542-AD86711168CA}">
      <dsp:nvSpPr>
        <dsp:cNvPr id="0" name=""/>
        <dsp:cNvSpPr/>
      </dsp:nvSpPr>
      <dsp:spPr>
        <a:xfrm>
          <a:off x="508736" y="802509"/>
          <a:ext cx="1578375" cy="157837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175B98-93F4-4D7C-BB95-1514AB879CD5}">
      <dsp:nvSpPr>
        <dsp:cNvPr id="0" name=""/>
        <dsp:cNvSpPr/>
      </dsp:nvSpPr>
      <dsp:spPr>
        <a:xfrm>
          <a:off x="845111" y="1138884"/>
          <a:ext cx="905625" cy="905625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l="-80000" r="-80000"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7117FB-F8A7-4A20-A8A7-EC686DDC76D0}">
      <dsp:nvSpPr>
        <dsp:cNvPr id="0" name=""/>
        <dsp:cNvSpPr/>
      </dsp:nvSpPr>
      <dsp:spPr>
        <a:xfrm>
          <a:off x="4174" y="2872509"/>
          <a:ext cx="2587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G-codes: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general codes</a:t>
          </a:r>
          <a:endParaRPr lang="el" sz="18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174" y="2872509"/>
        <a:ext cx="2587500" cy="720000"/>
      </dsp:txXfrm>
    </dsp:sp>
    <dsp:sp modelId="{2148581F-EC18-4484-8CF6-070C513B9897}">
      <dsp:nvSpPr>
        <dsp:cNvPr id="0" name=""/>
        <dsp:cNvSpPr/>
      </dsp:nvSpPr>
      <dsp:spPr>
        <a:xfrm>
          <a:off x="3044486" y="215105"/>
          <a:ext cx="4753197" cy="3927991"/>
        </a:xfrm>
        <a:prstGeom prst="ellipse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152131-A196-4166-946D-01793EB1C846}">
      <dsp:nvSpPr>
        <dsp:cNvPr id="0" name=""/>
        <dsp:cNvSpPr/>
      </dsp:nvSpPr>
      <dsp:spPr>
        <a:xfrm>
          <a:off x="3983138" y="647499"/>
          <a:ext cx="2875893" cy="3063204"/>
        </a:xfrm>
        <a:prstGeom prst="bevel">
          <a:avLst/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2683" b="8955"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4D19EF-BEAD-4454-8CF9-D17D8E5DB238}">
      <dsp:nvSpPr>
        <dsp:cNvPr id="0" name=""/>
        <dsp:cNvSpPr/>
      </dsp:nvSpPr>
      <dsp:spPr>
        <a:xfrm>
          <a:off x="4127335" y="3459913"/>
          <a:ext cx="2587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The first </a:t>
          </a:r>
          <a:r>
            <a:rPr lang="el-GR" sz="18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3</a:t>
          </a:r>
          <a:r>
            <a:rPr lang="en-US" sz="18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 printer</a:t>
          </a:r>
          <a:endParaRPr lang="el" sz="18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127335" y="3459913"/>
        <a:ext cx="2587500" cy="720000"/>
      </dsp:txXfrm>
    </dsp:sp>
    <dsp:sp modelId="{BCD8CDD9-0C56-4401-ADB1-8B48DAB2C96F}">
      <dsp:nvSpPr>
        <dsp:cNvPr id="0" name=""/>
        <dsp:cNvSpPr/>
      </dsp:nvSpPr>
      <dsp:spPr>
        <a:xfrm>
          <a:off x="8755059" y="802509"/>
          <a:ext cx="1578375" cy="157837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4CA7C4-FCA1-4127-B20A-2A5C031A3CF4}">
      <dsp:nvSpPr>
        <dsp:cNvPr id="0" name=""/>
        <dsp:cNvSpPr/>
      </dsp:nvSpPr>
      <dsp:spPr>
        <a:xfrm>
          <a:off x="9091434" y="1138884"/>
          <a:ext cx="905625" cy="905625"/>
        </a:xfrm>
        <a:prstGeom prst="rect">
          <a:avLst/>
        </a:prstGeom>
        <a:blipFill rotWithShape="1">
          <a:blip xmlns:r="http://schemas.openxmlformats.org/officeDocument/2006/relationships" r:embed="rId3"/>
          <a:srcRect/>
          <a:stretch>
            <a:fillRect l="-80000" r="-80000"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6FE37A-5DB0-4899-9FCB-0CE39BC185F8}">
      <dsp:nvSpPr>
        <dsp:cNvPr id="0" name=""/>
        <dsp:cNvSpPr/>
      </dsp:nvSpPr>
      <dsp:spPr>
        <a:xfrm>
          <a:off x="8250496" y="2872509"/>
          <a:ext cx="2587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m-codes:</a:t>
          </a:r>
          <a:r>
            <a:rPr lang="el-GR" sz="18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18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miscellaneous codes</a:t>
          </a:r>
        </a:p>
      </dsp:txBody>
      <dsp:txXfrm>
        <a:off x="8250496" y="2872509"/>
        <a:ext cx="25875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DD40BE5-F188-4B90-8D25-FBCE85B41EF8}" type="datetime1">
              <a:rPr lang="el-GR" smtClean="0"/>
              <a:t>31/10/2024</a:t>
            </a:fld>
            <a:endParaRPr lang="en-US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7ACF5E7-ACB0-497B-A8C6-F2E617B46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53396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87A8100-2D96-4CBC-9A09-B5A1A3AE53A6}" type="datetime1">
              <a:rPr lang="el-GR" smtClean="0"/>
              <a:t>31/10/2024</a:t>
            </a:fld>
            <a:endParaRPr lang="en-US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l"/>
              <a:t>Κάντε κλικ για επεξεργασία των στυλ κειμένου του υποδείγματος</a:t>
            </a:r>
            <a:endParaRPr lang="en-US"/>
          </a:p>
          <a:p>
            <a:pPr lvl="1" rtl="0"/>
            <a:r>
              <a:rPr lang="el"/>
              <a:t>Δεύτερου επιπέδου</a:t>
            </a:r>
          </a:p>
          <a:p>
            <a:pPr lvl="2" rtl="0"/>
            <a:r>
              <a:rPr lang="el"/>
              <a:t>Τρίτου επιπέδου</a:t>
            </a:r>
          </a:p>
          <a:p>
            <a:pPr lvl="3" rtl="0"/>
            <a:r>
              <a:rPr lang="el"/>
              <a:t>Τέταρτου επιπέδου</a:t>
            </a:r>
          </a:p>
          <a:p>
            <a:pPr lvl="4" rtl="0"/>
            <a:r>
              <a:rPr lang="el"/>
              <a:t>Πέμπτου επιπέδου</a:t>
            </a:r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7A705E3-E620-489D-9973-6221209A4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58183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b="1" i="0" dirty="0">
                <a:solidFill>
                  <a:srgbClr val="444444"/>
                </a:solidFill>
                <a:effectLst/>
                <a:latin typeface="Open Sans" panose="020F0502020204030204" pitchFamily="34" charset="0"/>
              </a:rPr>
              <a:t>Ο πρώτος </a:t>
            </a:r>
            <a:r>
              <a:rPr lang="en-US" b="1" i="0" dirty="0">
                <a:solidFill>
                  <a:srgbClr val="444444"/>
                </a:solidFill>
                <a:effectLst/>
                <a:latin typeface="Open Sans" panose="020F0502020204030204" pitchFamily="34" charset="0"/>
              </a:rPr>
              <a:t>SLA</a:t>
            </a:r>
            <a:r>
              <a:rPr lang="el-GR" b="1" i="0" dirty="0">
                <a:solidFill>
                  <a:srgbClr val="444444"/>
                </a:solidFill>
                <a:effectLst/>
                <a:latin typeface="Open Sans" panose="020F0502020204030204" pitchFamily="34" charset="0"/>
              </a:rPr>
              <a:t> από τον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F0502020204030204" pitchFamily="34" charset="0"/>
              </a:rPr>
              <a:t> Hideo Kodama </a:t>
            </a:r>
            <a:r>
              <a:rPr lang="el-GR" b="0" i="0" dirty="0">
                <a:solidFill>
                  <a:srgbClr val="444444"/>
                </a:solidFill>
                <a:effectLst/>
                <a:latin typeface="Open Sans" panose="020F0502020204030204" pitchFamily="34" charset="0"/>
              </a:rPr>
              <a:t>το 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F0502020204030204" pitchFamily="34" charset="0"/>
              </a:rPr>
              <a:t>1980</a:t>
            </a:r>
            <a:r>
              <a:rPr lang="el-GR" b="0" i="0" dirty="0">
                <a:solidFill>
                  <a:srgbClr val="444444"/>
                </a:solidFill>
                <a:effectLst/>
                <a:latin typeface="Open Sans" panose="020F0502020204030204" pitchFamily="34" charset="0"/>
              </a:rPr>
              <a:t>.</a:t>
            </a:r>
            <a:endParaRPr lang="en-US" b="0" i="0" dirty="0">
              <a:solidFill>
                <a:srgbClr val="444444"/>
              </a:solidFill>
              <a:effectLst/>
              <a:latin typeface="Open Sans" panose="020F0502020204030204" pitchFamily="34" charset="0"/>
            </a:endParaRPr>
          </a:p>
          <a:p>
            <a:r>
              <a:rPr lang="el-GR" dirty="0"/>
              <a:t>Ο πρώτος </a:t>
            </a:r>
            <a:r>
              <a:rPr lang="en-US" b="1" dirty="0"/>
              <a:t>FDM</a:t>
            </a:r>
            <a:r>
              <a:rPr lang="en-US" dirty="0"/>
              <a:t> </a:t>
            </a:r>
            <a:r>
              <a:rPr lang="el-GR" dirty="0"/>
              <a:t>από τον</a:t>
            </a:r>
            <a:r>
              <a:rPr lang="en-US" dirty="0"/>
              <a:t> Scott Crump </a:t>
            </a:r>
            <a:r>
              <a:rPr lang="el-GR" dirty="0"/>
              <a:t>το </a:t>
            </a:r>
            <a:r>
              <a:rPr lang="en-US" dirty="0"/>
              <a:t>1988, </a:t>
            </a:r>
            <a:r>
              <a:rPr lang="el-GR" dirty="0"/>
              <a:t>που στη συνέχεια ίδρυσε την </a:t>
            </a:r>
            <a:r>
              <a:rPr lang="en-US" dirty="0"/>
              <a:t>Stratasys,</a:t>
            </a:r>
            <a:r>
              <a:rPr lang="el-GR" dirty="0"/>
              <a:t>που χρησιμοποίησε </a:t>
            </a:r>
            <a:r>
              <a:rPr lang="en-US" dirty="0"/>
              <a:t>G-Code</a:t>
            </a:r>
            <a:r>
              <a:rPr lang="el-GR" dirty="0"/>
              <a:t> και κατασκεύασε το 1991 τον εικονιζόμενο εκτυπωτή!</a:t>
            </a:r>
          </a:p>
          <a:p>
            <a:r>
              <a:rPr lang="el-GR" dirty="0"/>
              <a:t>Μόλις έληξαν τα διπλώματα ευρεσιτεχνίας το 2009), εμφανίστηκε ένα κύμα καινοτομίας και οι τιμές για τους 3D εκτυπωτές έπεσαν από 100.000+ USD κάτω από 3.000 USD για την ίδια λειτουργικότητα και ποιότητα εκτύπωσης!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F87A8100-2D96-4CBC-9A09-B5A1A3AE53A6}" type="datetime1">
              <a:rPr lang="el-GR" smtClean="0"/>
              <a:t>31/10/2024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7A705E3-E620-489D-9973-6221209A4B3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1938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585993-8F4F-DF1E-05C4-372E0FEDE4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D786343-BF4E-8306-3ACF-0152517752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C2873BB-35E3-7B24-F4C8-9C475D3A16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/>
              <a:t>Επεξήγηση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b="1" dirty="0"/>
              <a:t>G21, G90:</a:t>
            </a:r>
            <a:r>
              <a:rPr lang="el-GR" dirty="0"/>
              <a:t> Ορίζουν τις μονάδες μέτρησης και τον τρόπο ερμηνείας των συντεταγμένων.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b="1" dirty="0"/>
              <a:t>G28:</a:t>
            </a:r>
            <a:r>
              <a:rPr lang="el-GR" dirty="0"/>
              <a:t> Είναι μια εντολή ασφαλείας για να βεβαιωθείτε ότι ο εκτυπωτής βρίσκεται στην αρχική του θέση.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b="1" dirty="0"/>
              <a:t>G0 X0 Y0 Z10:</a:t>
            </a:r>
            <a:r>
              <a:rPr lang="el-GR" dirty="0"/>
              <a:t> Μετακινεί τον εκτυπωτή 10mm πάνω από το κρεβάτι για να αποφύγει τυχόν συγκρούσεις.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b="1" dirty="0"/>
              <a:t>G1 Z0:</a:t>
            </a:r>
            <a:r>
              <a:rPr lang="el-GR" dirty="0"/>
              <a:t> Κατεβάζει τον εκτυπωτή στο κρεβάτι για να ξεκινήσει η εκτύπωση.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dirty="0"/>
              <a:t>Οι επόμενες εντολές G1 δημιουργούν τις πλευρές του τετραγώνου.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b="1" dirty="0"/>
              <a:t>G0 Z10:</a:t>
            </a:r>
            <a:r>
              <a:rPr lang="el-GR" dirty="0"/>
              <a:t> Ανυψώνει τον εκτυπωτή στο τέλος της εκτύπωσης.</a:t>
            </a:r>
          </a:p>
          <a:p>
            <a:endParaRPr lang="el-G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B69794-0ECC-8C47-84E5-66B6ABFF08C4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F87A8100-2D96-4CBC-9A09-B5A1A3AE53A6}" type="datetime1">
              <a:rPr lang="el-GR" smtClean="0"/>
              <a:t>31/10/2024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EB83B2-D382-DFDA-B83C-14D1E02811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7A705E3-E620-489D-9973-6221209A4B3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3280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91BB69-922D-9570-C83E-BADA8A6F61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7E9E2D-1973-2E05-9C12-F885774F64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B569D4D-73A6-DF8F-30DF-1EEEE2C949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l-GR" b="1" dirty="0"/>
              <a:t>G21, G90:</a:t>
            </a:r>
            <a:r>
              <a:rPr lang="el-GR" dirty="0"/>
              <a:t> Ορίζουν τις μονάδες μέτρησης και τον τρόπο ερμηνείας των συντεταγμένων.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b="1" dirty="0"/>
              <a:t>G28:</a:t>
            </a:r>
            <a:r>
              <a:rPr lang="el-GR" dirty="0"/>
              <a:t> Είναι μια εντολή ασφαλείας για να βεβαιωθείτε ότι ο εκτυπωτής βρίσκεται στην αρχική του θέση.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b="1" dirty="0"/>
              <a:t>G0 X0 Y0 Z10:</a:t>
            </a:r>
            <a:r>
              <a:rPr lang="el-GR" dirty="0"/>
              <a:t> Μετακινεί τον εκτυπωτή 10mm πάνω από το κρεβάτι για να αποφύγει τυχόν συγκρούσεις.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b="1" dirty="0"/>
              <a:t>G1 Z0:</a:t>
            </a:r>
            <a:r>
              <a:rPr lang="el-GR" dirty="0"/>
              <a:t> Κατεβάζει τον εκτυπωτή στο κρεβάτι για να ξεκινήσει η εκτύπωση.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dirty="0"/>
              <a:t>Οι επόμενες εντολές G1 δημιουργούν τις πλευρές του τετραγώνου.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b="1" dirty="0"/>
              <a:t>G0 Z10:</a:t>
            </a:r>
            <a:r>
              <a:rPr lang="el-GR" dirty="0"/>
              <a:t> Ανυψώνει τον εκτυπωτή στο τέλος της εκτύπωσης.</a:t>
            </a:r>
          </a:p>
          <a:p>
            <a:r>
              <a:rPr lang="el-GR" b="1" dirty="0"/>
              <a:t>Χρήση λογισμικού </a:t>
            </a:r>
            <a:r>
              <a:rPr lang="el-GR" b="1" dirty="0" err="1"/>
              <a:t>Slicing</a:t>
            </a:r>
            <a:endParaRPr lang="el-GR" b="1" dirty="0"/>
          </a:p>
          <a:p>
            <a:r>
              <a:rPr lang="el-GR" dirty="0"/>
              <a:t>Για πιο περίπλοκα σχήματα και για να ρυθμίσετε παραμέτρους όπως το πάχος της στρώσης, την ταχύτητα εκτύπωσης κ.λπ., είναι καλύτερο να χρησιμοποιήσετε ένα λογισμικό </a:t>
            </a:r>
            <a:r>
              <a:rPr lang="el-GR" dirty="0" err="1"/>
              <a:t>Slicing</a:t>
            </a:r>
            <a:r>
              <a:rPr lang="el-GR" dirty="0"/>
              <a:t>. Απλά εισάγετε το 3D μοντέλο σας στο λογισμικό και αυτό θα δημιουργήσει αυτόματα τον απαραίτητο G-</a:t>
            </a:r>
            <a:r>
              <a:rPr lang="el-GR" dirty="0" err="1"/>
              <a:t>code</a:t>
            </a:r>
            <a:r>
              <a:rPr lang="el-GR" dirty="0"/>
              <a:t>.</a:t>
            </a:r>
          </a:p>
          <a:p>
            <a:endParaRPr lang="el-G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EFDFA6-832C-5A98-2EDC-2CF3FDD3D277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F87A8100-2D96-4CBC-9A09-B5A1A3AE53A6}" type="datetime1">
              <a:rPr lang="el-GR" smtClean="0"/>
              <a:t>31/10/2024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E4DEED-6BCA-910D-C8F6-91D4190DAF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7A705E3-E620-489D-9973-6221209A4B3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526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l-GR" sz="12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Αυτός ο πίνακας καλύπτει τις περισσότερες εντολές G-</a:t>
            </a:r>
            <a:r>
              <a:rPr lang="el-GR" sz="12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Code</a:t>
            </a:r>
            <a:r>
              <a:rPr lang="el-GR" sz="12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σε 3D εκτυπωτές. Ορισμένες εντολές </a:t>
            </a:r>
            <a:r>
              <a:rPr lang="el-GR" sz="1200" dirty="0">
                <a:solidFill>
                  <a:srgbClr val="333333"/>
                </a:solidFill>
                <a:latin typeface="Roboto" panose="02000000000000000000" pitchFamily="2" charset="0"/>
              </a:rPr>
              <a:t>μπορεί να διαφέρουν ανάλογα με το </a:t>
            </a:r>
            <a:r>
              <a:rPr lang="el-GR" sz="1200" dirty="0" err="1">
                <a:solidFill>
                  <a:srgbClr val="333333"/>
                </a:solidFill>
                <a:latin typeface="Roboto" panose="02000000000000000000" pitchFamily="2" charset="0"/>
              </a:rPr>
              <a:t>firmware</a:t>
            </a:r>
            <a:r>
              <a:rPr lang="el-GR" sz="1200" dirty="0">
                <a:solidFill>
                  <a:srgbClr val="333333"/>
                </a:solidFill>
                <a:latin typeface="Roboto" panose="02000000000000000000" pitchFamily="2" charset="0"/>
              </a:rPr>
              <a:t> που χρησιμοποιείται και το ορίζει ο κάθε κατασκευαστής, επομένως είναι σημαντικό να ανατρέξετε στο εγχειρίδιο χρήσης του συγκεκριμένου εκτυπωτή για πλήρεις πληροφορίες.</a:t>
            </a:r>
          </a:p>
          <a:p>
            <a:r>
              <a:rPr lang="el-GR" b="1" dirty="0"/>
              <a:t>Ας δούμε μερικές από τις πιο συνηθισμένες εντολές G-</a:t>
            </a:r>
            <a:r>
              <a:rPr lang="el-GR" b="1" dirty="0" err="1"/>
              <a:t>code</a:t>
            </a:r>
            <a:r>
              <a:rPr lang="el-GR" b="1" dirty="0"/>
              <a:t>:</a:t>
            </a:r>
            <a:endParaRPr lang="el-GR" dirty="0"/>
          </a:p>
          <a:p>
            <a:r>
              <a:rPr lang="el-GR" b="1" dirty="0"/>
              <a:t>Κινήσεις της Κεφαλής Εκτύπωσης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b="1" dirty="0"/>
              <a:t>G0:</a:t>
            </a:r>
            <a:r>
              <a:rPr lang="el-GR" dirty="0"/>
              <a:t> Γρήγορη κίνηση (χωρίς εκτύπωση) μεταξύ δύο σημείων. Χρησιμοποιείται για να μετακινήσει γρήγορα την κεφαλή σε ένα νέο σημείο χωρίς να εκτυπώσει.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b="1" dirty="0"/>
              <a:t>G1:</a:t>
            </a:r>
            <a:r>
              <a:rPr lang="el-GR" dirty="0"/>
              <a:t> Γραμμική κίνηση με εκτύπωση. Αυτή η εντολή χρησιμοποιείται για να μετακινήσει την κεφαλή και να εκτυπώσει ταυτόχρονα.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b="1" dirty="0"/>
              <a:t>G2΄και </a:t>
            </a:r>
            <a:r>
              <a:rPr lang="en-US" b="1" dirty="0"/>
              <a:t>G3</a:t>
            </a:r>
            <a:r>
              <a:rPr lang="el-GR" b="1" dirty="0"/>
              <a:t>:</a:t>
            </a:r>
            <a:r>
              <a:rPr lang="el-GR" dirty="0"/>
              <a:t> Κυκλική κίνηση δεξιόστροφα</a:t>
            </a:r>
            <a:r>
              <a:rPr lang="en-US" dirty="0"/>
              <a:t> </a:t>
            </a:r>
            <a:r>
              <a:rPr lang="el-GR" dirty="0"/>
              <a:t>και αριστερόστροφα.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F87A8100-2D96-4CBC-9A09-B5A1A3AE53A6}" type="datetime1">
              <a:rPr lang="el-GR" smtClean="0"/>
              <a:t>31/10/2024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7A705E3-E620-489D-9973-6221209A4B3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1547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/>
              <a:t>Ρυθμίσεις Εκτυπωτή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b="1" dirty="0"/>
              <a:t>G21:</a:t>
            </a:r>
            <a:r>
              <a:rPr lang="el-GR" dirty="0"/>
              <a:t> Επιλογή μονάδων μέτρησης σε χιλιοστά.</a:t>
            </a:r>
            <a:endParaRPr lang="el-GR" b="1" dirty="0"/>
          </a:p>
          <a:p>
            <a:pPr>
              <a:buFont typeface="Arial" panose="020B0604020202020204" pitchFamily="34" charset="0"/>
              <a:buChar char="•"/>
            </a:pPr>
            <a:r>
              <a:rPr lang="el-GR" b="1" dirty="0"/>
              <a:t>G28:</a:t>
            </a:r>
            <a:r>
              <a:rPr lang="el-GR" dirty="0"/>
              <a:t> Μετακίνηση όλων των αξόνων στην αρχική τους θέση.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b="1" dirty="0"/>
              <a:t>G90 &amp; G91:</a:t>
            </a:r>
            <a:r>
              <a:rPr lang="el-GR" dirty="0"/>
              <a:t> </a:t>
            </a:r>
            <a:r>
              <a:rPr lang="el-GR" b="1" dirty="0"/>
              <a:t>:</a:t>
            </a:r>
            <a:r>
              <a:rPr lang="el-GR" dirty="0"/>
              <a:t> Επιλογή απόλυτων και σχετικών συντεταγμένων.</a:t>
            </a:r>
            <a:endParaRPr lang="el-GR" sz="1200" dirty="0">
              <a:solidFill>
                <a:srgbClr val="333333"/>
              </a:solidFill>
              <a:latin typeface="Roboto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l-GR" sz="1200" dirty="0">
                <a:solidFill>
                  <a:srgbClr val="333333"/>
                </a:solidFill>
                <a:latin typeface="Roboto" panose="02000000000000000000" pitchFamily="2" charset="0"/>
              </a:rPr>
              <a:t>Οι εντολές G-</a:t>
            </a:r>
            <a:r>
              <a:rPr lang="el-GR" sz="1200" dirty="0" err="1">
                <a:solidFill>
                  <a:srgbClr val="333333"/>
                </a:solidFill>
                <a:latin typeface="Roboto" panose="02000000000000000000" pitchFamily="2" charset="0"/>
              </a:rPr>
              <a:t>Code</a:t>
            </a:r>
            <a:r>
              <a:rPr lang="el-GR" sz="1200" dirty="0">
                <a:solidFill>
                  <a:srgbClr val="333333"/>
                </a:solidFill>
                <a:latin typeface="Roboto" panose="02000000000000000000" pitchFamily="2" charset="0"/>
              </a:rPr>
              <a:t> με αριθμούς μεταξύ G33 και G89 είναι συνήθως πιο εξειδικευμένες και χρησιμοποιούνται κυρίως σε βιομηχανικές CNC μηχανές για κατεργασία μετάλλων και άλλων υλικών, παρά σε 3D εκτυπωτές.</a:t>
            </a:r>
          </a:p>
          <a:p>
            <a:pPr>
              <a:buFont typeface="Arial" panose="020B0604020202020204" pitchFamily="34" charset="0"/>
              <a:buChar char="•"/>
            </a:pPr>
            <a:endParaRPr lang="el-GR" dirty="0"/>
          </a:p>
          <a:p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F87A8100-2D96-4CBC-9A09-B5A1A3AE53A6}" type="datetime1">
              <a:rPr lang="el-GR" smtClean="0"/>
              <a:t>31/10/2024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7A705E3-E620-489D-9973-6221209A4B3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9323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l-GR" sz="1200" dirty="0">
                <a:solidFill>
                  <a:srgbClr val="333333"/>
                </a:solidFill>
                <a:latin typeface="Roboto" panose="02000000000000000000" pitchFamily="2" charset="0"/>
              </a:rPr>
              <a:t>Αυτές οι εντολές ελέγχουν διάφορες λειτουργίες του 3D εκτυπωτή, όπως η ενεργοποίηση/απενεργοποίηση των μηχανικών μερών, η ρύθμιση θερμοκρασίας, και άλλες λειτουργικές ρυθμίσεις. Οι εντολές αυτές ξεκινούν με το γράμμα “M” και ακολουθούνται από έναν αριθμό, όπως M104 ή M106.</a:t>
            </a:r>
            <a:endParaRPr lang="en-US" sz="1200" dirty="0">
              <a:solidFill>
                <a:srgbClr val="333333"/>
              </a:solidFill>
              <a:latin typeface="Roboto" panose="02000000000000000000" pitchFamily="2" charset="0"/>
            </a:endParaRPr>
          </a:p>
          <a:p>
            <a:pPr marL="0" indent="0" algn="just">
              <a:buNone/>
            </a:pPr>
            <a:r>
              <a:rPr lang="el-GR" sz="1200" dirty="0">
                <a:solidFill>
                  <a:srgbClr val="333333"/>
                </a:solidFill>
                <a:latin typeface="Roboto" panose="02000000000000000000" pitchFamily="2" charset="0"/>
              </a:rPr>
              <a:t>Επικεντρώνονται κυρίως στον έλεγχο των λειτουργιών που δεν αφορούν άμεσα τις κινήσεις του εκτυπωτή.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F87A8100-2D96-4CBC-9A09-B5A1A3AE53A6}" type="datetime1">
              <a:rPr lang="el-GR" smtClean="0"/>
              <a:t>31/10/2024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7A705E3-E620-489D-9973-6221209A4B3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9854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l-GR" b="1" dirty="0"/>
              <a:t>Ας δούμε μερικές από τις πιο συνηθισμένες εντολές Μ-</a:t>
            </a:r>
            <a:r>
              <a:rPr lang="el-GR" b="1" dirty="0" err="1"/>
              <a:t>code</a:t>
            </a:r>
            <a:endParaRPr lang="el-GR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l-GR" b="1" dirty="0"/>
              <a:t>M0:</a:t>
            </a:r>
            <a:r>
              <a:rPr lang="el-GR" sz="1200" b="0" u="none" strike="noStrike" dirty="0">
                <a:solidFill>
                  <a:srgbClr val="333333"/>
                </a:solidFill>
                <a:effectLst/>
              </a:rPr>
              <a:t> Σταματά τη λειτουργία της μηχανής και περιμένει την παρέμβαση του χειριστή.</a:t>
            </a:r>
            <a:endParaRPr lang="el-GR" sz="1200" b="1" u="none" strike="noStrike" dirty="0">
              <a:solidFill>
                <a:srgbClr val="333333"/>
              </a:solidFill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1" u="none" strike="noStrike" dirty="0">
                <a:solidFill>
                  <a:srgbClr val="333333"/>
                </a:solidFill>
                <a:effectLst/>
              </a:rPr>
              <a:t>M17</a:t>
            </a:r>
            <a:r>
              <a:rPr lang="el-GR" sz="1200" b="1" u="none" strike="noStrike" dirty="0">
                <a:solidFill>
                  <a:srgbClr val="333333"/>
                </a:solidFill>
                <a:effectLst/>
              </a:rPr>
              <a:t> &amp; </a:t>
            </a:r>
            <a:r>
              <a:rPr lang="en-US" sz="1200" b="1" u="none" strike="noStrike" dirty="0">
                <a:solidFill>
                  <a:srgbClr val="333333"/>
                </a:solidFill>
                <a:effectLst/>
              </a:rPr>
              <a:t>M1</a:t>
            </a:r>
            <a:r>
              <a:rPr lang="el-GR" sz="1200" b="1" u="none" strike="noStrike" dirty="0">
                <a:solidFill>
                  <a:srgbClr val="333333"/>
                </a:solidFill>
                <a:effectLst/>
              </a:rPr>
              <a:t>8: </a:t>
            </a:r>
            <a:r>
              <a:rPr lang="el-GR" sz="1200" b="0" u="none" strike="noStrike" dirty="0">
                <a:solidFill>
                  <a:srgbClr val="333333"/>
                </a:solidFill>
                <a:effectLst/>
              </a:rPr>
              <a:t>Ενεργοποιεί και Απενεργοποιεί τα </a:t>
            </a:r>
            <a:r>
              <a:rPr lang="el-GR" sz="1200" b="0" u="none" strike="noStrike" dirty="0" err="1">
                <a:solidFill>
                  <a:srgbClr val="333333"/>
                </a:solidFill>
                <a:effectLst/>
              </a:rPr>
              <a:t>βηματικά</a:t>
            </a:r>
            <a:r>
              <a:rPr lang="el-GR" sz="1200" b="0" u="none" strike="noStrike" dirty="0">
                <a:solidFill>
                  <a:srgbClr val="333333"/>
                </a:solidFill>
                <a:effectLst/>
              </a:rPr>
              <a:t> μοτέρ για εξοικονόμηση ενέργειας.</a:t>
            </a:r>
            <a:endParaRPr lang="el-GR" sz="1200" b="0" i="0" u="none" strike="noStrike" dirty="0">
              <a:solidFill>
                <a:srgbClr val="333333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l-GR" dirty="0"/>
          </a:p>
          <a:p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F87A8100-2D96-4CBC-9A09-B5A1A3AE53A6}" type="datetime1">
              <a:rPr lang="el-GR" smtClean="0"/>
              <a:t>31/10/2024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7A705E3-E620-489D-9973-6221209A4B3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4104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F87A8100-2D96-4CBC-9A09-B5A1A3AE53A6}" type="datetime1">
              <a:rPr lang="el-GR" smtClean="0"/>
              <a:t>31/10/2024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7A705E3-E620-489D-9973-6221209A4B3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668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/>
              <a:t>Ρυθμίσεις Εκτυπωτή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b="1" dirty="0"/>
              <a:t>M104:</a:t>
            </a:r>
            <a:r>
              <a:rPr lang="el-GR" dirty="0"/>
              <a:t> Ρύθμιση της θερμοκρασίας του εκτυπωτή.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b="1" dirty="0"/>
              <a:t>M106 και Μ107:</a:t>
            </a:r>
            <a:r>
              <a:rPr lang="el-GR" dirty="0"/>
              <a:t> Ενεργοποίηση και </a:t>
            </a:r>
            <a:r>
              <a:rPr lang="el-GR" dirty="0" err="1"/>
              <a:t>Απενεργοποίησητου</a:t>
            </a:r>
            <a:r>
              <a:rPr lang="el-GR" dirty="0"/>
              <a:t> ανεμιστήρα.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F87A8100-2D96-4CBC-9A09-B5A1A3AE53A6}" type="datetime1">
              <a:rPr lang="el-GR" smtClean="0"/>
              <a:t>31/10/2024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7A705E3-E620-489D-9973-6221209A4B3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1612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l-GR" b="1" dirty="0"/>
              <a:t>M200:</a:t>
            </a:r>
            <a:r>
              <a:rPr lang="el-GR" dirty="0"/>
              <a:t> Ορισμός διαμέτρου νήματος</a:t>
            </a:r>
          </a:p>
          <a:p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F87A8100-2D96-4CBC-9A09-B5A1A3AE53A6}" type="datetime1">
              <a:rPr lang="el-GR" smtClean="0"/>
              <a:t>31/10/2024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7A705E3-E620-489D-9973-6221209A4B3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7943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D3C290-5F2B-C724-B194-5655D995C3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6930E2D-4CA9-4F82-E1AC-E5B64F1FF1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541A4F5-70C7-EE04-6649-52C436297E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D6231B-0BC3-0BBA-FA3D-F34FEEA8B9D0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F87A8100-2D96-4CBC-9A09-B5A1A3AE53A6}" type="datetime1">
              <a:rPr lang="el-GR" smtClean="0"/>
              <a:t>31/10/2024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858402-7C82-5981-3E53-7589443FEC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7A705E3-E620-489D-9973-6221209A4B3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2392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200" dirty="0">
                <a:solidFill>
                  <a:srgbClr val="333333"/>
                </a:solidFill>
                <a:latin typeface="Roboto" panose="02000000000000000000" pitchFamily="2" charset="0"/>
              </a:rPr>
              <a:t>Ο G-</a:t>
            </a:r>
            <a:r>
              <a:rPr lang="el-GR" sz="1200" dirty="0" err="1">
                <a:solidFill>
                  <a:srgbClr val="333333"/>
                </a:solidFill>
                <a:latin typeface="Roboto" panose="02000000000000000000" pitchFamily="2" charset="0"/>
              </a:rPr>
              <a:t>Code</a:t>
            </a:r>
            <a:r>
              <a:rPr lang="el-GR" sz="1200" dirty="0">
                <a:solidFill>
                  <a:srgbClr val="333333"/>
                </a:solidFill>
                <a:latin typeface="Roboto" panose="02000000000000000000" pitchFamily="2" charset="0"/>
              </a:rPr>
              <a:t> είναι μια σειρά εντολών που δίνουν συγκεκριμένες οδηγίες στον 3D εκτυπωτή</a:t>
            </a:r>
            <a:r>
              <a:rPr lang="en-US" sz="1200" dirty="0">
                <a:solidFill>
                  <a:srgbClr val="333333"/>
                </a:solidFill>
                <a:latin typeface="Roboto" panose="02000000000000000000" pitchFamily="2" charset="0"/>
              </a:rPr>
              <a:t>, </a:t>
            </a:r>
            <a:r>
              <a:rPr lang="el-GR" sz="1200" dirty="0">
                <a:solidFill>
                  <a:srgbClr val="333333"/>
                </a:solidFill>
                <a:latin typeface="Roboto" panose="02000000000000000000" pitchFamily="2" charset="0"/>
              </a:rPr>
              <a:t>δηλαδή είναι η  </a:t>
            </a:r>
            <a:r>
              <a:rPr lang="el-GR" sz="1200" b="1" dirty="0">
                <a:solidFill>
                  <a:srgbClr val="333333"/>
                </a:solidFill>
                <a:latin typeface="Roboto" panose="02000000000000000000" pitchFamily="2" charset="0"/>
              </a:rPr>
              <a:t>γλώσσα προγραμματισμού</a:t>
            </a:r>
            <a:r>
              <a:rPr lang="el-GR" sz="1200" dirty="0">
                <a:solidFill>
                  <a:srgbClr val="333333"/>
                </a:solidFill>
                <a:latin typeface="Roboto" panose="02000000000000000000" pitchFamily="2" charset="0"/>
              </a:rPr>
              <a:t>, την οποία διαβάζει ένας  3D εκτυπωτής, για αυτό τον λόγο ονομάζεται και </a:t>
            </a:r>
            <a:r>
              <a:rPr lang="el-GR" sz="1200" b="1" dirty="0">
                <a:solidFill>
                  <a:srgbClr val="333333"/>
                </a:solidFill>
                <a:latin typeface="Roboto" panose="02000000000000000000" pitchFamily="2" charset="0"/>
              </a:rPr>
              <a:t>γλώσσα μηχανής.</a:t>
            </a:r>
          </a:p>
          <a:p>
            <a:pPr marL="0" indent="0" algn="just">
              <a:buNone/>
            </a:pPr>
            <a:r>
              <a:rPr lang="el-GR" sz="1200" dirty="0">
                <a:solidFill>
                  <a:srgbClr val="333333"/>
                </a:solidFill>
                <a:latin typeface="Roboto" panose="02000000000000000000" pitchFamily="2" charset="0"/>
              </a:rPr>
              <a:t>Οι εντολές αυτές αφορούν τη μετακίνηση της κεφαλής, την τροφοδοσία του νήματος, την θερμοκρασία των θερμαντικών στοιχείων, και άλλες παραμέτρους της διαδικασίας εκτύπωσης. Κάθε εντολή ξεκινάει με τα γράμματα</a:t>
            </a:r>
            <a:r>
              <a:rPr lang="en-US" sz="1200" dirty="0">
                <a:solidFill>
                  <a:srgbClr val="333333"/>
                </a:solidFill>
                <a:latin typeface="Roboto" panose="02000000000000000000" pitchFamily="2" charset="0"/>
              </a:rPr>
              <a:t>:</a:t>
            </a:r>
          </a:p>
          <a:p>
            <a:pPr algn="just"/>
            <a:r>
              <a:rPr lang="el-GR" sz="1200" dirty="0">
                <a:solidFill>
                  <a:srgbClr val="333333"/>
                </a:solidFill>
                <a:latin typeface="Roboto" panose="02000000000000000000" pitchFamily="2" charset="0"/>
              </a:rPr>
              <a:t>‘</a:t>
            </a:r>
            <a:r>
              <a:rPr lang="el-GR" sz="1200" b="1" dirty="0">
                <a:solidFill>
                  <a:srgbClr val="333333"/>
                </a:solidFill>
                <a:latin typeface="Roboto" panose="02000000000000000000" pitchFamily="2" charset="0"/>
              </a:rPr>
              <a:t>G’ για γενικές κινήσεις και</a:t>
            </a:r>
            <a:endParaRPr lang="en-US" sz="1200" b="1" dirty="0">
              <a:solidFill>
                <a:srgbClr val="333333"/>
              </a:solidFill>
              <a:latin typeface="Roboto" panose="02000000000000000000" pitchFamily="2" charset="0"/>
            </a:endParaRPr>
          </a:p>
          <a:p>
            <a:pPr algn="just"/>
            <a:r>
              <a:rPr lang="el-GR" sz="1200" b="1" dirty="0">
                <a:solidFill>
                  <a:srgbClr val="333333"/>
                </a:solidFill>
                <a:latin typeface="Roboto" panose="02000000000000000000" pitchFamily="2" charset="0"/>
              </a:rPr>
              <a:t>‘M’ για εντολές που αφορούν τις λειτουργίες της μηχανής,</a:t>
            </a:r>
            <a:endParaRPr lang="en-US" sz="1200" b="1" dirty="0">
              <a:solidFill>
                <a:srgbClr val="333333"/>
              </a:solidFill>
              <a:latin typeface="Roboto" panose="02000000000000000000" pitchFamily="2" charset="0"/>
            </a:endParaRPr>
          </a:p>
          <a:p>
            <a:pPr marL="0" indent="0" algn="just">
              <a:buNone/>
            </a:pPr>
            <a:r>
              <a:rPr lang="el-GR" sz="1200" dirty="0">
                <a:solidFill>
                  <a:srgbClr val="333333"/>
                </a:solidFill>
                <a:latin typeface="Roboto" panose="02000000000000000000" pitchFamily="2" charset="0"/>
              </a:rPr>
              <a:t>ακολουθούμενη από αριθμούς και παραμέτρους.</a:t>
            </a:r>
          </a:p>
          <a:p>
            <a:pPr marL="0" indent="0" algn="just">
              <a:buNone/>
            </a:pPr>
            <a:r>
              <a:rPr lang="el-GR" sz="1200" dirty="0">
                <a:solidFill>
                  <a:srgbClr val="333333"/>
                </a:solidFill>
                <a:latin typeface="Roboto" panose="02000000000000000000" pitchFamily="2" charset="0"/>
              </a:rPr>
              <a:t>Αυτού του είδους κώδικας εμπεριέχεται στα αρχεία μορφής *.GCODE, τα οποία παράγει ο </a:t>
            </a:r>
            <a:r>
              <a:rPr lang="el-GR" sz="1200" b="1" dirty="0" err="1">
                <a:solidFill>
                  <a:srgbClr val="333333"/>
                </a:solidFill>
                <a:latin typeface="Roboto" panose="02000000000000000000" pitchFamily="2" charset="0"/>
              </a:rPr>
              <a:t>Slicer</a:t>
            </a:r>
            <a:r>
              <a:rPr lang="el-GR" sz="1200" dirty="0">
                <a:solidFill>
                  <a:srgbClr val="333333"/>
                </a:solidFill>
                <a:latin typeface="Roboto" panose="02000000000000000000" pitchFamily="2" charset="0"/>
              </a:rPr>
              <a:t> (</a:t>
            </a:r>
            <a:r>
              <a:rPr lang="el-GR" sz="1200" dirty="0" err="1">
                <a:solidFill>
                  <a:srgbClr val="333333"/>
                </a:solidFill>
                <a:latin typeface="Roboto" panose="02000000000000000000" pitchFamily="2" charset="0"/>
              </a:rPr>
              <a:t>Cura</a:t>
            </a:r>
            <a:r>
              <a:rPr lang="el-GR" sz="1200" dirty="0">
                <a:solidFill>
                  <a:srgbClr val="333333"/>
                </a:solidFill>
                <a:latin typeface="Roboto" panose="02000000000000000000" pitchFamily="2" charset="0"/>
              </a:rPr>
              <a:t>, Simplify3D, </a:t>
            </a:r>
            <a:r>
              <a:rPr lang="el-GR" sz="1200" dirty="0" err="1">
                <a:solidFill>
                  <a:srgbClr val="333333"/>
                </a:solidFill>
                <a:latin typeface="Roboto" panose="02000000000000000000" pitchFamily="2" charset="0"/>
              </a:rPr>
              <a:t>κλπ</a:t>
            </a:r>
            <a:r>
              <a:rPr lang="el-GR" sz="1200" dirty="0">
                <a:solidFill>
                  <a:srgbClr val="333333"/>
                </a:solidFill>
                <a:latin typeface="Roboto" panose="02000000000000000000" pitchFamily="2" charset="0"/>
              </a:rPr>
              <a:t>) μεταφράζοντας ένα αρχείο </a:t>
            </a:r>
            <a:r>
              <a:rPr lang="el-GR" sz="1200" b="1" dirty="0">
                <a:solidFill>
                  <a:srgbClr val="333333"/>
                </a:solidFill>
                <a:latin typeface="Roboto" panose="02000000000000000000" pitchFamily="2" charset="0"/>
              </a:rPr>
              <a:t>CAD</a:t>
            </a:r>
            <a:r>
              <a:rPr lang="el-GR" sz="1200" dirty="0">
                <a:solidFill>
                  <a:srgbClr val="333333"/>
                </a:solidFill>
                <a:latin typeface="Roboto" panose="02000000000000000000" pitchFamily="2" charset="0"/>
              </a:rPr>
              <a:t> σε σχέδιο προς εκτύπωση.</a:t>
            </a:r>
          </a:p>
          <a:p>
            <a:pPr marL="0" indent="0" algn="just">
              <a:buNone/>
            </a:pPr>
            <a:r>
              <a:rPr lang="el-GR" sz="1200" dirty="0">
                <a:solidFill>
                  <a:srgbClr val="333333"/>
                </a:solidFill>
                <a:latin typeface="Roboto" panose="02000000000000000000" pitchFamily="2" charset="0"/>
              </a:rPr>
              <a:t>Ο </a:t>
            </a:r>
            <a:r>
              <a:rPr lang="el-GR" sz="1200" dirty="0" err="1">
                <a:solidFill>
                  <a:srgbClr val="333333"/>
                </a:solidFill>
                <a:latin typeface="Roboto" panose="02000000000000000000" pitchFamily="2" charset="0"/>
              </a:rPr>
              <a:t>Slicer</a:t>
            </a:r>
            <a:r>
              <a:rPr lang="el-GR" sz="1200" dirty="0">
                <a:solidFill>
                  <a:srgbClr val="333333"/>
                </a:solidFill>
                <a:latin typeface="Roboto" panose="02000000000000000000" pitchFamily="2" charset="0"/>
              </a:rPr>
              <a:t> αποθηκεύει οδηγίες σε απλό κείμενο, με κάθε γραμμή να αντιπροσωπεύει διαφορετική εντολή, όπως πόσο γρήγορα θα εκτυπώνει ο εκτυπωτής, τη θερμοκρασία που πρέπει να ρυθμίσει και πού πρέπει να κινούνται τα τμήματα εκτύπωσης.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F87A8100-2D96-4CBC-9A09-B5A1A3AE53A6}" type="datetime1">
              <a:rPr lang="el-GR" smtClean="0"/>
              <a:t>31/10/2024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7A705E3-E620-489D-9973-6221209A4B3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2023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l-GR" sz="1200" dirty="0">
                <a:solidFill>
                  <a:srgbClr val="333333"/>
                </a:solidFill>
                <a:latin typeface="Roboto" panose="02000000000000000000" pitchFamily="2" charset="0"/>
              </a:rPr>
              <a:t>Ο G-</a:t>
            </a:r>
            <a:r>
              <a:rPr lang="el-GR" sz="1200" dirty="0" err="1">
                <a:solidFill>
                  <a:srgbClr val="333333"/>
                </a:solidFill>
                <a:latin typeface="Roboto" panose="02000000000000000000" pitchFamily="2" charset="0"/>
              </a:rPr>
              <a:t>Code</a:t>
            </a:r>
            <a:r>
              <a:rPr lang="el-GR" sz="1200" dirty="0">
                <a:solidFill>
                  <a:srgbClr val="333333"/>
                </a:solidFill>
                <a:latin typeface="Roboto" panose="02000000000000000000" pitchFamily="2" charset="0"/>
              </a:rPr>
              <a:t> χρησιμοποιείται σε </a:t>
            </a:r>
            <a:r>
              <a:rPr lang="el-GR" sz="1200" b="1" dirty="0">
                <a:solidFill>
                  <a:srgbClr val="333333"/>
                </a:solidFill>
                <a:latin typeface="Roboto" panose="02000000000000000000" pitchFamily="2" charset="0"/>
              </a:rPr>
              <a:t>3D εκτυπωτές και άλλες CNC μηχανές</a:t>
            </a:r>
            <a:r>
              <a:rPr lang="el-GR" sz="1200" dirty="0">
                <a:solidFill>
                  <a:srgbClr val="333333"/>
                </a:solidFill>
                <a:latin typeface="Roboto" panose="02000000000000000000" pitchFamily="2" charset="0"/>
              </a:rPr>
              <a:t>, όπως:</a:t>
            </a:r>
          </a:p>
          <a:p>
            <a:pPr algn="just"/>
            <a:r>
              <a:rPr lang="el-GR" sz="1200" dirty="0">
                <a:solidFill>
                  <a:srgbClr val="333333"/>
                </a:solidFill>
                <a:latin typeface="Roboto" panose="02000000000000000000" pitchFamily="2" charset="0"/>
              </a:rPr>
              <a:t>φρέζες,</a:t>
            </a:r>
          </a:p>
          <a:p>
            <a:pPr algn="just"/>
            <a:r>
              <a:rPr lang="el-GR" sz="1200" dirty="0">
                <a:solidFill>
                  <a:srgbClr val="333333"/>
                </a:solidFill>
                <a:latin typeface="Roboto" panose="02000000000000000000" pitchFamily="2" charset="0"/>
              </a:rPr>
              <a:t>τόρνους και</a:t>
            </a:r>
          </a:p>
          <a:p>
            <a:pPr algn="just"/>
            <a:r>
              <a:rPr lang="el-GR" sz="1200" dirty="0">
                <a:solidFill>
                  <a:srgbClr val="333333"/>
                </a:solidFill>
                <a:latin typeface="Roboto" panose="02000000000000000000" pitchFamily="2" charset="0"/>
              </a:rPr>
              <a:t>πλάσμα,</a:t>
            </a:r>
          </a:p>
          <a:p>
            <a:pPr marL="0" indent="0" algn="just">
              <a:buNone/>
            </a:pPr>
            <a:r>
              <a:rPr lang="el-GR" sz="1200" dirty="0">
                <a:solidFill>
                  <a:srgbClr val="333333"/>
                </a:solidFill>
                <a:latin typeface="Roboto" panose="02000000000000000000" pitchFamily="2" charset="0"/>
              </a:rPr>
              <a:t>για την κατασκευή αντικειμένων μέσω της προσθετικής (</a:t>
            </a:r>
            <a:r>
              <a:rPr lang="el-GR" sz="1200" dirty="0" err="1">
                <a:solidFill>
                  <a:srgbClr val="333333"/>
                </a:solidFill>
                <a:latin typeface="Roboto" panose="02000000000000000000" pitchFamily="2" charset="0"/>
              </a:rPr>
              <a:t>additive</a:t>
            </a:r>
            <a:r>
              <a:rPr lang="el-GR" sz="1200" dirty="0">
                <a:solidFill>
                  <a:srgbClr val="333333"/>
                </a:solidFill>
                <a:latin typeface="Roboto" panose="02000000000000000000" pitchFamily="2" charset="0"/>
              </a:rPr>
              <a:t>) ή αφαιρετικής (</a:t>
            </a:r>
            <a:r>
              <a:rPr lang="el-GR" sz="1200" dirty="0" err="1">
                <a:solidFill>
                  <a:srgbClr val="333333"/>
                </a:solidFill>
                <a:latin typeface="Roboto" panose="02000000000000000000" pitchFamily="2" charset="0"/>
              </a:rPr>
              <a:t>subtractive</a:t>
            </a:r>
            <a:r>
              <a:rPr lang="el-GR" sz="1200" dirty="0">
                <a:solidFill>
                  <a:srgbClr val="333333"/>
                </a:solidFill>
                <a:latin typeface="Roboto" panose="02000000000000000000" pitchFamily="2" charset="0"/>
              </a:rPr>
              <a:t>) κατασκευής.</a:t>
            </a:r>
            <a:endParaRPr lang="en-US" sz="1200" dirty="0">
              <a:solidFill>
                <a:srgbClr val="333333"/>
              </a:solidFill>
              <a:latin typeface="Roboto" panose="02000000000000000000" pitchFamily="2" charset="0"/>
            </a:endParaRPr>
          </a:p>
          <a:p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F87A8100-2D96-4CBC-9A09-B5A1A3AE53A6}" type="datetime1">
              <a:rPr lang="el-GR" smtClean="0"/>
              <a:t>31/10/2024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7A705E3-E620-489D-9973-6221209A4B3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732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F87A8100-2D96-4CBC-9A09-B5A1A3AE53A6}" type="datetime1">
              <a:rPr lang="el-GR" smtClean="0"/>
              <a:t>31/10/2024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7A705E3-E620-489D-9973-6221209A4B3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4539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None/>
            </a:pPr>
            <a:endParaRPr lang="en-US" sz="1200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F87A8100-2D96-4CBC-9A09-B5A1A3AE53A6}" type="datetime1">
              <a:rPr lang="el-GR" smtClean="0"/>
              <a:t>31/10/2024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7A705E3-E620-489D-9973-6221209A4B3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2871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/>
              <a:t>Τι βλέπουμε στην εικόνα;</a:t>
            </a:r>
            <a:endParaRPr lang="el-GR" dirty="0"/>
          </a:p>
          <a:p>
            <a:pPr>
              <a:buFont typeface="Arial" panose="020B0604020202020204" pitchFamily="34" charset="0"/>
              <a:buChar char="•"/>
            </a:pPr>
            <a:r>
              <a:rPr lang="el-GR" b="1" dirty="0"/>
              <a:t>Δύο άξονες:</a:t>
            </a:r>
            <a:r>
              <a:rPr lang="el-GR" dirty="0"/>
              <a:t> Έναν οριζόντιο άξονα (x) και έναν κάθετο άξονα (y). Αυτοί οι άξονες τέμνονται σε ένα σημείο που ονομάζεται </a:t>
            </a:r>
            <a:r>
              <a:rPr lang="el-GR" b="1" dirty="0"/>
              <a:t>αρχή</a:t>
            </a:r>
            <a:r>
              <a:rPr lang="el-GR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b="1" dirty="0"/>
              <a:t>Σημεία:</a:t>
            </a:r>
            <a:r>
              <a:rPr lang="el-GR" dirty="0"/>
              <a:t> Κάθε σημείο στο επίπεδο προσδιορίζεται από δύο αριθμούς: την </a:t>
            </a:r>
            <a:r>
              <a:rPr lang="el-GR" b="1" dirty="0"/>
              <a:t>τετμημένη</a:t>
            </a:r>
            <a:r>
              <a:rPr lang="el-GR" dirty="0"/>
              <a:t> (x) και την </a:t>
            </a:r>
            <a:r>
              <a:rPr lang="el-GR" b="1" dirty="0" err="1"/>
              <a:t>τεταγμένη</a:t>
            </a:r>
            <a:r>
              <a:rPr lang="el-GR" dirty="0"/>
              <a:t> (y). Αυτοί οι αριθμοί αντιπροσωπεύουν τις αποστάσεις του σημείου από τους άξονες x και y αντίστοιχα.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b="1" dirty="0"/>
              <a:t>Τεταρτημόρια:</a:t>
            </a:r>
            <a:r>
              <a:rPr lang="el-GR" dirty="0"/>
              <a:t> Οι άξονες χωρίζουν το επίπεδο σε </a:t>
            </a:r>
            <a:r>
              <a:rPr lang="en-US" dirty="0"/>
              <a:t>4</a:t>
            </a:r>
            <a:r>
              <a:rPr lang="el-GR" dirty="0"/>
              <a:t> τετράγωνα.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l-GR" b="1" dirty="0"/>
              <a:t>Απόλυτες</a:t>
            </a:r>
            <a:r>
              <a:rPr lang="el-GR" dirty="0"/>
              <a:t> και </a:t>
            </a:r>
            <a:r>
              <a:rPr lang="el-GR" b="1" dirty="0"/>
              <a:t>σχετικές</a:t>
            </a:r>
            <a:r>
              <a:rPr lang="el-GR" dirty="0"/>
              <a:t> συντεταγμένες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F87A8100-2D96-4CBC-9A09-B5A1A3AE53A6}" type="datetime1">
              <a:rPr lang="el-GR" smtClean="0"/>
              <a:t>31/10/2024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7A705E3-E620-489D-9973-6221209A4B3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3202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D5C559-4ED3-22CB-7390-494176B164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73A48C2-C4FA-BC46-DC42-A9CBE8DE70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4BD481E-946E-2655-BFDD-C6D09C197D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BF94FC-82F0-EACE-705E-51CD583197D4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F87A8100-2D96-4CBC-9A09-B5A1A3AE53A6}" type="datetime1">
              <a:rPr lang="el-GR" smtClean="0"/>
              <a:t>31/10/2024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E5AF0E-8730-63C3-1737-6F56336448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7A705E3-E620-489D-9973-6221209A4B3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0996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1F0DC4-3373-1D42-2DFC-4998D3EC48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3AB53D8-FF98-5E52-2A88-EBF84397B8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80B41FC-36F5-AA6E-9A32-B814E77E9B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/>
              <a:t>Τι βλέπουμε στην εικόνα;</a:t>
            </a:r>
            <a:endParaRPr lang="el-GR" dirty="0"/>
          </a:p>
          <a:p>
            <a:pPr>
              <a:buFont typeface="Arial" panose="020B0604020202020204" pitchFamily="34" charset="0"/>
              <a:buChar char="•"/>
            </a:pPr>
            <a:r>
              <a:rPr lang="el-GR" b="1" dirty="0"/>
              <a:t>Τρεις άξονες:</a:t>
            </a:r>
            <a:r>
              <a:rPr lang="el-GR" dirty="0"/>
              <a:t> Έναν άξονα x (οριζόντιος), έναν άξονα y (κατακόρυφος) και έναν άξονα z (που "βγαίνει" από την οθόνη). 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l-GR" b="1" dirty="0"/>
              <a:t>Αρχή:</a:t>
            </a:r>
            <a:r>
              <a:rPr lang="el-GR" dirty="0"/>
              <a:t> Το σημείο όπου οι τρεις άξονες τέμνονται ονομάζεται αρχή. 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l-GR" b="1" dirty="0" err="1"/>
              <a:t>Οκτάντες</a:t>
            </a:r>
            <a:r>
              <a:rPr lang="el-GR" b="1" dirty="0"/>
              <a:t>:</a:t>
            </a:r>
            <a:r>
              <a:rPr lang="el-GR" dirty="0"/>
              <a:t> Οι τρεις άξονες χωρίζουν το χώρο σε οκτώ μέρη, που ονομάζονται </a:t>
            </a:r>
            <a:r>
              <a:rPr lang="el-GR" dirty="0" err="1"/>
              <a:t>οκτάντες</a:t>
            </a:r>
            <a:r>
              <a:rPr lang="el-GR" dirty="0"/>
              <a:t>. 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l-GR" b="1" dirty="0"/>
              <a:t>Σημεία:</a:t>
            </a:r>
            <a:r>
              <a:rPr lang="el-GR" dirty="0"/>
              <a:t> Κάθε σημείο στον χώρο προσδιορίζεται από τρεις αριθμούς: την τετμημένη (x), την </a:t>
            </a:r>
            <a:r>
              <a:rPr lang="el-GR" dirty="0" err="1"/>
              <a:t>τεταγμένη</a:t>
            </a:r>
            <a:r>
              <a:rPr lang="el-GR" dirty="0"/>
              <a:t> (y) και την απόσταση από το επίπεδο </a:t>
            </a:r>
            <a:r>
              <a:rPr lang="el-GR" dirty="0" err="1"/>
              <a:t>xy</a:t>
            </a:r>
            <a:r>
              <a:rPr lang="el-GR" dirty="0"/>
              <a:t> (z).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7B6849-C255-CF9E-78F9-44C3B436F3E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F87A8100-2D96-4CBC-9A09-B5A1A3AE53A6}" type="datetime1">
              <a:rPr lang="el-GR" smtClean="0"/>
              <a:t>31/10/2024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92DF86-54DE-6249-A33C-245F6F95BC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7A705E3-E620-489D-9973-6221209A4B3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3967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E12CAE-AF45-B73D-218B-A4EAB531A9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5BAB8C5-4855-054A-A1F1-1EA21E44A0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34CA58A-93DE-EE14-4CCC-3E1C83151A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F6D47B-D74C-D382-AB05-CD39C9986429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F87A8100-2D96-4CBC-9A09-B5A1A3AE53A6}" type="datetime1">
              <a:rPr lang="el-GR" smtClean="0"/>
              <a:t>31/10/2024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075CCC-3CDE-B639-D7A7-C7587234EC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7A705E3-E620-489D-9973-6221209A4B3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120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 useBgFill="1">
        <p:nvSpPr>
          <p:cNvPr id="10" name="Ορθογώνιο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Ορθογώνιο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Ορθογώνιο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Ομάδα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Ευθεία γραμμή σύνδεσης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Ευθεία γραμμή σύνδεσης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Ευθεία γραμμή σύνδεσης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rtlCol="0" anchor="ctr">
            <a:normAutofit/>
          </a:bodyPr>
          <a:lstStyle>
            <a:lvl1pPr algn="ctr">
              <a:lnSpc>
                <a:spcPct val="83000"/>
              </a:lnSpc>
              <a:defRPr lang="en-US" sz="60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Θέση ημερομηνίας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 rtlCol="0"/>
          <a:lstStyle>
            <a:lvl1pPr algn="ctr">
              <a:defRPr sz="1300" spc="0" baseline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C71C264D-C0A2-4845-B03C-DEB4FF68BDB8}" type="datetime1">
              <a:rPr lang="el-GR" smtClean="0"/>
              <a:t>31/10/2024</a:t>
            </a:fld>
            <a:endParaRPr lang="en-US" dirty="0"/>
          </a:p>
        </p:txBody>
      </p:sp>
      <p:sp>
        <p:nvSpPr>
          <p:cNvPr id="21" name="Σύμβολο κράτησης θέσης υποσέλιδου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2" name="Σύμβολο κράτησης θέσης αριθμού διαφάνειας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34B7E4EF-A1BD-40F4-AB7B-04F084DD99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45598D92-8F34-4B63-81A0-6F258440B286}" type="datetime1">
              <a:rPr lang="el-GR" smtClean="0"/>
              <a:t>31/10/2024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29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 rtlCol="0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 rtlCol="0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1C0DA57F-A696-4650-BF26-36BD05691E9F}" type="datetime1">
              <a:rPr lang="el-GR" smtClean="0"/>
              <a:t>31/10/2024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7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5D179434-7293-40E0-98A7-69F3C10321FD}" type="datetime1">
              <a:rPr lang="el-GR" smtClean="0"/>
              <a:t>31/10/2024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Ορθογώνιο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 useBgFill="1">
        <p:nvSpPr>
          <p:cNvPr id="23" name="Ορθογώνιο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Ορθογώνιο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Ορθογώνιο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rtlCol="0" anchor="ctr">
            <a:noAutofit/>
          </a:bodyPr>
          <a:lstStyle>
            <a:lvl1pPr algn="ctr">
              <a:lnSpc>
                <a:spcPct val="83000"/>
              </a:lnSpc>
              <a:defRPr lang="en-US" sz="60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0"/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Ομάδα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Ευθεία γραμμή σύνδεσης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Ευθεία γραμμή σύνδεσης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Ευθεία γραμμή σύνδεσης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rtlCol="0"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 rtlCol="0"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59D29F7-5CBA-4408-9DA4-0BE9487C52BA}" type="datetime1">
              <a:rPr lang="el-GR" smtClean="0"/>
              <a:t>31/10/2024</a:t>
            </a:fld>
            <a:endParaRPr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34B7E4EF-A1BD-40F4-AB7B-04F084DD99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 rtlCol="0"/>
          <a:lstStyle>
            <a:lvl1pPr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 rtlCol="0"/>
          <a:lstStyle>
            <a:lvl1pPr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020C962E-969A-49B6-9474-121940DF033D}" type="datetime1">
              <a:rPr lang="el-GR" smtClean="0"/>
              <a:t>31/10/2024</a:t>
            </a:fld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 rtlCol="0"/>
          <a:lstStyle>
            <a:lvl1pPr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el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 rtlCol="0"/>
          <a:lstStyle>
            <a:lvl1pPr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el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EC5CC67F-1D3F-482B-B40D-B9513136EE0E}" type="datetime1">
              <a:rPr lang="el-GR" smtClean="0"/>
              <a:t>31/10/2024</a:t>
            </a:fld>
            <a:endParaRPr lang="en-US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02F16B12-7CBF-4CDF-89FA-F8A36048EF63}" type="datetime1">
              <a:rPr lang="el-GR" smtClean="0"/>
              <a:t>31/10/2024</a:t>
            </a:fld>
            <a:endParaRPr lang="en-US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9919D905-D926-4C7C-8880-7B55EA2B77E6}" type="datetime1">
              <a:rPr lang="el-GR" smtClean="0"/>
              <a:t>31/10/2024</a:t>
            </a:fld>
            <a:endParaRPr lang="en-US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Ορθογώνιο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0" kern="1200" cap="none" spc="0" baseline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 rtlCol="0"/>
          <a:lstStyle>
            <a:lvl1pPr>
              <a:defRPr sz="19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8" name="Θέση ημερομηνίας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90E49723-07F5-4196-B746-D4577DEF9F35}" type="datetime1">
              <a:rPr lang="el-GR" smtClean="0"/>
              <a:t>31/10/2024</a:t>
            </a:fld>
            <a:endParaRPr lang="en-US"/>
          </a:p>
        </p:txBody>
      </p:sp>
      <p:sp>
        <p:nvSpPr>
          <p:cNvPr id="9" name="Θέση υποσέλιδου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 rtlCol="0"/>
          <a:lstStyle>
            <a:lvl1pPr algn="l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Θέση αριθμού διαφάνειας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Θέση εικόνας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 anchor="t"/>
          <a:lstStyle>
            <a:lvl1pPr marL="0" indent="0">
              <a:buNone/>
              <a:defRPr sz="3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l" dirty="0"/>
              <a:t>Κάντε κλικ στο εικονίδιο για</a:t>
            </a:r>
            <a:r>
              <a:rPr lang="en-US" dirty="0"/>
              <a:t> </a:t>
            </a:r>
            <a:r>
              <a:rPr lang="el" dirty="0"/>
              <a:t>να</a:t>
            </a:r>
            <a:r>
              <a:rPr lang="en-US" dirty="0"/>
              <a:t> </a:t>
            </a:r>
            <a:r>
              <a:rPr lang="el" dirty="0"/>
              <a:t>προσθέσετε μια εικόνα</a:t>
            </a:r>
            <a:endParaRPr lang="en-US" dirty="0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 rtlCol="0"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DBC2A1D-E707-49C4-802A-804FFACFEA1A}" type="datetime1">
              <a:rPr lang="el-GR" smtClean="0"/>
              <a:t>31/10/2024</a:t>
            </a:fld>
            <a:endParaRPr lang="en-US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 rtlCol="0"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 rtlCol="0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rtlCol="0" anchor="b">
            <a:noAutofit/>
          </a:bodyPr>
          <a:lstStyle>
            <a:lvl1pPr algn="l">
              <a:lnSpc>
                <a:spcPct val="100000"/>
              </a:lnSpc>
              <a:defRPr sz="2600" b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Ορθογώνιο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Ορθογώνιο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l"/>
              <a:t>Κάντε κλικ για να επεξεργαστείτε το Στυλ κύριου τίτλου</a:t>
            </a:r>
            <a:endParaRPr lang="en-US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l"/>
              <a:t>Κάντε κλικ για επεξεργασία των στυλ κειμένου του υποδείγματος</a:t>
            </a:r>
          </a:p>
          <a:p>
            <a:pPr lvl="1" rtl="0"/>
            <a:r>
              <a:rPr lang="el"/>
              <a:t>Δεύτερου επιπέδου</a:t>
            </a:r>
          </a:p>
          <a:p>
            <a:pPr lvl="2" rtl="0"/>
            <a:r>
              <a:rPr lang="el"/>
              <a:t>Τρίτου επιπέδου</a:t>
            </a:r>
          </a:p>
          <a:p>
            <a:pPr lvl="3" rtl="0"/>
            <a:r>
              <a:rPr lang="el"/>
              <a:t>Τέταρτου επιπέδου</a:t>
            </a:r>
          </a:p>
          <a:p>
            <a:pPr lvl="4" rtl="0"/>
            <a:r>
              <a:rPr lang="el"/>
              <a:t>Πέμπτου επιπέδου</a:t>
            </a:r>
            <a:endParaRPr lang="en-US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310BF56E-831B-45E4-8E39-FD5C7E7805B5}" type="datetime1">
              <a:rPr lang="el-GR" smtClean="0"/>
              <a:t>31/10/2024</a:t>
            </a:fld>
            <a:endParaRPr lang="en-US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  <p:sldLayoutId id="2147483664" r:id="rId10"/>
    <p:sldLayoutId id="2147483666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eclass.sch.gr/courses/0550870256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5" descr="Ένα κοντινό πλάνο σε λογότυπο&#10;&#10;Αυτόματη δημιουργία περιγραφής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82" name="Ορθογώνιο 8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5067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84" name="Ορθογώνιο 83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61010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  <p:txBody>
          <a:bodyPr/>
          <a:lstStyle/>
          <a:p>
            <a:endParaRPr lang="el-GR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3793" y="2355458"/>
            <a:ext cx="4775075" cy="1630907"/>
          </a:xfrm>
        </p:spPr>
        <p:txBody>
          <a:bodyPr rtlCol="0">
            <a:normAutofit/>
          </a:bodyPr>
          <a:lstStyle/>
          <a:p>
            <a:pPr rtl="0"/>
            <a:r>
              <a:rPr lang="en-US" sz="4400" dirty="0">
                <a:solidFill>
                  <a:schemeClr val="tx1"/>
                </a:solidFill>
              </a:rPr>
              <a:t>G</a:t>
            </a:r>
            <a:r>
              <a:rPr lang="el-GR" sz="4400" dirty="0">
                <a:solidFill>
                  <a:schemeClr val="tx1"/>
                </a:solidFill>
              </a:rPr>
              <a:t>-</a:t>
            </a:r>
            <a:r>
              <a:rPr lang="en-US" sz="4400" dirty="0">
                <a:solidFill>
                  <a:schemeClr val="tx1"/>
                </a:solidFill>
              </a:rPr>
              <a:t>code</a:t>
            </a:r>
            <a:br>
              <a:rPr lang="en-US" sz="4400" dirty="0">
                <a:solidFill>
                  <a:schemeClr val="tx1"/>
                </a:solidFill>
              </a:rPr>
            </a:br>
            <a:r>
              <a:rPr lang="el-GR" sz="4400" dirty="0">
                <a:solidFill>
                  <a:schemeClr val="tx1"/>
                </a:solidFill>
              </a:rPr>
              <a:t>(3</a:t>
            </a:r>
            <a:r>
              <a:rPr lang="en-US" sz="4400" dirty="0">
                <a:solidFill>
                  <a:schemeClr val="tx1"/>
                </a:solidFill>
              </a:rPr>
              <a:t>d printing)</a:t>
            </a:r>
            <a:endParaRPr lang="el" sz="4400" dirty="0">
              <a:solidFill>
                <a:schemeClr val="tx1"/>
              </a:solidFill>
            </a:endParaRP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33793" y="3995988"/>
            <a:ext cx="4775075" cy="559656"/>
          </a:xfrm>
        </p:spPr>
        <p:txBody>
          <a:bodyPr rtlCol="0">
            <a:normAutofit/>
          </a:bodyPr>
          <a:lstStyle/>
          <a:p>
            <a:pPr rtl="0"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3o</a:t>
            </a:r>
            <a:r>
              <a:rPr lang="el-GR" dirty="0">
                <a:solidFill>
                  <a:schemeClr val="tx1"/>
                </a:solidFill>
              </a:rPr>
              <a:t> </a:t>
            </a:r>
            <a:r>
              <a:rPr lang="el-GR" dirty="0" err="1">
                <a:solidFill>
                  <a:schemeClr val="tx1"/>
                </a:solidFill>
              </a:rPr>
              <a:t>Εσπ</a:t>
            </a:r>
            <a:r>
              <a:rPr lang="el-GR" dirty="0">
                <a:solidFill>
                  <a:schemeClr val="tx1"/>
                </a:solidFill>
              </a:rPr>
              <a:t>. ΕΠΑΛ Αγίων Αναργύρων</a:t>
            </a:r>
            <a:endParaRPr lang="el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299538-0859-67F4-9785-A37A4CA29A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182" y="1035923"/>
            <a:ext cx="5131103" cy="478615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584280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9BCE72-E7BD-A60D-AD8E-5B88DC8322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6E1D2-1CE7-A52D-A475-EDD87F401FE3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l-GR" dirty="0"/>
              <a:t>Απόλυτες και σχετικές συντεταγμένες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EB3775-6295-95A9-E286-69EEB054A7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10058400" cy="3849624"/>
          </a:xfrm>
        </p:spPr>
        <p:txBody>
          <a:bodyPr>
            <a:noAutofit/>
          </a:bodyPr>
          <a:lstStyle/>
          <a:p>
            <a:r>
              <a:rPr lang="el-GR" sz="28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Απόλυτες Συντεταγμένες</a:t>
            </a:r>
            <a:endParaRPr lang="el-GR" sz="2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indent="0">
              <a:buNone/>
            </a:pPr>
            <a:r>
              <a:rPr lang="el-GR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Προσδιορίζουν τη θέση ενός σημείου σε σχέση με μια σταθερή αρχή, συνήθως την αρχή του συστήματος συντεταγμένων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l-GR" sz="2800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Χ</a:t>
            </a:r>
            <a:r>
              <a:rPr lang="en-US" sz="2800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0</a:t>
            </a:r>
            <a:r>
              <a:rPr lang="el-GR" sz="2800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Υ</a:t>
            </a:r>
            <a:r>
              <a:rPr lang="en-US" sz="2800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0</a:t>
            </a:r>
            <a:r>
              <a:rPr lang="el-GR" sz="2800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Ζ0</a:t>
            </a:r>
            <a:endParaRPr lang="en-US" sz="2800" dirty="0">
              <a:solidFill>
                <a:srgbClr val="C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l-GR" sz="28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Σχετικές Συντεταγμένες</a:t>
            </a:r>
            <a:endParaRPr lang="el-GR" sz="2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indent="0">
              <a:buNone/>
            </a:pPr>
            <a:r>
              <a:rPr lang="el-GR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Προσδιορίζουν τη θέση ενός σημείου σε σχέση με ένα άλλο σημείο που έχει ήδη οριστεί</a:t>
            </a:r>
          </a:p>
          <a:p>
            <a:pPr marL="0" indent="0">
              <a:buNone/>
            </a:pPr>
            <a:endParaRPr lang="el-GR" sz="2800" dirty="0">
              <a:solidFill>
                <a:srgbClr val="C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17F8E0-AE94-C77A-4B61-1F44D4FF4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79434-7293-40E0-98A7-69F3C10321FD}" type="datetime1">
              <a:rPr lang="el-GR" smtClean="0"/>
              <a:t>31/10/2024</a:t>
            </a:fld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AADD2F1-229D-88B5-FAF5-F98959C74E97}"/>
              </a:ext>
            </a:extLst>
          </p:cNvPr>
          <p:cNvSpPr txBox="1">
            <a:spLocks/>
          </p:cNvSpPr>
          <p:nvPr/>
        </p:nvSpPr>
        <p:spPr>
          <a:xfrm>
            <a:off x="7256794" y="6035040"/>
            <a:ext cx="3868406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 rtl="0">
              <a:defRPr lang="el-gr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i="1"/>
              <a:t>Παρουσίαση του κώδικα G-Code, γλώσσα προγραμματισμού για 3d εκτυπώσεις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94051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983ACB-13FC-7701-30E6-1CEC439A79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566E2-5FFA-F3A2-D2BC-354DB3642C4F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l-GR" dirty="0"/>
              <a:t>Παράδειγμα Κατασκευής ενός Τετραγώνου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841552-14A0-737C-7E51-E973151872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7876032" cy="38496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8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Α’ μέρος: Προετοιμασία εκτύπωσης</a:t>
            </a:r>
          </a:p>
          <a:p>
            <a:pPr marL="0" indent="0">
              <a:buNone/>
            </a:pPr>
            <a:r>
              <a:rPr lang="el-GR" sz="2800" b="1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G21</a:t>
            </a:r>
            <a:r>
              <a:rPr lang="el-GR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-&gt;</a:t>
            </a:r>
            <a:r>
              <a:rPr lang="el-GR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Επιλογή μονάδων μέτρησης σε 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mm</a:t>
            </a:r>
          </a:p>
          <a:p>
            <a:pPr marL="0" indent="0">
              <a:buNone/>
            </a:pPr>
            <a:r>
              <a:rPr lang="el-GR" sz="2800" b="1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G90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-&gt; </a:t>
            </a:r>
            <a:r>
              <a:rPr lang="el-GR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Επιλογή απόλυτων συντεταγμένων</a:t>
            </a:r>
            <a:endParaRPr lang="en-US" sz="2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indent="0">
              <a:buNone/>
            </a:pPr>
            <a:r>
              <a:rPr lang="el-GR" sz="2800" b="1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G28</a:t>
            </a:r>
            <a:r>
              <a:rPr lang="el-GR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-&gt;</a:t>
            </a:r>
            <a:r>
              <a:rPr lang="el-GR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Μετακίνηση όλων των αξόνων στην αρχική θέση</a:t>
            </a:r>
            <a:endParaRPr lang="en-US" sz="2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indent="0">
              <a:buNone/>
            </a:pPr>
            <a:r>
              <a:rPr lang="el-GR" sz="2800" b="1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G0 X0 Y0 Z10</a:t>
            </a:r>
            <a:r>
              <a:rPr lang="el-GR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-&gt;</a:t>
            </a:r>
            <a:r>
              <a:rPr lang="el-GR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Μετακίνηση στο σημείο εκκίνησης</a:t>
            </a:r>
            <a:endParaRPr lang="en-US" sz="2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5635FD-1AAD-7B38-BC9F-6905034E9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79434-7293-40E0-98A7-69F3C10321FD}" type="datetime1">
              <a:rPr lang="el-GR" smtClean="0"/>
              <a:t>31/10/2024</a:t>
            </a:fld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CCDD613-069F-AC25-F862-01586D45DE62}"/>
              </a:ext>
            </a:extLst>
          </p:cNvPr>
          <p:cNvSpPr txBox="1">
            <a:spLocks/>
          </p:cNvSpPr>
          <p:nvPr/>
        </p:nvSpPr>
        <p:spPr>
          <a:xfrm>
            <a:off x="7256794" y="6035040"/>
            <a:ext cx="3868406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 rtl="0">
              <a:defRPr lang="el-gr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i="1"/>
              <a:t>Παρουσίαση του κώδικα G-Code, γλώσσα προγραμματισμού για 3d εκτυπώσεις</a:t>
            </a:r>
            <a:endParaRPr lang="en-US" i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6F2FB9-4D6A-B0C5-E655-553E7ABC9D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52" b="8252"/>
          <a:stretch/>
        </p:blipFill>
        <p:spPr>
          <a:xfrm>
            <a:off x="8232154" y="2221223"/>
            <a:ext cx="2893046" cy="24155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452729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73E8A9-ABB4-B68E-2798-6DFBB8F0F7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4774F-CEE3-2779-BD3F-BA95959351E1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>
                <a:solidFill>
                  <a:schemeClr val="lt1"/>
                </a:solidFill>
              </a:rPr>
              <a:t>Παράδειγμα Κατασκευής ενός Τετραγώνου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5BA0C4-EBBA-316D-6719-42600E4EAA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sz="28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Β’ μέρος: Εκτύπωση</a:t>
            </a:r>
          </a:p>
          <a:p>
            <a:pPr marL="0" indent="0">
              <a:buNone/>
            </a:pPr>
            <a:r>
              <a:rPr lang="el-GR" sz="2800" b="1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G1 Z0</a:t>
            </a:r>
            <a:r>
              <a:rPr lang="el-GR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-&gt;</a:t>
            </a:r>
            <a:r>
              <a:rPr lang="el-GR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Κατέβασμα του εκτυπωτή στο κρεβάτι</a:t>
            </a:r>
            <a:endParaRPr lang="en-US" sz="2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indent="0">
              <a:buNone/>
            </a:pPr>
            <a:r>
              <a:rPr lang="el-GR" sz="2800" b="1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G1 X10</a:t>
            </a:r>
            <a:r>
              <a:rPr lang="el-GR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-&gt; Κίνηση κατά 10mm στον άξονα X</a:t>
            </a:r>
            <a:endParaRPr lang="en-US" sz="2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indent="0">
              <a:buNone/>
            </a:pPr>
            <a:r>
              <a:rPr lang="el-GR" sz="2800" b="1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G1 Y10</a:t>
            </a:r>
            <a:r>
              <a:rPr lang="el-GR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-&gt; Κίνηση κατά 10mm στον άξονα Y</a:t>
            </a:r>
            <a:endParaRPr lang="en-US" sz="2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indent="0">
              <a:buNone/>
            </a:pPr>
            <a:r>
              <a:rPr lang="el-GR" sz="2800" b="1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G1 X0</a:t>
            </a:r>
            <a:r>
              <a:rPr lang="el-GR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-&gt; Κίνηση κατά 10mm στον άξονα X (πίσω)</a:t>
            </a:r>
            <a:endParaRPr lang="en-US" sz="2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indent="0">
              <a:buNone/>
            </a:pPr>
            <a:r>
              <a:rPr lang="el-GR" sz="2800" b="1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G1 Y0</a:t>
            </a:r>
            <a:r>
              <a:rPr lang="el-GR" sz="28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</a:t>
            </a:r>
            <a:r>
              <a:rPr lang="el-GR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-&gt; Κίνηση κατά 10mm στον άξονα Y (πίσω)</a:t>
            </a:r>
            <a:endParaRPr lang="en-US" sz="2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indent="0">
              <a:buNone/>
            </a:pPr>
            <a:r>
              <a:rPr lang="el-GR" sz="2800" b="1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G0 Z10</a:t>
            </a:r>
            <a:r>
              <a:rPr lang="el-GR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-&gt; Ανύψωση του εκτυπωτή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5EFB2-882E-EF85-1E95-00D848C65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79434-7293-40E0-98A7-69F3C10321FD}" type="datetime1">
              <a:rPr lang="el-GR" smtClean="0"/>
              <a:t>31/10/2024</a:t>
            </a:fld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788908D-C697-F291-9327-37A960D5E0B0}"/>
              </a:ext>
            </a:extLst>
          </p:cNvPr>
          <p:cNvSpPr txBox="1">
            <a:spLocks/>
          </p:cNvSpPr>
          <p:nvPr/>
        </p:nvSpPr>
        <p:spPr>
          <a:xfrm>
            <a:off x="7256794" y="6035040"/>
            <a:ext cx="3868406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 rtl="0">
              <a:defRPr lang="el-gr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i="1"/>
              <a:t>Παρουσίαση του κώδικα G-Code, γλώσσα προγραμματισμού για 3d εκτυπώσεις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1899212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DCC01A-3978-623B-F4BF-5B51C0A49A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5D698EAD-97A8-173C-4973-3A0A88121A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56794" y="6035040"/>
            <a:ext cx="3868406" cy="365760"/>
          </a:xfrm>
        </p:spPr>
        <p:txBody>
          <a:bodyPr/>
          <a:lstStyle/>
          <a:p>
            <a:r>
              <a:rPr lang="el-GR" i="1" dirty="0"/>
              <a:t>Παρουσίαση του κώδικα G-</a:t>
            </a:r>
            <a:r>
              <a:rPr lang="el-GR" i="1" dirty="0" err="1"/>
              <a:t>Code</a:t>
            </a:r>
            <a:r>
              <a:rPr lang="el-GR" i="1" dirty="0"/>
              <a:t>, γλώσσα προγραμματισμού για 3d εκτυπώσεις</a:t>
            </a:r>
            <a:endParaRPr lang="en-US" i="1" dirty="0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46C28CCD-D037-D3D9-8960-25B3326207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1216667"/>
              </p:ext>
            </p:extLst>
          </p:nvPr>
        </p:nvGraphicFramePr>
        <p:xfrm>
          <a:off x="771896" y="707577"/>
          <a:ext cx="10652166" cy="5461512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748146">
                  <a:extLst>
                    <a:ext uri="{9D8B030D-6E8A-4147-A177-3AD203B41FA5}">
                      <a16:colId xmlns:a16="http://schemas.microsoft.com/office/drawing/2014/main" val="2922265775"/>
                    </a:ext>
                  </a:extLst>
                </a:gridCol>
                <a:gridCol w="3719352">
                  <a:extLst>
                    <a:ext uri="{9D8B030D-6E8A-4147-A177-3AD203B41FA5}">
                      <a16:colId xmlns:a16="http://schemas.microsoft.com/office/drawing/2014/main" val="3656508070"/>
                    </a:ext>
                  </a:extLst>
                </a:gridCol>
                <a:gridCol w="1511184">
                  <a:extLst>
                    <a:ext uri="{9D8B030D-6E8A-4147-A177-3AD203B41FA5}">
                      <a16:colId xmlns:a16="http://schemas.microsoft.com/office/drawing/2014/main" val="1844196554"/>
                    </a:ext>
                  </a:extLst>
                </a:gridCol>
                <a:gridCol w="4673484">
                  <a:extLst>
                    <a:ext uri="{9D8B030D-6E8A-4147-A177-3AD203B41FA5}">
                      <a16:colId xmlns:a16="http://schemas.microsoft.com/office/drawing/2014/main" val="3390801874"/>
                    </a:ext>
                  </a:extLst>
                </a:gridCol>
              </a:tblGrid>
              <a:tr h="177882"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b="1" u="none" strike="noStrike">
                          <a:solidFill>
                            <a:srgbClr val="333333"/>
                          </a:solidFill>
                          <a:effectLst/>
                        </a:rPr>
                        <a:t>Εντολή</a:t>
                      </a:r>
                      <a:endParaRPr lang="el-GR" sz="1600" b="1" i="0" u="none" strike="noStrike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8086" marR="8086" marT="808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b="1" u="none" strike="noStrike">
                          <a:solidFill>
                            <a:srgbClr val="333333"/>
                          </a:solidFill>
                          <a:effectLst/>
                        </a:rPr>
                        <a:t>Περιγραφή</a:t>
                      </a:r>
                      <a:endParaRPr lang="el-GR" sz="1600" b="1" i="0" u="none" strike="noStrike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8086" marR="8086" marT="808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b="1" u="none" strike="noStrike">
                          <a:solidFill>
                            <a:srgbClr val="333333"/>
                          </a:solidFill>
                          <a:effectLst/>
                        </a:rPr>
                        <a:t>Κατηγορία</a:t>
                      </a:r>
                      <a:endParaRPr lang="el-GR" sz="1600" b="1" i="0" u="none" strike="noStrike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8086" marR="8086" marT="808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b="1" u="none" strike="noStrike">
                          <a:solidFill>
                            <a:srgbClr val="333333"/>
                          </a:solidFill>
                          <a:effectLst/>
                        </a:rPr>
                        <a:t>Σχετικές Πληροφορίες</a:t>
                      </a:r>
                      <a:endParaRPr lang="el-GR" sz="1600" b="1" i="0" u="none" strike="noStrike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8086" marR="8086" marT="8086" marB="0"/>
                </a:tc>
                <a:extLst>
                  <a:ext uri="{0D108BD9-81ED-4DB2-BD59-A6C34878D82A}">
                    <a16:rowId xmlns:a16="http://schemas.microsoft.com/office/drawing/2014/main" val="3597398101"/>
                  </a:ext>
                </a:extLst>
              </a:tr>
              <a:tr h="161711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u="none" strike="noStrike">
                          <a:solidFill>
                            <a:srgbClr val="333333"/>
                          </a:solidFill>
                          <a:effectLst/>
                        </a:rPr>
                        <a:t>G0</a:t>
                      </a:r>
                      <a:endParaRPr lang="en-US" sz="1600" b="1" i="0" u="none" strike="noStrike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72770" marR="8086" marT="808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600" b="0" u="none" strike="noStrike">
                          <a:solidFill>
                            <a:srgbClr val="333333"/>
                          </a:solidFill>
                          <a:effectLst/>
                        </a:rPr>
                        <a:t>Ταχεία μετακίνηση</a:t>
                      </a:r>
                      <a:endParaRPr lang="el-GR" sz="1600" b="0" i="0" u="none" strike="noStrike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72770" marR="8086" marT="808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600" b="0" u="none" strike="noStrike">
                          <a:solidFill>
                            <a:srgbClr val="333333"/>
                          </a:solidFill>
                          <a:effectLst/>
                        </a:rPr>
                        <a:t>Κίνηση</a:t>
                      </a:r>
                      <a:endParaRPr lang="el-GR" sz="1600" b="0" i="0" u="none" strike="noStrike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72770" marR="8086" marT="808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600" b="0" u="none" strike="noStrike">
                          <a:solidFill>
                            <a:srgbClr val="333333"/>
                          </a:solidFill>
                          <a:effectLst/>
                        </a:rPr>
                        <a:t>Χρησιμοποιείται για γρήγορες κινήσεις χωρίς απαίτηση ακρίβειας.</a:t>
                      </a:r>
                      <a:endParaRPr lang="el-GR" sz="1600" b="0" i="0" u="none" strike="noStrike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72770" marR="8086" marT="8086" marB="0"/>
                </a:tc>
                <a:extLst>
                  <a:ext uri="{0D108BD9-81ED-4DB2-BD59-A6C34878D82A}">
                    <a16:rowId xmlns:a16="http://schemas.microsoft.com/office/drawing/2014/main" val="3196080413"/>
                  </a:ext>
                </a:extLst>
              </a:tr>
              <a:tr h="161711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u="none" strike="noStrike">
                          <a:solidFill>
                            <a:srgbClr val="333333"/>
                          </a:solidFill>
                          <a:effectLst/>
                        </a:rPr>
                        <a:t>G1</a:t>
                      </a:r>
                      <a:endParaRPr lang="en-US" sz="1600" b="1" i="0" u="none" strike="noStrike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72770" marR="8086" marT="808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600" b="0" u="none" strike="noStrike" dirty="0">
                          <a:solidFill>
                            <a:srgbClr val="333333"/>
                          </a:solidFill>
                          <a:effectLst/>
                        </a:rPr>
                        <a:t>Γραμμική μετακίνηση με καθορισμένο </a:t>
                      </a:r>
                      <a:r>
                        <a:rPr lang="el-GR" sz="1600" b="0" u="none" strike="noStrike" dirty="0" err="1">
                          <a:solidFill>
                            <a:srgbClr val="333333"/>
                          </a:solidFill>
                          <a:effectLst/>
                        </a:rPr>
                        <a:t>feed</a:t>
                      </a:r>
                      <a:r>
                        <a:rPr lang="el-GR" sz="1600" b="0" u="none" strike="noStrike" dirty="0">
                          <a:solidFill>
                            <a:srgbClr val="333333"/>
                          </a:solidFill>
                          <a:effectLst/>
                        </a:rPr>
                        <a:t> </a:t>
                      </a:r>
                      <a:r>
                        <a:rPr lang="el-GR" sz="1600" b="0" u="none" strike="noStrike" dirty="0" err="1">
                          <a:solidFill>
                            <a:srgbClr val="333333"/>
                          </a:solidFill>
                          <a:effectLst/>
                        </a:rPr>
                        <a:t>rate</a:t>
                      </a:r>
                      <a:endParaRPr lang="el-GR" sz="1600" b="0" i="0" u="none" strike="noStrike" dirty="0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72770" marR="8086" marT="808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600" b="0" u="none" strike="noStrike">
                          <a:solidFill>
                            <a:srgbClr val="333333"/>
                          </a:solidFill>
                          <a:effectLst/>
                        </a:rPr>
                        <a:t>Κίνηση</a:t>
                      </a:r>
                      <a:endParaRPr lang="el-GR" sz="1600" b="0" i="0" u="none" strike="noStrike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72770" marR="8086" marT="808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600" b="0" u="none" strike="noStrike">
                          <a:solidFill>
                            <a:srgbClr val="333333"/>
                          </a:solidFill>
                          <a:effectLst/>
                        </a:rPr>
                        <a:t>Χρησιμοποιείται για ακριβείς κινήσεις κατά την εκτύπωση.</a:t>
                      </a:r>
                      <a:endParaRPr lang="el-GR" sz="1600" b="0" i="0" u="none" strike="noStrike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72770" marR="8086" marT="8086" marB="0"/>
                </a:tc>
                <a:extLst>
                  <a:ext uri="{0D108BD9-81ED-4DB2-BD59-A6C34878D82A}">
                    <a16:rowId xmlns:a16="http://schemas.microsoft.com/office/drawing/2014/main" val="2561930899"/>
                  </a:ext>
                </a:extLst>
              </a:tr>
              <a:tr h="161711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u="none" strike="noStrike">
                          <a:solidFill>
                            <a:srgbClr val="333333"/>
                          </a:solidFill>
                          <a:effectLst/>
                        </a:rPr>
                        <a:t>G2</a:t>
                      </a:r>
                      <a:endParaRPr lang="en-US" sz="1600" b="1" i="0" u="none" strike="noStrike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72770" marR="8086" marT="808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600" b="0" u="none" strike="noStrike">
                          <a:solidFill>
                            <a:srgbClr val="333333"/>
                          </a:solidFill>
                          <a:effectLst/>
                        </a:rPr>
                        <a:t>Κυκλική μετακίνηση (</a:t>
                      </a:r>
                      <a:r>
                        <a:rPr lang="en-US" sz="1600" b="0" u="none" strike="noStrike">
                          <a:solidFill>
                            <a:srgbClr val="333333"/>
                          </a:solidFill>
                          <a:effectLst/>
                        </a:rPr>
                        <a:t>clockwise)</a:t>
                      </a:r>
                      <a:endParaRPr lang="en-US" sz="1600" b="0" i="0" u="none" strike="noStrike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72770" marR="8086" marT="808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600" b="0" u="none" strike="noStrike">
                          <a:solidFill>
                            <a:srgbClr val="333333"/>
                          </a:solidFill>
                          <a:effectLst/>
                        </a:rPr>
                        <a:t>Κίνηση</a:t>
                      </a:r>
                      <a:endParaRPr lang="el-GR" sz="1600" b="0" i="0" u="none" strike="noStrike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72770" marR="8086" marT="808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600" b="0" u="none" strike="noStrike">
                          <a:solidFill>
                            <a:srgbClr val="333333"/>
                          </a:solidFill>
                          <a:effectLst/>
                        </a:rPr>
                        <a:t>Δεξιόστροφη κυκλική κίνηση.</a:t>
                      </a:r>
                      <a:endParaRPr lang="el-GR" sz="1600" b="0" i="0" u="none" strike="noStrike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72770" marR="8086" marT="8086" marB="0"/>
                </a:tc>
                <a:extLst>
                  <a:ext uri="{0D108BD9-81ED-4DB2-BD59-A6C34878D82A}">
                    <a16:rowId xmlns:a16="http://schemas.microsoft.com/office/drawing/2014/main" val="3012296894"/>
                  </a:ext>
                </a:extLst>
              </a:tr>
              <a:tr h="161711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u="none" strike="noStrike">
                          <a:solidFill>
                            <a:srgbClr val="333333"/>
                          </a:solidFill>
                          <a:effectLst/>
                        </a:rPr>
                        <a:t>G3</a:t>
                      </a:r>
                      <a:endParaRPr lang="en-US" sz="1600" b="1" i="0" u="none" strike="noStrike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72770" marR="8086" marT="808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600" b="0" u="none" strike="noStrike">
                          <a:solidFill>
                            <a:srgbClr val="333333"/>
                          </a:solidFill>
                          <a:effectLst/>
                        </a:rPr>
                        <a:t>Κυκλική μετακίνηση (</a:t>
                      </a:r>
                      <a:r>
                        <a:rPr lang="en-US" sz="1600" b="0" u="none" strike="noStrike">
                          <a:solidFill>
                            <a:srgbClr val="333333"/>
                          </a:solidFill>
                          <a:effectLst/>
                        </a:rPr>
                        <a:t>counterclockwise)</a:t>
                      </a:r>
                      <a:endParaRPr lang="en-US" sz="1600" b="0" i="0" u="none" strike="noStrike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72770" marR="8086" marT="808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600" b="0" u="none" strike="noStrike">
                          <a:solidFill>
                            <a:srgbClr val="333333"/>
                          </a:solidFill>
                          <a:effectLst/>
                        </a:rPr>
                        <a:t>Κίνηση</a:t>
                      </a:r>
                      <a:endParaRPr lang="el-GR" sz="1600" b="0" i="0" u="none" strike="noStrike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72770" marR="8086" marT="808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600" b="0" u="none" strike="noStrike">
                          <a:solidFill>
                            <a:srgbClr val="333333"/>
                          </a:solidFill>
                          <a:effectLst/>
                        </a:rPr>
                        <a:t>Αριστερόστροφη κυκλική κίνηση.</a:t>
                      </a:r>
                      <a:endParaRPr lang="el-GR" sz="1600" b="0" i="0" u="none" strike="noStrike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72770" marR="8086" marT="8086" marB="0"/>
                </a:tc>
                <a:extLst>
                  <a:ext uri="{0D108BD9-81ED-4DB2-BD59-A6C34878D82A}">
                    <a16:rowId xmlns:a16="http://schemas.microsoft.com/office/drawing/2014/main" val="2143799127"/>
                  </a:ext>
                </a:extLst>
              </a:tr>
              <a:tr h="161711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u="none" strike="noStrike">
                          <a:solidFill>
                            <a:srgbClr val="333333"/>
                          </a:solidFill>
                          <a:effectLst/>
                        </a:rPr>
                        <a:t>G4</a:t>
                      </a:r>
                      <a:endParaRPr lang="en-US" sz="1600" b="1" i="0" u="none" strike="noStrike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72770" marR="8086" marT="808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600" b="0" u="none" strike="noStrike">
                          <a:solidFill>
                            <a:srgbClr val="333333"/>
                          </a:solidFill>
                          <a:effectLst/>
                        </a:rPr>
                        <a:t>Παύση για συγκεκριμένο χρονικό διάστημα</a:t>
                      </a:r>
                      <a:endParaRPr lang="el-GR" sz="1600" b="0" i="0" u="none" strike="noStrike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72770" marR="8086" marT="808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600" b="0" u="none" strike="noStrike">
                          <a:solidFill>
                            <a:srgbClr val="333333"/>
                          </a:solidFill>
                          <a:effectLst/>
                        </a:rPr>
                        <a:t>Χρονισμός</a:t>
                      </a:r>
                      <a:endParaRPr lang="el-GR" sz="1600" b="0" i="0" u="none" strike="noStrike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72770" marR="8086" marT="808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600" b="0" u="none" strike="noStrike" dirty="0">
                          <a:solidFill>
                            <a:srgbClr val="333333"/>
                          </a:solidFill>
                          <a:effectLst/>
                        </a:rPr>
                        <a:t>Χρησιμοποιείται για να καθυστερήσει η εκτύπωση για συγκεκριμένο χρόνο.</a:t>
                      </a:r>
                      <a:endParaRPr lang="el-GR" sz="1600" b="0" i="0" u="none" strike="noStrike" dirty="0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72770" marR="8086" marT="8086" marB="0"/>
                </a:tc>
                <a:extLst>
                  <a:ext uri="{0D108BD9-81ED-4DB2-BD59-A6C34878D82A}">
                    <a16:rowId xmlns:a16="http://schemas.microsoft.com/office/drawing/2014/main" val="2916888427"/>
                  </a:ext>
                </a:extLst>
              </a:tr>
              <a:tr h="161711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u="none" strike="noStrike">
                          <a:solidFill>
                            <a:srgbClr val="333333"/>
                          </a:solidFill>
                          <a:effectLst/>
                        </a:rPr>
                        <a:t>G10</a:t>
                      </a:r>
                      <a:endParaRPr lang="en-US" sz="1600" b="1" i="0" u="none" strike="noStrike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72770" marR="8086" marT="808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600" b="0" u="none" strike="noStrike">
                          <a:solidFill>
                            <a:srgbClr val="333333"/>
                          </a:solidFill>
                          <a:effectLst/>
                        </a:rPr>
                        <a:t>Ορισμός εργαλείου ή </a:t>
                      </a:r>
                      <a:r>
                        <a:rPr lang="en-US" sz="1600" b="0" u="none" strike="noStrike">
                          <a:solidFill>
                            <a:srgbClr val="333333"/>
                          </a:solidFill>
                          <a:effectLst/>
                        </a:rPr>
                        <a:t>offset</a:t>
                      </a:r>
                      <a:endParaRPr lang="en-US" sz="1600" b="0" i="0" u="none" strike="noStrike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72770" marR="8086" marT="808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600" b="0" u="none" strike="noStrike">
                          <a:solidFill>
                            <a:srgbClr val="333333"/>
                          </a:solidFill>
                          <a:effectLst/>
                        </a:rPr>
                        <a:t>Ρυθμίσεις</a:t>
                      </a:r>
                      <a:endParaRPr lang="el-GR" sz="1600" b="0" i="0" u="none" strike="noStrike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72770" marR="8086" marT="808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600" b="0" u="none" strike="noStrike">
                          <a:solidFill>
                            <a:srgbClr val="333333"/>
                          </a:solidFill>
                          <a:effectLst/>
                        </a:rPr>
                        <a:t>Ορισμός θέσης εργαλείου ή offset για το εργαλείο.</a:t>
                      </a:r>
                      <a:endParaRPr lang="el-GR" sz="1600" b="0" i="0" u="none" strike="noStrike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72770" marR="8086" marT="8086" marB="0"/>
                </a:tc>
                <a:extLst>
                  <a:ext uri="{0D108BD9-81ED-4DB2-BD59-A6C34878D82A}">
                    <a16:rowId xmlns:a16="http://schemas.microsoft.com/office/drawing/2014/main" val="927707632"/>
                  </a:ext>
                </a:extLst>
              </a:tr>
              <a:tr h="161711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u="none" strike="noStrike">
                          <a:solidFill>
                            <a:srgbClr val="333333"/>
                          </a:solidFill>
                          <a:effectLst/>
                        </a:rPr>
                        <a:t>G11</a:t>
                      </a:r>
                      <a:endParaRPr lang="en-US" sz="1600" b="1" i="0" u="none" strike="noStrike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72770" marR="8086" marT="808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600" b="0" u="none" strike="noStrike">
                          <a:solidFill>
                            <a:srgbClr val="333333"/>
                          </a:solidFill>
                          <a:effectLst/>
                        </a:rPr>
                        <a:t>Ανάκληση εργαλείου ή </a:t>
                      </a:r>
                      <a:r>
                        <a:rPr lang="en-US" sz="1600" b="0" u="none" strike="noStrike">
                          <a:solidFill>
                            <a:srgbClr val="333333"/>
                          </a:solidFill>
                          <a:effectLst/>
                        </a:rPr>
                        <a:t>offset</a:t>
                      </a:r>
                      <a:endParaRPr lang="en-US" sz="1600" b="0" i="0" u="none" strike="noStrike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72770" marR="8086" marT="808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600" b="0" u="none" strike="noStrike">
                          <a:solidFill>
                            <a:srgbClr val="333333"/>
                          </a:solidFill>
                          <a:effectLst/>
                        </a:rPr>
                        <a:t>Ρυθμίσεις</a:t>
                      </a:r>
                      <a:endParaRPr lang="el-GR" sz="1600" b="0" i="0" u="none" strike="noStrike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72770" marR="8086" marT="808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600" b="0" u="none" strike="noStrike">
                          <a:solidFill>
                            <a:srgbClr val="333333"/>
                          </a:solidFill>
                          <a:effectLst/>
                        </a:rPr>
                        <a:t>Επαναφορά της θέσης ή του offset του εργαλείου.</a:t>
                      </a:r>
                      <a:endParaRPr lang="el-GR" sz="1600" b="0" i="0" u="none" strike="noStrike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72770" marR="8086" marT="8086" marB="0"/>
                </a:tc>
                <a:extLst>
                  <a:ext uri="{0D108BD9-81ED-4DB2-BD59-A6C34878D82A}">
                    <a16:rowId xmlns:a16="http://schemas.microsoft.com/office/drawing/2014/main" val="1344784817"/>
                  </a:ext>
                </a:extLst>
              </a:tr>
              <a:tr h="161711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u="none" strike="noStrike">
                          <a:solidFill>
                            <a:srgbClr val="333333"/>
                          </a:solidFill>
                          <a:effectLst/>
                        </a:rPr>
                        <a:t>G17</a:t>
                      </a:r>
                      <a:endParaRPr lang="en-US" sz="1600" b="1" i="0" u="none" strike="noStrike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72770" marR="8086" marT="808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600" b="0" u="none" strike="noStrike">
                          <a:solidFill>
                            <a:srgbClr val="333333"/>
                          </a:solidFill>
                          <a:effectLst/>
                        </a:rPr>
                        <a:t>Επιλογή επιπέδου </a:t>
                      </a:r>
                      <a:r>
                        <a:rPr lang="en-US" sz="1600" b="0" u="none" strike="noStrike">
                          <a:solidFill>
                            <a:srgbClr val="333333"/>
                          </a:solidFill>
                          <a:effectLst/>
                        </a:rPr>
                        <a:t>XY</a:t>
                      </a:r>
                      <a:endParaRPr lang="en-US" sz="1600" b="0" i="0" u="none" strike="noStrike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72770" marR="8086" marT="808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600" b="0" u="none" strike="noStrike">
                          <a:solidFill>
                            <a:srgbClr val="333333"/>
                          </a:solidFill>
                          <a:effectLst/>
                        </a:rPr>
                        <a:t>Καθορισμός επιπέδου</a:t>
                      </a:r>
                      <a:endParaRPr lang="el-GR" sz="1600" b="0" i="0" u="none" strike="noStrike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72770" marR="8086" marT="808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600" b="0" u="none" strike="noStrike">
                          <a:solidFill>
                            <a:srgbClr val="333333"/>
                          </a:solidFill>
                          <a:effectLst/>
                        </a:rPr>
                        <a:t>Καθορίζει ότι το επίπεδο κατεργασίας θα είναι το XY.</a:t>
                      </a:r>
                      <a:endParaRPr lang="el-GR" sz="1600" b="0" i="0" u="none" strike="noStrike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72770" marR="8086" marT="8086" marB="0"/>
                </a:tc>
                <a:extLst>
                  <a:ext uri="{0D108BD9-81ED-4DB2-BD59-A6C34878D82A}">
                    <a16:rowId xmlns:a16="http://schemas.microsoft.com/office/drawing/2014/main" val="3677237364"/>
                  </a:ext>
                </a:extLst>
              </a:tr>
              <a:tr h="161711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u="none" strike="noStrike">
                          <a:solidFill>
                            <a:srgbClr val="333333"/>
                          </a:solidFill>
                          <a:effectLst/>
                        </a:rPr>
                        <a:t>G18</a:t>
                      </a:r>
                      <a:endParaRPr lang="en-US" sz="1600" b="1" i="0" u="none" strike="noStrike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72770" marR="8086" marT="808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600" b="0" u="none" strike="noStrike">
                          <a:solidFill>
                            <a:srgbClr val="333333"/>
                          </a:solidFill>
                          <a:effectLst/>
                        </a:rPr>
                        <a:t>Επιλογή επιπέδου </a:t>
                      </a:r>
                      <a:r>
                        <a:rPr lang="en-US" sz="1600" b="0" u="none" strike="noStrike">
                          <a:solidFill>
                            <a:srgbClr val="333333"/>
                          </a:solidFill>
                          <a:effectLst/>
                        </a:rPr>
                        <a:t>ZX</a:t>
                      </a:r>
                      <a:endParaRPr lang="en-US" sz="1600" b="0" i="0" u="none" strike="noStrike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72770" marR="8086" marT="808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600" b="0" u="none" strike="noStrike">
                          <a:solidFill>
                            <a:srgbClr val="333333"/>
                          </a:solidFill>
                          <a:effectLst/>
                        </a:rPr>
                        <a:t>Καθορισμός επιπέδου</a:t>
                      </a:r>
                      <a:endParaRPr lang="el-GR" sz="1600" b="0" i="0" u="none" strike="noStrike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72770" marR="8086" marT="808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600" b="0" u="none" strike="noStrike">
                          <a:solidFill>
                            <a:srgbClr val="333333"/>
                          </a:solidFill>
                          <a:effectLst/>
                        </a:rPr>
                        <a:t>Καθορίζει ότι το επίπεδο κατεργασίας θα είναι το ZX.</a:t>
                      </a:r>
                      <a:endParaRPr lang="el-GR" sz="1600" b="0" i="0" u="none" strike="noStrike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72770" marR="8086" marT="8086" marB="0"/>
                </a:tc>
                <a:extLst>
                  <a:ext uri="{0D108BD9-81ED-4DB2-BD59-A6C34878D82A}">
                    <a16:rowId xmlns:a16="http://schemas.microsoft.com/office/drawing/2014/main" val="2674813375"/>
                  </a:ext>
                </a:extLst>
              </a:tr>
              <a:tr h="161711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u="none" strike="noStrike">
                          <a:solidFill>
                            <a:srgbClr val="333333"/>
                          </a:solidFill>
                          <a:effectLst/>
                        </a:rPr>
                        <a:t>G19</a:t>
                      </a:r>
                      <a:endParaRPr lang="en-US" sz="1600" b="1" i="0" u="none" strike="noStrike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72770" marR="8086" marT="808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600" b="0" u="none" strike="noStrike">
                          <a:solidFill>
                            <a:srgbClr val="333333"/>
                          </a:solidFill>
                          <a:effectLst/>
                        </a:rPr>
                        <a:t>Επιλογή επιπέδου </a:t>
                      </a:r>
                      <a:r>
                        <a:rPr lang="en-US" sz="1600" b="0" u="none" strike="noStrike">
                          <a:solidFill>
                            <a:srgbClr val="333333"/>
                          </a:solidFill>
                          <a:effectLst/>
                        </a:rPr>
                        <a:t>YZ</a:t>
                      </a:r>
                      <a:endParaRPr lang="en-US" sz="1600" b="0" i="0" u="none" strike="noStrike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72770" marR="8086" marT="808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600" b="0" u="none" strike="noStrike">
                          <a:solidFill>
                            <a:srgbClr val="333333"/>
                          </a:solidFill>
                          <a:effectLst/>
                        </a:rPr>
                        <a:t>Καθορισμός επιπέδου</a:t>
                      </a:r>
                      <a:endParaRPr lang="el-GR" sz="1600" b="0" i="0" u="none" strike="noStrike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72770" marR="8086" marT="808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600" b="0" u="none" strike="noStrike">
                          <a:solidFill>
                            <a:srgbClr val="333333"/>
                          </a:solidFill>
                          <a:effectLst/>
                        </a:rPr>
                        <a:t>Καθορίζει ότι το επίπεδο κατεργασίας θα είναι το YZ.</a:t>
                      </a:r>
                      <a:endParaRPr lang="el-GR" sz="1600" b="0" i="0" u="none" strike="noStrike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72770" marR="8086" marT="8086" marB="0"/>
                </a:tc>
                <a:extLst>
                  <a:ext uri="{0D108BD9-81ED-4DB2-BD59-A6C34878D82A}">
                    <a16:rowId xmlns:a16="http://schemas.microsoft.com/office/drawing/2014/main" val="560401564"/>
                  </a:ext>
                </a:extLst>
              </a:tr>
              <a:tr h="161711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u="none" strike="noStrike" dirty="0">
                          <a:solidFill>
                            <a:srgbClr val="333333"/>
                          </a:solidFill>
                          <a:effectLst/>
                        </a:rPr>
                        <a:t>G20</a:t>
                      </a:r>
                      <a:endParaRPr lang="en-US" sz="1600" b="1" i="0" u="none" strike="noStrike" dirty="0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72770" marR="8086" marT="808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600" b="0" u="none" strike="noStrike" dirty="0">
                          <a:solidFill>
                            <a:srgbClr val="333333"/>
                          </a:solidFill>
                          <a:effectLst/>
                        </a:rPr>
                        <a:t>Χρήση συντεταγμένων σε ίντσες</a:t>
                      </a:r>
                      <a:endParaRPr lang="el-GR" sz="1600" b="0" i="0" u="none" strike="noStrike" dirty="0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72770" marR="8086" marT="808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600" b="0" u="none" strike="noStrike">
                          <a:solidFill>
                            <a:srgbClr val="333333"/>
                          </a:solidFill>
                          <a:effectLst/>
                        </a:rPr>
                        <a:t>Μονάδες μέτρησης</a:t>
                      </a:r>
                      <a:endParaRPr lang="el-GR" sz="1600" b="0" i="0" u="none" strike="noStrike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72770" marR="8086" marT="808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600" b="0" u="none" strike="noStrike" dirty="0">
                          <a:solidFill>
                            <a:srgbClr val="333333"/>
                          </a:solidFill>
                          <a:effectLst/>
                        </a:rPr>
                        <a:t>Ορισμός μονάδων σε ίντσες.</a:t>
                      </a:r>
                      <a:endParaRPr lang="el-GR" sz="1600" b="0" i="0" u="none" strike="noStrike" dirty="0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72770" marR="8086" marT="8086" marB="0"/>
                </a:tc>
                <a:extLst>
                  <a:ext uri="{0D108BD9-81ED-4DB2-BD59-A6C34878D82A}">
                    <a16:rowId xmlns:a16="http://schemas.microsoft.com/office/drawing/2014/main" val="1794604025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E6E9DC55-9F23-ED13-E102-298FCF2C52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938" y="707577"/>
            <a:ext cx="4409116" cy="543660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A3E3E42-FADA-0581-DCE1-4CA0FA9E5A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6933" y="713814"/>
            <a:ext cx="5053171" cy="543660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1BDEDF0-1209-3BF5-08DA-FD1F32ED79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938" y="682674"/>
            <a:ext cx="10697018" cy="54615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45585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C8E89B-70CF-AB58-6BF8-ADDF4E6D9B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3B8860F4-7D1B-FA1E-5A02-35689D812D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56794" y="6035040"/>
            <a:ext cx="3868406" cy="365760"/>
          </a:xfrm>
        </p:spPr>
        <p:txBody>
          <a:bodyPr/>
          <a:lstStyle/>
          <a:p>
            <a:r>
              <a:rPr lang="el-GR" i="1" dirty="0"/>
              <a:t>Παρουσίαση του κώδικα G-</a:t>
            </a:r>
            <a:r>
              <a:rPr lang="el-GR" i="1" dirty="0" err="1"/>
              <a:t>Code</a:t>
            </a:r>
            <a:r>
              <a:rPr lang="el-GR" i="1" dirty="0"/>
              <a:t>, γλώσσα προγραμματισμού για 3d εκτυπώσεις</a:t>
            </a:r>
            <a:endParaRPr lang="en-US" i="1" dirty="0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1EC02651-05EF-B3A7-9565-616C2E91B0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8016840"/>
              </p:ext>
            </p:extLst>
          </p:nvPr>
        </p:nvGraphicFramePr>
        <p:xfrm>
          <a:off x="771896" y="707577"/>
          <a:ext cx="10652166" cy="5201500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748146">
                  <a:extLst>
                    <a:ext uri="{9D8B030D-6E8A-4147-A177-3AD203B41FA5}">
                      <a16:colId xmlns:a16="http://schemas.microsoft.com/office/drawing/2014/main" val="2922265775"/>
                    </a:ext>
                  </a:extLst>
                </a:gridCol>
                <a:gridCol w="3719352">
                  <a:extLst>
                    <a:ext uri="{9D8B030D-6E8A-4147-A177-3AD203B41FA5}">
                      <a16:colId xmlns:a16="http://schemas.microsoft.com/office/drawing/2014/main" val="3656508070"/>
                    </a:ext>
                  </a:extLst>
                </a:gridCol>
                <a:gridCol w="1511184">
                  <a:extLst>
                    <a:ext uri="{9D8B030D-6E8A-4147-A177-3AD203B41FA5}">
                      <a16:colId xmlns:a16="http://schemas.microsoft.com/office/drawing/2014/main" val="1844196554"/>
                    </a:ext>
                  </a:extLst>
                </a:gridCol>
                <a:gridCol w="4673484">
                  <a:extLst>
                    <a:ext uri="{9D8B030D-6E8A-4147-A177-3AD203B41FA5}">
                      <a16:colId xmlns:a16="http://schemas.microsoft.com/office/drawing/2014/main" val="3390801874"/>
                    </a:ext>
                  </a:extLst>
                </a:gridCol>
              </a:tblGrid>
              <a:tr h="177882"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b="1" u="none" strike="noStrike">
                          <a:solidFill>
                            <a:srgbClr val="333333"/>
                          </a:solidFill>
                          <a:effectLst/>
                        </a:rPr>
                        <a:t>Εντολή</a:t>
                      </a:r>
                      <a:endParaRPr lang="el-GR" sz="1600" b="1" i="0" u="none" strike="noStrike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8086" marR="8086" marT="808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b="1" u="none" strike="noStrike">
                          <a:solidFill>
                            <a:srgbClr val="333333"/>
                          </a:solidFill>
                          <a:effectLst/>
                        </a:rPr>
                        <a:t>Περιγραφή</a:t>
                      </a:r>
                      <a:endParaRPr lang="el-GR" sz="1600" b="1" i="0" u="none" strike="noStrike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8086" marR="8086" marT="808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b="1" u="none" strike="noStrike">
                          <a:solidFill>
                            <a:srgbClr val="333333"/>
                          </a:solidFill>
                          <a:effectLst/>
                        </a:rPr>
                        <a:t>Κατηγορία</a:t>
                      </a:r>
                      <a:endParaRPr lang="el-GR" sz="1600" b="1" i="0" u="none" strike="noStrike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8086" marR="8086" marT="808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b="1" u="none" strike="noStrike">
                          <a:solidFill>
                            <a:srgbClr val="333333"/>
                          </a:solidFill>
                          <a:effectLst/>
                        </a:rPr>
                        <a:t>Σχετικές Πληροφορίες</a:t>
                      </a:r>
                      <a:endParaRPr lang="el-GR" sz="1600" b="1" i="0" u="none" strike="noStrike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8086" marR="8086" marT="8086" marB="0"/>
                </a:tc>
                <a:extLst>
                  <a:ext uri="{0D108BD9-81ED-4DB2-BD59-A6C34878D82A}">
                    <a16:rowId xmlns:a16="http://schemas.microsoft.com/office/drawing/2014/main" val="3597398101"/>
                  </a:ext>
                </a:extLst>
              </a:tr>
              <a:tr h="161711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u="none" strike="noStrike" dirty="0">
                          <a:solidFill>
                            <a:srgbClr val="333333"/>
                          </a:solidFill>
                          <a:effectLst/>
                        </a:rPr>
                        <a:t>G21</a:t>
                      </a:r>
                      <a:endParaRPr lang="en-US" sz="1600" b="1" i="0" u="none" strike="noStrike" dirty="0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72770" marR="8086" marT="808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600" b="0" u="none" strike="noStrike" dirty="0">
                          <a:solidFill>
                            <a:srgbClr val="333333"/>
                          </a:solidFill>
                          <a:effectLst/>
                        </a:rPr>
                        <a:t>Χρήση συντεταγμένων σε χιλιοστά</a:t>
                      </a:r>
                      <a:endParaRPr lang="el-GR" sz="1600" b="0" i="0" u="none" strike="noStrike" dirty="0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72770" marR="8086" marT="808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600" b="0" u="none" strike="noStrike" dirty="0">
                          <a:solidFill>
                            <a:srgbClr val="333333"/>
                          </a:solidFill>
                          <a:effectLst/>
                        </a:rPr>
                        <a:t>Μονάδες μέτρησης</a:t>
                      </a:r>
                      <a:endParaRPr lang="el-GR" sz="1600" b="0" i="0" u="none" strike="noStrike" dirty="0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72770" marR="8086" marT="808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600" b="0" u="none" strike="noStrike" dirty="0">
                          <a:solidFill>
                            <a:srgbClr val="333333"/>
                          </a:solidFill>
                          <a:effectLst/>
                        </a:rPr>
                        <a:t>Ορισμός μονάδων σε χιλιοστά.</a:t>
                      </a:r>
                      <a:endParaRPr lang="el-GR" sz="1600" b="0" i="0" u="none" strike="noStrike" dirty="0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72770" marR="8086" marT="8086" marB="0"/>
                </a:tc>
                <a:extLst>
                  <a:ext uri="{0D108BD9-81ED-4DB2-BD59-A6C34878D82A}">
                    <a16:rowId xmlns:a16="http://schemas.microsoft.com/office/drawing/2014/main" val="1622154424"/>
                  </a:ext>
                </a:extLst>
              </a:tr>
              <a:tr h="161711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u="none" strike="noStrike">
                          <a:solidFill>
                            <a:srgbClr val="333333"/>
                          </a:solidFill>
                          <a:effectLst/>
                        </a:rPr>
                        <a:t>G28</a:t>
                      </a:r>
                      <a:endParaRPr lang="en-US" sz="1600" b="1" i="0" u="none" strike="noStrike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72770" marR="8086" marT="808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600" b="0" u="none" strike="noStrike">
                          <a:solidFill>
                            <a:srgbClr val="333333"/>
                          </a:solidFill>
                          <a:effectLst/>
                        </a:rPr>
                        <a:t>Homing – Επιστροφή σε αρχικές θέσεις</a:t>
                      </a:r>
                      <a:endParaRPr lang="el-GR" sz="1600" b="0" i="0" u="none" strike="noStrike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72770" marR="8086" marT="808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600" b="0" u="none" strike="noStrike">
                          <a:solidFill>
                            <a:srgbClr val="333333"/>
                          </a:solidFill>
                          <a:effectLst/>
                        </a:rPr>
                        <a:t>Κίνηση</a:t>
                      </a:r>
                      <a:endParaRPr lang="el-GR" sz="1600" b="0" i="0" u="none" strike="noStrike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72770" marR="8086" marT="808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600" b="0" u="none" strike="noStrike" dirty="0">
                          <a:solidFill>
                            <a:srgbClr val="333333"/>
                          </a:solidFill>
                          <a:effectLst/>
                        </a:rPr>
                        <a:t>Επιστροφή των αξόνων στην αρχική θέση.</a:t>
                      </a:r>
                      <a:endParaRPr lang="el-GR" sz="1600" b="0" i="0" u="none" strike="noStrike" dirty="0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72770" marR="8086" marT="8086" marB="0"/>
                </a:tc>
                <a:extLst>
                  <a:ext uri="{0D108BD9-81ED-4DB2-BD59-A6C34878D82A}">
                    <a16:rowId xmlns:a16="http://schemas.microsoft.com/office/drawing/2014/main" val="3789435603"/>
                  </a:ext>
                </a:extLst>
              </a:tr>
              <a:tr h="161711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u="none" strike="noStrike">
                          <a:solidFill>
                            <a:srgbClr val="333333"/>
                          </a:solidFill>
                          <a:effectLst/>
                        </a:rPr>
                        <a:t>G29</a:t>
                      </a:r>
                      <a:endParaRPr lang="en-US" sz="1600" b="1" i="0" u="none" strike="noStrike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72770" marR="8086" marT="808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600" b="0" u="none" strike="noStrike">
                          <a:solidFill>
                            <a:srgbClr val="333333"/>
                          </a:solidFill>
                          <a:effectLst/>
                        </a:rPr>
                        <a:t>Αυτόματη εξισορρόπηση επιφάνειας εκτύπωσης (Auto Bed Leveling)</a:t>
                      </a:r>
                      <a:endParaRPr lang="el-GR" sz="1600" b="0" i="0" u="none" strike="noStrike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72770" marR="8086" marT="808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600" b="0" u="none" strike="noStrike">
                          <a:solidFill>
                            <a:srgbClr val="333333"/>
                          </a:solidFill>
                          <a:effectLst/>
                        </a:rPr>
                        <a:t>Κίνηση</a:t>
                      </a:r>
                      <a:endParaRPr lang="el-GR" sz="1600" b="0" i="0" u="none" strike="noStrike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72770" marR="8086" marT="808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600" b="0" u="none" strike="noStrike">
                          <a:solidFill>
                            <a:srgbClr val="333333"/>
                          </a:solidFill>
                          <a:effectLst/>
                        </a:rPr>
                        <a:t>Χρησιμοποιείται για την αυτόματη εξισορρόπηση της επιφάνειας εκτύπωσης.</a:t>
                      </a:r>
                      <a:endParaRPr lang="el-GR" sz="1600" b="0" i="0" u="none" strike="noStrike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72770" marR="8086" marT="8086" marB="0"/>
                </a:tc>
                <a:extLst>
                  <a:ext uri="{0D108BD9-81ED-4DB2-BD59-A6C34878D82A}">
                    <a16:rowId xmlns:a16="http://schemas.microsoft.com/office/drawing/2014/main" val="1781878999"/>
                  </a:ext>
                </a:extLst>
              </a:tr>
              <a:tr h="161711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u="none" strike="noStrike">
                          <a:solidFill>
                            <a:srgbClr val="333333"/>
                          </a:solidFill>
                          <a:effectLst/>
                        </a:rPr>
                        <a:t>G30</a:t>
                      </a:r>
                      <a:endParaRPr lang="en-US" sz="1600" b="1" i="0" u="none" strike="noStrike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72770" marR="8086" marT="808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600" b="0" u="none" strike="noStrike">
                          <a:solidFill>
                            <a:srgbClr val="333333"/>
                          </a:solidFill>
                          <a:effectLst/>
                        </a:rPr>
                        <a:t>Probe την επιφάνεια εκτύπωσης στην τρέχουσα θέση</a:t>
                      </a:r>
                      <a:endParaRPr lang="el-GR" sz="1600" b="0" i="0" u="none" strike="noStrike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72770" marR="8086" marT="808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600" b="0" u="none" strike="noStrike">
                          <a:solidFill>
                            <a:srgbClr val="333333"/>
                          </a:solidFill>
                          <a:effectLst/>
                        </a:rPr>
                        <a:t>Κίνηση</a:t>
                      </a:r>
                      <a:endParaRPr lang="el-GR" sz="1600" b="0" i="0" u="none" strike="noStrike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72770" marR="8086" marT="808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600" b="0" u="none" strike="noStrike">
                          <a:solidFill>
                            <a:srgbClr val="333333"/>
                          </a:solidFill>
                          <a:effectLst/>
                        </a:rPr>
                        <a:t>Κάνε probe στην τρέχουσα θέση.</a:t>
                      </a:r>
                      <a:endParaRPr lang="el-GR" sz="1600" b="0" i="0" u="none" strike="noStrike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72770" marR="8086" marT="8086" marB="0"/>
                </a:tc>
                <a:extLst>
                  <a:ext uri="{0D108BD9-81ED-4DB2-BD59-A6C34878D82A}">
                    <a16:rowId xmlns:a16="http://schemas.microsoft.com/office/drawing/2014/main" val="3975045025"/>
                  </a:ext>
                </a:extLst>
              </a:tr>
              <a:tr h="161711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u="none" strike="noStrike">
                          <a:solidFill>
                            <a:srgbClr val="333333"/>
                          </a:solidFill>
                          <a:effectLst/>
                        </a:rPr>
                        <a:t>G31</a:t>
                      </a:r>
                      <a:endParaRPr lang="en-US" sz="1600" b="1" i="0" u="none" strike="noStrike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72770" marR="8086" marT="808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600" b="0" u="none" strike="noStrike">
                          <a:solidFill>
                            <a:srgbClr val="333333"/>
                          </a:solidFill>
                          <a:effectLst/>
                        </a:rPr>
                        <a:t>Ορισμός λογισμικού offset για Z</a:t>
                      </a:r>
                      <a:endParaRPr lang="el-GR" sz="1600" b="0" i="0" u="none" strike="noStrike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72770" marR="8086" marT="808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600" b="0" u="none" strike="noStrike">
                          <a:solidFill>
                            <a:srgbClr val="333333"/>
                          </a:solidFill>
                          <a:effectLst/>
                        </a:rPr>
                        <a:t>Ρυθμίσεις</a:t>
                      </a:r>
                      <a:endParaRPr lang="el-GR" sz="1600" b="0" i="0" u="none" strike="noStrike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72770" marR="8086" marT="808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600" b="0" u="none" strike="noStrike">
                          <a:solidFill>
                            <a:srgbClr val="333333"/>
                          </a:solidFill>
                          <a:effectLst/>
                        </a:rPr>
                        <a:t>Ορισμός offset για τον άξονα Z.</a:t>
                      </a:r>
                      <a:endParaRPr lang="el-GR" sz="1600" b="0" i="0" u="none" strike="noStrike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72770" marR="8086" marT="8086" marB="0"/>
                </a:tc>
                <a:extLst>
                  <a:ext uri="{0D108BD9-81ED-4DB2-BD59-A6C34878D82A}">
                    <a16:rowId xmlns:a16="http://schemas.microsoft.com/office/drawing/2014/main" val="1315525912"/>
                  </a:ext>
                </a:extLst>
              </a:tr>
              <a:tr h="161711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u="none" strike="noStrike">
                          <a:solidFill>
                            <a:srgbClr val="333333"/>
                          </a:solidFill>
                          <a:effectLst/>
                        </a:rPr>
                        <a:t>G32</a:t>
                      </a:r>
                      <a:endParaRPr lang="en-US" sz="1600" b="1" i="0" u="none" strike="noStrike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72770" marR="8086" marT="808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600" b="0" u="none" strike="noStrike">
                          <a:solidFill>
                            <a:srgbClr val="333333"/>
                          </a:solidFill>
                          <a:effectLst/>
                        </a:rPr>
                        <a:t>Υλοποίηση σειράς εντολών </a:t>
                      </a:r>
                      <a:r>
                        <a:rPr lang="en-US" sz="1600" b="0" u="none" strike="noStrike">
                          <a:solidFill>
                            <a:srgbClr val="333333"/>
                          </a:solidFill>
                          <a:effectLst/>
                        </a:rPr>
                        <a:t>probe</a:t>
                      </a:r>
                      <a:endParaRPr lang="en-US" sz="1600" b="0" i="0" u="none" strike="noStrike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72770" marR="8086" marT="808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600" b="0" u="none" strike="noStrike">
                          <a:solidFill>
                            <a:srgbClr val="333333"/>
                          </a:solidFill>
                          <a:effectLst/>
                        </a:rPr>
                        <a:t>Κίνηση</a:t>
                      </a:r>
                      <a:endParaRPr lang="el-GR" sz="1600" b="0" i="0" u="none" strike="noStrike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72770" marR="8086" marT="808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600" b="0" u="none" strike="noStrike">
                          <a:solidFill>
                            <a:srgbClr val="333333"/>
                          </a:solidFill>
                          <a:effectLst/>
                        </a:rPr>
                        <a:t>Εκτελεί μια προγραμματισμένη σειρά από probe.</a:t>
                      </a:r>
                      <a:endParaRPr lang="el-GR" sz="1600" b="0" i="0" u="none" strike="noStrike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72770" marR="8086" marT="8086" marB="0"/>
                </a:tc>
                <a:extLst>
                  <a:ext uri="{0D108BD9-81ED-4DB2-BD59-A6C34878D82A}">
                    <a16:rowId xmlns:a16="http://schemas.microsoft.com/office/drawing/2014/main" val="2611437958"/>
                  </a:ext>
                </a:extLst>
              </a:tr>
              <a:tr h="161711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u="none" strike="noStrike">
                          <a:solidFill>
                            <a:srgbClr val="333333"/>
                          </a:solidFill>
                          <a:effectLst/>
                        </a:rPr>
                        <a:t>G90</a:t>
                      </a:r>
                      <a:endParaRPr lang="en-US" sz="1600" b="1" i="0" u="none" strike="noStrike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72770" marR="8086" marT="808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600" b="0" u="none" strike="noStrike">
                          <a:solidFill>
                            <a:srgbClr val="333333"/>
                          </a:solidFill>
                          <a:effectLst/>
                        </a:rPr>
                        <a:t>Απόλυτες συντεταγμένες</a:t>
                      </a:r>
                      <a:endParaRPr lang="el-GR" sz="1600" b="0" i="0" u="none" strike="noStrike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72770" marR="8086" marT="808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600" b="0" u="none" strike="noStrike">
                          <a:solidFill>
                            <a:srgbClr val="333333"/>
                          </a:solidFill>
                          <a:effectLst/>
                        </a:rPr>
                        <a:t>Καθορισμός συντεταγμένων</a:t>
                      </a:r>
                      <a:endParaRPr lang="el-GR" sz="1600" b="0" i="0" u="none" strike="noStrike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72770" marR="8086" marT="808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600" b="0" u="none" strike="noStrike">
                          <a:solidFill>
                            <a:srgbClr val="333333"/>
                          </a:solidFill>
                          <a:effectLst/>
                        </a:rPr>
                        <a:t>Καθορίζει ότι όλες οι συντεταγμένες θα είναι απόλυτες.</a:t>
                      </a:r>
                      <a:endParaRPr lang="el-GR" sz="1600" b="0" i="0" u="none" strike="noStrike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72770" marR="8086" marT="8086" marB="0"/>
                </a:tc>
                <a:extLst>
                  <a:ext uri="{0D108BD9-81ED-4DB2-BD59-A6C34878D82A}">
                    <a16:rowId xmlns:a16="http://schemas.microsoft.com/office/drawing/2014/main" val="484330320"/>
                  </a:ext>
                </a:extLst>
              </a:tr>
              <a:tr h="161711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u="none" strike="noStrike">
                          <a:solidFill>
                            <a:srgbClr val="333333"/>
                          </a:solidFill>
                          <a:effectLst/>
                        </a:rPr>
                        <a:t>G91</a:t>
                      </a:r>
                      <a:endParaRPr lang="en-US" sz="1600" b="1" i="0" u="none" strike="noStrike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72770" marR="8086" marT="808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600" b="0" u="none" strike="noStrike">
                          <a:solidFill>
                            <a:srgbClr val="333333"/>
                          </a:solidFill>
                          <a:effectLst/>
                        </a:rPr>
                        <a:t>Σχετικές συντεταγμένες</a:t>
                      </a:r>
                      <a:endParaRPr lang="el-GR" sz="1600" b="0" i="0" u="none" strike="noStrike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72770" marR="8086" marT="808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600" b="0" u="none" strike="noStrike">
                          <a:solidFill>
                            <a:srgbClr val="333333"/>
                          </a:solidFill>
                          <a:effectLst/>
                        </a:rPr>
                        <a:t>Καθορισμός συντεταγμένων</a:t>
                      </a:r>
                      <a:endParaRPr lang="el-GR" sz="1600" b="0" i="0" u="none" strike="noStrike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72770" marR="8086" marT="808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600" b="0" u="none" strike="noStrike">
                          <a:solidFill>
                            <a:srgbClr val="333333"/>
                          </a:solidFill>
                          <a:effectLst/>
                        </a:rPr>
                        <a:t>Καθορίζει ότι όλες οι συντεταγμένες θα είναι σχετικές σε σχέση με την τρέχουσα θέση.</a:t>
                      </a:r>
                      <a:endParaRPr lang="el-GR" sz="1600" b="0" i="0" u="none" strike="noStrike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72770" marR="8086" marT="8086" marB="0"/>
                </a:tc>
                <a:extLst>
                  <a:ext uri="{0D108BD9-81ED-4DB2-BD59-A6C34878D82A}">
                    <a16:rowId xmlns:a16="http://schemas.microsoft.com/office/drawing/2014/main" val="379735975"/>
                  </a:ext>
                </a:extLst>
              </a:tr>
              <a:tr h="161711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u="none" strike="noStrike">
                          <a:solidFill>
                            <a:srgbClr val="333333"/>
                          </a:solidFill>
                          <a:effectLst/>
                        </a:rPr>
                        <a:t>G92</a:t>
                      </a:r>
                      <a:endParaRPr lang="en-US" sz="1600" b="1" i="0" u="none" strike="noStrike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72770" marR="8086" marT="808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600" b="0" u="none" strike="noStrike">
                          <a:solidFill>
                            <a:srgbClr val="333333"/>
                          </a:solidFill>
                          <a:effectLst/>
                        </a:rPr>
                        <a:t>Ορισμός τρέχουσας θέσης ως νέα αρχή συντεταγμένων</a:t>
                      </a:r>
                      <a:endParaRPr lang="el-GR" sz="1600" b="0" i="0" u="none" strike="noStrike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72770" marR="8086" marT="808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600" b="0" u="none" strike="noStrike">
                          <a:solidFill>
                            <a:srgbClr val="333333"/>
                          </a:solidFill>
                          <a:effectLst/>
                        </a:rPr>
                        <a:t>Καθορισμός συντεταγμένων</a:t>
                      </a:r>
                      <a:endParaRPr lang="el-GR" sz="1600" b="0" i="0" u="none" strike="noStrike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72770" marR="8086" marT="808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600" b="0" u="none" strike="noStrike" dirty="0">
                          <a:solidFill>
                            <a:srgbClr val="333333"/>
                          </a:solidFill>
                          <a:effectLst/>
                        </a:rPr>
                        <a:t>Χρησιμοποιείται για να ορίσει τη νέα αρχή συντεταγμένων.</a:t>
                      </a:r>
                      <a:endParaRPr lang="el-GR" sz="1600" b="0" i="0" u="none" strike="noStrike" dirty="0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72770" marR="8086" marT="8086" marB="0"/>
                </a:tc>
                <a:extLst>
                  <a:ext uri="{0D108BD9-81ED-4DB2-BD59-A6C34878D82A}">
                    <a16:rowId xmlns:a16="http://schemas.microsoft.com/office/drawing/2014/main" val="24688205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16205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359B3-EEE8-8758-6091-98BD8E5DFED7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>
                <a:solidFill>
                  <a:schemeClr val="lt1"/>
                </a:solidFill>
              </a:rPr>
              <a:t>Πίνακας Εντολών </a:t>
            </a:r>
            <a:r>
              <a:rPr lang="en-US" dirty="0">
                <a:solidFill>
                  <a:schemeClr val="lt1"/>
                </a:solidFill>
              </a:rPr>
              <a:t>M</a:t>
            </a:r>
            <a:r>
              <a:rPr lang="el-GR" dirty="0">
                <a:solidFill>
                  <a:schemeClr val="lt1"/>
                </a:solidFill>
              </a:rPr>
              <a:t>-</a:t>
            </a:r>
            <a:r>
              <a:rPr lang="el-GR" dirty="0" err="1">
                <a:solidFill>
                  <a:schemeClr val="lt1"/>
                </a:solidFill>
              </a:rPr>
              <a:t>Code</a:t>
            </a:r>
            <a:endParaRPr lang="el-GR" dirty="0">
              <a:solidFill>
                <a:schemeClr val="l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A0E254-47CF-FA6A-1572-EB377223EA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sz="2800" dirty="0">
                <a:solidFill>
                  <a:srgbClr val="333333"/>
                </a:solidFill>
                <a:latin typeface="Roboto" panose="02000000000000000000" pitchFamily="2" charset="0"/>
              </a:rPr>
              <a:t>Αυτές οι εντολές </a:t>
            </a:r>
            <a:r>
              <a:rPr lang="el-GR" sz="2800" b="1" dirty="0">
                <a:solidFill>
                  <a:srgbClr val="333333"/>
                </a:solidFill>
                <a:latin typeface="Roboto" panose="02000000000000000000" pitchFamily="2" charset="0"/>
              </a:rPr>
              <a:t>ελέγχουν διάφορες λειτουργίες</a:t>
            </a:r>
            <a:r>
              <a:rPr lang="el-GR" sz="2800" dirty="0">
                <a:solidFill>
                  <a:srgbClr val="333333"/>
                </a:solidFill>
                <a:latin typeface="Roboto" panose="02000000000000000000" pitchFamily="2" charset="0"/>
              </a:rPr>
              <a:t> του 3D εκτυπωτή, όπως:</a:t>
            </a:r>
          </a:p>
          <a:p>
            <a:pPr algn="just"/>
            <a:r>
              <a:rPr lang="el-GR" sz="2800" dirty="0">
                <a:solidFill>
                  <a:srgbClr val="333333"/>
                </a:solidFill>
                <a:latin typeface="Roboto" panose="02000000000000000000" pitchFamily="2" charset="0"/>
              </a:rPr>
              <a:t>η ενεργοποίηση/απενεργοποίηση των μηχανικών μερών,</a:t>
            </a:r>
          </a:p>
          <a:p>
            <a:pPr algn="just"/>
            <a:r>
              <a:rPr lang="el-GR" sz="2800" dirty="0">
                <a:solidFill>
                  <a:srgbClr val="333333"/>
                </a:solidFill>
                <a:latin typeface="Roboto" panose="02000000000000000000" pitchFamily="2" charset="0"/>
              </a:rPr>
              <a:t>η ρύθμιση θερμοκρασίας και</a:t>
            </a:r>
          </a:p>
          <a:p>
            <a:pPr algn="just"/>
            <a:r>
              <a:rPr lang="el-GR" sz="2800" dirty="0">
                <a:solidFill>
                  <a:srgbClr val="333333"/>
                </a:solidFill>
                <a:latin typeface="Roboto" panose="02000000000000000000" pitchFamily="2" charset="0"/>
              </a:rPr>
              <a:t>άλλες λειτουργικές ρυθμίσεις.</a:t>
            </a:r>
          </a:p>
          <a:p>
            <a:pPr marL="0" indent="0" algn="just">
              <a:buNone/>
            </a:pPr>
            <a:r>
              <a:rPr lang="el-GR" sz="2800" dirty="0">
                <a:solidFill>
                  <a:srgbClr val="333333"/>
                </a:solidFill>
                <a:latin typeface="Roboto" panose="02000000000000000000" pitchFamily="2" charset="0"/>
              </a:rPr>
              <a:t>Οι εντολές αυτές ξεκινούν με το γράμμα </a:t>
            </a:r>
            <a:r>
              <a:rPr lang="el-GR" sz="2800" b="1" dirty="0">
                <a:solidFill>
                  <a:srgbClr val="333333"/>
                </a:solidFill>
                <a:latin typeface="Roboto" panose="02000000000000000000" pitchFamily="2" charset="0"/>
              </a:rPr>
              <a:t>“M” </a:t>
            </a:r>
            <a:r>
              <a:rPr lang="el-GR" sz="2800" dirty="0">
                <a:solidFill>
                  <a:srgbClr val="333333"/>
                </a:solidFill>
                <a:latin typeface="Roboto" panose="02000000000000000000" pitchFamily="2" charset="0"/>
              </a:rPr>
              <a:t>και ακολουθούνται από έναν αριθμό, όπως M104 ή M106.</a:t>
            </a:r>
            <a:endParaRPr lang="en-US" sz="2800" dirty="0">
              <a:solidFill>
                <a:srgbClr val="333333"/>
              </a:solidFill>
              <a:latin typeface="Roboto" panose="02000000000000000000" pitchFamily="2" charset="0"/>
            </a:endParaRP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0A64402-1D19-208F-5F04-8880AC79A0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56794" y="6035040"/>
            <a:ext cx="3868406" cy="365760"/>
          </a:xfrm>
        </p:spPr>
        <p:txBody>
          <a:bodyPr/>
          <a:lstStyle/>
          <a:p>
            <a:r>
              <a:rPr lang="el-GR" i="1" dirty="0"/>
              <a:t>Παρουσίαση του κώδικα G-</a:t>
            </a:r>
            <a:r>
              <a:rPr lang="el-GR" i="1" dirty="0" err="1"/>
              <a:t>Code</a:t>
            </a:r>
            <a:r>
              <a:rPr lang="el-GR" i="1" dirty="0"/>
              <a:t>, γλώσσα προγραμματισμού για 3d εκτυπώσεις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1970497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36E3B21D-5DD9-9733-42B0-8C05F243AC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8417780"/>
              </p:ext>
            </p:extLst>
          </p:nvPr>
        </p:nvGraphicFramePr>
        <p:xfrm>
          <a:off x="831273" y="715875"/>
          <a:ext cx="10533413" cy="5355390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728890">
                  <a:extLst>
                    <a:ext uri="{9D8B030D-6E8A-4147-A177-3AD203B41FA5}">
                      <a16:colId xmlns:a16="http://schemas.microsoft.com/office/drawing/2014/main" val="2490249599"/>
                    </a:ext>
                  </a:extLst>
                </a:gridCol>
                <a:gridCol w="3781784">
                  <a:extLst>
                    <a:ext uri="{9D8B030D-6E8A-4147-A177-3AD203B41FA5}">
                      <a16:colId xmlns:a16="http://schemas.microsoft.com/office/drawing/2014/main" val="3393031243"/>
                    </a:ext>
                  </a:extLst>
                </a:gridCol>
                <a:gridCol w="1546343">
                  <a:extLst>
                    <a:ext uri="{9D8B030D-6E8A-4147-A177-3AD203B41FA5}">
                      <a16:colId xmlns:a16="http://schemas.microsoft.com/office/drawing/2014/main" val="2827984132"/>
                    </a:ext>
                  </a:extLst>
                </a:gridCol>
                <a:gridCol w="4476396">
                  <a:extLst>
                    <a:ext uri="{9D8B030D-6E8A-4147-A177-3AD203B41FA5}">
                      <a16:colId xmlns:a16="http://schemas.microsoft.com/office/drawing/2014/main" val="2862984812"/>
                    </a:ext>
                  </a:extLst>
                </a:gridCol>
              </a:tblGrid>
              <a:tr h="433930"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b="1" u="none" strike="noStrike" dirty="0">
                          <a:solidFill>
                            <a:srgbClr val="333333"/>
                          </a:solidFill>
                          <a:effectLst/>
                        </a:rPr>
                        <a:t>Εντολή</a:t>
                      </a:r>
                      <a:endParaRPr lang="el-GR" sz="1600" b="1" i="0" u="none" strike="noStrike" dirty="0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466" marR="4466" marT="446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b="1" u="none" strike="noStrike" dirty="0">
                          <a:solidFill>
                            <a:srgbClr val="333333"/>
                          </a:solidFill>
                          <a:effectLst/>
                        </a:rPr>
                        <a:t>Περιγραφή</a:t>
                      </a:r>
                      <a:endParaRPr lang="el-GR" sz="1600" b="1" i="0" u="none" strike="noStrike" dirty="0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466" marR="4466" marT="446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b="1" u="none" strike="noStrike">
                          <a:solidFill>
                            <a:srgbClr val="333333"/>
                          </a:solidFill>
                          <a:effectLst/>
                        </a:rPr>
                        <a:t>Κατηγορία</a:t>
                      </a:r>
                      <a:endParaRPr lang="el-GR" sz="1600" b="1" i="0" u="none" strike="noStrike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466" marR="4466" marT="446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b="1" u="none" strike="noStrike">
                          <a:solidFill>
                            <a:srgbClr val="333333"/>
                          </a:solidFill>
                          <a:effectLst/>
                        </a:rPr>
                        <a:t>Σχετικές Πληροφορίες</a:t>
                      </a:r>
                      <a:endParaRPr lang="el-GR" sz="1600" b="1" i="0" u="none" strike="noStrike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466" marR="4466" marT="4466" marB="0"/>
                </a:tc>
                <a:extLst>
                  <a:ext uri="{0D108BD9-81ED-4DB2-BD59-A6C34878D82A}">
                    <a16:rowId xmlns:a16="http://schemas.microsoft.com/office/drawing/2014/main" val="4083425615"/>
                  </a:ext>
                </a:extLst>
              </a:tr>
              <a:tr h="43393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u="none" strike="noStrike">
                          <a:solidFill>
                            <a:srgbClr val="333333"/>
                          </a:solidFill>
                          <a:effectLst/>
                        </a:rPr>
                        <a:t>M0</a:t>
                      </a:r>
                      <a:endParaRPr lang="en-US" sz="1600" b="1" i="0" u="none" strike="noStrike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0194" marR="4466" marT="446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600" b="0" u="none" strike="noStrike" dirty="0">
                          <a:solidFill>
                            <a:srgbClr val="333333"/>
                          </a:solidFill>
                          <a:effectLst/>
                        </a:rPr>
                        <a:t>Παύση</a:t>
                      </a:r>
                      <a:endParaRPr lang="el-GR" sz="1600" b="0" i="0" u="none" strike="noStrike" dirty="0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0194" marR="4466" marT="446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600" b="0" u="none" strike="noStrike">
                          <a:solidFill>
                            <a:srgbClr val="333333"/>
                          </a:solidFill>
                          <a:effectLst/>
                        </a:rPr>
                        <a:t>Λειτουργία μηχανής</a:t>
                      </a:r>
                      <a:endParaRPr lang="el-GR" sz="1600" b="0" i="0" u="none" strike="noStrike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0194" marR="4466" marT="446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600" b="0" u="none" strike="noStrike" dirty="0">
                          <a:solidFill>
                            <a:srgbClr val="333333"/>
                          </a:solidFill>
                          <a:effectLst/>
                        </a:rPr>
                        <a:t>Σταματά τη λειτουργία της μηχανής και περιμένει την παρέμβαση του χειριστή.</a:t>
                      </a:r>
                      <a:endParaRPr lang="el-GR" sz="1600" b="0" i="0" u="none" strike="noStrike" dirty="0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0194" marR="4466" marT="4466" marB="0"/>
                </a:tc>
                <a:extLst>
                  <a:ext uri="{0D108BD9-81ED-4DB2-BD59-A6C34878D82A}">
                    <a16:rowId xmlns:a16="http://schemas.microsoft.com/office/drawing/2014/main" val="1794135590"/>
                  </a:ext>
                </a:extLst>
              </a:tr>
              <a:tr h="43393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u="none" strike="noStrike">
                          <a:solidFill>
                            <a:srgbClr val="333333"/>
                          </a:solidFill>
                          <a:effectLst/>
                        </a:rPr>
                        <a:t>M1</a:t>
                      </a:r>
                      <a:endParaRPr lang="en-US" sz="1600" b="1" i="0" u="none" strike="noStrike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0194" marR="4466" marT="446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600" b="0" u="none" strike="noStrike" dirty="0">
                          <a:solidFill>
                            <a:srgbClr val="333333"/>
                          </a:solidFill>
                          <a:effectLst/>
                        </a:rPr>
                        <a:t>Παύση (εναλλακτική)</a:t>
                      </a:r>
                      <a:endParaRPr lang="el-GR" sz="1600" b="0" i="0" u="none" strike="noStrike" dirty="0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0194" marR="4466" marT="446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600" b="0" u="none" strike="noStrike">
                          <a:solidFill>
                            <a:srgbClr val="333333"/>
                          </a:solidFill>
                          <a:effectLst/>
                        </a:rPr>
                        <a:t>Λειτουργία μηχανής</a:t>
                      </a:r>
                      <a:endParaRPr lang="el-GR" sz="1600" b="0" i="0" u="none" strike="noStrike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0194" marR="4466" marT="446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600" b="0" u="none" strike="noStrike">
                          <a:solidFill>
                            <a:srgbClr val="333333"/>
                          </a:solidFill>
                          <a:effectLst/>
                        </a:rPr>
                        <a:t>Εναλλακτική παύση, συνήθως χρησιμοποιείται για στάσεις συντήρησης.</a:t>
                      </a:r>
                      <a:endParaRPr lang="el-GR" sz="1600" b="0" i="0" u="none" strike="noStrike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0194" marR="4466" marT="4466" marB="0"/>
                </a:tc>
                <a:extLst>
                  <a:ext uri="{0D108BD9-81ED-4DB2-BD59-A6C34878D82A}">
                    <a16:rowId xmlns:a16="http://schemas.microsoft.com/office/drawing/2014/main" val="2154068387"/>
                  </a:ext>
                </a:extLst>
              </a:tr>
              <a:tr h="43393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u="none" strike="noStrike" dirty="0">
                          <a:solidFill>
                            <a:srgbClr val="333333"/>
                          </a:solidFill>
                          <a:effectLst/>
                        </a:rPr>
                        <a:t>M17</a:t>
                      </a:r>
                      <a:endParaRPr lang="en-US" sz="1600" b="1" i="0" u="none" strike="noStrike" dirty="0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0194" marR="4466" marT="446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600" b="0" u="none" strike="noStrike" dirty="0">
                          <a:solidFill>
                            <a:srgbClr val="333333"/>
                          </a:solidFill>
                          <a:effectLst/>
                        </a:rPr>
                        <a:t>Ενεργοποίηση </a:t>
                      </a:r>
                      <a:r>
                        <a:rPr lang="el-GR" sz="1600" b="0" u="none" strike="noStrike" dirty="0" err="1">
                          <a:solidFill>
                            <a:srgbClr val="333333"/>
                          </a:solidFill>
                          <a:effectLst/>
                        </a:rPr>
                        <a:t>βηματικών</a:t>
                      </a:r>
                      <a:r>
                        <a:rPr lang="el-GR" sz="1600" b="0" u="none" strike="noStrike" dirty="0">
                          <a:solidFill>
                            <a:srgbClr val="333333"/>
                          </a:solidFill>
                          <a:effectLst/>
                        </a:rPr>
                        <a:t> μοτέρ (</a:t>
                      </a:r>
                      <a:r>
                        <a:rPr lang="el-GR" sz="1600" b="0" u="none" strike="noStrike" dirty="0" err="1">
                          <a:solidFill>
                            <a:srgbClr val="333333"/>
                          </a:solidFill>
                          <a:effectLst/>
                        </a:rPr>
                        <a:t>Stepper</a:t>
                      </a:r>
                      <a:r>
                        <a:rPr lang="el-GR" sz="1600" b="0" u="none" strike="noStrike" dirty="0">
                          <a:solidFill>
                            <a:srgbClr val="333333"/>
                          </a:solidFill>
                          <a:effectLst/>
                        </a:rPr>
                        <a:t> </a:t>
                      </a:r>
                      <a:r>
                        <a:rPr lang="el-GR" sz="1600" b="0" u="none" strike="noStrike" dirty="0" err="1">
                          <a:solidFill>
                            <a:srgbClr val="333333"/>
                          </a:solidFill>
                          <a:effectLst/>
                        </a:rPr>
                        <a:t>Motors</a:t>
                      </a:r>
                      <a:r>
                        <a:rPr lang="el-GR" sz="1600" b="0" u="none" strike="noStrike" dirty="0">
                          <a:solidFill>
                            <a:srgbClr val="333333"/>
                          </a:solidFill>
                          <a:effectLst/>
                        </a:rPr>
                        <a:t>)</a:t>
                      </a:r>
                      <a:endParaRPr lang="el-GR" sz="1600" b="0" i="0" u="none" strike="noStrike" dirty="0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0194" marR="4466" marT="446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600" b="0" u="none" strike="noStrike">
                          <a:solidFill>
                            <a:srgbClr val="333333"/>
                          </a:solidFill>
                          <a:effectLst/>
                        </a:rPr>
                        <a:t>Λειτουργία μηχανής</a:t>
                      </a:r>
                      <a:endParaRPr lang="el-GR" sz="1600" b="0" i="0" u="none" strike="noStrike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0194" marR="4466" marT="446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600" b="0" u="none" strike="noStrike" dirty="0">
                          <a:solidFill>
                            <a:srgbClr val="333333"/>
                          </a:solidFill>
                          <a:effectLst/>
                        </a:rPr>
                        <a:t>Ενεργοποιεί τα </a:t>
                      </a:r>
                      <a:r>
                        <a:rPr lang="el-GR" sz="1600" b="0" u="none" strike="noStrike" dirty="0" err="1">
                          <a:solidFill>
                            <a:srgbClr val="333333"/>
                          </a:solidFill>
                          <a:effectLst/>
                        </a:rPr>
                        <a:t>βηματικά</a:t>
                      </a:r>
                      <a:r>
                        <a:rPr lang="el-GR" sz="1600" b="0" u="none" strike="noStrike" dirty="0">
                          <a:solidFill>
                            <a:srgbClr val="333333"/>
                          </a:solidFill>
                          <a:effectLst/>
                        </a:rPr>
                        <a:t> μοτέρ, επιτρέποντας την κίνηση των αξόνων.</a:t>
                      </a:r>
                      <a:endParaRPr lang="el-GR" sz="1600" b="0" i="0" u="none" strike="noStrike" dirty="0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0194" marR="4466" marT="4466" marB="0"/>
                </a:tc>
                <a:extLst>
                  <a:ext uri="{0D108BD9-81ED-4DB2-BD59-A6C34878D82A}">
                    <a16:rowId xmlns:a16="http://schemas.microsoft.com/office/drawing/2014/main" val="1304172358"/>
                  </a:ext>
                </a:extLst>
              </a:tr>
              <a:tr h="329349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u="none" strike="noStrike">
                          <a:solidFill>
                            <a:srgbClr val="333333"/>
                          </a:solidFill>
                          <a:effectLst/>
                        </a:rPr>
                        <a:t>M18</a:t>
                      </a:r>
                      <a:endParaRPr lang="en-US" sz="1600" b="1" i="0" u="none" strike="noStrike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0194" marR="4466" marT="446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600" b="0" u="none" strike="noStrike" dirty="0">
                          <a:solidFill>
                            <a:srgbClr val="333333"/>
                          </a:solidFill>
                          <a:effectLst/>
                        </a:rPr>
                        <a:t>Απενεργοποίηση </a:t>
                      </a:r>
                      <a:r>
                        <a:rPr lang="el-GR" sz="1600" b="0" u="none" strike="noStrike" dirty="0" err="1">
                          <a:solidFill>
                            <a:srgbClr val="333333"/>
                          </a:solidFill>
                          <a:effectLst/>
                        </a:rPr>
                        <a:t>βηματικών</a:t>
                      </a:r>
                      <a:r>
                        <a:rPr lang="el-GR" sz="1600" b="0" u="none" strike="noStrike" dirty="0">
                          <a:solidFill>
                            <a:srgbClr val="333333"/>
                          </a:solidFill>
                          <a:effectLst/>
                        </a:rPr>
                        <a:t> μοτέρ (</a:t>
                      </a:r>
                      <a:r>
                        <a:rPr lang="el-GR" sz="1600" b="0" u="none" strike="noStrike" dirty="0" err="1">
                          <a:solidFill>
                            <a:srgbClr val="333333"/>
                          </a:solidFill>
                          <a:effectLst/>
                        </a:rPr>
                        <a:t>Stepper</a:t>
                      </a:r>
                      <a:r>
                        <a:rPr lang="el-GR" sz="1600" b="0" u="none" strike="noStrike" dirty="0">
                          <a:solidFill>
                            <a:srgbClr val="333333"/>
                          </a:solidFill>
                          <a:effectLst/>
                        </a:rPr>
                        <a:t> </a:t>
                      </a:r>
                      <a:r>
                        <a:rPr lang="el-GR" sz="1600" b="0" u="none" strike="noStrike" dirty="0" err="1">
                          <a:solidFill>
                            <a:srgbClr val="333333"/>
                          </a:solidFill>
                          <a:effectLst/>
                        </a:rPr>
                        <a:t>Motors</a:t>
                      </a:r>
                      <a:r>
                        <a:rPr lang="el-GR" sz="1600" b="0" u="none" strike="noStrike" dirty="0">
                          <a:solidFill>
                            <a:srgbClr val="333333"/>
                          </a:solidFill>
                          <a:effectLst/>
                        </a:rPr>
                        <a:t>)</a:t>
                      </a:r>
                      <a:endParaRPr lang="el-GR" sz="1600" b="0" i="0" u="none" strike="noStrike" dirty="0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0194" marR="4466" marT="446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600" b="0" u="none" strike="noStrike">
                          <a:solidFill>
                            <a:srgbClr val="333333"/>
                          </a:solidFill>
                          <a:effectLst/>
                        </a:rPr>
                        <a:t>Λειτουργία μηχανής</a:t>
                      </a:r>
                      <a:endParaRPr lang="el-GR" sz="1600" b="0" i="0" u="none" strike="noStrike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0194" marR="4466" marT="446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600" b="0" u="none" strike="noStrike" dirty="0">
                          <a:solidFill>
                            <a:srgbClr val="333333"/>
                          </a:solidFill>
                          <a:effectLst/>
                        </a:rPr>
                        <a:t>Απενεργοποιεί τα </a:t>
                      </a:r>
                      <a:r>
                        <a:rPr lang="el-GR" sz="1600" b="0" u="none" strike="noStrike" dirty="0" err="1">
                          <a:solidFill>
                            <a:srgbClr val="333333"/>
                          </a:solidFill>
                          <a:effectLst/>
                        </a:rPr>
                        <a:t>βηματικά</a:t>
                      </a:r>
                      <a:r>
                        <a:rPr lang="el-GR" sz="1600" b="0" u="none" strike="noStrike" dirty="0">
                          <a:solidFill>
                            <a:srgbClr val="333333"/>
                          </a:solidFill>
                          <a:effectLst/>
                        </a:rPr>
                        <a:t> μοτέρ για εξοικονόμηση ενέργειας.</a:t>
                      </a:r>
                      <a:endParaRPr lang="el-GR" sz="1600" b="0" i="0" u="none" strike="noStrike" dirty="0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0194" marR="4466" marT="4466" marB="0"/>
                </a:tc>
                <a:extLst>
                  <a:ext uri="{0D108BD9-81ED-4DB2-BD59-A6C34878D82A}">
                    <a16:rowId xmlns:a16="http://schemas.microsoft.com/office/drawing/2014/main" val="3046140883"/>
                  </a:ext>
                </a:extLst>
              </a:tr>
              <a:tr h="329349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u="none" strike="noStrike" dirty="0">
                          <a:solidFill>
                            <a:srgbClr val="333333"/>
                          </a:solidFill>
                          <a:effectLst/>
                        </a:rPr>
                        <a:t>M20</a:t>
                      </a:r>
                      <a:endParaRPr lang="en-US" sz="1600" b="1" i="0" u="none" strike="noStrike" dirty="0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0194" marR="4466" marT="446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600" b="0" u="none" strike="noStrike" dirty="0">
                          <a:solidFill>
                            <a:srgbClr val="333333"/>
                          </a:solidFill>
                          <a:effectLst/>
                        </a:rPr>
                        <a:t>Λίστα αρχείων </a:t>
                      </a:r>
                      <a:r>
                        <a:rPr lang="en-US" sz="1600" b="0" u="none" strike="noStrike" dirty="0">
                          <a:solidFill>
                            <a:srgbClr val="333333"/>
                          </a:solidFill>
                          <a:effectLst/>
                        </a:rPr>
                        <a:t>SD </a:t>
                      </a:r>
                      <a:r>
                        <a:rPr lang="el-GR" sz="1600" b="0" u="none" strike="noStrike" dirty="0">
                          <a:solidFill>
                            <a:srgbClr val="333333"/>
                          </a:solidFill>
                          <a:effectLst/>
                        </a:rPr>
                        <a:t>κάρτας</a:t>
                      </a:r>
                      <a:endParaRPr lang="el-GR" sz="1600" b="0" i="0" u="none" strike="noStrike" dirty="0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0194" marR="4466" marT="446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600" b="0" u="none" strike="noStrike">
                          <a:solidFill>
                            <a:srgbClr val="333333"/>
                          </a:solidFill>
                          <a:effectLst/>
                        </a:rPr>
                        <a:t>Λειτουργία </a:t>
                      </a:r>
                      <a:r>
                        <a:rPr lang="en-US" sz="1600" b="0" u="none" strike="noStrike">
                          <a:solidFill>
                            <a:srgbClr val="333333"/>
                          </a:solidFill>
                          <a:effectLst/>
                        </a:rPr>
                        <a:t>SD </a:t>
                      </a:r>
                      <a:r>
                        <a:rPr lang="el-GR" sz="1600" b="0" u="none" strike="noStrike">
                          <a:solidFill>
                            <a:srgbClr val="333333"/>
                          </a:solidFill>
                          <a:effectLst/>
                        </a:rPr>
                        <a:t>κάρτας</a:t>
                      </a:r>
                      <a:endParaRPr lang="el-GR" sz="1600" b="0" i="0" u="none" strike="noStrike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0194" marR="4466" marT="446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600" b="0" u="none" strike="noStrike">
                          <a:solidFill>
                            <a:srgbClr val="333333"/>
                          </a:solidFill>
                          <a:effectLst/>
                        </a:rPr>
                        <a:t>Λίστα των αρχείων που είναι αποθηκευμένα στην SD κάρτα.</a:t>
                      </a:r>
                      <a:endParaRPr lang="el-GR" sz="1600" b="0" i="0" u="none" strike="noStrike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0194" marR="4466" marT="4466" marB="0"/>
                </a:tc>
                <a:extLst>
                  <a:ext uri="{0D108BD9-81ED-4DB2-BD59-A6C34878D82A}">
                    <a16:rowId xmlns:a16="http://schemas.microsoft.com/office/drawing/2014/main" val="2565371547"/>
                  </a:ext>
                </a:extLst>
              </a:tr>
              <a:tr h="329349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u="none" strike="noStrike">
                          <a:solidFill>
                            <a:srgbClr val="333333"/>
                          </a:solidFill>
                          <a:effectLst/>
                        </a:rPr>
                        <a:t>M21</a:t>
                      </a:r>
                      <a:endParaRPr lang="en-US" sz="1600" b="1" i="0" u="none" strike="noStrike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0194" marR="4466" marT="446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600" b="0" u="none" strike="noStrike" dirty="0">
                          <a:solidFill>
                            <a:srgbClr val="333333"/>
                          </a:solidFill>
                          <a:effectLst/>
                        </a:rPr>
                        <a:t>Ενεργοποίηση </a:t>
                      </a:r>
                      <a:r>
                        <a:rPr lang="en-US" sz="1600" b="0" u="none" strike="noStrike" dirty="0">
                          <a:solidFill>
                            <a:srgbClr val="333333"/>
                          </a:solidFill>
                          <a:effectLst/>
                        </a:rPr>
                        <a:t>SD </a:t>
                      </a:r>
                      <a:r>
                        <a:rPr lang="el-GR" sz="1600" b="0" u="none" strike="noStrike" dirty="0">
                          <a:solidFill>
                            <a:srgbClr val="333333"/>
                          </a:solidFill>
                          <a:effectLst/>
                        </a:rPr>
                        <a:t>κάρτας</a:t>
                      </a:r>
                      <a:endParaRPr lang="el-GR" sz="1600" b="0" i="0" u="none" strike="noStrike" dirty="0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0194" marR="4466" marT="446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600" b="0" u="none" strike="noStrike">
                          <a:solidFill>
                            <a:srgbClr val="333333"/>
                          </a:solidFill>
                          <a:effectLst/>
                        </a:rPr>
                        <a:t>Λειτουργία </a:t>
                      </a:r>
                      <a:r>
                        <a:rPr lang="en-US" sz="1600" b="0" u="none" strike="noStrike">
                          <a:solidFill>
                            <a:srgbClr val="333333"/>
                          </a:solidFill>
                          <a:effectLst/>
                        </a:rPr>
                        <a:t>SD </a:t>
                      </a:r>
                      <a:r>
                        <a:rPr lang="el-GR" sz="1600" b="0" u="none" strike="noStrike">
                          <a:solidFill>
                            <a:srgbClr val="333333"/>
                          </a:solidFill>
                          <a:effectLst/>
                        </a:rPr>
                        <a:t>κάρτας</a:t>
                      </a:r>
                      <a:endParaRPr lang="el-GR" sz="1600" b="0" i="0" u="none" strike="noStrike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0194" marR="4466" marT="446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600" b="0" u="none" strike="noStrike">
                          <a:solidFill>
                            <a:srgbClr val="333333"/>
                          </a:solidFill>
                          <a:effectLst/>
                        </a:rPr>
                        <a:t>Ενεργοποιεί την πρόσβαση στην SD κάρτα.</a:t>
                      </a:r>
                      <a:endParaRPr lang="el-GR" sz="1600" b="0" i="0" u="none" strike="noStrike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0194" marR="4466" marT="4466" marB="0"/>
                </a:tc>
                <a:extLst>
                  <a:ext uri="{0D108BD9-81ED-4DB2-BD59-A6C34878D82A}">
                    <a16:rowId xmlns:a16="http://schemas.microsoft.com/office/drawing/2014/main" val="1986486546"/>
                  </a:ext>
                </a:extLst>
              </a:tr>
              <a:tr h="329349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u="none" strike="noStrike">
                          <a:solidFill>
                            <a:srgbClr val="333333"/>
                          </a:solidFill>
                          <a:effectLst/>
                        </a:rPr>
                        <a:t>M22</a:t>
                      </a:r>
                      <a:endParaRPr lang="en-US" sz="1600" b="1" i="0" u="none" strike="noStrike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0194" marR="4466" marT="446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600" b="0" u="none" strike="noStrike" dirty="0">
                          <a:solidFill>
                            <a:srgbClr val="333333"/>
                          </a:solidFill>
                          <a:effectLst/>
                        </a:rPr>
                        <a:t>Απενεργοποίηση </a:t>
                      </a:r>
                      <a:r>
                        <a:rPr lang="en-US" sz="1600" b="0" u="none" strike="noStrike" dirty="0">
                          <a:solidFill>
                            <a:srgbClr val="333333"/>
                          </a:solidFill>
                          <a:effectLst/>
                        </a:rPr>
                        <a:t>SD </a:t>
                      </a:r>
                      <a:r>
                        <a:rPr lang="el-GR" sz="1600" b="0" u="none" strike="noStrike" dirty="0">
                          <a:solidFill>
                            <a:srgbClr val="333333"/>
                          </a:solidFill>
                          <a:effectLst/>
                        </a:rPr>
                        <a:t>κάρτας</a:t>
                      </a:r>
                      <a:endParaRPr lang="el-GR" sz="1600" b="0" i="0" u="none" strike="noStrike" dirty="0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0194" marR="4466" marT="446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600" b="0" u="none" strike="noStrike">
                          <a:solidFill>
                            <a:srgbClr val="333333"/>
                          </a:solidFill>
                          <a:effectLst/>
                        </a:rPr>
                        <a:t>Λειτουργία </a:t>
                      </a:r>
                      <a:r>
                        <a:rPr lang="en-US" sz="1600" b="0" u="none" strike="noStrike">
                          <a:solidFill>
                            <a:srgbClr val="333333"/>
                          </a:solidFill>
                          <a:effectLst/>
                        </a:rPr>
                        <a:t>SD </a:t>
                      </a:r>
                      <a:r>
                        <a:rPr lang="el-GR" sz="1600" b="0" u="none" strike="noStrike">
                          <a:solidFill>
                            <a:srgbClr val="333333"/>
                          </a:solidFill>
                          <a:effectLst/>
                        </a:rPr>
                        <a:t>κάρτας</a:t>
                      </a:r>
                      <a:endParaRPr lang="el-GR" sz="1600" b="0" i="0" u="none" strike="noStrike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0194" marR="4466" marT="446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600" b="0" u="none" strike="noStrike">
                          <a:solidFill>
                            <a:srgbClr val="333333"/>
                          </a:solidFill>
                          <a:effectLst/>
                        </a:rPr>
                        <a:t>Απενεργοποιεί την πρόσβαση στην SD κάρτα.</a:t>
                      </a:r>
                      <a:endParaRPr lang="el-GR" sz="1600" b="0" i="0" u="none" strike="noStrike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0194" marR="4466" marT="4466" marB="0"/>
                </a:tc>
                <a:extLst>
                  <a:ext uri="{0D108BD9-81ED-4DB2-BD59-A6C34878D82A}">
                    <a16:rowId xmlns:a16="http://schemas.microsoft.com/office/drawing/2014/main" val="423305811"/>
                  </a:ext>
                </a:extLst>
              </a:tr>
              <a:tr h="329349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u="none" strike="noStrike">
                          <a:solidFill>
                            <a:srgbClr val="333333"/>
                          </a:solidFill>
                          <a:effectLst/>
                        </a:rPr>
                        <a:t>M23</a:t>
                      </a:r>
                      <a:endParaRPr lang="en-US" sz="1600" b="1" i="0" u="none" strike="noStrike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0194" marR="4466" marT="446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600" b="0" u="none" strike="noStrike">
                          <a:solidFill>
                            <a:srgbClr val="333333"/>
                          </a:solidFill>
                          <a:effectLst/>
                        </a:rPr>
                        <a:t>Επιλογή αρχείου </a:t>
                      </a:r>
                      <a:r>
                        <a:rPr lang="en-US" sz="1600" b="0" u="none" strike="noStrike">
                          <a:solidFill>
                            <a:srgbClr val="333333"/>
                          </a:solidFill>
                          <a:effectLst/>
                        </a:rPr>
                        <a:t>SD</a:t>
                      </a:r>
                      <a:endParaRPr lang="en-US" sz="1600" b="0" i="0" u="none" strike="noStrike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0194" marR="4466" marT="446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600" b="0" u="none" strike="noStrike">
                          <a:solidFill>
                            <a:srgbClr val="333333"/>
                          </a:solidFill>
                          <a:effectLst/>
                        </a:rPr>
                        <a:t>Λειτουργία </a:t>
                      </a:r>
                      <a:r>
                        <a:rPr lang="en-US" sz="1600" b="0" u="none" strike="noStrike">
                          <a:solidFill>
                            <a:srgbClr val="333333"/>
                          </a:solidFill>
                          <a:effectLst/>
                        </a:rPr>
                        <a:t>SD </a:t>
                      </a:r>
                      <a:r>
                        <a:rPr lang="el-GR" sz="1600" b="0" u="none" strike="noStrike">
                          <a:solidFill>
                            <a:srgbClr val="333333"/>
                          </a:solidFill>
                          <a:effectLst/>
                        </a:rPr>
                        <a:t>κάρτας</a:t>
                      </a:r>
                      <a:endParaRPr lang="el-GR" sz="1600" b="0" i="0" u="none" strike="noStrike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0194" marR="4466" marT="446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600" b="0" u="none" strike="noStrike">
                          <a:solidFill>
                            <a:srgbClr val="333333"/>
                          </a:solidFill>
                          <a:effectLst/>
                        </a:rPr>
                        <a:t>Επιλέγει ένα αρχείο από την SD κάρτα για εκτύπωση.</a:t>
                      </a:r>
                      <a:endParaRPr lang="el-GR" sz="1600" b="0" i="0" u="none" strike="noStrike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0194" marR="4466" marT="4466" marB="0"/>
                </a:tc>
                <a:extLst>
                  <a:ext uri="{0D108BD9-81ED-4DB2-BD59-A6C34878D82A}">
                    <a16:rowId xmlns:a16="http://schemas.microsoft.com/office/drawing/2014/main" val="4164526251"/>
                  </a:ext>
                </a:extLst>
              </a:tr>
              <a:tr h="43393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u="none" strike="noStrike">
                          <a:solidFill>
                            <a:srgbClr val="333333"/>
                          </a:solidFill>
                          <a:effectLst/>
                        </a:rPr>
                        <a:t>M24</a:t>
                      </a:r>
                      <a:endParaRPr lang="en-US" sz="1600" b="1" i="0" u="none" strike="noStrike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0194" marR="4466" marT="446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600" b="0" u="none" strike="noStrike">
                          <a:solidFill>
                            <a:srgbClr val="333333"/>
                          </a:solidFill>
                          <a:effectLst/>
                        </a:rPr>
                        <a:t>Εκκίνηση εκτύπωσης από </a:t>
                      </a:r>
                      <a:r>
                        <a:rPr lang="en-US" sz="1600" b="0" u="none" strike="noStrike">
                          <a:solidFill>
                            <a:srgbClr val="333333"/>
                          </a:solidFill>
                          <a:effectLst/>
                        </a:rPr>
                        <a:t>SD</a:t>
                      </a:r>
                      <a:endParaRPr lang="en-US" sz="1600" b="0" i="0" u="none" strike="noStrike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0194" marR="4466" marT="446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600" b="0" u="none" strike="noStrike">
                          <a:solidFill>
                            <a:srgbClr val="333333"/>
                          </a:solidFill>
                          <a:effectLst/>
                        </a:rPr>
                        <a:t>Λειτουργία </a:t>
                      </a:r>
                      <a:r>
                        <a:rPr lang="en-US" sz="1600" b="0" u="none" strike="noStrike">
                          <a:solidFill>
                            <a:srgbClr val="333333"/>
                          </a:solidFill>
                          <a:effectLst/>
                        </a:rPr>
                        <a:t>SD </a:t>
                      </a:r>
                      <a:r>
                        <a:rPr lang="el-GR" sz="1600" b="0" u="none" strike="noStrike">
                          <a:solidFill>
                            <a:srgbClr val="333333"/>
                          </a:solidFill>
                          <a:effectLst/>
                        </a:rPr>
                        <a:t>κάρτας</a:t>
                      </a:r>
                      <a:endParaRPr lang="el-GR" sz="1600" b="0" i="0" u="none" strike="noStrike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0194" marR="4466" marT="446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600" b="0" u="none" strike="noStrike">
                          <a:solidFill>
                            <a:srgbClr val="333333"/>
                          </a:solidFill>
                          <a:effectLst/>
                        </a:rPr>
                        <a:t>Ξεκινά την εκτύπωση του επιλεγμένου αρχείου από την SD κάρτα.</a:t>
                      </a:r>
                      <a:endParaRPr lang="el-GR" sz="1600" b="0" i="0" u="none" strike="noStrike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0194" marR="4466" marT="4466" marB="0"/>
                </a:tc>
                <a:extLst>
                  <a:ext uri="{0D108BD9-81ED-4DB2-BD59-A6C34878D82A}">
                    <a16:rowId xmlns:a16="http://schemas.microsoft.com/office/drawing/2014/main" val="43201636"/>
                  </a:ext>
                </a:extLst>
              </a:tr>
              <a:tr h="329349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u="none" strike="noStrike">
                          <a:solidFill>
                            <a:srgbClr val="333333"/>
                          </a:solidFill>
                          <a:effectLst/>
                        </a:rPr>
                        <a:t>M25</a:t>
                      </a:r>
                      <a:endParaRPr lang="en-US" sz="1600" b="1" i="0" u="none" strike="noStrike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0194" marR="4466" marT="446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600" b="0" u="none" strike="noStrike" dirty="0">
                          <a:solidFill>
                            <a:srgbClr val="333333"/>
                          </a:solidFill>
                          <a:effectLst/>
                        </a:rPr>
                        <a:t>Παύση εκτύπωσης από </a:t>
                      </a:r>
                      <a:r>
                        <a:rPr lang="en-US" sz="1600" b="0" u="none" strike="noStrike" dirty="0">
                          <a:solidFill>
                            <a:srgbClr val="333333"/>
                          </a:solidFill>
                          <a:effectLst/>
                        </a:rPr>
                        <a:t>SD</a:t>
                      </a:r>
                      <a:endParaRPr lang="en-US" sz="1600" b="0" i="0" u="none" strike="noStrike" dirty="0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0194" marR="4466" marT="446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600" b="0" u="none" strike="noStrike">
                          <a:solidFill>
                            <a:srgbClr val="333333"/>
                          </a:solidFill>
                          <a:effectLst/>
                        </a:rPr>
                        <a:t>Λειτουργία </a:t>
                      </a:r>
                      <a:r>
                        <a:rPr lang="en-US" sz="1600" b="0" u="none" strike="noStrike">
                          <a:solidFill>
                            <a:srgbClr val="333333"/>
                          </a:solidFill>
                          <a:effectLst/>
                        </a:rPr>
                        <a:t>SD </a:t>
                      </a:r>
                      <a:r>
                        <a:rPr lang="el-GR" sz="1600" b="0" u="none" strike="noStrike">
                          <a:solidFill>
                            <a:srgbClr val="333333"/>
                          </a:solidFill>
                          <a:effectLst/>
                        </a:rPr>
                        <a:t>κάρτας</a:t>
                      </a:r>
                      <a:endParaRPr lang="el-GR" sz="1600" b="0" i="0" u="none" strike="noStrike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0194" marR="4466" marT="446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600" b="0" u="none" strike="noStrike" dirty="0">
                          <a:solidFill>
                            <a:srgbClr val="333333"/>
                          </a:solidFill>
                          <a:effectLst/>
                        </a:rPr>
                        <a:t>Παύει την εκτύπωση του αρχείου από την SD κάρτα.</a:t>
                      </a:r>
                      <a:endParaRPr lang="el-GR" sz="1600" b="0" i="0" u="none" strike="noStrike" dirty="0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0194" marR="4466" marT="4466" marB="0"/>
                </a:tc>
                <a:extLst>
                  <a:ext uri="{0D108BD9-81ED-4DB2-BD59-A6C34878D82A}">
                    <a16:rowId xmlns:a16="http://schemas.microsoft.com/office/drawing/2014/main" val="2096657657"/>
                  </a:ext>
                </a:extLst>
              </a:tr>
            </a:tbl>
          </a:graphicData>
        </a:graphic>
      </p:graphicFrame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F45CE916-F2FF-330E-78E6-ACE41C6E38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56794" y="6035040"/>
            <a:ext cx="3868406" cy="365760"/>
          </a:xfrm>
        </p:spPr>
        <p:txBody>
          <a:bodyPr/>
          <a:lstStyle/>
          <a:p>
            <a:r>
              <a:rPr lang="el-GR" i="1" dirty="0"/>
              <a:t>Παρουσίαση του κώδικα G-</a:t>
            </a:r>
            <a:r>
              <a:rPr lang="el-GR" i="1" dirty="0" err="1"/>
              <a:t>Code</a:t>
            </a:r>
            <a:r>
              <a:rPr lang="el-GR" i="1" dirty="0"/>
              <a:t>, γλώσσα προγραμματισμού για 3d εκτυπώσεις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6641492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F7C884-4233-2D18-3274-E50D219F47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2F5C404A-550F-D887-AB70-9AFE23BFB4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6427352"/>
              </p:ext>
            </p:extLst>
          </p:nvPr>
        </p:nvGraphicFramePr>
        <p:xfrm>
          <a:off x="771896" y="712518"/>
          <a:ext cx="10652166" cy="5293288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737718">
                  <a:extLst>
                    <a:ext uri="{9D8B030D-6E8A-4147-A177-3AD203B41FA5}">
                      <a16:colId xmlns:a16="http://schemas.microsoft.com/office/drawing/2014/main" val="2490249599"/>
                    </a:ext>
                  </a:extLst>
                </a:gridCol>
                <a:gridCol w="3824184">
                  <a:extLst>
                    <a:ext uri="{9D8B030D-6E8A-4147-A177-3AD203B41FA5}">
                      <a16:colId xmlns:a16="http://schemas.microsoft.com/office/drawing/2014/main" val="3393031243"/>
                    </a:ext>
                  </a:extLst>
                </a:gridCol>
                <a:gridCol w="1563679">
                  <a:extLst>
                    <a:ext uri="{9D8B030D-6E8A-4147-A177-3AD203B41FA5}">
                      <a16:colId xmlns:a16="http://schemas.microsoft.com/office/drawing/2014/main" val="2827984132"/>
                    </a:ext>
                  </a:extLst>
                </a:gridCol>
                <a:gridCol w="4526585">
                  <a:extLst>
                    <a:ext uri="{9D8B030D-6E8A-4147-A177-3AD203B41FA5}">
                      <a16:colId xmlns:a16="http://schemas.microsoft.com/office/drawing/2014/main" val="2862984812"/>
                    </a:ext>
                  </a:extLst>
                </a:gridCol>
              </a:tblGrid>
              <a:tr h="332737"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b="1" u="none" strike="noStrike">
                          <a:solidFill>
                            <a:srgbClr val="333333"/>
                          </a:solidFill>
                          <a:effectLst/>
                        </a:rPr>
                        <a:t>Εντολή</a:t>
                      </a:r>
                      <a:endParaRPr lang="el-GR" sz="1600" b="1" i="0" u="none" strike="noStrike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466" marR="4466" marT="446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b="1" u="none" strike="noStrike">
                          <a:solidFill>
                            <a:srgbClr val="333333"/>
                          </a:solidFill>
                          <a:effectLst/>
                        </a:rPr>
                        <a:t>Περιγραφή</a:t>
                      </a:r>
                      <a:endParaRPr lang="el-GR" sz="1600" b="1" i="0" u="none" strike="noStrike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466" marR="4466" marT="446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b="1" u="none" strike="noStrike">
                          <a:solidFill>
                            <a:srgbClr val="333333"/>
                          </a:solidFill>
                          <a:effectLst/>
                        </a:rPr>
                        <a:t>Κατηγορία</a:t>
                      </a:r>
                      <a:endParaRPr lang="el-GR" sz="1600" b="1" i="0" u="none" strike="noStrike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466" marR="4466" marT="446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b="1" u="none" strike="noStrike">
                          <a:solidFill>
                            <a:srgbClr val="333333"/>
                          </a:solidFill>
                          <a:effectLst/>
                        </a:rPr>
                        <a:t>Σχετικές Πληροφορίες</a:t>
                      </a:r>
                      <a:endParaRPr lang="el-GR" sz="1600" b="1" i="0" u="none" strike="noStrike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466" marR="4466" marT="4466" marB="0"/>
                </a:tc>
                <a:extLst>
                  <a:ext uri="{0D108BD9-81ED-4DB2-BD59-A6C34878D82A}">
                    <a16:rowId xmlns:a16="http://schemas.microsoft.com/office/drawing/2014/main" val="4083425615"/>
                  </a:ext>
                </a:extLst>
              </a:tr>
              <a:tr h="302486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u="none" strike="noStrike">
                          <a:solidFill>
                            <a:srgbClr val="333333"/>
                          </a:solidFill>
                          <a:effectLst/>
                        </a:rPr>
                        <a:t>M26</a:t>
                      </a:r>
                      <a:endParaRPr lang="en-US" sz="1600" b="1" i="0" u="none" strike="noStrike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0194" marR="4466" marT="446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600" b="0" u="none" strike="noStrike" dirty="0">
                          <a:solidFill>
                            <a:srgbClr val="333333"/>
                          </a:solidFill>
                          <a:effectLst/>
                        </a:rPr>
                        <a:t>Ορισμός θέσης </a:t>
                      </a:r>
                      <a:r>
                        <a:rPr lang="en-US" sz="1600" b="0" u="none" strike="noStrike" dirty="0">
                          <a:solidFill>
                            <a:srgbClr val="333333"/>
                          </a:solidFill>
                          <a:effectLst/>
                        </a:rPr>
                        <a:t>SD </a:t>
                      </a:r>
                      <a:r>
                        <a:rPr lang="el-GR" sz="1600" b="0" u="none" strike="noStrike" dirty="0">
                          <a:solidFill>
                            <a:srgbClr val="333333"/>
                          </a:solidFill>
                          <a:effectLst/>
                        </a:rPr>
                        <a:t>κάρτας</a:t>
                      </a:r>
                      <a:endParaRPr lang="el-GR" sz="1600" b="0" i="0" u="none" strike="noStrike" dirty="0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0194" marR="4466" marT="446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600" b="0" u="none" strike="noStrike">
                          <a:solidFill>
                            <a:srgbClr val="333333"/>
                          </a:solidFill>
                          <a:effectLst/>
                        </a:rPr>
                        <a:t>Λειτουργία </a:t>
                      </a:r>
                      <a:r>
                        <a:rPr lang="en-US" sz="1600" b="0" u="none" strike="noStrike">
                          <a:solidFill>
                            <a:srgbClr val="333333"/>
                          </a:solidFill>
                          <a:effectLst/>
                        </a:rPr>
                        <a:t>SD </a:t>
                      </a:r>
                      <a:r>
                        <a:rPr lang="el-GR" sz="1600" b="0" u="none" strike="noStrike">
                          <a:solidFill>
                            <a:srgbClr val="333333"/>
                          </a:solidFill>
                          <a:effectLst/>
                        </a:rPr>
                        <a:t>κάρτας</a:t>
                      </a:r>
                      <a:endParaRPr lang="el-GR" sz="1600" b="0" i="0" u="none" strike="noStrike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0194" marR="4466" marT="446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600" b="0" u="none" strike="noStrike" dirty="0">
                          <a:solidFill>
                            <a:srgbClr val="333333"/>
                          </a:solidFill>
                          <a:effectLst/>
                        </a:rPr>
                        <a:t>Ορίζει τη θέση εκκίνησης στην SD κάρτα.</a:t>
                      </a:r>
                      <a:endParaRPr lang="el-GR" sz="1600" b="0" i="0" u="none" strike="noStrike" dirty="0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0194" marR="4466" marT="4466" marB="0"/>
                </a:tc>
                <a:extLst>
                  <a:ext uri="{0D108BD9-81ED-4DB2-BD59-A6C34878D82A}">
                    <a16:rowId xmlns:a16="http://schemas.microsoft.com/office/drawing/2014/main" val="1340018483"/>
                  </a:ext>
                </a:extLst>
              </a:tr>
              <a:tr h="302486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u="none" strike="noStrike">
                          <a:solidFill>
                            <a:srgbClr val="333333"/>
                          </a:solidFill>
                          <a:effectLst/>
                        </a:rPr>
                        <a:t>M27</a:t>
                      </a:r>
                      <a:endParaRPr lang="en-US" sz="1600" b="1" i="0" u="none" strike="noStrike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0194" marR="4466" marT="446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600" b="0" u="none" strike="noStrike">
                          <a:solidFill>
                            <a:srgbClr val="333333"/>
                          </a:solidFill>
                          <a:effectLst/>
                        </a:rPr>
                        <a:t>Αναφορά θέσης </a:t>
                      </a:r>
                      <a:r>
                        <a:rPr lang="en-US" sz="1600" b="0" u="none" strike="noStrike">
                          <a:solidFill>
                            <a:srgbClr val="333333"/>
                          </a:solidFill>
                          <a:effectLst/>
                        </a:rPr>
                        <a:t>SD </a:t>
                      </a:r>
                      <a:r>
                        <a:rPr lang="el-GR" sz="1600" b="0" u="none" strike="noStrike">
                          <a:solidFill>
                            <a:srgbClr val="333333"/>
                          </a:solidFill>
                          <a:effectLst/>
                        </a:rPr>
                        <a:t>κάρτας</a:t>
                      </a:r>
                      <a:endParaRPr lang="el-GR" sz="1600" b="0" i="0" u="none" strike="noStrike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0194" marR="4466" marT="446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600" b="0" u="none" strike="noStrike">
                          <a:solidFill>
                            <a:srgbClr val="333333"/>
                          </a:solidFill>
                          <a:effectLst/>
                        </a:rPr>
                        <a:t>Λειτουργία </a:t>
                      </a:r>
                      <a:r>
                        <a:rPr lang="en-US" sz="1600" b="0" u="none" strike="noStrike">
                          <a:solidFill>
                            <a:srgbClr val="333333"/>
                          </a:solidFill>
                          <a:effectLst/>
                        </a:rPr>
                        <a:t>SD </a:t>
                      </a:r>
                      <a:r>
                        <a:rPr lang="el-GR" sz="1600" b="0" u="none" strike="noStrike">
                          <a:solidFill>
                            <a:srgbClr val="333333"/>
                          </a:solidFill>
                          <a:effectLst/>
                        </a:rPr>
                        <a:t>κάρτας</a:t>
                      </a:r>
                      <a:endParaRPr lang="el-GR" sz="1600" b="0" i="0" u="none" strike="noStrike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0194" marR="4466" marT="446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600" b="0" u="none" strike="noStrike">
                          <a:solidFill>
                            <a:srgbClr val="333333"/>
                          </a:solidFill>
                          <a:effectLst/>
                        </a:rPr>
                        <a:t>Αναφέρει την τρέχουσα θέση του αρχείου στην SD κάρτα.</a:t>
                      </a:r>
                      <a:endParaRPr lang="el-GR" sz="1600" b="0" i="0" u="none" strike="noStrike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0194" marR="4466" marT="4466" marB="0"/>
                </a:tc>
                <a:extLst>
                  <a:ext uri="{0D108BD9-81ED-4DB2-BD59-A6C34878D82A}">
                    <a16:rowId xmlns:a16="http://schemas.microsoft.com/office/drawing/2014/main" val="4003353038"/>
                  </a:ext>
                </a:extLst>
              </a:tr>
              <a:tr h="302486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u="none" strike="noStrike">
                          <a:solidFill>
                            <a:srgbClr val="333333"/>
                          </a:solidFill>
                          <a:effectLst/>
                        </a:rPr>
                        <a:t>M28</a:t>
                      </a:r>
                      <a:endParaRPr lang="en-US" sz="1600" b="1" i="0" u="none" strike="noStrike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0194" marR="4466" marT="446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600" b="0" u="none" strike="noStrike" dirty="0">
                          <a:solidFill>
                            <a:srgbClr val="333333"/>
                          </a:solidFill>
                          <a:effectLst/>
                        </a:rPr>
                        <a:t>Έναρξη εγγραφής σε SD κάρτα</a:t>
                      </a:r>
                      <a:endParaRPr lang="el-GR" sz="1600" b="0" i="0" u="none" strike="noStrike" dirty="0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0194" marR="4466" marT="446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600" b="0" u="none" strike="noStrike">
                          <a:solidFill>
                            <a:srgbClr val="333333"/>
                          </a:solidFill>
                          <a:effectLst/>
                        </a:rPr>
                        <a:t>Λειτουργία </a:t>
                      </a:r>
                      <a:r>
                        <a:rPr lang="en-US" sz="1600" b="0" u="none" strike="noStrike">
                          <a:solidFill>
                            <a:srgbClr val="333333"/>
                          </a:solidFill>
                          <a:effectLst/>
                        </a:rPr>
                        <a:t>SD </a:t>
                      </a:r>
                      <a:r>
                        <a:rPr lang="el-GR" sz="1600" b="0" u="none" strike="noStrike">
                          <a:solidFill>
                            <a:srgbClr val="333333"/>
                          </a:solidFill>
                          <a:effectLst/>
                        </a:rPr>
                        <a:t>κάρτας</a:t>
                      </a:r>
                      <a:endParaRPr lang="el-GR" sz="1600" b="0" i="0" u="none" strike="noStrike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0194" marR="4466" marT="446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600" b="0" u="none" strike="noStrike">
                          <a:solidFill>
                            <a:srgbClr val="333333"/>
                          </a:solidFill>
                          <a:effectLst/>
                        </a:rPr>
                        <a:t>Ξεκινά την εγγραφή ενός αρχείου στην SD κάρτα.</a:t>
                      </a:r>
                      <a:endParaRPr lang="el-GR" sz="1600" b="0" i="0" u="none" strike="noStrike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0194" marR="4466" marT="4466" marB="0"/>
                </a:tc>
                <a:extLst>
                  <a:ext uri="{0D108BD9-81ED-4DB2-BD59-A6C34878D82A}">
                    <a16:rowId xmlns:a16="http://schemas.microsoft.com/office/drawing/2014/main" val="317515794"/>
                  </a:ext>
                </a:extLst>
              </a:tr>
              <a:tr h="302486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u="none" strike="noStrike">
                          <a:solidFill>
                            <a:srgbClr val="333333"/>
                          </a:solidFill>
                          <a:effectLst/>
                        </a:rPr>
                        <a:t>M29</a:t>
                      </a:r>
                      <a:endParaRPr lang="en-US" sz="1600" b="1" i="0" u="none" strike="noStrike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0194" marR="4466" marT="446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600" b="0" u="none" strike="noStrike">
                          <a:solidFill>
                            <a:srgbClr val="333333"/>
                          </a:solidFill>
                          <a:effectLst/>
                        </a:rPr>
                        <a:t>Τερματισμός εγγραφής σε SD κάρτα</a:t>
                      </a:r>
                      <a:endParaRPr lang="el-GR" sz="1600" b="0" i="0" u="none" strike="noStrike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0194" marR="4466" marT="446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600" b="0" u="none" strike="noStrike">
                          <a:solidFill>
                            <a:srgbClr val="333333"/>
                          </a:solidFill>
                          <a:effectLst/>
                        </a:rPr>
                        <a:t>Λειτουργία </a:t>
                      </a:r>
                      <a:r>
                        <a:rPr lang="en-US" sz="1600" b="0" u="none" strike="noStrike">
                          <a:solidFill>
                            <a:srgbClr val="333333"/>
                          </a:solidFill>
                          <a:effectLst/>
                        </a:rPr>
                        <a:t>SD </a:t>
                      </a:r>
                      <a:r>
                        <a:rPr lang="el-GR" sz="1600" b="0" u="none" strike="noStrike">
                          <a:solidFill>
                            <a:srgbClr val="333333"/>
                          </a:solidFill>
                          <a:effectLst/>
                        </a:rPr>
                        <a:t>κάρτας</a:t>
                      </a:r>
                      <a:endParaRPr lang="el-GR" sz="1600" b="0" i="0" u="none" strike="noStrike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0194" marR="4466" marT="446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600" b="0" u="none" strike="noStrike">
                          <a:solidFill>
                            <a:srgbClr val="333333"/>
                          </a:solidFill>
                          <a:effectLst/>
                        </a:rPr>
                        <a:t>Τερματίζει την εγγραφή του αρχείου στην SD κάρτα.</a:t>
                      </a:r>
                      <a:endParaRPr lang="el-GR" sz="1600" b="0" i="0" u="none" strike="noStrike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0194" marR="4466" marT="4466" marB="0"/>
                </a:tc>
                <a:extLst>
                  <a:ext uri="{0D108BD9-81ED-4DB2-BD59-A6C34878D82A}">
                    <a16:rowId xmlns:a16="http://schemas.microsoft.com/office/drawing/2014/main" val="2432922196"/>
                  </a:ext>
                </a:extLst>
              </a:tr>
              <a:tr h="302486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u="none" strike="noStrike">
                          <a:solidFill>
                            <a:srgbClr val="333333"/>
                          </a:solidFill>
                          <a:effectLst/>
                        </a:rPr>
                        <a:t>M30</a:t>
                      </a:r>
                      <a:endParaRPr lang="en-US" sz="1600" b="1" i="0" u="none" strike="noStrike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0194" marR="4466" marT="446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600" b="0" u="none" strike="noStrike">
                          <a:solidFill>
                            <a:srgbClr val="333333"/>
                          </a:solidFill>
                          <a:effectLst/>
                        </a:rPr>
                        <a:t>Διαγραφή αρχείου από SD κάρτα</a:t>
                      </a:r>
                      <a:endParaRPr lang="el-GR" sz="1600" b="0" i="0" u="none" strike="noStrike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0194" marR="4466" marT="446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600" b="0" u="none" strike="noStrike">
                          <a:solidFill>
                            <a:srgbClr val="333333"/>
                          </a:solidFill>
                          <a:effectLst/>
                        </a:rPr>
                        <a:t>Λειτουργία </a:t>
                      </a:r>
                      <a:r>
                        <a:rPr lang="en-US" sz="1600" b="0" u="none" strike="noStrike">
                          <a:solidFill>
                            <a:srgbClr val="333333"/>
                          </a:solidFill>
                          <a:effectLst/>
                        </a:rPr>
                        <a:t>SD </a:t>
                      </a:r>
                      <a:r>
                        <a:rPr lang="el-GR" sz="1600" b="0" u="none" strike="noStrike">
                          <a:solidFill>
                            <a:srgbClr val="333333"/>
                          </a:solidFill>
                          <a:effectLst/>
                        </a:rPr>
                        <a:t>κάρτας</a:t>
                      </a:r>
                      <a:endParaRPr lang="el-GR" sz="1600" b="0" i="0" u="none" strike="noStrike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0194" marR="4466" marT="446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600" b="0" u="none" strike="noStrike">
                          <a:solidFill>
                            <a:srgbClr val="333333"/>
                          </a:solidFill>
                          <a:effectLst/>
                        </a:rPr>
                        <a:t>Διαγράφει το επιλεγμένο αρχείο από την SD κάρτα.</a:t>
                      </a:r>
                      <a:endParaRPr lang="el-GR" sz="1600" b="0" i="0" u="none" strike="noStrike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0194" marR="4466" marT="4466" marB="0"/>
                </a:tc>
                <a:extLst>
                  <a:ext uri="{0D108BD9-81ED-4DB2-BD59-A6C34878D82A}">
                    <a16:rowId xmlns:a16="http://schemas.microsoft.com/office/drawing/2014/main" val="590212212"/>
                  </a:ext>
                </a:extLst>
              </a:tr>
              <a:tr h="302486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u="none" strike="noStrike">
                          <a:solidFill>
                            <a:srgbClr val="333333"/>
                          </a:solidFill>
                          <a:effectLst/>
                        </a:rPr>
                        <a:t>M31</a:t>
                      </a:r>
                      <a:endParaRPr lang="en-US" sz="1600" b="1" i="0" u="none" strike="noStrike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0194" marR="4466" marT="446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600" b="0" u="none" strike="noStrike">
                          <a:solidFill>
                            <a:srgbClr val="333333"/>
                          </a:solidFill>
                          <a:effectLst/>
                        </a:rPr>
                        <a:t>Αναφορά χρόνου εκτύπωσης</a:t>
                      </a:r>
                      <a:endParaRPr lang="el-GR" sz="1600" b="0" i="0" u="none" strike="noStrike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0194" marR="4466" marT="446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600" b="0" u="none" strike="noStrike">
                          <a:solidFill>
                            <a:srgbClr val="333333"/>
                          </a:solidFill>
                          <a:effectLst/>
                        </a:rPr>
                        <a:t>Λειτουργία μηχανής</a:t>
                      </a:r>
                      <a:endParaRPr lang="el-GR" sz="1600" b="0" i="0" u="none" strike="noStrike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0194" marR="4466" marT="446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600" b="0" u="none" strike="noStrike">
                          <a:solidFill>
                            <a:srgbClr val="333333"/>
                          </a:solidFill>
                          <a:effectLst/>
                        </a:rPr>
                        <a:t>Αναφέρει τον συνολικό χρόνο που χρειάστηκε για την εκτύπωση.</a:t>
                      </a:r>
                      <a:endParaRPr lang="el-GR" sz="1600" b="0" i="0" u="none" strike="noStrike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0194" marR="4466" marT="4466" marB="0"/>
                </a:tc>
                <a:extLst>
                  <a:ext uri="{0D108BD9-81ED-4DB2-BD59-A6C34878D82A}">
                    <a16:rowId xmlns:a16="http://schemas.microsoft.com/office/drawing/2014/main" val="2722735348"/>
                  </a:ext>
                </a:extLst>
              </a:tr>
              <a:tr h="302486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u="none" strike="noStrike">
                          <a:solidFill>
                            <a:srgbClr val="333333"/>
                          </a:solidFill>
                          <a:effectLst/>
                        </a:rPr>
                        <a:t>M42</a:t>
                      </a:r>
                      <a:endParaRPr lang="en-US" sz="1600" b="1" i="0" u="none" strike="noStrike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0194" marR="4466" marT="446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600" b="0" u="none" strike="noStrike">
                          <a:solidFill>
                            <a:srgbClr val="333333"/>
                          </a:solidFill>
                          <a:effectLst/>
                        </a:rPr>
                        <a:t>Έλεγχος εξόδου γενικής χρήσης</a:t>
                      </a:r>
                      <a:endParaRPr lang="el-GR" sz="1600" b="0" i="0" u="none" strike="noStrike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0194" marR="4466" marT="446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600" b="0" u="none" strike="noStrike">
                          <a:solidFill>
                            <a:srgbClr val="333333"/>
                          </a:solidFill>
                          <a:effectLst/>
                        </a:rPr>
                        <a:t>Λειτουργία μηχανής</a:t>
                      </a:r>
                      <a:endParaRPr lang="el-GR" sz="1600" b="0" i="0" u="none" strike="noStrike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0194" marR="4466" marT="446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600" b="0" u="none" strike="noStrike">
                          <a:solidFill>
                            <a:srgbClr val="333333"/>
                          </a:solidFill>
                          <a:effectLst/>
                        </a:rPr>
                        <a:t>Ελέγχει γενικά I/O pins στην πλακέτα του εκτυπωτή.</a:t>
                      </a:r>
                      <a:endParaRPr lang="el-GR" sz="1600" b="0" i="0" u="none" strike="noStrike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0194" marR="4466" marT="4466" marB="0"/>
                </a:tc>
                <a:extLst>
                  <a:ext uri="{0D108BD9-81ED-4DB2-BD59-A6C34878D82A}">
                    <a16:rowId xmlns:a16="http://schemas.microsoft.com/office/drawing/2014/main" val="3680508569"/>
                  </a:ext>
                </a:extLst>
              </a:tr>
              <a:tr h="302486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u="none" strike="noStrike">
                          <a:solidFill>
                            <a:srgbClr val="333333"/>
                          </a:solidFill>
                          <a:effectLst/>
                        </a:rPr>
                        <a:t>M82</a:t>
                      </a:r>
                      <a:endParaRPr lang="en-US" sz="1600" b="1" i="0" u="none" strike="noStrike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0194" marR="4466" marT="446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600" b="0" u="none" strike="noStrike">
                          <a:solidFill>
                            <a:srgbClr val="333333"/>
                          </a:solidFill>
                          <a:effectLst/>
                        </a:rPr>
                        <a:t>Απόλυτη λειτουργία εξωθητήρα (</a:t>
                      </a:r>
                      <a:r>
                        <a:rPr lang="en-US" sz="1600" b="0" u="none" strike="noStrike">
                          <a:solidFill>
                            <a:srgbClr val="333333"/>
                          </a:solidFill>
                          <a:effectLst/>
                        </a:rPr>
                        <a:t>Extruder)</a:t>
                      </a:r>
                      <a:endParaRPr lang="en-US" sz="1600" b="0" i="0" u="none" strike="noStrike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0194" marR="4466" marT="446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600" b="0" u="none" strike="noStrike">
                          <a:solidFill>
                            <a:srgbClr val="333333"/>
                          </a:solidFill>
                          <a:effectLst/>
                        </a:rPr>
                        <a:t>Λειτουργία εξωθητήρα</a:t>
                      </a:r>
                      <a:endParaRPr lang="el-GR" sz="1600" b="0" i="0" u="none" strike="noStrike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0194" marR="4466" marT="446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600" b="0" u="none" strike="noStrike" dirty="0">
                          <a:solidFill>
                            <a:srgbClr val="333333"/>
                          </a:solidFill>
                          <a:effectLst/>
                        </a:rPr>
                        <a:t>Ορίζει ότι ο </a:t>
                      </a:r>
                      <a:r>
                        <a:rPr lang="el-GR" sz="1600" b="0" u="none" strike="noStrike" dirty="0" err="1">
                          <a:solidFill>
                            <a:srgbClr val="333333"/>
                          </a:solidFill>
                          <a:effectLst/>
                        </a:rPr>
                        <a:t>εξωθητήρας</a:t>
                      </a:r>
                      <a:r>
                        <a:rPr lang="el-GR" sz="1600" b="0" u="none" strike="noStrike" dirty="0">
                          <a:solidFill>
                            <a:srgbClr val="333333"/>
                          </a:solidFill>
                          <a:effectLst/>
                        </a:rPr>
                        <a:t> λειτουργεί με απόλυτες συντεταγμένες.</a:t>
                      </a:r>
                      <a:endParaRPr lang="el-GR" sz="1600" b="0" i="0" u="none" strike="noStrike" dirty="0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0194" marR="4466" marT="4466" marB="0"/>
                </a:tc>
                <a:extLst>
                  <a:ext uri="{0D108BD9-81ED-4DB2-BD59-A6C34878D82A}">
                    <a16:rowId xmlns:a16="http://schemas.microsoft.com/office/drawing/2014/main" val="1613033833"/>
                  </a:ext>
                </a:extLst>
              </a:tr>
              <a:tr h="302486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u="none" strike="noStrike">
                          <a:solidFill>
                            <a:srgbClr val="333333"/>
                          </a:solidFill>
                          <a:effectLst/>
                        </a:rPr>
                        <a:t>M83</a:t>
                      </a:r>
                      <a:endParaRPr lang="en-US" sz="1600" b="1" i="0" u="none" strike="noStrike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0194" marR="4466" marT="446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600" b="0" u="none" strike="noStrike" dirty="0">
                          <a:solidFill>
                            <a:srgbClr val="333333"/>
                          </a:solidFill>
                          <a:effectLst/>
                        </a:rPr>
                        <a:t>Σχετική λειτουργία </a:t>
                      </a:r>
                      <a:r>
                        <a:rPr lang="el-GR" sz="1600" b="0" u="none" strike="noStrike" dirty="0" err="1">
                          <a:solidFill>
                            <a:srgbClr val="333333"/>
                          </a:solidFill>
                          <a:effectLst/>
                        </a:rPr>
                        <a:t>εξωθητήρα</a:t>
                      </a:r>
                      <a:r>
                        <a:rPr lang="el-GR" sz="1600" b="0" u="none" strike="noStrike" dirty="0">
                          <a:solidFill>
                            <a:srgbClr val="333333"/>
                          </a:solidFill>
                          <a:effectLst/>
                        </a:rPr>
                        <a:t> (</a:t>
                      </a:r>
                      <a:r>
                        <a:rPr lang="en-US" sz="1600" b="0" u="none" strike="noStrike" dirty="0">
                          <a:solidFill>
                            <a:srgbClr val="333333"/>
                          </a:solidFill>
                          <a:effectLst/>
                        </a:rPr>
                        <a:t>Extruder)</a:t>
                      </a:r>
                      <a:endParaRPr lang="en-US" sz="1600" b="0" i="0" u="none" strike="noStrike" dirty="0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0194" marR="4466" marT="446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600" b="0" u="none" strike="noStrike">
                          <a:solidFill>
                            <a:srgbClr val="333333"/>
                          </a:solidFill>
                          <a:effectLst/>
                        </a:rPr>
                        <a:t>Λειτουργία εξωθητήρα</a:t>
                      </a:r>
                      <a:endParaRPr lang="el-GR" sz="1600" b="0" i="0" u="none" strike="noStrike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0194" marR="4466" marT="446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600" b="0" u="none" strike="noStrike" dirty="0">
                          <a:solidFill>
                            <a:srgbClr val="333333"/>
                          </a:solidFill>
                          <a:effectLst/>
                        </a:rPr>
                        <a:t>Ορίζει ότι ο </a:t>
                      </a:r>
                      <a:r>
                        <a:rPr lang="el-GR" sz="1600" b="0" u="none" strike="noStrike" dirty="0" err="1">
                          <a:solidFill>
                            <a:srgbClr val="333333"/>
                          </a:solidFill>
                          <a:effectLst/>
                        </a:rPr>
                        <a:t>εξωθητήρας</a:t>
                      </a:r>
                      <a:r>
                        <a:rPr lang="el-GR" sz="1600" b="0" u="none" strike="noStrike" dirty="0">
                          <a:solidFill>
                            <a:srgbClr val="333333"/>
                          </a:solidFill>
                          <a:effectLst/>
                        </a:rPr>
                        <a:t> λειτουργεί με σχετικές συντεταγμένες.</a:t>
                      </a:r>
                      <a:endParaRPr lang="el-GR" sz="1600" b="0" i="0" u="none" strike="noStrike" dirty="0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0194" marR="4466" marT="4466" marB="0"/>
                </a:tc>
                <a:extLst>
                  <a:ext uri="{0D108BD9-81ED-4DB2-BD59-A6C34878D82A}">
                    <a16:rowId xmlns:a16="http://schemas.microsoft.com/office/drawing/2014/main" val="331120976"/>
                  </a:ext>
                </a:extLst>
              </a:tr>
              <a:tr h="531237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u="none" strike="noStrike">
                          <a:solidFill>
                            <a:srgbClr val="333333"/>
                          </a:solidFill>
                          <a:effectLst/>
                        </a:rPr>
                        <a:t>M84</a:t>
                      </a:r>
                      <a:endParaRPr lang="en-US" sz="1600" b="1" i="0" u="none" strike="noStrike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0194" marR="4466" marT="446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600" b="0" u="none" strike="noStrike" dirty="0">
                          <a:solidFill>
                            <a:srgbClr val="333333"/>
                          </a:solidFill>
                          <a:effectLst/>
                        </a:rPr>
                        <a:t>Απενεργοποίηση </a:t>
                      </a:r>
                      <a:r>
                        <a:rPr lang="el-GR" sz="1600" b="0" u="none" strike="noStrike" dirty="0" err="1">
                          <a:solidFill>
                            <a:srgbClr val="333333"/>
                          </a:solidFill>
                          <a:effectLst/>
                        </a:rPr>
                        <a:t>βηματικών</a:t>
                      </a:r>
                      <a:r>
                        <a:rPr lang="el-GR" sz="1600" b="0" u="none" strike="noStrike" dirty="0">
                          <a:solidFill>
                            <a:srgbClr val="333333"/>
                          </a:solidFill>
                          <a:effectLst/>
                        </a:rPr>
                        <a:t> μοτέρ (</a:t>
                      </a:r>
                      <a:r>
                        <a:rPr lang="el-GR" sz="1600" b="0" u="none" strike="noStrike" dirty="0" err="1">
                          <a:solidFill>
                            <a:srgbClr val="333333"/>
                          </a:solidFill>
                          <a:effectLst/>
                        </a:rPr>
                        <a:t>Stepper</a:t>
                      </a:r>
                      <a:r>
                        <a:rPr lang="el-GR" sz="1600" b="0" u="none" strike="noStrike" dirty="0">
                          <a:solidFill>
                            <a:srgbClr val="333333"/>
                          </a:solidFill>
                          <a:effectLst/>
                        </a:rPr>
                        <a:t> </a:t>
                      </a:r>
                      <a:r>
                        <a:rPr lang="el-GR" sz="1600" b="0" u="none" strike="noStrike" dirty="0" err="1">
                          <a:solidFill>
                            <a:srgbClr val="333333"/>
                          </a:solidFill>
                          <a:effectLst/>
                        </a:rPr>
                        <a:t>Motors</a:t>
                      </a:r>
                      <a:r>
                        <a:rPr lang="el-GR" sz="1600" b="0" u="none" strike="noStrike" dirty="0">
                          <a:solidFill>
                            <a:srgbClr val="333333"/>
                          </a:solidFill>
                          <a:effectLst/>
                        </a:rPr>
                        <a:t>) μετά από αδράνεια</a:t>
                      </a:r>
                      <a:endParaRPr lang="el-GR" sz="1600" b="0" i="0" u="none" strike="noStrike" dirty="0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0194" marR="4466" marT="446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600" b="0" u="none" strike="noStrike">
                          <a:solidFill>
                            <a:srgbClr val="333333"/>
                          </a:solidFill>
                          <a:effectLst/>
                        </a:rPr>
                        <a:t>Λειτουργία μηχανής</a:t>
                      </a:r>
                      <a:endParaRPr lang="el-GR" sz="1600" b="0" i="0" u="none" strike="noStrike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0194" marR="4466" marT="446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600" b="0" u="none" strike="noStrike" dirty="0">
                          <a:solidFill>
                            <a:srgbClr val="333333"/>
                          </a:solidFill>
                          <a:effectLst/>
                        </a:rPr>
                        <a:t>Απενεργοποιεί τα </a:t>
                      </a:r>
                      <a:r>
                        <a:rPr lang="el-GR" sz="1600" b="0" u="none" strike="noStrike" dirty="0" err="1">
                          <a:solidFill>
                            <a:srgbClr val="333333"/>
                          </a:solidFill>
                          <a:effectLst/>
                        </a:rPr>
                        <a:t>βηματικά</a:t>
                      </a:r>
                      <a:r>
                        <a:rPr lang="el-GR" sz="1600" b="0" u="none" strike="noStrike" dirty="0">
                          <a:solidFill>
                            <a:srgbClr val="333333"/>
                          </a:solidFill>
                          <a:effectLst/>
                        </a:rPr>
                        <a:t> μοτέρ μετά από αδράνεια.</a:t>
                      </a:r>
                      <a:endParaRPr lang="el-GR" sz="1600" b="0" i="0" u="none" strike="noStrike" dirty="0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0194" marR="4466" marT="4466" marB="0"/>
                </a:tc>
                <a:extLst>
                  <a:ext uri="{0D108BD9-81ED-4DB2-BD59-A6C34878D82A}">
                    <a16:rowId xmlns:a16="http://schemas.microsoft.com/office/drawing/2014/main" val="1087132520"/>
                  </a:ext>
                </a:extLst>
              </a:tr>
            </a:tbl>
          </a:graphicData>
        </a:graphic>
      </p:graphicFrame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DFB6A6A-9411-9AB2-9F79-E53B284AD0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56794" y="6035040"/>
            <a:ext cx="3868406" cy="365760"/>
          </a:xfrm>
        </p:spPr>
        <p:txBody>
          <a:bodyPr/>
          <a:lstStyle/>
          <a:p>
            <a:r>
              <a:rPr lang="el-GR" i="1" dirty="0"/>
              <a:t>Παρουσίαση του κώδικα G-</a:t>
            </a:r>
            <a:r>
              <a:rPr lang="el-GR" i="1" dirty="0" err="1"/>
              <a:t>Code</a:t>
            </a:r>
            <a:r>
              <a:rPr lang="el-GR" i="1" dirty="0"/>
              <a:t>, γλώσσα προγραμματισμού για 3d εκτυπώσεις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712447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339F72-7E09-AF17-83BF-9B8B4C3413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F6FD61C-A34C-15BF-EB77-05EE84C0B0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1224722"/>
              </p:ext>
            </p:extLst>
          </p:nvPr>
        </p:nvGraphicFramePr>
        <p:xfrm>
          <a:off x="712519" y="712518"/>
          <a:ext cx="10747168" cy="4438246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736271">
                  <a:extLst>
                    <a:ext uri="{9D8B030D-6E8A-4147-A177-3AD203B41FA5}">
                      <a16:colId xmlns:a16="http://schemas.microsoft.com/office/drawing/2014/main" val="2490249599"/>
                    </a:ext>
                  </a:extLst>
                </a:gridCol>
                <a:gridCol w="3722048">
                  <a:extLst>
                    <a:ext uri="{9D8B030D-6E8A-4147-A177-3AD203B41FA5}">
                      <a16:colId xmlns:a16="http://schemas.microsoft.com/office/drawing/2014/main" val="3393031243"/>
                    </a:ext>
                  </a:extLst>
                </a:gridCol>
                <a:gridCol w="1614667">
                  <a:extLst>
                    <a:ext uri="{9D8B030D-6E8A-4147-A177-3AD203B41FA5}">
                      <a16:colId xmlns:a16="http://schemas.microsoft.com/office/drawing/2014/main" val="2827984132"/>
                    </a:ext>
                  </a:extLst>
                </a:gridCol>
                <a:gridCol w="4674182">
                  <a:extLst>
                    <a:ext uri="{9D8B030D-6E8A-4147-A177-3AD203B41FA5}">
                      <a16:colId xmlns:a16="http://schemas.microsoft.com/office/drawing/2014/main" val="2862984812"/>
                    </a:ext>
                  </a:extLst>
                </a:gridCol>
              </a:tblGrid>
              <a:tr h="233015"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b="1" u="none" strike="noStrike">
                          <a:solidFill>
                            <a:srgbClr val="333333"/>
                          </a:solidFill>
                          <a:effectLst/>
                        </a:rPr>
                        <a:t>Εντολή</a:t>
                      </a:r>
                      <a:endParaRPr lang="el-GR" sz="1600" b="1" i="0" u="none" strike="noStrike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466" marR="4466" marT="446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b="1" u="none" strike="noStrike" dirty="0">
                          <a:solidFill>
                            <a:srgbClr val="333333"/>
                          </a:solidFill>
                          <a:effectLst/>
                        </a:rPr>
                        <a:t>Περιγραφή</a:t>
                      </a:r>
                      <a:endParaRPr lang="el-GR" sz="1600" b="1" i="0" u="none" strike="noStrike" dirty="0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466" marR="4466" marT="446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b="1" u="none" strike="noStrike">
                          <a:solidFill>
                            <a:srgbClr val="333333"/>
                          </a:solidFill>
                          <a:effectLst/>
                        </a:rPr>
                        <a:t>Κατηγορία</a:t>
                      </a:r>
                      <a:endParaRPr lang="el-GR" sz="1600" b="1" i="0" u="none" strike="noStrike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466" marR="4466" marT="446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b="1" u="none" strike="noStrike">
                          <a:solidFill>
                            <a:srgbClr val="333333"/>
                          </a:solidFill>
                          <a:effectLst/>
                        </a:rPr>
                        <a:t>Σχετικές Πληροφορίες</a:t>
                      </a:r>
                      <a:endParaRPr lang="el-GR" sz="1600" b="1" i="0" u="none" strike="noStrike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466" marR="4466" marT="4466" marB="0"/>
                </a:tc>
                <a:extLst>
                  <a:ext uri="{0D108BD9-81ED-4DB2-BD59-A6C34878D82A}">
                    <a16:rowId xmlns:a16="http://schemas.microsoft.com/office/drawing/2014/main" val="4083425615"/>
                  </a:ext>
                </a:extLst>
              </a:tr>
              <a:tr h="21183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u="none" strike="noStrike">
                          <a:solidFill>
                            <a:srgbClr val="333333"/>
                          </a:solidFill>
                          <a:effectLst/>
                        </a:rPr>
                        <a:t>M104</a:t>
                      </a:r>
                      <a:endParaRPr lang="en-US" sz="1600" b="1" i="0" u="none" strike="noStrike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0194" marR="4466" marT="446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600" b="0" u="none" strike="noStrike" dirty="0">
                          <a:solidFill>
                            <a:srgbClr val="333333"/>
                          </a:solidFill>
                          <a:effectLst/>
                        </a:rPr>
                        <a:t>Ορισμός θερμοκρασίας </a:t>
                      </a:r>
                      <a:r>
                        <a:rPr lang="el-GR" sz="1600" b="0" u="none" strike="noStrike" dirty="0" err="1">
                          <a:solidFill>
                            <a:srgbClr val="333333"/>
                          </a:solidFill>
                          <a:effectLst/>
                        </a:rPr>
                        <a:t>ακροφυσίου</a:t>
                      </a:r>
                      <a:r>
                        <a:rPr lang="el-GR" sz="1600" b="0" u="none" strike="noStrike" dirty="0">
                          <a:solidFill>
                            <a:srgbClr val="333333"/>
                          </a:solidFill>
                          <a:effectLst/>
                        </a:rPr>
                        <a:t> (</a:t>
                      </a:r>
                      <a:r>
                        <a:rPr lang="en-US" sz="1600" b="0" u="none" strike="noStrike" dirty="0">
                          <a:solidFill>
                            <a:srgbClr val="333333"/>
                          </a:solidFill>
                          <a:effectLst/>
                        </a:rPr>
                        <a:t>Nozzle)</a:t>
                      </a:r>
                      <a:endParaRPr lang="en-US" sz="1600" b="0" i="0" u="none" strike="noStrike" dirty="0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0194" marR="4466" marT="446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600" b="0" u="none" strike="noStrike">
                          <a:solidFill>
                            <a:srgbClr val="333333"/>
                          </a:solidFill>
                          <a:effectLst/>
                        </a:rPr>
                        <a:t>Θερμοκρασία</a:t>
                      </a:r>
                      <a:endParaRPr lang="el-GR" sz="1600" b="0" i="0" u="none" strike="noStrike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0194" marR="4466" marT="446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600" b="0" u="none" strike="noStrike" dirty="0">
                          <a:solidFill>
                            <a:srgbClr val="333333"/>
                          </a:solidFill>
                          <a:effectLst/>
                        </a:rPr>
                        <a:t>Ρυθμίζει τη θερμοκρασία του </a:t>
                      </a:r>
                      <a:r>
                        <a:rPr lang="el-GR" sz="1600" b="0" u="none" strike="noStrike" dirty="0" err="1">
                          <a:solidFill>
                            <a:srgbClr val="333333"/>
                          </a:solidFill>
                          <a:effectLst/>
                        </a:rPr>
                        <a:t>ακροφυσίου</a:t>
                      </a:r>
                      <a:r>
                        <a:rPr lang="el-GR" sz="1600" b="0" u="none" strike="noStrike" dirty="0">
                          <a:solidFill>
                            <a:srgbClr val="333333"/>
                          </a:solidFill>
                          <a:effectLst/>
                        </a:rPr>
                        <a:t> χωρίς αναμονή.</a:t>
                      </a:r>
                      <a:endParaRPr lang="el-GR" sz="1600" b="0" i="0" u="none" strike="noStrike" dirty="0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0194" marR="4466" marT="4466" marB="0"/>
                </a:tc>
                <a:extLst>
                  <a:ext uri="{0D108BD9-81ED-4DB2-BD59-A6C34878D82A}">
                    <a16:rowId xmlns:a16="http://schemas.microsoft.com/office/drawing/2014/main" val="3268279358"/>
                  </a:ext>
                </a:extLst>
              </a:tr>
              <a:tr h="21183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u="none" strike="noStrike">
                          <a:solidFill>
                            <a:srgbClr val="333333"/>
                          </a:solidFill>
                          <a:effectLst/>
                        </a:rPr>
                        <a:t>M105</a:t>
                      </a:r>
                      <a:endParaRPr lang="en-US" sz="1600" b="1" i="0" u="none" strike="noStrike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0194" marR="4466" marT="446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600" b="0" u="none" strike="noStrike">
                          <a:solidFill>
                            <a:srgbClr val="333333"/>
                          </a:solidFill>
                          <a:effectLst/>
                        </a:rPr>
                        <a:t>Αναφορά θερμοκρασίας</a:t>
                      </a:r>
                      <a:endParaRPr lang="el-GR" sz="1600" b="0" i="0" u="none" strike="noStrike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0194" marR="4466" marT="446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600" b="0" u="none" strike="noStrike">
                          <a:solidFill>
                            <a:srgbClr val="333333"/>
                          </a:solidFill>
                          <a:effectLst/>
                        </a:rPr>
                        <a:t>Θερμοκρασία</a:t>
                      </a:r>
                      <a:endParaRPr lang="el-GR" sz="1600" b="0" i="0" u="none" strike="noStrike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0194" marR="4466" marT="446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600" b="0" u="none" strike="noStrike">
                          <a:solidFill>
                            <a:srgbClr val="333333"/>
                          </a:solidFill>
                          <a:effectLst/>
                        </a:rPr>
                        <a:t>Αναφέρει τις τρέχουσες θερμοκρασίες του ακροφυσίου και της κλίνης.</a:t>
                      </a:r>
                      <a:endParaRPr lang="el-GR" sz="1600" b="0" i="0" u="none" strike="noStrike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0194" marR="4466" marT="4466" marB="0"/>
                </a:tc>
                <a:extLst>
                  <a:ext uri="{0D108BD9-81ED-4DB2-BD59-A6C34878D82A}">
                    <a16:rowId xmlns:a16="http://schemas.microsoft.com/office/drawing/2014/main" val="3659014619"/>
                  </a:ext>
                </a:extLst>
              </a:tr>
              <a:tr h="21183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u="none" strike="noStrike">
                          <a:solidFill>
                            <a:srgbClr val="333333"/>
                          </a:solidFill>
                          <a:effectLst/>
                        </a:rPr>
                        <a:t>M106</a:t>
                      </a:r>
                      <a:endParaRPr lang="en-US" sz="1600" b="1" i="0" u="none" strike="noStrike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0194" marR="4466" marT="446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600" b="0" u="none" strike="noStrike">
                          <a:solidFill>
                            <a:srgbClr val="333333"/>
                          </a:solidFill>
                          <a:effectLst/>
                        </a:rPr>
                        <a:t>Ενεργοποίηση ανεμιστήρα ψύξης εκτύπωσης (Part Cooling Fan)</a:t>
                      </a:r>
                      <a:endParaRPr lang="el-GR" sz="1600" b="0" i="0" u="none" strike="noStrike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0194" marR="4466" marT="446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600" b="0" u="none" strike="noStrike">
                          <a:solidFill>
                            <a:srgbClr val="333333"/>
                          </a:solidFill>
                          <a:effectLst/>
                        </a:rPr>
                        <a:t>Λειτουργία μηχανής</a:t>
                      </a:r>
                      <a:endParaRPr lang="el-GR" sz="1600" b="0" i="0" u="none" strike="noStrike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0194" marR="4466" marT="446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600" b="0" u="none" strike="noStrike">
                          <a:solidFill>
                            <a:srgbClr val="333333"/>
                          </a:solidFill>
                          <a:effectLst/>
                        </a:rPr>
                        <a:t>Ενεργοποιεί τον ανεμιστήρα ψύξης της εκτύπωσης.</a:t>
                      </a:r>
                      <a:endParaRPr lang="el-GR" sz="1600" b="0" i="0" u="none" strike="noStrike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0194" marR="4466" marT="4466" marB="0"/>
                </a:tc>
                <a:extLst>
                  <a:ext uri="{0D108BD9-81ED-4DB2-BD59-A6C34878D82A}">
                    <a16:rowId xmlns:a16="http://schemas.microsoft.com/office/drawing/2014/main" val="1974312359"/>
                  </a:ext>
                </a:extLst>
              </a:tr>
              <a:tr h="21183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u="none" strike="noStrike">
                          <a:solidFill>
                            <a:srgbClr val="333333"/>
                          </a:solidFill>
                          <a:effectLst/>
                        </a:rPr>
                        <a:t>M107</a:t>
                      </a:r>
                      <a:endParaRPr lang="en-US" sz="1600" b="1" i="0" u="none" strike="noStrike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0194" marR="4466" marT="446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600" b="0" u="none" strike="noStrike">
                          <a:solidFill>
                            <a:srgbClr val="333333"/>
                          </a:solidFill>
                          <a:effectLst/>
                        </a:rPr>
                        <a:t>Απενεργοποίηση ανεμιστήρα ψύξης εκτύπωσης (Part Cooling Fan)</a:t>
                      </a:r>
                      <a:endParaRPr lang="el-GR" sz="1600" b="0" i="0" u="none" strike="noStrike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0194" marR="4466" marT="446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600" b="0" u="none" strike="noStrike">
                          <a:solidFill>
                            <a:srgbClr val="333333"/>
                          </a:solidFill>
                          <a:effectLst/>
                        </a:rPr>
                        <a:t>Λειτουργία μηχανής</a:t>
                      </a:r>
                      <a:endParaRPr lang="el-GR" sz="1600" b="0" i="0" u="none" strike="noStrike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0194" marR="4466" marT="446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600" b="0" u="none" strike="noStrike">
                          <a:solidFill>
                            <a:srgbClr val="333333"/>
                          </a:solidFill>
                          <a:effectLst/>
                        </a:rPr>
                        <a:t>Απενεργοποιεί τον ανεμιστήρα ψύξης της εκτύπωσης.</a:t>
                      </a:r>
                      <a:endParaRPr lang="el-GR" sz="1600" b="0" i="0" u="none" strike="noStrike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0194" marR="4466" marT="4466" marB="0"/>
                </a:tc>
                <a:extLst>
                  <a:ext uri="{0D108BD9-81ED-4DB2-BD59-A6C34878D82A}">
                    <a16:rowId xmlns:a16="http://schemas.microsoft.com/office/drawing/2014/main" val="3466696044"/>
                  </a:ext>
                </a:extLst>
              </a:tr>
              <a:tr h="21183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u="none" strike="noStrike">
                          <a:solidFill>
                            <a:srgbClr val="333333"/>
                          </a:solidFill>
                          <a:effectLst/>
                        </a:rPr>
                        <a:t>M109</a:t>
                      </a:r>
                      <a:endParaRPr lang="en-US" sz="1600" b="1" i="0" u="none" strike="noStrike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0194" marR="4466" marT="446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600" b="0" u="none" strike="noStrike" dirty="0">
                          <a:solidFill>
                            <a:srgbClr val="333333"/>
                          </a:solidFill>
                          <a:effectLst/>
                        </a:rPr>
                        <a:t>Αναμονή για επίτευξη θερμοκρασίας </a:t>
                      </a:r>
                      <a:r>
                        <a:rPr lang="el-GR" sz="1600" b="0" u="none" strike="noStrike" dirty="0" err="1">
                          <a:solidFill>
                            <a:srgbClr val="333333"/>
                          </a:solidFill>
                          <a:effectLst/>
                        </a:rPr>
                        <a:t>ακροφυσίου</a:t>
                      </a:r>
                      <a:r>
                        <a:rPr lang="el-GR" sz="1600" b="0" u="none" strike="noStrike" dirty="0">
                          <a:solidFill>
                            <a:srgbClr val="333333"/>
                          </a:solidFill>
                          <a:effectLst/>
                        </a:rPr>
                        <a:t> (</a:t>
                      </a:r>
                      <a:r>
                        <a:rPr lang="el-GR" sz="1600" b="0" u="none" strike="noStrike" dirty="0" err="1">
                          <a:solidFill>
                            <a:srgbClr val="333333"/>
                          </a:solidFill>
                          <a:effectLst/>
                        </a:rPr>
                        <a:t>Nozzle</a:t>
                      </a:r>
                      <a:r>
                        <a:rPr lang="el-GR" sz="1600" b="0" u="none" strike="noStrike" dirty="0">
                          <a:solidFill>
                            <a:srgbClr val="333333"/>
                          </a:solidFill>
                          <a:effectLst/>
                        </a:rPr>
                        <a:t>)</a:t>
                      </a:r>
                      <a:endParaRPr lang="el-GR" sz="1600" b="0" i="0" u="none" strike="noStrike" dirty="0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0194" marR="4466" marT="446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600" b="0" u="none" strike="noStrike">
                          <a:solidFill>
                            <a:srgbClr val="333333"/>
                          </a:solidFill>
                          <a:effectLst/>
                        </a:rPr>
                        <a:t>Θερμοκρασία</a:t>
                      </a:r>
                      <a:endParaRPr lang="el-GR" sz="1600" b="0" i="0" u="none" strike="noStrike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0194" marR="4466" marT="446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600" b="0" u="none" strike="noStrike">
                          <a:solidFill>
                            <a:srgbClr val="333333"/>
                          </a:solidFill>
                          <a:effectLst/>
                        </a:rPr>
                        <a:t>Περιμένει μέχρι το ακροφύσιο να φτάσει στη θερμοκρασία στόχο.</a:t>
                      </a:r>
                      <a:endParaRPr lang="el-GR" sz="1600" b="0" i="0" u="none" strike="noStrike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0194" marR="4466" marT="4466" marB="0"/>
                </a:tc>
                <a:extLst>
                  <a:ext uri="{0D108BD9-81ED-4DB2-BD59-A6C34878D82A}">
                    <a16:rowId xmlns:a16="http://schemas.microsoft.com/office/drawing/2014/main" val="3956520469"/>
                  </a:ext>
                </a:extLst>
              </a:tr>
              <a:tr h="21183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u="none" strike="noStrike">
                          <a:solidFill>
                            <a:srgbClr val="333333"/>
                          </a:solidFill>
                          <a:effectLst/>
                        </a:rPr>
                        <a:t>M110</a:t>
                      </a:r>
                      <a:endParaRPr lang="en-US" sz="1600" b="1" i="0" u="none" strike="noStrike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0194" marR="4466" marT="446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600" b="0" u="none" strike="noStrike">
                          <a:solidFill>
                            <a:srgbClr val="333333"/>
                          </a:solidFill>
                          <a:effectLst/>
                        </a:rPr>
                        <a:t>Ορισμός γραμμής αριθμού</a:t>
                      </a:r>
                      <a:endParaRPr lang="el-GR" sz="1600" b="0" i="0" u="none" strike="noStrike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0194" marR="4466" marT="446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600" b="0" u="none" strike="noStrike">
                          <a:solidFill>
                            <a:srgbClr val="333333"/>
                          </a:solidFill>
                          <a:effectLst/>
                        </a:rPr>
                        <a:t>Ρυθμίσεις</a:t>
                      </a:r>
                      <a:endParaRPr lang="el-GR" sz="1600" b="0" i="0" u="none" strike="noStrike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0194" marR="4466" marT="446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600" b="0" u="none" strike="noStrike">
                          <a:solidFill>
                            <a:srgbClr val="333333"/>
                          </a:solidFill>
                          <a:effectLst/>
                        </a:rPr>
                        <a:t>Ορίζει τον αριθμό της τρέχουσας γραμμής.</a:t>
                      </a:r>
                      <a:endParaRPr lang="el-GR" sz="1600" b="0" i="0" u="none" strike="noStrike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0194" marR="4466" marT="4466" marB="0"/>
                </a:tc>
                <a:extLst>
                  <a:ext uri="{0D108BD9-81ED-4DB2-BD59-A6C34878D82A}">
                    <a16:rowId xmlns:a16="http://schemas.microsoft.com/office/drawing/2014/main" val="1003630523"/>
                  </a:ext>
                </a:extLst>
              </a:tr>
              <a:tr h="21183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u="none" strike="noStrike">
                          <a:solidFill>
                            <a:srgbClr val="333333"/>
                          </a:solidFill>
                          <a:effectLst/>
                        </a:rPr>
                        <a:t>M112</a:t>
                      </a:r>
                      <a:endParaRPr lang="en-US" sz="1600" b="1" i="0" u="none" strike="noStrike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0194" marR="4466" marT="446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600" b="0" u="none" strike="noStrike">
                          <a:solidFill>
                            <a:srgbClr val="333333"/>
                          </a:solidFill>
                          <a:effectLst/>
                        </a:rPr>
                        <a:t>Έκτακτη διακοπή</a:t>
                      </a:r>
                      <a:endParaRPr lang="el-GR" sz="1600" b="0" i="0" u="none" strike="noStrike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0194" marR="4466" marT="446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600" b="0" u="none" strike="noStrike">
                          <a:solidFill>
                            <a:srgbClr val="333333"/>
                          </a:solidFill>
                          <a:effectLst/>
                        </a:rPr>
                        <a:t>Λειτουργία μηχανής</a:t>
                      </a:r>
                      <a:endParaRPr lang="el-GR" sz="1600" b="0" i="0" u="none" strike="noStrike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0194" marR="4466" marT="446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600" b="0" u="none" strike="noStrike">
                          <a:solidFill>
                            <a:srgbClr val="333333"/>
                          </a:solidFill>
                          <a:effectLst/>
                        </a:rPr>
                        <a:t>Σταματά αμέσως τη λειτουργία του εκτυπωτή.</a:t>
                      </a:r>
                      <a:endParaRPr lang="el-GR" sz="1600" b="0" i="0" u="none" strike="noStrike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0194" marR="4466" marT="4466" marB="0"/>
                </a:tc>
                <a:extLst>
                  <a:ext uri="{0D108BD9-81ED-4DB2-BD59-A6C34878D82A}">
                    <a16:rowId xmlns:a16="http://schemas.microsoft.com/office/drawing/2014/main" val="77351018"/>
                  </a:ext>
                </a:extLst>
              </a:tr>
              <a:tr h="21183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u="none" strike="noStrike">
                          <a:solidFill>
                            <a:srgbClr val="333333"/>
                          </a:solidFill>
                          <a:effectLst/>
                        </a:rPr>
                        <a:t>M114</a:t>
                      </a:r>
                      <a:endParaRPr lang="en-US" sz="1600" b="1" i="0" u="none" strike="noStrike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0194" marR="4466" marT="446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600" b="0" u="none" strike="noStrike">
                          <a:solidFill>
                            <a:srgbClr val="333333"/>
                          </a:solidFill>
                          <a:effectLst/>
                        </a:rPr>
                        <a:t>Αναφορά θέσης</a:t>
                      </a:r>
                      <a:endParaRPr lang="el-GR" sz="1600" b="0" i="0" u="none" strike="noStrike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0194" marR="4466" marT="446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600" b="0" u="none" strike="noStrike">
                          <a:solidFill>
                            <a:srgbClr val="333333"/>
                          </a:solidFill>
                          <a:effectLst/>
                        </a:rPr>
                        <a:t>Ρυθμίσεις</a:t>
                      </a:r>
                      <a:endParaRPr lang="el-GR" sz="1600" b="0" i="0" u="none" strike="noStrike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0194" marR="4466" marT="446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600" b="0" u="none" strike="noStrike">
                          <a:solidFill>
                            <a:srgbClr val="333333"/>
                          </a:solidFill>
                          <a:effectLst/>
                        </a:rPr>
                        <a:t>Αναφέρει την τρέχουσα θέση των αξόνων.</a:t>
                      </a:r>
                      <a:endParaRPr lang="el-GR" sz="1600" b="0" i="0" u="none" strike="noStrike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0194" marR="4466" marT="4466" marB="0"/>
                </a:tc>
                <a:extLst>
                  <a:ext uri="{0D108BD9-81ED-4DB2-BD59-A6C34878D82A}">
                    <a16:rowId xmlns:a16="http://schemas.microsoft.com/office/drawing/2014/main" val="2184595782"/>
                  </a:ext>
                </a:extLst>
              </a:tr>
              <a:tr h="21183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u="none" strike="noStrike">
                          <a:solidFill>
                            <a:srgbClr val="333333"/>
                          </a:solidFill>
                          <a:effectLst/>
                        </a:rPr>
                        <a:t>M115</a:t>
                      </a:r>
                      <a:endParaRPr lang="en-US" sz="1600" b="1" i="0" u="none" strike="noStrike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0194" marR="4466" marT="446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600" b="0" u="none" strike="noStrike">
                          <a:solidFill>
                            <a:srgbClr val="333333"/>
                          </a:solidFill>
                          <a:effectLst/>
                        </a:rPr>
                        <a:t>Αναφορά χαρακτηριστικών </a:t>
                      </a:r>
                      <a:r>
                        <a:rPr lang="en-US" sz="1600" b="0" u="none" strike="noStrike">
                          <a:solidFill>
                            <a:srgbClr val="333333"/>
                          </a:solidFill>
                          <a:effectLst/>
                        </a:rPr>
                        <a:t>firmware</a:t>
                      </a:r>
                      <a:endParaRPr lang="en-US" sz="1600" b="0" i="0" u="none" strike="noStrike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0194" marR="4466" marT="446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600" b="0" u="none" strike="noStrike">
                          <a:solidFill>
                            <a:srgbClr val="333333"/>
                          </a:solidFill>
                          <a:effectLst/>
                        </a:rPr>
                        <a:t>Ρυθμίσεις</a:t>
                      </a:r>
                      <a:endParaRPr lang="el-GR" sz="1600" b="0" i="0" u="none" strike="noStrike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0194" marR="4466" marT="446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600" b="0" u="none" strike="noStrike">
                          <a:solidFill>
                            <a:srgbClr val="333333"/>
                          </a:solidFill>
                          <a:effectLst/>
                        </a:rPr>
                        <a:t>Αναφέρει τις πληροφορίες του firmware.</a:t>
                      </a:r>
                      <a:endParaRPr lang="el-GR" sz="1600" b="0" i="0" u="none" strike="noStrike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0194" marR="4466" marT="4466" marB="0"/>
                </a:tc>
                <a:extLst>
                  <a:ext uri="{0D108BD9-81ED-4DB2-BD59-A6C34878D82A}">
                    <a16:rowId xmlns:a16="http://schemas.microsoft.com/office/drawing/2014/main" val="3418367851"/>
                  </a:ext>
                </a:extLst>
              </a:tr>
              <a:tr h="21183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u="none" strike="noStrike">
                          <a:solidFill>
                            <a:srgbClr val="333333"/>
                          </a:solidFill>
                          <a:effectLst/>
                        </a:rPr>
                        <a:t>M119</a:t>
                      </a:r>
                      <a:endParaRPr lang="en-US" sz="1600" b="1" i="0" u="none" strike="noStrike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0194" marR="4466" marT="446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600" b="0" u="none" strike="noStrike" dirty="0">
                          <a:solidFill>
                            <a:srgbClr val="333333"/>
                          </a:solidFill>
                          <a:effectLst/>
                        </a:rPr>
                        <a:t>Αναφορά κατάστασης </a:t>
                      </a:r>
                      <a:r>
                        <a:rPr lang="en-US" sz="1600" b="0" u="none" strike="noStrike" dirty="0" err="1">
                          <a:solidFill>
                            <a:srgbClr val="333333"/>
                          </a:solidFill>
                          <a:effectLst/>
                        </a:rPr>
                        <a:t>endstops</a:t>
                      </a:r>
                      <a:endParaRPr lang="en-US" sz="1600" b="0" i="0" u="none" strike="noStrike" dirty="0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0194" marR="4466" marT="446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600" b="0" u="none" strike="noStrike">
                          <a:solidFill>
                            <a:srgbClr val="333333"/>
                          </a:solidFill>
                          <a:effectLst/>
                        </a:rPr>
                        <a:t>Ρυθμίσεις</a:t>
                      </a:r>
                      <a:endParaRPr lang="el-GR" sz="1600" b="0" i="0" u="none" strike="noStrike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0194" marR="4466" marT="446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600" b="0" u="none" strike="noStrike" dirty="0">
                          <a:solidFill>
                            <a:srgbClr val="333333"/>
                          </a:solidFill>
                          <a:effectLst/>
                        </a:rPr>
                        <a:t>Αναφέρει την τρέχουσα κατάσταση των </a:t>
                      </a:r>
                      <a:r>
                        <a:rPr lang="el-GR" sz="1600" b="0" u="none" strike="noStrike" dirty="0" err="1">
                          <a:solidFill>
                            <a:srgbClr val="333333"/>
                          </a:solidFill>
                          <a:effectLst/>
                        </a:rPr>
                        <a:t>endstops</a:t>
                      </a:r>
                      <a:r>
                        <a:rPr lang="el-GR" sz="1600" b="0" u="none" strike="noStrike" dirty="0">
                          <a:solidFill>
                            <a:srgbClr val="333333"/>
                          </a:solidFill>
                          <a:effectLst/>
                        </a:rPr>
                        <a:t>.</a:t>
                      </a:r>
                      <a:endParaRPr lang="el-GR" sz="1600" b="0" i="0" u="none" strike="noStrike" dirty="0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0194" marR="4466" marT="4466" marB="0"/>
                </a:tc>
                <a:extLst>
                  <a:ext uri="{0D108BD9-81ED-4DB2-BD59-A6C34878D82A}">
                    <a16:rowId xmlns:a16="http://schemas.microsoft.com/office/drawing/2014/main" val="563591678"/>
                  </a:ext>
                </a:extLst>
              </a:tr>
            </a:tbl>
          </a:graphicData>
        </a:graphic>
      </p:graphicFrame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DCF8DF2-E361-9E38-92F2-D9395586F2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56794" y="6035040"/>
            <a:ext cx="3868406" cy="365760"/>
          </a:xfrm>
        </p:spPr>
        <p:txBody>
          <a:bodyPr/>
          <a:lstStyle/>
          <a:p>
            <a:r>
              <a:rPr lang="el-GR" i="1" dirty="0"/>
              <a:t>Παρουσίαση του κώδικα G-</a:t>
            </a:r>
            <a:r>
              <a:rPr lang="el-GR" i="1" dirty="0" err="1"/>
              <a:t>Code</a:t>
            </a:r>
            <a:r>
              <a:rPr lang="el-GR" i="1" dirty="0"/>
              <a:t>, γλώσσα προγραμματισμού για 3d εκτυπώσεις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307196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BE3946-645E-0417-7B50-FC6247F28C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CDF0718C-EF0E-8960-8420-E8D74F12A4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6138802"/>
              </p:ext>
            </p:extLst>
          </p:nvPr>
        </p:nvGraphicFramePr>
        <p:xfrm>
          <a:off x="700645" y="712519"/>
          <a:ext cx="10735294" cy="4940830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760020">
                  <a:extLst>
                    <a:ext uri="{9D8B030D-6E8A-4147-A177-3AD203B41FA5}">
                      <a16:colId xmlns:a16="http://schemas.microsoft.com/office/drawing/2014/main" val="2490249599"/>
                    </a:ext>
                  </a:extLst>
                </a:gridCol>
                <a:gridCol w="3693375">
                  <a:extLst>
                    <a:ext uri="{9D8B030D-6E8A-4147-A177-3AD203B41FA5}">
                      <a16:colId xmlns:a16="http://schemas.microsoft.com/office/drawing/2014/main" val="3393031243"/>
                    </a:ext>
                  </a:extLst>
                </a:gridCol>
                <a:gridCol w="1612882">
                  <a:extLst>
                    <a:ext uri="{9D8B030D-6E8A-4147-A177-3AD203B41FA5}">
                      <a16:colId xmlns:a16="http://schemas.microsoft.com/office/drawing/2014/main" val="2827984132"/>
                    </a:ext>
                  </a:extLst>
                </a:gridCol>
                <a:gridCol w="4669017">
                  <a:extLst>
                    <a:ext uri="{9D8B030D-6E8A-4147-A177-3AD203B41FA5}">
                      <a16:colId xmlns:a16="http://schemas.microsoft.com/office/drawing/2014/main" val="2862984812"/>
                    </a:ext>
                  </a:extLst>
                </a:gridCol>
              </a:tblGrid>
              <a:tr h="254278"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b="1" u="none" strike="noStrike" dirty="0">
                          <a:solidFill>
                            <a:srgbClr val="333333"/>
                          </a:solidFill>
                          <a:effectLst/>
                        </a:rPr>
                        <a:t>Εντολή</a:t>
                      </a:r>
                      <a:endParaRPr lang="el-GR" sz="1600" b="1" i="0" u="none" strike="noStrike" dirty="0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466" marR="4466" marT="446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b="1" u="none" strike="noStrike" dirty="0">
                          <a:solidFill>
                            <a:srgbClr val="333333"/>
                          </a:solidFill>
                          <a:effectLst/>
                        </a:rPr>
                        <a:t>Περιγραφή</a:t>
                      </a:r>
                      <a:endParaRPr lang="el-GR" sz="1600" b="1" i="0" u="none" strike="noStrike" dirty="0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466" marR="4466" marT="446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b="1" u="none" strike="noStrike" dirty="0">
                          <a:solidFill>
                            <a:srgbClr val="333333"/>
                          </a:solidFill>
                          <a:effectLst/>
                        </a:rPr>
                        <a:t>Κατηγορία</a:t>
                      </a:r>
                      <a:endParaRPr lang="el-GR" sz="1600" b="1" i="0" u="none" strike="noStrike" dirty="0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466" marR="4466" marT="446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b="1" u="none" strike="noStrike" dirty="0">
                          <a:solidFill>
                            <a:srgbClr val="333333"/>
                          </a:solidFill>
                          <a:effectLst/>
                        </a:rPr>
                        <a:t>Σχετικές Πληροφορίες</a:t>
                      </a:r>
                      <a:endParaRPr lang="el-GR" sz="1600" b="1" i="0" u="none" strike="noStrike" dirty="0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466" marR="4466" marT="4466" marB="0"/>
                </a:tc>
                <a:extLst>
                  <a:ext uri="{0D108BD9-81ED-4DB2-BD59-A6C34878D82A}">
                    <a16:rowId xmlns:a16="http://schemas.microsoft.com/office/drawing/2014/main" val="4083425615"/>
                  </a:ext>
                </a:extLst>
              </a:tr>
              <a:tr h="231161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u="none" strike="noStrike" dirty="0">
                          <a:solidFill>
                            <a:srgbClr val="333333"/>
                          </a:solidFill>
                          <a:effectLst/>
                        </a:rPr>
                        <a:t>M140</a:t>
                      </a:r>
                      <a:endParaRPr lang="en-US" sz="1600" b="1" i="0" u="none" strike="noStrike" dirty="0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0194" marR="4466" marT="446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600" b="0" u="none" strike="noStrike" dirty="0">
                          <a:solidFill>
                            <a:srgbClr val="333333"/>
                          </a:solidFill>
                          <a:effectLst/>
                        </a:rPr>
                        <a:t>Ορισμός θερμοκρασίας επιφάνειας εκτύπωσης (</a:t>
                      </a:r>
                      <a:r>
                        <a:rPr lang="el-GR" sz="1600" b="0" u="none" strike="noStrike" dirty="0" err="1">
                          <a:solidFill>
                            <a:srgbClr val="333333"/>
                          </a:solidFill>
                          <a:effectLst/>
                        </a:rPr>
                        <a:t>Bed</a:t>
                      </a:r>
                      <a:r>
                        <a:rPr lang="el-GR" sz="1600" b="0" u="none" strike="noStrike" dirty="0">
                          <a:solidFill>
                            <a:srgbClr val="333333"/>
                          </a:solidFill>
                          <a:effectLst/>
                        </a:rPr>
                        <a:t>)</a:t>
                      </a:r>
                      <a:endParaRPr lang="el-GR" sz="1600" b="0" i="0" u="none" strike="noStrike" dirty="0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0194" marR="4466" marT="446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600" b="0" u="none" strike="noStrike">
                          <a:solidFill>
                            <a:srgbClr val="333333"/>
                          </a:solidFill>
                          <a:effectLst/>
                        </a:rPr>
                        <a:t>Θερμοκρασία</a:t>
                      </a:r>
                      <a:endParaRPr lang="el-GR" sz="1600" b="0" i="0" u="none" strike="noStrike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0194" marR="4466" marT="446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600" b="0" u="none" strike="noStrike" dirty="0">
                          <a:solidFill>
                            <a:srgbClr val="333333"/>
                          </a:solidFill>
                          <a:effectLst/>
                        </a:rPr>
                        <a:t>Ρυθμίζει τη θερμοκρασία της επιφάνειας εκτύπωσης χωρίς αναμονή.</a:t>
                      </a:r>
                      <a:endParaRPr lang="el-GR" sz="1600" b="0" i="0" u="none" strike="noStrike" dirty="0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0194" marR="4466" marT="4466" marB="0"/>
                </a:tc>
                <a:extLst>
                  <a:ext uri="{0D108BD9-81ED-4DB2-BD59-A6C34878D82A}">
                    <a16:rowId xmlns:a16="http://schemas.microsoft.com/office/drawing/2014/main" val="4270492860"/>
                  </a:ext>
                </a:extLst>
              </a:tr>
              <a:tr h="231161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u="none" strike="noStrike">
                          <a:solidFill>
                            <a:srgbClr val="333333"/>
                          </a:solidFill>
                          <a:effectLst/>
                        </a:rPr>
                        <a:t>M190</a:t>
                      </a:r>
                      <a:endParaRPr lang="en-US" sz="1600" b="1" i="0" u="none" strike="noStrike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0194" marR="4466" marT="446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600" b="0" u="none" strike="noStrike" dirty="0">
                          <a:solidFill>
                            <a:srgbClr val="333333"/>
                          </a:solidFill>
                          <a:effectLst/>
                        </a:rPr>
                        <a:t>Αναμονή για επίτευξη θερμοκρασίας επιφάνειας εκτύπωσης (</a:t>
                      </a:r>
                      <a:r>
                        <a:rPr lang="el-GR" sz="1600" b="0" u="none" strike="noStrike" dirty="0" err="1">
                          <a:solidFill>
                            <a:srgbClr val="333333"/>
                          </a:solidFill>
                          <a:effectLst/>
                        </a:rPr>
                        <a:t>Bed</a:t>
                      </a:r>
                      <a:r>
                        <a:rPr lang="el-GR" sz="1600" b="0" u="none" strike="noStrike" dirty="0">
                          <a:solidFill>
                            <a:srgbClr val="333333"/>
                          </a:solidFill>
                          <a:effectLst/>
                        </a:rPr>
                        <a:t>)</a:t>
                      </a:r>
                      <a:endParaRPr lang="el-GR" sz="1600" b="0" i="0" u="none" strike="noStrike" dirty="0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0194" marR="4466" marT="446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600" b="0" u="none" strike="noStrike">
                          <a:solidFill>
                            <a:srgbClr val="333333"/>
                          </a:solidFill>
                          <a:effectLst/>
                        </a:rPr>
                        <a:t>Θερμοκρασία</a:t>
                      </a:r>
                      <a:endParaRPr lang="el-GR" sz="1600" b="0" i="0" u="none" strike="noStrike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0194" marR="4466" marT="446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600" b="0" u="none" strike="noStrike">
                          <a:solidFill>
                            <a:srgbClr val="333333"/>
                          </a:solidFill>
                          <a:effectLst/>
                        </a:rPr>
                        <a:t>Περιμένει μέχρι η επιφάνεια εκτύπωσης να φτάσει στη θερμοκρασία στόχο.</a:t>
                      </a:r>
                      <a:endParaRPr lang="el-GR" sz="1600" b="0" i="0" u="none" strike="noStrike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0194" marR="4466" marT="4466" marB="0"/>
                </a:tc>
                <a:extLst>
                  <a:ext uri="{0D108BD9-81ED-4DB2-BD59-A6C34878D82A}">
                    <a16:rowId xmlns:a16="http://schemas.microsoft.com/office/drawing/2014/main" val="666441533"/>
                  </a:ext>
                </a:extLst>
              </a:tr>
              <a:tr h="231161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u="none" strike="noStrike">
                          <a:solidFill>
                            <a:srgbClr val="333333"/>
                          </a:solidFill>
                          <a:effectLst/>
                        </a:rPr>
                        <a:t>M200</a:t>
                      </a:r>
                      <a:endParaRPr lang="en-US" sz="1600" b="1" i="0" u="none" strike="noStrike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0194" marR="4466" marT="446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600" b="0" u="none" strike="noStrike" dirty="0">
                          <a:solidFill>
                            <a:srgbClr val="333333"/>
                          </a:solidFill>
                          <a:effectLst/>
                        </a:rPr>
                        <a:t>Ορισμός διαμέτρου νήματος</a:t>
                      </a:r>
                      <a:endParaRPr lang="el-GR" sz="1600" b="0" i="0" u="none" strike="noStrike" dirty="0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0194" marR="4466" marT="446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600" b="0" u="none" strike="noStrike">
                          <a:solidFill>
                            <a:srgbClr val="333333"/>
                          </a:solidFill>
                          <a:effectLst/>
                        </a:rPr>
                        <a:t>Θερμοκρασία</a:t>
                      </a:r>
                      <a:endParaRPr lang="el-GR" sz="1600" b="0" i="0" u="none" strike="noStrike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0194" marR="4466" marT="446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600" b="0" u="none" strike="noStrike">
                          <a:solidFill>
                            <a:srgbClr val="333333"/>
                          </a:solidFill>
                          <a:effectLst/>
                        </a:rPr>
                        <a:t>Ορίζει τη διάμετρο του νήματος για τον υπολογισμό του feed rate.</a:t>
                      </a:r>
                      <a:endParaRPr lang="el-GR" sz="1600" b="0" i="0" u="none" strike="noStrike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0194" marR="4466" marT="4466" marB="0"/>
                </a:tc>
                <a:extLst>
                  <a:ext uri="{0D108BD9-81ED-4DB2-BD59-A6C34878D82A}">
                    <a16:rowId xmlns:a16="http://schemas.microsoft.com/office/drawing/2014/main" val="51226888"/>
                  </a:ext>
                </a:extLst>
              </a:tr>
              <a:tr h="231161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u="none" strike="noStrike">
                          <a:solidFill>
                            <a:srgbClr val="333333"/>
                          </a:solidFill>
                          <a:effectLst/>
                        </a:rPr>
                        <a:t>M201</a:t>
                      </a:r>
                      <a:endParaRPr lang="en-US" sz="1600" b="1" i="0" u="none" strike="noStrike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0194" marR="4466" marT="446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600" b="0" u="none" strike="noStrike" dirty="0">
                          <a:solidFill>
                            <a:srgbClr val="333333"/>
                          </a:solidFill>
                          <a:effectLst/>
                        </a:rPr>
                        <a:t>Ορισμός μέγιστης επιτάχυνσης</a:t>
                      </a:r>
                      <a:endParaRPr lang="el-GR" sz="1600" b="0" i="0" u="none" strike="noStrike" dirty="0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0194" marR="4466" marT="446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600" b="0" u="none" strike="noStrike">
                          <a:solidFill>
                            <a:srgbClr val="333333"/>
                          </a:solidFill>
                          <a:effectLst/>
                        </a:rPr>
                        <a:t>Κίνηση</a:t>
                      </a:r>
                      <a:endParaRPr lang="el-GR" sz="1600" b="0" i="0" u="none" strike="noStrike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0194" marR="4466" marT="446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600" b="0" u="none" strike="noStrike">
                          <a:solidFill>
                            <a:srgbClr val="333333"/>
                          </a:solidFill>
                          <a:effectLst/>
                        </a:rPr>
                        <a:t>Ορίζει τις μέγιστες επιταχύνσεις για κάθε άξονα.</a:t>
                      </a:r>
                      <a:endParaRPr lang="el-GR" sz="1600" b="0" i="0" u="none" strike="noStrike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0194" marR="4466" marT="4466" marB="0"/>
                </a:tc>
                <a:extLst>
                  <a:ext uri="{0D108BD9-81ED-4DB2-BD59-A6C34878D82A}">
                    <a16:rowId xmlns:a16="http://schemas.microsoft.com/office/drawing/2014/main" val="2599398523"/>
                  </a:ext>
                </a:extLst>
              </a:tr>
              <a:tr h="231161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u="none" strike="noStrike">
                          <a:solidFill>
                            <a:srgbClr val="333333"/>
                          </a:solidFill>
                          <a:effectLst/>
                        </a:rPr>
                        <a:t>M203</a:t>
                      </a:r>
                      <a:endParaRPr lang="en-US" sz="1600" b="1" i="0" u="none" strike="noStrike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0194" marR="4466" marT="446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600" b="0" u="none" strike="noStrike">
                          <a:solidFill>
                            <a:srgbClr val="333333"/>
                          </a:solidFill>
                          <a:effectLst/>
                        </a:rPr>
                        <a:t>Ορισμός μέγιστης ταχύτητας</a:t>
                      </a:r>
                      <a:endParaRPr lang="el-GR" sz="1600" b="0" i="0" u="none" strike="noStrike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0194" marR="4466" marT="446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600" b="0" u="none" strike="noStrike">
                          <a:solidFill>
                            <a:srgbClr val="333333"/>
                          </a:solidFill>
                          <a:effectLst/>
                        </a:rPr>
                        <a:t>Κίνηση</a:t>
                      </a:r>
                      <a:endParaRPr lang="el-GR" sz="1600" b="0" i="0" u="none" strike="noStrike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0194" marR="4466" marT="446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600" b="0" u="none" strike="noStrike">
                          <a:solidFill>
                            <a:srgbClr val="333333"/>
                          </a:solidFill>
                          <a:effectLst/>
                        </a:rPr>
                        <a:t>Ορίζει τις μέγιστες ταχύτητες για κάθε άξονα.</a:t>
                      </a:r>
                      <a:endParaRPr lang="el-GR" sz="1600" b="0" i="0" u="none" strike="noStrike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0194" marR="4466" marT="4466" marB="0"/>
                </a:tc>
                <a:extLst>
                  <a:ext uri="{0D108BD9-81ED-4DB2-BD59-A6C34878D82A}">
                    <a16:rowId xmlns:a16="http://schemas.microsoft.com/office/drawing/2014/main" val="4199546740"/>
                  </a:ext>
                </a:extLst>
              </a:tr>
              <a:tr h="231161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u="none" strike="noStrike">
                          <a:solidFill>
                            <a:srgbClr val="333333"/>
                          </a:solidFill>
                          <a:effectLst/>
                        </a:rPr>
                        <a:t>M204</a:t>
                      </a:r>
                      <a:endParaRPr lang="en-US" sz="1600" b="1" i="0" u="none" strike="noStrike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0194" marR="4466" marT="446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600" b="0" u="none" strike="noStrike">
                          <a:solidFill>
                            <a:srgbClr val="333333"/>
                          </a:solidFill>
                          <a:effectLst/>
                        </a:rPr>
                        <a:t>Ορισμός επιτάχυνσης εκτύπωσης</a:t>
                      </a:r>
                      <a:endParaRPr lang="el-GR" sz="1600" b="0" i="0" u="none" strike="noStrike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0194" marR="4466" marT="446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600" b="0" u="none" strike="noStrike">
                          <a:solidFill>
                            <a:srgbClr val="333333"/>
                          </a:solidFill>
                          <a:effectLst/>
                        </a:rPr>
                        <a:t>Κίνηση</a:t>
                      </a:r>
                      <a:endParaRPr lang="el-GR" sz="1600" b="0" i="0" u="none" strike="noStrike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0194" marR="4466" marT="446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600" b="0" u="none" strike="noStrike">
                          <a:solidFill>
                            <a:srgbClr val="333333"/>
                          </a:solidFill>
                          <a:effectLst/>
                        </a:rPr>
                        <a:t>Ορίζει την επιτάχυνση για την εκτύπωση και τις μετακινήσεις.</a:t>
                      </a:r>
                      <a:endParaRPr lang="el-GR" sz="1600" b="0" i="0" u="none" strike="noStrike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0194" marR="4466" marT="4466" marB="0"/>
                </a:tc>
                <a:extLst>
                  <a:ext uri="{0D108BD9-81ED-4DB2-BD59-A6C34878D82A}">
                    <a16:rowId xmlns:a16="http://schemas.microsoft.com/office/drawing/2014/main" val="1084713002"/>
                  </a:ext>
                </a:extLst>
              </a:tr>
              <a:tr h="231161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u="none" strike="noStrike">
                          <a:solidFill>
                            <a:srgbClr val="333333"/>
                          </a:solidFill>
                          <a:effectLst/>
                        </a:rPr>
                        <a:t>M205</a:t>
                      </a:r>
                      <a:endParaRPr lang="en-US" sz="1600" b="1" i="0" u="none" strike="noStrike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0194" marR="4466" marT="446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600" b="0" u="none" strike="noStrike">
                          <a:solidFill>
                            <a:srgbClr val="333333"/>
                          </a:solidFill>
                          <a:effectLst/>
                        </a:rPr>
                        <a:t>Ορισμός προχωρημένων ρυθμίσεων</a:t>
                      </a:r>
                      <a:endParaRPr lang="el-GR" sz="1600" b="0" i="0" u="none" strike="noStrike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0194" marR="4466" marT="446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600" b="0" u="none" strike="noStrike">
                          <a:solidFill>
                            <a:srgbClr val="333333"/>
                          </a:solidFill>
                          <a:effectLst/>
                        </a:rPr>
                        <a:t>Κίνηση</a:t>
                      </a:r>
                      <a:endParaRPr lang="el-GR" sz="1600" b="0" i="0" u="none" strike="noStrike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0194" marR="4466" marT="446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600" b="0" u="none" strike="noStrike">
                          <a:solidFill>
                            <a:srgbClr val="333333"/>
                          </a:solidFill>
                          <a:effectLst/>
                        </a:rPr>
                        <a:t>Ορίζει ρυθμίσεις όπως jerk, min feedrate, κ.λπ.</a:t>
                      </a:r>
                      <a:endParaRPr lang="el-GR" sz="1600" b="0" i="0" u="none" strike="noStrike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0194" marR="4466" marT="4466" marB="0"/>
                </a:tc>
                <a:extLst>
                  <a:ext uri="{0D108BD9-81ED-4DB2-BD59-A6C34878D82A}">
                    <a16:rowId xmlns:a16="http://schemas.microsoft.com/office/drawing/2014/main" val="3284566849"/>
                  </a:ext>
                </a:extLst>
              </a:tr>
              <a:tr h="231161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u="none" strike="noStrike">
                          <a:solidFill>
                            <a:srgbClr val="333333"/>
                          </a:solidFill>
                          <a:effectLst/>
                        </a:rPr>
                        <a:t>M206</a:t>
                      </a:r>
                      <a:endParaRPr lang="en-US" sz="1600" b="1" i="0" u="none" strike="noStrike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0194" marR="4466" marT="446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600" b="0" u="none" strike="noStrike">
                          <a:solidFill>
                            <a:srgbClr val="333333"/>
                          </a:solidFill>
                          <a:effectLst/>
                        </a:rPr>
                        <a:t>Ορισμός </a:t>
                      </a:r>
                      <a:r>
                        <a:rPr lang="en-US" sz="1600" b="0" u="none" strike="noStrike">
                          <a:solidFill>
                            <a:srgbClr val="333333"/>
                          </a:solidFill>
                          <a:effectLst/>
                        </a:rPr>
                        <a:t>offset</a:t>
                      </a:r>
                      <a:endParaRPr lang="en-US" sz="1600" b="0" i="0" u="none" strike="noStrike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0194" marR="4466" marT="446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600" b="0" u="none" strike="noStrike">
                          <a:solidFill>
                            <a:srgbClr val="333333"/>
                          </a:solidFill>
                          <a:effectLst/>
                        </a:rPr>
                        <a:t>Ρυθμίσεις</a:t>
                      </a:r>
                      <a:endParaRPr lang="el-GR" sz="1600" b="0" i="0" u="none" strike="noStrike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0194" marR="4466" marT="446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600" b="0" u="none" strike="noStrike">
                          <a:solidFill>
                            <a:srgbClr val="333333"/>
                          </a:solidFill>
                          <a:effectLst/>
                        </a:rPr>
                        <a:t>Ορίζει τα offsets για τους άξονες.</a:t>
                      </a:r>
                      <a:endParaRPr lang="el-GR" sz="1600" b="0" i="0" u="none" strike="noStrike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0194" marR="4466" marT="4466" marB="0"/>
                </a:tc>
                <a:extLst>
                  <a:ext uri="{0D108BD9-81ED-4DB2-BD59-A6C34878D82A}">
                    <a16:rowId xmlns:a16="http://schemas.microsoft.com/office/drawing/2014/main" val="886891697"/>
                  </a:ext>
                </a:extLst>
              </a:tr>
              <a:tr h="231161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u="none" strike="noStrike">
                          <a:solidFill>
                            <a:srgbClr val="333333"/>
                          </a:solidFill>
                          <a:effectLst/>
                        </a:rPr>
                        <a:t>M207</a:t>
                      </a:r>
                      <a:endParaRPr lang="en-US" sz="1600" b="1" i="0" u="none" strike="noStrike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0194" marR="4466" marT="446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600" b="0" u="none" strike="noStrike" dirty="0">
                          <a:solidFill>
                            <a:srgbClr val="333333"/>
                          </a:solidFill>
                          <a:effectLst/>
                        </a:rPr>
                        <a:t>Ορισμός ανάκλησης (</a:t>
                      </a:r>
                      <a:r>
                        <a:rPr lang="en-US" sz="1600" b="0" u="none" strike="noStrike" dirty="0">
                          <a:solidFill>
                            <a:srgbClr val="333333"/>
                          </a:solidFill>
                          <a:effectLst/>
                        </a:rPr>
                        <a:t>retract</a:t>
                      </a:r>
                      <a:r>
                        <a:rPr lang="el-GR" sz="1600" b="0" u="none" strike="noStrike" dirty="0">
                          <a:solidFill>
                            <a:srgbClr val="333333"/>
                          </a:solidFill>
                          <a:effectLst/>
                        </a:rPr>
                        <a:t>) νήματος</a:t>
                      </a:r>
                      <a:endParaRPr lang="en-US" sz="1600" b="0" i="0" u="none" strike="noStrike" dirty="0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0194" marR="4466" marT="446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600" b="0" u="none" strike="noStrike" dirty="0">
                          <a:solidFill>
                            <a:srgbClr val="333333"/>
                          </a:solidFill>
                          <a:effectLst/>
                        </a:rPr>
                        <a:t>Κίνηση</a:t>
                      </a:r>
                      <a:endParaRPr lang="el-GR" sz="1600" b="0" i="0" u="none" strike="noStrike" dirty="0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0194" marR="4466" marT="446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600" b="0" u="none" strike="noStrike">
                          <a:solidFill>
                            <a:srgbClr val="333333"/>
                          </a:solidFill>
                          <a:effectLst/>
                        </a:rPr>
                        <a:t>Ορίζει την απόσταση και την ταχύτητα του retract.</a:t>
                      </a:r>
                      <a:endParaRPr lang="el-GR" sz="1600" b="0" i="0" u="none" strike="noStrike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0194" marR="4466" marT="4466" marB="0"/>
                </a:tc>
                <a:extLst>
                  <a:ext uri="{0D108BD9-81ED-4DB2-BD59-A6C34878D82A}">
                    <a16:rowId xmlns:a16="http://schemas.microsoft.com/office/drawing/2014/main" val="2904032708"/>
                  </a:ext>
                </a:extLst>
              </a:tr>
              <a:tr h="231161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u="none" strike="noStrike">
                          <a:solidFill>
                            <a:srgbClr val="333333"/>
                          </a:solidFill>
                          <a:effectLst/>
                        </a:rPr>
                        <a:t>M208</a:t>
                      </a:r>
                      <a:endParaRPr lang="en-US" sz="1600" b="1" i="0" u="none" strike="noStrike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0194" marR="4466" marT="446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600" b="0" u="none" strike="noStrike" dirty="0">
                          <a:solidFill>
                            <a:srgbClr val="333333"/>
                          </a:solidFill>
                          <a:effectLst/>
                        </a:rPr>
                        <a:t>Ορισμός </a:t>
                      </a:r>
                      <a:r>
                        <a:rPr lang="el-GR" sz="1600" b="0" u="none" strike="noStrike" dirty="0" err="1">
                          <a:solidFill>
                            <a:srgbClr val="333333"/>
                          </a:solidFill>
                          <a:effectLst/>
                        </a:rPr>
                        <a:t>αντι</a:t>
                      </a:r>
                      <a:r>
                        <a:rPr lang="el-GR" sz="1600" b="0" u="none" strike="noStrike" dirty="0">
                          <a:solidFill>
                            <a:srgbClr val="333333"/>
                          </a:solidFill>
                          <a:effectLst/>
                        </a:rPr>
                        <a:t>-</a:t>
                      </a:r>
                      <a:r>
                        <a:rPr lang="en-US" sz="1600" b="0" u="none" strike="noStrike" dirty="0">
                          <a:solidFill>
                            <a:srgbClr val="333333"/>
                          </a:solidFill>
                          <a:effectLst/>
                        </a:rPr>
                        <a:t>retract</a:t>
                      </a:r>
                      <a:endParaRPr lang="en-US" sz="1600" b="0" i="0" u="none" strike="noStrike" dirty="0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0194" marR="4466" marT="446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600" b="0" u="none" strike="noStrike">
                          <a:solidFill>
                            <a:srgbClr val="333333"/>
                          </a:solidFill>
                          <a:effectLst/>
                        </a:rPr>
                        <a:t>Κίνηση</a:t>
                      </a:r>
                      <a:endParaRPr lang="el-GR" sz="1600" b="0" i="0" u="none" strike="noStrike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0194" marR="4466" marT="446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600" b="0" u="none" strike="noStrike">
                          <a:solidFill>
                            <a:srgbClr val="333333"/>
                          </a:solidFill>
                          <a:effectLst/>
                        </a:rPr>
                        <a:t>Ορίζει την απόσταση και την ταχύτητα του αντι-retract.</a:t>
                      </a:r>
                      <a:endParaRPr lang="el-GR" sz="1600" b="0" i="0" u="none" strike="noStrike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0194" marR="4466" marT="4466" marB="0"/>
                </a:tc>
                <a:extLst>
                  <a:ext uri="{0D108BD9-81ED-4DB2-BD59-A6C34878D82A}">
                    <a16:rowId xmlns:a16="http://schemas.microsoft.com/office/drawing/2014/main" val="2095920774"/>
                  </a:ext>
                </a:extLst>
              </a:tr>
              <a:tr h="231161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u="none" strike="noStrike">
                          <a:solidFill>
                            <a:srgbClr val="333333"/>
                          </a:solidFill>
                          <a:effectLst/>
                        </a:rPr>
                        <a:t>M220</a:t>
                      </a:r>
                      <a:endParaRPr lang="en-US" sz="1600" b="1" i="0" u="none" strike="noStrike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0194" marR="4466" marT="446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600" b="0" u="none" strike="noStrike">
                          <a:solidFill>
                            <a:srgbClr val="333333"/>
                          </a:solidFill>
                          <a:effectLst/>
                        </a:rPr>
                        <a:t>Ορισμός ταχύτητας εκτύπωσης</a:t>
                      </a:r>
                      <a:endParaRPr lang="el-GR" sz="1600" b="0" i="0" u="none" strike="noStrike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0194" marR="4466" marT="446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600" b="0" u="none" strike="noStrike">
                          <a:solidFill>
                            <a:srgbClr val="333333"/>
                          </a:solidFill>
                          <a:effectLst/>
                        </a:rPr>
                        <a:t>Κίνηση</a:t>
                      </a:r>
                      <a:endParaRPr lang="el-GR" sz="1600" b="0" i="0" u="none" strike="noStrike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0194" marR="4466" marT="446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600" b="0" u="none" strike="noStrike" dirty="0">
                          <a:solidFill>
                            <a:srgbClr val="333333"/>
                          </a:solidFill>
                          <a:effectLst/>
                        </a:rPr>
                        <a:t>Ρυθμίζει την ταχύτητα της εκτύπωσης σε ποσοστό της τρέχουσας τιμής.</a:t>
                      </a:r>
                      <a:endParaRPr lang="el-GR" sz="1600" b="0" i="0" u="none" strike="noStrike" dirty="0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0194" marR="4466" marT="4466" marB="0"/>
                </a:tc>
                <a:extLst>
                  <a:ext uri="{0D108BD9-81ED-4DB2-BD59-A6C34878D82A}">
                    <a16:rowId xmlns:a16="http://schemas.microsoft.com/office/drawing/2014/main" val="876976754"/>
                  </a:ext>
                </a:extLst>
              </a:tr>
              <a:tr h="231161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u="none" strike="noStrike">
                          <a:solidFill>
                            <a:srgbClr val="333333"/>
                          </a:solidFill>
                          <a:effectLst/>
                        </a:rPr>
                        <a:t>M221</a:t>
                      </a:r>
                      <a:endParaRPr lang="en-US" sz="1600" b="1" i="0" u="none" strike="noStrike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0194" marR="4466" marT="446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600" b="0" u="none" strike="noStrike">
                          <a:solidFill>
                            <a:srgbClr val="333333"/>
                          </a:solidFill>
                          <a:effectLst/>
                        </a:rPr>
                        <a:t>Ορισμός ροής εκτύπωσης</a:t>
                      </a:r>
                      <a:endParaRPr lang="el-GR" sz="1600" b="0" i="0" u="none" strike="noStrike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0194" marR="4466" marT="446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600" b="0" u="none" strike="noStrike">
                          <a:solidFill>
                            <a:srgbClr val="333333"/>
                          </a:solidFill>
                          <a:effectLst/>
                        </a:rPr>
                        <a:t>Κίνηση</a:t>
                      </a:r>
                      <a:endParaRPr lang="el-GR" sz="1600" b="0" i="0" u="none" strike="noStrike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0194" marR="4466" marT="446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600" b="0" u="none" strike="noStrike" dirty="0">
                          <a:solidFill>
                            <a:srgbClr val="333333"/>
                          </a:solidFill>
                          <a:effectLst/>
                        </a:rPr>
                        <a:t>Ρυθμίζει τη ροή σε </a:t>
                      </a:r>
                      <a:r>
                        <a:rPr lang="el-GR" sz="1600" b="0" u="none" strike="noStrike" dirty="0" err="1">
                          <a:solidFill>
                            <a:srgbClr val="333333"/>
                          </a:solidFill>
                          <a:effectLst/>
                        </a:rPr>
                        <a:t>ποσοτό</a:t>
                      </a:r>
                      <a:endParaRPr lang="el-GR" sz="1600" b="0" i="0" u="none" strike="noStrike" dirty="0">
                        <a:solidFill>
                          <a:srgbClr val="333333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40194" marR="4466" marT="4466" marB="0"/>
                </a:tc>
                <a:extLst>
                  <a:ext uri="{0D108BD9-81ED-4DB2-BD59-A6C34878D82A}">
                    <a16:rowId xmlns:a16="http://schemas.microsoft.com/office/drawing/2014/main" val="387259120"/>
                  </a:ext>
                </a:extLst>
              </a:tr>
            </a:tbl>
          </a:graphicData>
        </a:graphic>
      </p:graphicFrame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5F798EE-0DBC-B0FA-B2F9-48EC51D98D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56794" y="6035040"/>
            <a:ext cx="3868406" cy="365760"/>
          </a:xfrm>
        </p:spPr>
        <p:txBody>
          <a:bodyPr/>
          <a:lstStyle/>
          <a:p>
            <a:r>
              <a:rPr lang="el-GR" i="1" dirty="0"/>
              <a:t>Παρουσίαση του κώδικα G-</a:t>
            </a:r>
            <a:r>
              <a:rPr lang="el-GR" i="1" dirty="0" err="1"/>
              <a:t>Code</a:t>
            </a:r>
            <a:r>
              <a:rPr lang="el-GR" i="1" dirty="0"/>
              <a:t>, γλώσσα προγραμματισμού για 3d εκτυπώσεις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2403630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rtlCol="0">
            <a:normAutofit/>
          </a:bodyPr>
          <a:lstStyle/>
          <a:p>
            <a:pPr algn="ctr" rtl="0"/>
            <a:r>
              <a:rPr lang="en-US" dirty="0"/>
              <a:t>G &amp; M Codes</a:t>
            </a:r>
            <a:endParaRPr lang="el" dirty="0"/>
          </a:p>
        </p:txBody>
      </p:sp>
      <p:graphicFrame>
        <p:nvGraphicFramePr>
          <p:cNvPr id="5" name="Θέση περιεχομένου 2">
            <a:extLst>
              <a:ext uri="{FF2B5EF4-FFF2-40B4-BE49-F238E27FC236}">
                <a16:creationId xmlns:a16="http://schemas.microsoft.com/office/drawing/2014/main" id="{91DB1382-7276-49FA-9632-38D558F457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8403117"/>
              </p:ext>
            </p:extLst>
          </p:nvPr>
        </p:nvGraphicFramePr>
        <p:xfrm>
          <a:off x="653143" y="1651819"/>
          <a:ext cx="10842171" cy="43950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32431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8A85F0-6C85-0B4C-266D-277C96852E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1ACCBCF-AC95-98D9-8E3B-A7D548EACB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56794" y="6035040"/>
            <a:ext cx="3868406" cy="365760"/>
          </a:xfrm>
        </p:spPr>
        <p:txBody>
          <a:bodyPr/>
          <a:lstStyle/>
          <a:p>
            <a:r>
              <a:rPr lang="el-GR" i="1" dirty="0"/>
              <a:t>Παρουσίαση του κώδικα G-</a:t>
            </a:r>
            <a:r>
              <a:rPr lang="el-GR" i="1" dirty="0" err="1"/>
              <a:t>Code</a:t>
            </a:r>
            <a:r>
              <a:rPr lang="el-GR" i="1" dirty="0"/>
              <a:t>, γλώσσα προγραμματισμού για 3d εκτυπώσεις</a:t>
            </a:r>
            <a:endParaRPr lang="en-US" i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B38541-D0F4-7E89-ABE3-36E3BE9896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3600" dirty="0"/>
              <a:t>Για περισσότερες πληροφορίες σχετικά με προγραμματισμό</a:t>
            </a:r>
            <a:r>
              <a:rPr lang="en-US" sz="3600" dirty="0"/>
              <a:t> CNC </a:t>
            </a:r>
            <a:r>
              <a:rPr lang="el-GR" sz="3600" dirty="0"/>
              <a:t>και </a:t>
            </a:r>
            <a:r>
              <a:rPr lang="en-US" sz="3600" dirty="0"/>
              <a:t>CAD/CAM</a:t>
            </a:r>
            <a:r>
              <a:rPr lang="el-GR" sz="3600" dirty="0"/>
              <a:t> συστήματα</a:t>
            </a:r>
            <a:r>
              <a:rPr lang="en-US" sz="3600" dirty="0"/>
              <a:t>, </a:t>
            </a:r>
            <a:r>
              <a:rPr lang="el-GR" sz="3600" dirty="0"/>
              <a:t>μπορείτε να εγγραφείτε στο μάθημα της </a:t>
            </a:r>
            <a:r>
              <a:rPr lang="en-US" sz="3600" dirty="0"/>
              <a:t>e-class</a:t>
            </a:r>
            <a:r>
              <a:rPr lang="el-GR" sz="3600" dirty="0"/>
              <a:t> του σχολείου μας:</a:t>
            </a:r>
          </a:p>
          <a:p>
            <a:pPr marL="0" indent="0" algn="ctr">
              <a:buNone/>
            </a:pPr>
            <a:r>
              <a:rPr lang="en-US" sz="3600" dirty="0">
                <a:hlinkClick r:id="rId3"/>
              </a:rPr>
              <a:t>https://eclass.sch.gr/courses/0550870256/ </a:t>
            </a:r>
            <a:endParaRPr lang="el-GR" sz="36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AA802D0-1635-6368-4643-43D1E1B2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l-GR" dirty="0">
                <a:solidFill>
                  <a:schemeClr val="lt1"/>
                </a:solidFill>
              </a:rPr>
              <a:t> Ευχαριστούμ</a:t>
            </a:r>
            <a:r>
              <a:rPr lang="el-GR" dirty="0"/>
              <a:t>ε πολύ!</a:t>
            </a:r>
            <a:endParaRPr lang="el-GR" dirty="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9969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99C9E-2FCD-5AAF-7ABD-3A68EA6DC219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>
                <a:solidFill>
                  <a:schemeClr val="lt1"/>
                </a:solidFill>
              </a:rPr>
              <a:t>Τι είναι ο G-</a:t>
            </a:r>
            <a:r>
              <a:rPr lang="el-GR" dirty="0" err="1">
                <a:solidFill>
                  <a:schemeClr val="lt1"/>
                </a:solidFill>
              </a:rPr>
              <a:t>Code</a:t>
            </a:r>
            <a:endParaRPr lang="el-GR" dirty="0">
              <a:solidFill>
                <a:schemeClr val="l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5B67D9-F801-B46C-AF45-B2F33867DA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5827776" cy="3849624"/>
          </a:xfrm>
        </p:spPr>
        <p:txBody>
          <a:bodyPr>
            <a:normAutofit lnSpcReduction="10000"/>
          </a:bodyPr>
          <a:lstStyle/>
          <a:p>
            <a:pPr algn="just"/>
            <a:r>
              <a:rPr lang="el-GR" sz="2800" dirty="0">
                <a:solidFill>
                  <a:srgbClr val="333333"/>
                </a:solidFill>
                <a:latin typeface="Roboto" panose="02000000000000000000" pitchFamily="2" charset="0"/>
              </a:rPr>
              <a:t>Είναι μια </a:t>
            </a:r>
            <a:r>
              <a:rPr lang="el-GR" sz="2800" b="1" dirty="0">
                <a:solidFill>
                  <a:srgbClr val="333333"/>
                </a:solidFill>
                <a:latin typeface="Roboto" panose="02000000000000000000" pitchFamily="2" charset="0"/>
              </a:rPr>
              <a:t>σειρά</a:t>
            </a:r>
            <a:r>
              <a:rPr lang="el-GR" sz="2800" dirty="0">
                <a:solidFill>
                  <a:srgbClr val="333333"/>
                </a:solidFill>
                <a:latin typeface="Roboto" panose="02000000000000000000" pitchFamily="2" charset="0"/>
              </a:rPr>
              <a:t> </a:t>
            </a:r>
            <a:r>
              <a:rPr lang="el-GR" sz="2800" b="1" dirty="0">
                <a:solidFill>
                  <a:srgbClr val="333333"/>
                </a:solidFill>
                <a:latin typeface="Roboto" panose="02000000000000000000" pitchFamily="2" charset="0"/>
              </a:rPr>
              <a:t>εντολών</a:t>
            </a:r>
            <a:r>
              <a:rPr lang="el-GR" sz="2800" dirty="0">
                <a:solidFill>
                  <a:srgbClr val="333333"/>
                </a:solidFill>
                <a:latin typeface="Roboto" panose="02000000000000000000" pitchFamily="2" charset="0"/>
              </a:rPr>
              <a:t> που δίνουν συγκεκριμένες οδηγίες στον 3D εκτυπωτή</a:t>
            </a:r>
            <a:endParaRPr lang="en-US" sz="2800" dirty="0">
              <a:solidFill>
                <a:srgbClr val="333333"/>
              </a:solidFill>
              <a:latin typeface="Roboto" panose="02000000000000000000" pitchFamily="2" charset="0"/>
            </a:endParaRPr>
          </a:p>
          <a:p>
            <a:pPr algn="just"/>
            <a:r>
              <a:rPr lang="el-GR" sz="2800" dirty="0">
                <a:solidFill>
                  <a:srgbClr val="333333"/>
                </a:solidFill>
                <a:latin typeface="Roboto" panose="02000000000000000000" pitchFamily="2" charset="0"/>
              </a:rPr>
              <a:t>‘</a:t>
            </a:r>
            <a:r>
              <a:rPr lang="el-GR" sz="2800" b="1" dirty="0">
                <a:solidFill>
                  <a:srgbClr val="333333"/>
                </a:solidFill>
                <a:latin typeface="Roboto" panose="02000000000000000000" pitchFamily="2" charset="0"/>
              </a:rPr>
              <a:t>G’ για γενικές κινήσεις</a:t>
            </a:r>
            <a:r>
              <a:rPr lang="el-GR" sz="2800" dirty="0">
                <a:solidFill>
                  <a:srgbClr val="333333"/>
                </a:solidFill>
                <a:latin typeface="Roboto" panose="02000000000000000000" pitchFamily="2" charset="0"/>
              </a:rPr>
              <a:t> </a:t>
            </a:r>
            <a:r>
              <a:rPr lang="en-US" sz="2800" dirty="0">
                <a:solidFill>
                  <a:srgbClr val="333333"/>
                </a:solidFill>
                <a:latin typeface="Roboto" panose="02000000000000000000" pitchFamily="2" charset="0"/>
              </a:rPr>
              <a:t>(General Codes)</a:t>
            </a:r>
          </a:p>
          <a:p>
            <a:pPr algn="just"/>
            <a:r>
              <a:rPr lang="el-GR" sz="2800" b="1" dirty="0">
                <a:solidFill>
                  <a:srgbClr val="333333"/>
                </a:solidFill>
                <a:latin typeface="Roboto" panose="02000000000000000000" pitchFamily="2" charset="0"/>
              </a:rPr>
              <a:t>‘M’ για εντολές που αφορούν τις λειτουργίες της μηχανής </a:t>
            </a:r>
            <a:r>
              <a:rPr lang="el-GR" sz="2800" dirty="0">
                <a:solidFill>
                  <a:srgbClr val="333333"/>
                </a:solidFill>
                <a:latin typeface="Roboto" panose="02000000000000000000" pitchFamily="2" charset="0"/>
              </a:rPr>
              <a:t>(</a:t>
            </a:r>
            <a:r>
              <a:rPr lang="el-GR" sz="2800" dirty="0" err="1">
                <a:solidFill>
                  <a:srgbClr val="333333"/>
                </a:solidFill>
                <a:latin typeface="Roboto" panose="02000000000000000000" pitchFamily="2" charset="0"/>
              </a:rPr>
              <a:t>Miscellaneous</a:t>
            </a:r>
            <a:r>
              <a:rPr lang="el-GR" sz="2800" dirty="0">
                <a:solidFill>
                  <a:srgbClr val="333333"/>
                </a:solidFill>
                <a:latin typeface="Roboto" panose="02000000000000000000" pitchFamily="2" charset="0"/>
              </a:rPr>
              <a:t> </a:t>
            </a:r>
            <a:r>
              <a:rPr lang="el-GR" sz="2800" dirty="0" err="1">
                <a:solidFill>
                  <a:srgbClr val="333333"/>
                </a:solidFill>
                <a:latin typeface="Roboto" panose="02000000000000000000" pitchFamily="2" charset="0"/>
              </a:rPr>
              <a:t>Codes</a:t>
            </a:r>
            <a:r>
              <a:rPr lang="el-GR" sz="2800" dirty="0">
                <a:solidFill>
                  <a:srgbClr val="333333"/>
                </a:solidFill>
                <a:latin typeface="Roboto" panose="02000000000000000000" pitchFamily="2" charset="0"/>
              </a:rPr>
              <a:t>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308AD7-B091-E1C7-874E-E5D8C172E1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56794" y="6035040"/>
            <a:ext cx="3868406" cy="365760"/>
          </a:xfrm>
        </p:spPr>
        <p:txBody>
          <a:bodyPr/>
          <a:lstStyle/>
          <a:p>
            <a:r>
              <a:rPr lang="el-GR" i="1" dirty="0"/>
              <a:t>Παρουσίαση του κώδικα G-</a:t>
            </a:r>
            <a:r>
              <a:rPr lang="el-GR" i="1" dirty="0" err="1"/>
              <a:t>Code</a:t>
            </a:r>
            <a:r>
              <a:rPr lang="el-GR" i="1" dirty="0"/>
              <a:t>, γλώσσα προγραμματισμού για 3d εκτυπώσεις</a:t>
            </a:r>
            <a:endParaRPr lang="en-US" i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D62358E-A5C5-2480-E4D3-4E1E8AD48E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7045" y="2160498"/>
            <a:ext cx="3868405" cy="386840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942001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9A94A-5E7A-2B7C-C927-E531CBC6CE7E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>
                <a:solidFill>
                  <a:schemeClr val="lt1"/>
                </a:solidFill>
              </a:rPr>
              <a:t>Πού Χρησιμοποιείται ο G-</a:t>
            </a:r>
            <a:r>
              <a:rPr lang="el-GR" dirty="0" err="1">
                <a:solidFill>
                  <a:schemeClr val="lt1"/>
                </a:solidFill>
              </a:rPr>
              <a:t>Code</a:t>
            </a:r>
            <a:endParaRPr lang="el-GR" dirty="0">
              <a:solidFill>
                <a:schemeClr val="l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CA0734-42CB-F3B8-C11B-B94283B41D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sz="2800" dirty="0">
                <a:solidFill>
                  <a:srgbClr val="333333"/>
                </a:solidFill>
                <a:latin typeface="Roboto" panose="02000000000000000000" pitchFamily="2" charset="0"/>
              </a:rPr>
              <a:t>Ο G-</a:t>
            </a:r>
            <a:r>
              <a:rPr lang="el-GR" sz="2800" dirty="0" err="1">
                <a:solidFill>
                  <a:srgbClr val="333333"/>
                </a:solidFill>
                <a:latin typeface="Roboto" panose="02000000000000000000" pitchFamily="2" charset="0"/>
              </a:rPr>
              <a:t>Code</a:t>
            </a:r>
            <a:r>
              <a:rPr lang="el-GR" sz="2800" dirty="0">
                <a:solidFill>
                  <a:srgbClr val="333333"/>
                </a:solidFill>
                <a:latin typeface="Roboto" panose="02000000000000000000" pitchFamily="2" charset="0"/>
              </a:rPr>
              <a:t> χρησιμοποιείται σε </a:t>
            </a:r>
            <a:r>
              <a:rPr lang="el-GR" sz="2800" b="1" dirty="0">
                <a:solidFill>
                  <a:srgbClr val="333333"/>
                </a:solidFill>
                <a:latin typeface="Roboto" panose="02000000000000000000" pitchFamily="2" charset="0"/>
              </a:rPr>
              <a:t>3D εκτυπωτές και άλλες CNC μηχανές</a:t>
            </a:r>
            <a:r>
              <a:rPr lang="el-GR" sz="2800" dirty="0">
                <a:solidFill>
                  <a:srgbClr val="333333"/>
                </a:solidFill>
                <a:latin typeface="Roboto" panose="02000000000000000000" pitchFamily="2" charset="0"/>
              </a:rPr>
              <a:t>, όπως:</a:t>
            </a:r>
          </a:p>
          <a:p>
            <a:pPr algn="just"/>
            <a:r>
              <a:rPr lang="el-GR" sz="2800" dirty="0">
                <a:solidFill>
                  <a:srgbClr val="333333"/>
                </a:solidFill>
                <a:latin typeface="Roboto" panose="02000000000000000000" pitchFamily="2" charset="0"/>
              </a:rPr>
              <a:t>φρέζες,</a:t>
            </a:r>
          </a:p>
          <a:p>
            <a:pPr algn="just"/>
            <a:r>
              <a:rPr lang="el-GR" sz="2800" dirty="0">
                <a:solidFill>
                  <a:srgbClr val="333333"/>
                </a:solidFill>
                <a:latin typeface="Roboto" panose="02000000000000000000" pitchFamily="2" charset="0"/>
              </a:rPr>
              <a:t>τόρνους και</a:t>
            </a:r>
          </a:p>
          <a:p>
            <a:pPr algn="just"/>
            <a:r>
              <a:rPr lang="el-GR" sz="2800" dirty="0">
                <a:solidFill>
                  <a:srgbClr val="333333"/>
                </a:solidFill>
                <a:latin typeface="Roboto" panose="02000000000000000000" pitchFamily="2" charset="0"/>
              </a:rPr>
              <a:t>πλάσμα.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DE1EC78-D45C-A258-9390-3EFE3379C6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56794" y="6035040"/>
            <a:ext cx="3868406" cy="365760"/>
          </a:xfrm>
        </p:spPr>
        <p:txBody>
          <a:bodyPr/>
          <a:lstStyle/>
          <a:p>
            <a:r>
              <a:rPr lang="el-GR" i="1" dirty="0"/>
              <a:t>Παρουσίαση του κώδικα G-</a:t>
            </a:r>
            <a:r>
              <a:rPr lang="el-GR" i="1" dirty="0" err="1"/>
              <a:t>Code</a:t>
            </a:r>
            <a:r>
              <a:rPr lang="el-GR" i="1" dirty="0"/>
              <a:t>, γλώσσα προγραμματισμού για 3d εκτυπώσεις</a:t>
            </a:r>
            <a:endParaRPr lang="en-US" i="1" dirty="0"/>
          </a:p>
        </p:txBody>
      </p:sp>
      <p:pic>
        <p:nvPicPr>
          <p:cNvPr id="1026" name="Picture 2" descr="The importance of CNC machining in the metalworking industry - Initube.es">
            <a:extLst>
              <a:ext uri="{FF2B5EF4-FFF2-40B4-BE49-F238E27FC236}">
                <a16:creationId xmlns:a16="http://schemas.microsoft.com/office/drawing/2014/main" id="{9EBF3A82-322D-CED6-A4F1-406738F9BC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371" y="4936713"/>
            <a:ext cx="2283381" cy="12786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hat is the importance of the CNC? - Ferrotall - Tool for the future">
            <a:extLst>
              <a:ext uri="{FF2B5EF4-FFF2-40B4-BE49-F238E27FC236}">
                <a16:creationId xmlns:a16="http://schemas.microsoft.com/office/drawing/2014/main" id="{07737819-4AFD-B365-55AD-3848A7ECD8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181" y="2559578"/>
            <a:ext cx="5629994" cy="35863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59552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0BBD2-2825-E2D5-B440-B84860D9245F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>
                <a:solidFill>
                  <a:schemeClr val="lt1"/>
                </a:solidFill>
              </a:rPr>
              <a:t>Πώς Λειτουργεί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B5FDEE-50F7-17A2-E639-8CE65E4DB8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sz="2800" dirty="0">
                <a:solidFill>
                  <a:srgbClr val="333333"/>
                </a:solidFill>
                <a:latin typeface="Roboto" panose="02000000000000000000" pitchFamily="2" charset="0"/>
              </a:rPr>
              <a:t>Ο G-</a:t>
            </a:r>
            <a:r>
              <a:rPr lang="el-GR" sz="2800" dirty="0" err="1">
                <a:solidFill>
                  <a:srgbClr val="333333"/>
                </a:solidFill>
                <a:latin typeface="Roboto" panose="02000000000000000000" pitchFamily="2" charset="0"/>
              </a:rPr>
              <a:t>Code</a:t>
            </a:r>
            <a:r>
              <a:rPr lang="el-GR" sz="2800" dirty="0">
                <a:solidFill>
                  <a:srgbClr val="333333"/>
                </a:solidFill>
                <a:latin typeface="Roboto" panose="02000000000000000000" pitchFamily="2" charset="0"/>
              </a:rPr>
              <a:t> λειτουργεί κατευθύνοντας τον εκτυπωτή να εκτελέσει συγκεκριμένες </a:t>
            </a:r>
            <a:r>
              <a:rPr lang="el-GR" sz="2800" b="1" dirty="0">
                <a:solidFill>
                  <a:srgbClr val="333333"/>
                </a:solidFill>
                <a:latin typeface="Roboto" panose="02000000000000000000" pitchFamily="2" charset="0"/>
              </a:rPr>
              <a:t>κινήσεις και ενέργειες</a:t>
            </a:r>
            <a:r>
              <a:rPr lang="el-GR" sz="2800" dirty="0">
                <a:solidFill>
                  <a:srgbClr val="333333"/>
                </a:solidFill>
                <a:latin typeface="Roboto" panose="02000000000000000000" pitchFamily="2" charset="0"/>
              </a:rPr>
              <a:t>, όπως</a:t>
            </a:r>
            <a:r>
              <a:rPr lang="en-US" sz="2800" dirty="0">
                <a:solidFill>
                  <a:srgbClr val="333333"/>
                </a:solidFill>
                <a:latin typeface="Roboto" panose="02000000000000000000" pitchFamily="2" charset="0"/>
              </a:rPr>
              <a:t>:</a:t>
            </a:r>
          </a:p>
          <a:p>
            <a:pPr algn="just"/>
            <a:r>
              <a:rPr lang="el-GR" sz="2800" dirty="0">
                <a:solidFill>
                  <a:srgbClr val="333333"/>
                </a:solidFill>
                <a:latin typeface="Roboto" panose="02000000000000000000" pitchFamily="2" charset="0"/>
              </a:rPr>
              <a:t>τη </a:t>
            </a:r>
            <a:r>
              <a:rPr lang="el-GR" sz="2800" b="1" dirty="0">
                <a:solidFill>
                  <a:srgbClr val="333333"/>
                </a:solidFill>
                <a:latin typeface="Roboto" panose="02000000000000000000" pitchFamily="2" charset="0"/>
              </a:rPr>
              <a:t>μετακίνηση</a:t>
            </a:r>
            <a:r>
              <a:rPr lang="el-GR" sz="2800" dirty="0">
                <a:solidFill>
                  <a:srgbClr val="333333"/>
                </a:solidFill>
                <a:latin typeface="Roboto" panose="02000000000000000000" pitchFamily="2" charset="0"/>
              </a:rPr>
              <a:t> </a:t>
            </a:r>
            <a:r>
              <a:rPr lang="el-GR" sz="2800" b="1" dirty="0">
                <a:solidFill>
                  <a:srgbClr val="333333"/>
                </a:solidFill>
                <a:latin typeface="Roboto" panose="02000000000000000000" pitchFamily="2" charset="0"/>
              </a:rPr>
              <a:t>της</a:t>
            </a:r>
            <a:r>
              <a:rPr lang="el-GR" sz="2800" dirty="0">
                <a:solidFill>
                  <a:srgbClr val="333333"/>
                </a:solidFill>
                <a:latin typeface="Roboto" panose="02000000000000000000" pitchFamily="2" charset="0"/>
              </a:rPr>
              <a:t> </a:t>
            </a:r>
            <a:r>
              <a:rPr lang="el-GR" sz="2800" b="1" dirty="0">
                <a:solidFill>
                  <a:srgbClr val="333333"/>
                </a:solidFill>
                <a:latin typeface="Roboto" panose="02000000000000000000" pitchFamily="2" charset="0"/>
              </a:rPr>
              <a:t>κεφαλής</a:t>
            </a:r>
            <a:r>
              <a:rPr lang="el-GR" sz="2800" dirty="0">
                <a:solidFill>
                  <a:srgbClr val="333333"/>
                </a:solidFill>
                <a:latin typeface="Roboto" panose="02000000000000000000" pitchFamily="2" charset="0"/>
              </a:rPr>
              <a:t> σε συγκεκριμένες συντεταγμένες,</a:t>
            </a:r>
            <a:endParaRPr lang="en-US" sz="2800" dirty="0">
              <a:solidFill>
                <a:srgbClr val="333333"/>
              </a:solidFill>
              <a:latin typeface="Roboto" panose="02000000000000000000" pitchFamily="2" charset="0"/>
            </a:endParaRPr>
          </a:p>
          <a:p>
            <a:pPr algn="just"/>
            <a:r>
              <a:rPr lang="el-GR" sz="2800" dirty="0">
                <a:solidFill>
                  <a:srgbClr val="333333"/>
                </a:solidFill>
                <a:latin typeface="Roboto" panose="02000000000000000000" pitchFamily="2" charset="0"/>
              </a:rPr>
              <a:t>την </a:t>
            </a:r>
            <a:r>
              <a:rPr lang="el-GR" sz="2800" b="1" dirty="0">
                <a:solidFill>
                  <a:srgbClr val="333333"/>
                </a:solidFill>
                <a:latin typeface="Roboto" panose="02000000000000000000" pitchFamily="2" charset="0"/>
              </a:rPr>
              <a:t>τροφοδοσία</a:t>
            </a:r>
            <a:r>
              <a:rPr lang="el-GR" sz="2800" dirty="0">
                <a:solidFill>
                  <a:srgbClr val="333333"/>
                </a:solidFill>
                <a:latin typeface="Roboto" panose="02000000000000000000" pitchFamily="2" charset="0"/>
              </a:rPr>
              <a:t> </a:t>
            </a:r>
            <a:r>
              <a:rPr lang="el-GR" sz="2800" b="1" dirty="0">
                <a:solidFill>
                  <a:srgbClr val="333333"/>
                </a:solidFill>
                <a:latin typeface="Roboto" panose="02000000000000000000" pitchFamily="2" charset="0"/>
              </a:rPr>
              <a:t>νήματος</a:t>
            </a:r>
            <a:r>
              <a:rPr lang="el-GR" sz="2800" dirty="0">
                <a:solidFill>
                  <a:srgbClr val="333333"/>
                </a:solidFill>
                <a:latin typeface="Roboto" panose="02000000000000000000" pitchFamily="2" charset="0"/>
              </a:rPr>
              <a:t> μέσω του </a:t>
            </a:r>
            <a:r>
              <a:rPr lang="el-GR" sz="2800" dirty="0" err="1">
                <a:solidFill>
                  <a:srgbClr val="333333"/>
                </a:solidFill>
                <a:latin typeface="Roboto" panose="02000000000000000000" pitchFamily="2" charset="0"/>
              </a:rPr>
              <a:t>extruder</a:t>
            </a:r>
            <a:r>
              <a:rPr lang="el-GR" sz="2800" dirty="0">
                <a:solidFill>
                  <a:srgbClr val="333333"/>
                </a:solidFill>
                <a:latin typeface="Roboto" panose="02000000000000000000" pitchFamily="2" charset="0"/>
              </a:rPr>
              <a:t>,</a:t>
            </a:r>
            <a:endParaRPr lang="en-US" sz="2800" dirty="0">
              <a:solidFill>
                <a:srgbClr val="333333"/>
              </a:solidFill>
              <a:latin typeface="Roboto" panose="02000000000000000000" pitchFamily="2" charset="0"/>
            </a:endParaRPr>
          </a:p>
          <a:p>
            <a:pPr algn="just"/>
            <a:r>
              <a:rPr lang="el-GR" sz="2800" dirty="0">
                <a:solidFill>
                  <a:srgbClr val="333333"/>
                </a:solidFill>
                <a:latin typeface="Roboto" panose="02000000000000000000" pitchFamily="2" charset="0"/>
              </a:rPr>
              <a:t>τη </a:t>
            </a:r>
            <a:r>
              <a:rPr lang="el-GR" sz="2800" b="1" dirty="0">
                <a:solidFill>
                  <a:srgbClr val="333333"/>
                </a:solidFill>
                <a:latin typeface="Roboto" panose="02000000000000000000" pitchFamily="2" charset="0"/>
              </a:rPr>
              <a:t>ρύθμιση</a:t>
            </a:r>
            <a:r>
              <a:rPr lang="el-GR" sz="2800" dirty="0">
                <a:solidFill>
                  <a:srgbClr val="333333"/>
                </a:solidFill>
                <a:latin typeface="Roboto" panose="02000000000000000000" pitchFamily="2" charset="0"/>
              </a:rPr>
              <a:t> </a:t>
            </a:r>
            <a:r>
              <a:rPr lang="el-GR" sz="2800" b="1" dirty="0">
                <a:solidFill>
                  <a:srgbClr val="333333"/>
                </a:solidFill>
                <a:latin typeface="Roboto" panose="02000000000000000000" pitchFamily="2" charset="0"/>
              </a:rPr>
              <a:t>της</a:t>
            </a:r>
            <a:r>
              <a:rPr lang="el-GR" sz="2800" dirty="0">
                <a:solidFill>
                  <a:srgbClr val="333333"/>
                </a:solidFill>
                <a:latin typeface="Roboto" panose="02000000000000000000" pitchFamily="2" charset="0"/>
              </a:rPr>
              <a:t> </a:t>
            </a:r>
            <a:r>
              <a:rPr lang="el-GR" sz="2800" b="1" dirty="0">
                <a:solidFill>
                  <a:srgbClr val="333333"/>
                </a:solidFill>
                <a:latin typeface="Roboto" panose="02000000000000000000" pitchFamily="2" charset="0"/>
              </a:rPr>
              <a:t>θερμοκρασίας</a:t>
            </a:r>
            <a:r>
              <a:rPr lang="el-GR" sz="2800" dirty="0">
                <a:solidFill>
                  <a:srgbClr val="333333"/>
                </a:solidFill>
                <a:latin typeface="Roboto" panose="02000000000000000000" pitchFamily="2" charset="0"/>
              </a:rPr>
              <a:t> της</a:t>
            </a:r>
          </a:p>
          <a:p>
            <a:pPr marL="0" indent="0" algn="just">
              <a:buNone/>
            </a:pPr>
            <a:r>
              <a:rPr lang="el-GR" sz="2800" dirty="0">
                <a:solidFill>
                  <a:srgbClr val="333333"/>
                </a:solidFill>
                <a:latin typeface="Roboto" panose="02000000000000000000" pitchFamily="2" charset="0"/>
              </a:rPr>
              <a:t>  θερμαινόμενης επιφάνειας εκτύπωσης.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F2E0206-D542-8C8B-D3C2-36908984F7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56794" y="6035040"/>
            <a:ext cx="3868406" cy="365760"/>
          </a:xfrm>
        </p:spPr>
        <p:txBody>
          <a:bodyPr/>
          <a:lstStyle/>
          <a:p>
            <a:r>
              <a:rPr lang="el-GR" i="1" dirty="0"/>
              <a:t>Παρουσίαση του κώδικα G-</a:t>
            </a:r>
            <a:r>
              <a:rPr lang="el-GR" i="1" dirty="0" err="1"/>
              <a:t>Code</a:t>
            </a:r>
            <a:r>
              <a:rPr lang="el-GR" i="1" dirty="0"/>
              <a:t>, γλώσσα προγραμματισμού για 3d εκτυπώσεις</a:t>
            </a:r>
            <a:endParaRPr lang="en-US" i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25BD5F-7B90-00DA-E215-BC2A3D4C4F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3230" y="3708647"/>
            <a:ext cx="2369210" cy="23263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114599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1A29E1E-EF0E-CA21-0790-3D911E2687C1}"/>
              </a:ext>
            </a:extLst>
          </p:cNvPr>
          <p:cNvSpPr/>
          <p:nvPr/>
        </p:nvSpPr>
        <p:spPr>
          <a:xfrm>
            <a:off x="1066800" y="4087368"/>
            <a:ext cx="10058400" cy="1700784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92D39B-54E8-BDF4-B68F-914F3C25DF79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>
                <a:solidFill>
                  <a:schemeClr val="lt1"/>
                </a:solidFill>
              </a:rPr>
              <a:t>Εντολές G-</a:t>
            </a:r>
            <a:r>
              <a:rPr lang="el-GR" dirty="0" err="1">
                <a:solidFill>
                  <a:schemeClr val="lt1"/>
                </a:solidFill>
              </a:rPr>
              <a:t>Code</a:t>
            </a:r>
            <a:endParaRPr lang="el-GR" dirty="0">
              <a:solidFill>
                <a:schemeClr val="l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18258-F977-0CE3-2CB6-F261749C4C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sz="2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Αυτές οι </a:t>
            </a:r>
            <a:r>
              <a:rPr lang="el-GR" sz="2800" b="1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εντολές</a:t>
            </a:r>
            <a:r>
              <a:rPr lang="el-GR" sz="2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ελέγχουν κυρίως τις </a:t>
            </a:r>
            <a:r>
              <a:rPr lang="el-GR" sz="2800" b="1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κινήσεις και τον καθορισμό των αξόνων και των συντεταγμένων </a:t>
            </a:r>
            <a:r>
              <a:rPr lang="el-GR" sz="2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του εκτυπωτή. Οι εντολές αυτές ξεκινούν με το γράμμα “G” και ακολουθούνται από έναν αριθμό, όπως G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0, G</a:t>
            </a:r>
            <a:r>
              <a:rPr lang="el-GR" sz="2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1 ή G28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l-GR" sz="2800" dirty="0">
                <a:solidFill>
                  <a:srgbClr val="333333"/>
                </a:solidFill>
                <a:latin typeface="Roboto" panose="02000000000000000000" pitchFamily="2" charset="0"/>
              </a:rPr>
              <a:t>π.χ.</a:t>
            </a:r>
          </a:p>
          <a:p>
            <a:pPr marL="0" indent="0" algn="just">
              <a:buNone/>
            </a:pPr>
            <a:r>
              <a:rPr lang="el-GR" sz="2800" i="1" dirty="0">
                <a:solidFill>
                  <a:srgbClr val="333333"/>
                </a:solidFill>
                <a:latin typeface="Roboto" panose="02000000000000000000" pitchFamily="2" charset="0"/>
              </a:rPr>
              <a:t>Ταχεία μετακίνηση</a:t>
            </a:r>
            <a:endParaRPr lang="en-US" sz="2800" i="1" dirty="0">
              <a:solidFill>
                <a:srgbClr val="333333"/>
              </a:solidFill>
              <a:latin typeface="Roboto" panose="02000000000000000000" pitchFamily="2" charset="0"/>
            </a:endParaRPr>
          </a:p>
          <a:p>
            <a:pPr marL="0" indent="0" algn="just">
              <a:buNone/>
            </a:pPr>
            <a:r>
              <a:rPr lang="el-GR" sz="2800" i="1" dirty="0">
                <a:solidFill>
                  <a:srgbClr val="333333"/>
                </a:solidFill>
                <a:latin typeface="Roboto" panose="02000000000000000000" pitchFamily="2" charset="0"/>
              </a:rPr>
              <a:t>G0 X0 Y0 Z10 -&gt; Μετακίνηση στο σημείο εκκίνησης (10mm πάνω από το κρεβάτι)</a:t>
            </a:r>
            <a:endParaRPr lang="en-US" sz="2800" b="0" i="1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91DDCF8-D458-51FA-B4CE-1D5E564DAA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56794" y="6035040"/>
            <a:ext cx="3868406" cy="365760"/>
          </a:xfrm>
        </p:spPr>
        <p:txBody>
          <a:bodyPr/>
          <a:lstStyle/>
          <a:p>
            <a:r>
              <a:rPr lang="el-GR" i="1" dirty="0"/>
              <a:t>Παρουσίαση του κώδικα G-</a:t>
            </a:r>
            <a:r>
              <a:rPr lang="el-GR" i="1" dirty="0" err="1"/>
              <a:t>Code</a:t>
            </a:r>
            <a:r>
              <a:rPr lang="el-GR" i="1" dirty="0"/>
              <a:t>, γλώσσα προγραμματισμού για 3d εκτυπώσεις</a:t>
            </a:r>
            <a:endParaRPr lang="en-US" i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87A01B-B610-DC7F-D9A6-B020410647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" y="1567479"/>
            <a:ext cx="11181884" cy="572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7341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8CF61-B7C2-8D68-3187-00A12920D898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l-GR" dirty="0"/>
              <a:t>Καρτεσιανό σύστημα συντεταγμένων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5788A7-FE13-80D3-B3B2-14019A94A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3512" y="2103120"/>
            <a:ext cx="5251687" cy="384962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l-GR" sz="2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indent="0">
              <a:buNone/>
            </a:pPr>
            <a:r>
              <a:rPr lang="el-GR" sz="28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Απότελείται</a:t>
            </a:r>
            <a:r>
              <a:rPr lang="el-GR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από 2 άξονες Χ &amp; Υ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l-GR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που ορίζουν το επίπεδο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  <a:endParaRPr lang="el-GR" sz="2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indent="0">
              <a:buNone/>
            </a:pPr>
            <a:r>
              <a:rPr lang="el-GR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Το σημείο -3, 1 σε απόλυτες συντεταγμένες ορίζεται ως εξής: </a:t>
            </a:r>
            <a:r>
              <a:rPr lang="el-GR" sz="2800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Χ-3 Υ1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B1811B-865A-DBD4-66CA-C1C20ADE9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79434-7293-40E0-98A7-69F3C10321FD}" type="datetime1">
              <a:rPr lang="el-GR" smtClean="0"/>
              <a:t>31/10/2024</a:t>
            </a:fld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820C07A-0B23-E2C0-4F33-BBE3F4CEF00E}"/>
              </a:ext>
            </a:extLst>
          </p:cNvPr>
          <p:cNvSpPr txBox="1">
            <a:spLocks/>
          </p:cNvSpPr>
          <p:nvPr/>
        </p:nvSpPr>
        <p:spPr>
          <a:xfrm>
            <a:off x="7256794" y="6035040"/>
            <a:ext cx="3868406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 rtl="0">
              <a:defRPr lang="el-gr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i="1"/>
              <a:t>Παρουσίαση του κώδικα G-Code, γλώσσα προγραμματισμού για 3d εκτυπώσεις</a:t>
            </a:r>
            <a:endParaRPr lang="en-US" i="1" dirty="0"/>
          </a:p>
        </p:txBody>
      </p:sp>
      <p:pic>
        <p:nvPicPr>
          <p:cNvPr id="1026" name="Picture 2" descr="Εικόνα Cartesian coordinate system">
            <a:extLst>
              <a:ext uri="{FF2B5EF4-FFF2-40B4-BE49-F238E27FC236}">
                <a16:creationId xmlns:a16="http://schemas.microsoft.com/office/drawing/2014/main" id="{A4BAD62A-A756-D169-8DA3-F1AFAFABEC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103120"/>
            <a:ext cx="4806713" cy="38496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975581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081B4F-49F1-4663-F73C-EF69D82F21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4611E-36E6-4032-80E8-351B67506D0B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l-GR" dirty="0"/>
              <a:t>Παράδειγμα 2</a:t>
            </a:r>
            <a:r>
              <a:rPr lang="en-US" dirty="0"/>
              <a:t>d</a:t>
            </a:r>
            <a:r>
              <a:rPr lang="el-GR" dirty="0"/>
              <a:t> συντεταγμένων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A111ACA-16BC-F81E-66F7-7BA6A3AB7CD7}"/>
              </a:ext>
            </a:extLst>
          </p:cNvPr>
          <p:cNvSpPr txBox="1">
            <a:spLocks/>
          </p:cNvSpPr>
          <p:nvPr/>
        </p:nvSpPr>
        <p:spPr>
          <a:xfrm>
            <a:off x="7256794" y="6032526"/>
            <a:ext cx="3868406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 rtl="0">
              <a:defRPr lang="el-gr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i="1" dirty="0"/>
              <a:t>Παρουσίαση του κώδικα G-</a:t>
            </a:r>
            <a:r>
              <a:rPr lang="el-GR" i="1" dirty="0" err="1"/>
              <a:t>Code</a:t>
            </a:r>
            <a:r>
              <a:rPr lang="el-GR" i="1" dirty="0"/>
              <a:t>, γλώσσα προγραμματισμού για 3d εκτυπώσεις</a:t>
            </a:r>
            <a:endParaRPr lang="en-US" i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99A8A1-7A1E-3CEA-9459-1986063AF0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4050" y="2138706"/>
            <a:ext cx="8343900" cy="4076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320025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C2C27F-BE09-C830-C750-6359E3299A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80061-8343-2503-6775-41A59BCB115F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l-GR" dirty="0"/>
              <a:t>Σύστημα συντεταγμένων 3</a:t>
            </a:r>
            <a:r>
              <a:rPr lang="en-US" dirty="0"/>
              <a:t>d</a:t>
            </a:r>
            <a:endParaRPr lang="el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6AD594-7498-9963-F9CD-A845BD70C7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3512" y="2103120"/>
            <a:ext cx="5251687" cy="38496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sz="28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Απότελείται</a:t>
            </a:r>
            <a:r>
              <a:rPr lang="el-GR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από 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</a:t>
            </a:r>
            <a:r>
              <a:rPr lang="el-GR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άξονες Χ &amp; Υ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l-GR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που ορίζουν το επίπεδο και έναν 3</a:t>
            </a:r>
            <a:r>
              <a:rPr lang="el-GR" sz="2800" baseline="30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ο</a:t>
            </a:r>
            <a:r>
              <a:rPr lang="el-GR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άξονα 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Z </a:t>
            </a:r>
            <a:r>
              <a:rPr lang="el-GR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που ορίζει τον χώρο.</a:t>
            </a:r>
          </a:p>
          <a:p>
            <a:pPr marL="0" indent="0">
              <a:buNone/>
            </a:pPr>
            <a:endParaRPr lang="el-GR" sz="2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indent="0">
              <a:buNone/>
            </a:pPr>
            <a:r>
              <a:rPr lang="el-GR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Το σημείο -3, 1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0</a:t>
            </a:r>
            <a:r>
              <a:rPr lang="el-GR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σε απόλυτες συντεταγμένες ορίζεται ως εξής: </a:t>
            </a:r>
            <a:r>
              <a:rPr lang="el-GR" sz="2800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Χ-3 Υ1 Ζ0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35E898-76C9-86A1-3B9D-CCD90822D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79434-7293-40E0-98A7-69F3C10321FD}" type="datetime1">
              <a:rPr lang="el-GR" smtClean="0"/>
              <a:t>31/10/2024</a:t>
            </a:fld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955D74E-6175-05F1-F826-D63CE3D681E8}"/>
              </a:ext>
            </a:extLst>
          </p:cNvPr>
          <p:cNvSpPr txBox="1">
            <a:spLocks/>
          </p:cNvSpPr>
          <p:nvPr/>
        </p:nvSpPr>
        <p:spPr>
          <a:xfrm>
            <a:off x="7256794" y="6035040"/>
            <a:ext cx="3868406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 rtl="0">
              <a:defRPr lang="el-gr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i="1"/>
              <a:t>Παρουσίαση του κώδικα G-Code, γλώσσα προγραμματισμού για 3d εκτυπώσεις</a:t>
            </a:r>
            <a:endParaRPr lang="en-US" i="1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5B3604E-218A-B618-B512-6FE5556E49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" r="55"/>
          <a:stretch/>
        </p:blipFill>
        <p:spPr bwMode="auto">
          <a:xfrm>
            <a:off x="1066800" y="2103120"/>
            <a:ext cx="4806713" cy="38496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065190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FIVE">
      <a:dk1>
        <a:sysClr val="windowText" lastClr="000000"/>
      </a:dk1>
      <a:lt1>
        <a:sysClr val="window" lastClr="FFFFFF"/>
      </a:lt1>
      <a:dk2>
        <a:srgbClr val="505046"/>
      </a:dk2>
      <a:lt2>
        <a:srgbClr val="F5F6F4"/>
      </a:lt2>
      <a:accent1>
        <a:srgbClr val="57903F"/>
      </a:accent1>
      <a:accent2>
        <a:srgbClr val="F03F2B"/>
      </a:accent2>
      <a:accent3>
        <a:srgbClr val="3488A0"/>
      </a:accent3>
      <a:accent4>
        <a:srgbClr val="F8D22F"/>
      </a:accent4>
      <a:accent5>
        <a:srgbClr val="5CC6D6"/>
      </a:accent5>
      <a:accent6>
        <a:srgbClr val="B8D233"/>
      </a:accent6>
      <a:hlink>
        <a:srgbClr val="00B0F0"/>
      </a:hlink>
      <a:folHlink>
        <a:srgbClr val="B2B2B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794_TF78438558" id="{4C793B3E-94FC-460F-8DB6-81BAA90A6624}" vid="{0DBEB6CE-59DB-4D4E-8602-FA1B0F1F623C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{3D30A2F9-9014-4813-B9EB-4ED76372FC3A}tf78438558_win32</Template>
  <TotalTime>292</TotalTime>
  <Words>2741</Words>
  <Application>Microsoft Office PowerPoint</Application>
  <PresentationFormat>Widescreen</PresentationFormat>
  <Paragraphs>456</Paragraphs>
  <Slides>20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Garamond</vt:lpstr>
      <vt:lpstr>Open Sans</vt:lpstr>
      <vt:lpstr>Roboto</vt:lpstr>
      <vt:lpstr>Tahoma</vt:lpstr>
      <vt:lpstr>SavonVTI</vt:lpstr>
      <vt:lpstr>G-code (3d printing)</vt:lpstr>
      <vt:lpstr>G &amp; M Codes</vt:lpstr>
      <vt:lpstr>Τι είναι ο G-Code</vt:lpstr>
      <vt:lpstr>Πού Χρησιμοποιείται ο G-Code</vt:lpstr>
      <vt:lpstr>Πώς Λειτουργεί</vt:lpstr>
      <vt:lpstr>Εντολές G-Code</vt:lpstr>
      <vt:lpstr>Καρτεσιανό σύστημα συντεταγμένων</vt:lpstr>
      <vt:lpstr>Παράδειγμα 2d συντεταγμένων</vt:lpstr>
      <vt:lpstr>Σύστημα συντεταγμένων 3d</vt:lpstr>
      <vt:lpstr>Απόλυτες και σχετικές συντεταγμένες</vt:lpstr>
      <vt:lpstr>Παράδειγμα Κατασκευής ενός Τετραγώνου</vt:lpstr>
      <vt:lpstr>Παράδειγμα Κατασκευής ενός Τετραγώνου</vt:lpstr>
      <vt:lpstr>PowerPoint Presentation</vt:lpstr>
      <vt:lpstr>PowerPoint Presentation</vt:lpstr>
      <vt:lpstr>Πίνακας Εντολών M-Code</vt:lpstr>
      <vt:lpstr>PowerPoint Presentation</vt:lpstr>
      <vt:lpstr>PowerPoint Presentation</vt:lpstr>
      <vt:lpstr>PowerPoint Presentation</vt:lpstr>
      <vt:lpstr>PowerPoint Presentation</vt:lpstr>
      <vt:lpstr> Ευχαριστούμε πολύ!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Ioannis Gavriilidis</dc:creator>
  <cp:lastModifiedBy>Ioannis Gavriilidis</cp:lastModifiedBy>
  <cp:revision>2</cp:revision>
  <dcterms:created xsi:type="dcterms:W3CDTF">2024-10-20T12:11:13Z</dcterms:created>
  <dcterms:modified xsi:type="dcterms:W3CDTF">2024-10-30T23:29:31Z</dcterms:modified>
</cp:coreProperties>
</file>