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398" r:id="rId5"/>
    <p:sldId id="310" r:id="rId6"/>
    <p:sldId id="373" r:id="rId7"/>
    <p:sldId id="319" r:id="rId8"/>
    <p:sldId id="395" r:id="rId9"/>
    <p:sldId id="396" r:id="rId10"/>
    <p:sldId id="328" r:id="rId11"/>
    <p:sldId id="332" r:id="rId12"/>
    <p:sldId id="333" r:id="rId13"/>
    <p:sldId id="330" r:id="rId14"/>
    <p:sldId id="338" r:id="rId15"/>
    <p:sldId id="397" r:id="rId16"/>
    <p:sldId id="360" r:id="rId17"/>
    <p:sldId id="362" r:id="rId18"/>
    <p:sldId id="336" r:id="rId19"/>
    <p:sldId id="341" r:id="rId20"/>
    <p:sldId id="337" r:id="rId21"/>
    <p:sldId id="344" r:id="rId22"/>
    <p:sldId id="345" r:id="rId23"/>
    <p:sldId id="346" r:id="rId24"/>
    <p:sldId id="349" r:id="rId25"/>
    <p:sldId id="365" r:id="rId26"/>
    <p:sldId id="366" r:id="rId27"/>
    <p:sldId id="353" r:id="rId28"/>
    <p:sldId id="357" r:id="rId29"/>
    <p:sldId id="347" r:id="rId30"/>
    <p:sldId id="348" r:id="rId31"/>
    <p:sldId id="354" r:id="rId32"/>
    <p:sldId id="358" r:id="rId33"/>
    <p:sldId id="388" r:id="rId34"/>
    <p:sldId id="394" r:id="rId35"/>
    <p:sldId id="401" r:id="rId36"/>
    <p:sldId id="402" r:id="rId37"/>
    <p:sldId id="403" r:id="rId38"/>
    <p:sldId id="404" r:id="rId39"/>
    <p:sldId id="405" r:id="rId40"/>
    <p:sldId id="406" r:id="rId41"/>
    <p:sldId id="407" r:id="rId42"/>
    <p:sldId id="408" r:id="rId43"/>
    <p:sldId id="409" r:id="rId44"/>
    <p:sldId id="393" r:id="rId45"/>
  </p:sldIdLst>
  <p:sldSz cx="12188825" cy="6858000"/>
  <p:notesSz cx="6858000" cy="9144000"/>
  <p:custDataLst>
    <p:tags r:id="rId48"/>
  </p:custDataLst>
  <p:defaultTextStyle>
    <a:defPPr rtl="0"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46" userDrawn="1">
          <p15:clr>
            <a:srgbClr val="A4A3A4"/>
          </p15:clr>
        </p15:guide>
        <p15:guide id="2" orient="horz" pos="1344" userDrawn="1">
          <p15:clr>
            <a:srgbClr val="A4A3A4"/>
          </p15:clr>
        </p15:guide>
        <p15:guide id="3" orient="horz" pos="1434" userDrawn="1">
          <p15:clr>
            <a:srgbClr val="A4A3A4"/>
          </p15:clr>
        </p15:guide>
        <p15:guide id="4" pos="618" userDrawn="1">
          <p15:clr>
            <a:srgbClr val="A4A3A4"/>
          </p15:clr>
        </p15:guide>
        <p15:guide id="5" pos="5880" userDrawn="1">
          <p15:clr>
            <a:srgbClr val="A4A3A4"/>
          </p15:clr>
        </p15:guide>
        <p15:guide id="6" pos="74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F1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9" autoAdjust="0"/>
  </p:normalViewPr>
  <p:slideViewPr>
    <p:cSldViewPr showGuides="1">
      <p:cViewPr varScale="1">
        <p:scale>
          <a:sx n="74" d="100"/>
          <a:sy n="74" d="100"/>
        </p:scale>
        <p:origin x="965" y="77"/>
      </p:cViewPr>
      <p:guideLst>
        <p:guide pos="346"/>
        <p:guide orient="horz" pos="1344"/>
        <p:guide orient="horz" pos="1434"/>
        <p:guide pos="618"/>
        <p:guide pos="5880"/>
        <p:guide pos="74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0" d="100"/>
          <a:sy n="100" d="100"/>
        </p:scale>
        <p:origin x="35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DA14D5CE-94E2-421E-A773-17242EB2F00D}" type="datetime1">
              <a:rPr lang="el-GR" smtClean="0"/>
              <a:t>31/10/2024</a:t>
            </a:fld>
            <a:endParaRPr lang="el-GR" dirty="0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D9F912AB-2776-42F2-A957-313FC7EFEDB9}" type="slidenum">
              <a:rPr lang="el-GR"/>
              <a:pPr algn="r" rtl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F7C63F47-05B9-4E1C-B656-D164BA0F9FA8}" type="datetime1">
              <a:rPr lang="el-GR" smtClean="0"/>
              <a:pPr/>
              <a:t>31/10/2024</a:t>
            </a:fld>
            <a:endParaRPr lang="el-GR" dirty="0"/>
          </a:p>
        </p:txBody>
      </p:sp>
      <p:sp>
        <p:nvSpPr>
          <p:cNvPr id="4" name="Σύμβολο κράτησης θέσης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noProof="0" dirty="0"/>
          </a:p>
        </p:txBody>
      </p:sp>
      <p:sp>
        <p:nvSpPr>
          <p:cNvPr id="5" name="Σύμβολο κράτησης θέσης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-GR" noProof="0" dirty="0"/>
              <a:t>Στυλ υποδείγματος κειμένου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F93199CD-3E1B-4AE6-990F-76F925F5EA9F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38727-0317-4EBF-0578-615C3B4A9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A66A4CAA-CCE5-23ED-FBA6-E05099AFB7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A6AD559A-EB4A-AFFC-E399-A0EE038E70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83D7B77-F48D-AA1E-04BF-FEDAA728D4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l-GR" smtClean="0"/>
              <a:pPr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53172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l-GR" smtClean="0"/>
              <a:pPr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00820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1200" b="0" i="0" dirty="0">
                <a:effectLst/>
                <a:latin typeface="Aptos Display" panose="020B0004020202020204" pitchFamily="34" charset="0"/>
              </a:rPr>
              <a:t>Με </a:t>
            </a:r>
            <a:r>
              <a:rPr lang="el-GR" sz="1200" b="1" i="0" dirty="0">
                <a:effectLst/>
                <a:latin typeface="Aptos Display" panose="020B0004020202020204" pitchFamily="34" charset="0"/>
              </a:rPr>
              <a:t>ρινίσματα χαλκο</a:t>
            </a:r>
            <a:r>
              <a:rPr lang="el-GR" sz="1200" b="0" i="0" dirty="0">
                <a:effectLst/>
                <a:latin typeface="Aptos Display" panose="020B0004020202020204" pitchFamily="34" charset="0"/>
              </a:rPr>
              <a:t>ύ ή </a:t>
            </a:r>
            <a:r>
              <a:rPr lang="el-GR" sz="1200" b="1" i="0" dirty="0">
                <a:effectLst/>
                <a:latin typeface="Aptos Display" panose="020B0004020202020204" pitchFamily="34" charset="0"/>
              </a:rPr>
              <a:t>μπρούτζου</a:t>
            </a:r>
            <a:r>
              <a:rPr lang="el-GR" sz="1200" b="0" i="0" dirty="0">
                <a:effectLst/>
                <a:latin typeface="Aptos Display" panose="020B0004020202020204" pitchFamily="34" charset="0"/>
              </a:rPr>
              <a:t> για μεταλλικό φινίρισμα,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1200" b="0" i="0" dirty="0">
                <a:effectLst/>
                <a:latin typeface="Aptos Display" panose="020B0004020202020204" pitchFamily="34" charset="0"/>
              </a:rPr>
              <a:t>με προσθήκη </a:t>
            </a:r>
            <a:r>
              <a:rPr lang="el-GR" sz="1200" b="1" i="0" dirty="0">
                <a:effectLst/>
                <a:latin typeface="Aptos Display" panose="020B0004020202020204" pitchFamily="34" charset="0"/>
              </a:rPr>
              <a:t>κιμωλίας</a:t>
            </a:r>
            <a:r>
              <a:rPr lang="el-GR" sz="1200" b="0" i="0" dirty="0">
                <a:effectLst/>
                <a:latin typeface="Aptos Display" panose="020B0004020202020204" pitchFamily="34" charset="0"/>
              </a:rPr>
              <a:t> για πορώδες φινίρισμα </a:t>
            </a:r>
            <a:endParaRPr lang="el-GR" sz="1200" dirty="0">
              <a:latin typeface="Aptos Display" panose="020B00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1200" b="0" i="0" dirty="0">
                <a:effectLst/>
                <a:latin typeface="Aptos Display" panose="020B0004020202020204" pitchFamily="34" charset="0"/>
              </a:rPr>
              <a:t>με </a:t>
            </a:r>
            <a:r>
              <a:rPr lang="el-GR" sz="1200" b="1" i="0" dirty="0" err="1">
                <a:effectLst/>
                <a:latin typeface="Aptos Display" panose="020B0004020202020204" pitchFamily="34" charset="0"/>
              </a:rPr>
              <a:t>ανθρακονήματα</a:t>
            </a:r>
            <a:r>
              <a:rPr lang="el-GR" sz="1200" b="0" i="0" dirty="0">
                <a:effectLst/>
                <a:latin typeface="Aptos Display" panose="020B0004020202020204" pitchFamily="34" charset="0"/>
              </a:rPr>
              <a:t> για αντοχή,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1200" dirty="0">
                <a:latin typeface="Aptos Display" panose="020B0004020202020204" pitchFamily="34" charset="0"/>
              </a:rPr>
              <a:t>ανθεκτικά στις </a:t>
            </a:r>
            <a:r>
              <a:rPr lang="el-GR" sz="1200" b="1" dirty="0">
                <a:latin typeface="Aptos Display" panose="020B0004020202020204" pitchFamily="34" charset="0"/>
              </a:rPr>
              <a:t>υψηλές θερμοκρασίες</a:t>
            </a:r>
            <a:r>
              <a:rPr lang="el-GR" sz="1200" dirty="0">
                <a:latin typeface="Aptos Display" panose="020B0004020202020204" pitchFamily="34" charset="0"/>
              </a:rPr>
              <a:t>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1200" dirty="0">
                <a:latin typeface="Aptos Display" panose="020B0004020202020204" pitchFamily="34" charset="0"/>
              </a:rPr>
              <a:t>αντοχή σε </a:t>
            </a:r>
            <a:r>
              <a:rPr lang="el-GR" sz="1200" b="1" dirty="0">
                <a:latin typeface="Aptos Display" panose="020B0004020202020204" pitchFamily="34" charset="0"/>
              </a:rPr>
              <a:t>χημικά</a:t>
            </a:r>
            <a:r>
              <a:rPr lang="el-GR" sz="1200" dirty="0">
                <a:latin typeface="Aptos Display" panose="020B0004020202020204" pitchFamily="34" charset="0"/>
              </a:rPr>
              <a:t>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1200" b="0" i="0" dirty="0">
                <a:effectLst/>
                <a:latin typeface="Aptos Display" panose="020B0004020202020204" pitchFamily="34" charset="0"/>
              </a:rPr>
              <a:t>αναλώσιμα που </a:t>
            </a:r>
            <a:r>
              <a:rPr lang="el-GR" sz="1200" b="1" i="0" dirty="0">
                <a:effectLst/>
                <a:latin typeface="Aptos Display" panose="020B0004020202020204" pitchFamily="34" charset="0"/>
              </a:rPr>
              <a:t>φωσφορίζουν</a:t>
            </a:r>
            <a:r>
              <a:rPr lang="el-GR" sz="1200" b="0" i="0" dirty="0">
                <a:effectLst/>
                <a:latin typeface="Aptos Display" panose="020B0004020202020204" pitchFamily="34" charset="0"/>
              </a:rPr>
              <a:t> το βράδυ,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1200" b="1" i="0" dirty="0">
                <a:effectLst/>
                <a:latin typeface="Aptos Display" panose="020B0004020202020204" pitchFamily="34" charset="0"/>
              </a:rPr>
              <a:t>μαγνητικά</a:t>
            </a:r>
            <a:r>
              <a:rPr lang="el-GR" sz="1200" b="0" i="0" dirty="0">
                <a:effectLst/>
                <a:latin typeface="Aptos Display" panose="020B0004020202020204" pitchFamily="34" charset="0"/>
              </a:rPr>
              <a:t>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l-GR" sz="1200" b="1" i="0" dirty="0">
                <a:effectLst/>
                <a:latin typeface="Aptos Display" panose="020B0004020202020204" pitchFamily="34" charset="0"/>
              </a:rPr>
              <a:t>αγώγιμα</a:t>
            </a:r>
            <a:r>
              <a:rPr lang="el-GR" sz="1200" b="0" i="0" dirty="0">
                <a:effectLst/>
                <a:latin typeface="Aptos Display" panose="020B0004020202020204" pitchFamily="34" charset="0"/>
              </a:rPr>
              <a:t>. 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199CD-3E1B-4AE6-990F-76F925F5EA9F}" type="slidenum">
              <a:rPr lang="el-GR" smtClean="0"/>
              <a:pPr/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77086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l-GR" noProof="0"/>
              <a:t>Κάντε κλικ για να επεξεργαστείτε τον υπότιτλο του υποδείγματος</a:t>
            </a:r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80FC8B3-0C6B-4133-A373-F3C43F55CCD3}" type="datetime1">
              <a:rPr lang="el-GR" smtClean="0"/>
              <a:pPr/>
              <a:t>31/10/2024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l-GR" noProof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 rtlCol="0"/>
          <a:lstStyle/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F522F7A-0DB9-4501-98EC-2CBCF555D736}" type="datetime1">
              <a:rPr lang="el-GR" smtClean="0"/>
              <a:pPr/>
              <a:t>31/10/2024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l-GR" noProof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61E8C6A-4A6D-485F-96EB-FC65364BEB94}" type="datetime1">
              <a:rPr lang="el-GR" smtClean="0"/>
              <a:pPr/>
              <a:t>31/10/2024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l-GR" noProof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941782F-5A7F-49CD-B68F-C6DA1453E4EE}" type="datetime1">
              <a:rPr lang="el-GR" smtClean="0"/>
              <a:pPr/>
              <a:t>31/10/2024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l-GR" noProof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B188566-0978-4C4B-906C-C00F29C9E565}" type="datetime1">
              <a:rPr lang="el-GR" smtClean="0"/>
              <a:pPr/>
              <a:t>31/10/2024</a:t>
            </a:fld>
            <a:endParaRPr lang="el-GR" dirty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5" name="Σύμβολ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6" name="Σύμβολ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7" name="Σύμβολ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A4A54F1-8371-4517-9AE2-339F6F9642B4}" type="datetime1">
              <a:rPr lang="el-GR" smtClean="0"/>
              <a:pPr/>
              <a:t>31/10/2024</a:t>
            </a:fld>
            <a:endParaRPr lang="el-GR" dirty="0"/>
          </a:p>
        </p:txBody>
      </p:sp>
      <p:sp>
        <p:nvSpPr>
          <p:cNvPr id="8" name="Σύμβολο κράτησης θέσης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9" name="Σύμβολ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l-GR" noProof="0" smtClean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3C0F0B0-2F8F-4F66-A8AF-B164837EAE99}" type="datetime1">
              <a:rPr lang="el-GR" smtClean="0"/>
              <a:pPr/>
              <a:t>31/10/2024</a:t>
            </a:fld>
            <a:endParaRPr lang="el-GR" dirty="0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l-GR" noProof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7515D76-C5F8-4308-AFA2-4800D5FB5236}" type="datetime1">
              <a:rPr lang="el-GR" smtClean="0"/>
              <a:pPr/>
              <a:t>31/10/2024</a:t>
            </a:fld>
            <a:endParaRPr lang="el-GR" dirty="0"/>
          </a:p>
        </p:txBody>
      </p:sp>
      <p:sp>
        <p:nvSpPr>
          <p:cNvPr id="3" name="Σύμβολ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l-GR" noProof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Autofit/>
          </a:bodyPr>
          <a:lstStyle>
            <a:lvl1pPr algn="l" rtl="0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  <a:p>
            <a:pPr lvl="1" rtl="0"/>
            <a:r>
              <a:rPr lang="el-GR" noProof="0"/>
              <a:t>Δεύτερο επίπεδο</a:t>
            </a:r>
          </a:p>
          <a:p>
            <a:pPr lvl="2" rtl="0"/>
            <a:r>
              <a:rPr lang="el-GR" noProof="0"/>
              <a:t>Τρίτο επίπεδο</a:t>
            </a:r>
          </a:p>
          <a:p>
            <a:pPr lvl="3" rtl="0"/>
            <a:r>
              <a:rPr lang="el-GR" noProof="0"/>
              <a:t>Τέταρτο επίπεδο</a:t>
            </a:r>
          </a:p>
          <a:p>
            <a:pPr lvl="4" rtl="0"/>
            <a:r>
              <a:rPr lang="el-GR" noProof="0"/>
              <a:t>Πέμπτο επίπεδο</a:t>
            </a:r>
            <a:endParaRPr lang="el-GR" noProof="0" dirty="0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313C684-8691-4479-BADE-5A6DE08A7F61}" type="datetime1">
              <a:rPr lang="el-GR" smtClean="0"/>
              <a:pPr/>
              <a:t>31/10/2024</a:t>
            </a:fld>
            <a:endParaRPr lang="el-GR" dirty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l-GR" noProof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Σύμβολο κράτησης θέσης εικόνας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l-GR" noProof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l-GR"/>
              <a:t>Κάντε κλικ για να επεξεργαστείτε τον τίτλο υποδείγματος</a:t>
            </a:r>
            <a:endParaRPr lang="el-GR" noProof="0" dirty="0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l-GR" noProof="0"/>
              <a:t>Στυλ κειμένου υποδείγματος</a:t>
            </a:r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4C50843-64CE-44BE-A859-97B618FF540B}" type="datetime1">
              <a:rPr lang="el-GR" smtClean="0"/>
              <a:pPr/>
              <a:t>31/10/2024</a:t>
            </a:fld>
            <a:endParaRPr lang="el-GR" dirty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noProof="0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el-GR" noProof="0"/>
              <a:pPr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τίτλου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l-GR" dirty="0"/>
              <a:t>Στυλ κύριου τίτλου</a:t>
            </a:r>
            <a:endParaRPr lang="el-GR" noProof="0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l-GR" noProof="0" dirty="0"/>
              <a:t>Στυλ υποδείγματος κειμένου</a:t>
            </a:r>
          </a:p>
          <a:p>
            <a:pPr lvl="1" rtl="0"/>
            <a:r>
              <a:rPr lang="el-GR" noProof="0" dirty="0"/>
              <a:t>Δεύτερου επιπέδου</a:t>
            </a:r>
          </a:p>
          <a:p>
            <a:pPr lvl="2" rtl="0"/>
            <a:r>
              <a:rPr lang="el-GR" noProof="0" dirty="0"/>
              <a:t>Τρίτου επιπέδου</a:t>
            </a:r>
          </a:p>
          <a:p>
            <a:pPr lvl="3" rtl="0"/>
            <a:r>
              <a:rPr lang="el-GR" noProof="0" dirty="0"/>
              <a:t>Τέταρτου επιπέδου</a:t>
            </a:r>
          </a:p>
          <a:p>
            <a:pPr lvl="4" rtl="0"/>
            <a:r>
              <a:rPr lang="el-GR" noProof="0" dirty="0"/>
              <a:t>Πέμπτου επιπέδου</a:t>
            </a:r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1673F-ECC7-42DC-96C0-8951E5A86711}" type="datetime1">
              <a:rPr lang="el-GR" smtClean="0"/>
              <a:pPr/>
              <a:t>31/10/2024</a:t>
            </a:fld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l-GR" noProof="0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8A382-68B9-F451-233C-DED79DCB0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E06B71D2-46FC-F22F-D66D-02702916C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14" y="3429000"/>
            <a:ext cx="8845622" cy="1295400"/>
          </a:xfrm>
        </p:spPr>
        <p:txBody>
          <a:bodyPr rtlCol="0"/>
          <a:lstStyle/>
          <a:p>
            <a:pPr rtl="0"/>
            <a:r>
              <a:rPr lang="el-GR" dirty="0">
                <a:latin typeface="Aptos Display" panose="020B0004020202020204" pitchFamily="34" charset="0"/>
              </a:rPr>
              <a:t>Ο 3</a:t>
            </a:r>
            <a:r>
              <a:rPr lang="en-US" dirty="0">
                <a:latin typeface="Aptos Display" panose="020B0004020202020204" pitchFamily="34" charset="0"/>
              </a:rPr>
              <a:t>D </a:t>
            </a:r>
            <a:r>
              <a:rPr lang="el-GR" dirty="0">
                <a:latin typeface="Aptos Display" panose="020B0004020202020204" pitchFamily="34" charset="0"/>
              </a:rPr>
              <a:t>ΕΚΤΥΠΩΤΗΣ ΜΑΣ </a:t>
            </a:r>
          </a:p>
        </p:txBody>
      </p:sp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74E6B5FC-590C-C5A7-999F-037F0D4E6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0339" y="4733994"/>
            <a:ext cx="8229600" cy="1219200"/>
          </a:xfrm>
        </p:spPr>
        <p:txBody>
          <a:bodyPr rtlCol="0"/>
          <a:lstStyle/>
          <a:p>
            <a:pPr rtl="0"/>
            <a:r>
              <a:rPr lang="el-GR" dirty="0">
                <a:latin typeface="Aptos Display" panose="020B0004020202020204" pitchFamily="34" charset="0"/>
              </a:rPr>
              <a:t>3</a:t>
            </a:r>
            <a:r>
              <a:rPr lang="el-GR" baseline="30000" dirty="0">
                <a:latin typeface="Aptos Display" panose="020B0004020202020204" pitchFamily="34" charset="0"/>
              </a:rPr>
              <a:t>ο</a:t>
            </a:r>
            <a:r>
              <a:rPr lang="el-GR" dirty="0">
                <a:latin typeface="Aptos Display" panose="020B0004020202020204" pitchFamily="34" charset="0"/>
              </a:rPr>
              <a:t> ΕΣΠΕΡΙΝΟ ΕΠΑΛ ΑΓΙΩΝ ΑΝΑΡΓΥΡΩΝ</a:t>
            </a:r>
          </a:p>
        </p:txBody>
      </p:sp>
    </p:spTree>
    <p:extLst>
      <p:ext uri="{BB962C8B-B14F-4D97-AF65-F5344CB8AC3E}">
        <p14:creationId xmlns:p14="http://schemas.microsoft.com/office/powerpoint/2010/main" val="2099191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D65FE-F66B-5557-9358-9AE3C6969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1">
            <a:extLst>
              <a:ext uri="{FF2B5EF4-FFF2-40B4-BE49-F238E27FC236}">
                <a16:creationId xmlns:a16="http://schemas.microsoft.com/office/drawing/2014/main" id="{0D8205ED-C4BC-C7E8-4A7F-4F1DCBBEC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8476"/>
            <a:ext cx="9144001" cy="627062"/>
          </a:xfrm>
        </p:spPr>
        <p:txBody>
          <a:bodyPr/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ΔΙΑΔΙΚΑΣΙΑ 3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D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 ΕΚΤΥΠΩΣΗΣ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6913040B-44EE-B2F9-B12E-232647BADCDD}"/>
              </a:ext>
            </a:extLst>
          </p:cNvPr>
          <p:cNvSpPr/>
          <p:nvPr/>
        </p:nvSpPr>
        <p:spPr>
          <a:xfrm>
            <a:off x="981844" y="1772816"/>
            <a:ext cx="1296144" cy="10801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ptos Display" panose="020B0004020202020204" pitchFamily="34" charset="0"/>
              </a:rPr>
              <a:t>1</a:t>
            </a:r>
            <a:endParaRPr lang="el-GR" b="1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DC0B53A0-C325-E060-0901-45A47978F8CB}"/>
              </a:ext>
            </a:extLst>
          </p:cNvPr>
          <p:cNvSpPr/>
          <p:nvPr/>
        </p:nvSpPr>
        <p:spPr>
          <a:xfrm>
            <a:off x="2277988" y="1772816"/>
            <a:ext cx="5472608" cy="10801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200" b="1" i="0" dirty="0">
                <a:solidFill>
                  <a:schemeClr val="bg1"/>
                </a:solidFill>
                <a:effectLst/>
                <a:latin typeface="Aptos Display" panose="020B0004020202020204" pitchFamily="34" charset="0"/>
              </a:rPr>
              <a:t>ΣΧΕΔΙΑΣΜΟΣ ΑΝΤΙΚΕΙΜΕΝΟΥ</a:t>
            </a: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3524CF4A-EB41-BCF7-1281-4208E6FAB416}"/>
              </a:ext>
            </a:extLst>
          </p:cNvPr>
          <p:cNvSpPr/>
          <p:nvPr/>
        </p:nvSpPr>
        <p:spPr>
          <a:xfrm>
            <a:off x="981844" y="3429000"/>
            <a:ext cx="1296144" cy="10801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ptos Display" panose="020B0004020202020204" pitchFamily="34" charset="0"/>
              </a:rPr>
              <a:t>2</a:t>
            </a:r>
            <a:endParaRPr lang="el-GR" sz="4400" b="1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F3906B84-9C76-711B-B290-DDF1D9B69B22}"/>
              </a:ext>
            </a:extLst>
          </p:cNvPr>
          <p:cNvSpPr/>
          <p:nvPr/>
        </p:nvSpPr>
        <p:spPr>
          <a:xfrm>
            <a:off x="2277988" y="3429000"/>
            <a:ext cx="7632848" cy="10801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ΑΡΧΕΙΟ ΕΝΤΟΛΩΝ ΕΚΤΥΠΩΣΗΣ (</a:t>
            </a:r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SLICING)</a:t>
            </a:r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5887E3D7-C8F7-1866-F253-716C7AA0E4D4}"/>
              </a:ext>
            </a:extLst>
          </p:cNvPr>
          <p:cNvSpPr/>
          <p:nvPr/>
        </p:nvSpPr>
        <p:spPr>
          <a:xfrm>
            <a:off x="981844" y="5013176"/>
            <a:ext cx="1296144" cy="10801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ptos Display" panose="020B0004020202020204" pitchFamily="34" charset="0"/>
              </a:rPr>
              <a:t>3</a:t>
            </a:r>
            <a:endParaRPr lang="el-GR" sz="4400" b="1" dirty="0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BDC8F511-A924-28F3-A712-5D94A3EECD46}"/>
              </a:ext>
            </a:extLst>
          </p:cNvPr>
          <p:cNvSpPr/>
          <p:nvPr/>
        </p:nvSpPr>
        <p:spPr>
          <a:xfrm>
            <a:off x="2277988" y="5013176"/>
            <a:ext cx="9649072" cy="10801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ΕΚΤΥΠΩΣΗ ΑΝΤΙΚΕΙΜΕΝΟΥ ΣΤΟΝ 3</a:t>
            </a:r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D</a:t>
            </a:r>
            <a:r>
              <a:rPr lang="el-GR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 ΕΚΤΥΠΩΤΗ</a:t>
            </a:r>
            <a:endParaRPr lang="el-GR" sz="3200" b="1" i="0" dirty="0">
              <a:solidFill>
                <a:schemeClr val="bg1"/>
              </a:solidFill>
              <a:effectLst/>
              <a:latin typeface="Aptos Display" panose="020B0004020202020204" pitchFamily="34" charset="0"/>
            </a:endParaRPr>
          </a:p>
        </p:txBody>
      </p:sp>
      <p:pic>
        <p:nvPicPr>
          <p:cNvPr id="2" name="Εικόνα 1" descr="Εικόνα που περιέχει κύκλος, στιγμιότυπο οθόνης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EA99D720-C3B1-611D-BCDA-267634559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0"/>
          <a:stretch/>
        </p:blipFill>
        <p:spPr>
          <a:xfrm>
            <a:off x="-7720380" y="4210050"/>
            <a:ext cx="7704856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11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7F76B-FCBB-A342-F062-4A62EC00E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E6738B-C485-E0C7-CF9C-50F78012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052" y="188640"/>
            <a:ext cx="9144001" cy="627062"/>
          </a:xfrm>
        </p:spPr>
        <p:txBody>
          <a:bodyPr>
            <a:normAutofit/>
          </a:bodyPr>
          <a:lstStyle/>
          <a:p>
            <a:pPr algn="r"/>
            <a:r>
              <a:rPr lang="el-GR" sz="2400" b="1" dirty="0">
                <a:latin typeface="Aptos Display" panose="020B0004020202020204" pitchFamily="34" charset="0"/>
              </a:rPr>
              <a:t>ΔΙΑΔΙΚΑΣΙΑ 3</a:t>
            </a:r>
            <a:r>
              <a:rPr lang="en-US" sz="2400" b="1" dirty="0">
                <a:latin typeface="Aptos Display" panose="020B0004020202020204" pitchFamily="34" charset="0"/>
              </a:rPr>
              <a:t>D</a:t>
            </a:r>
            <a:r>
              <a:rPr lang="el-GR" sz="2400" b="1" dirty="0">
                <a:latin typeface="Aptos Display" panose="020B0004020202020204" pitchFamily="34" charset="0"/>
              </a:rPr>
              <a:t> ΕΚΤΥΠΩΣΗΣ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DCE28D-11C2-D447-A6B6-C76042718EF4}"/>
              </a:ext>
            </a:extLst>
          </p:cNvPr>
          <p:cNvSpPr txBox="1"/>
          <p:nvPr/>
        </p:nvSpPr>
        <p:spPr>
          <a:xfrm>
            <a:off x="477788" y="306075"/>
            <a:ext cx="5328592" cy="509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0" i="0" dirty="0">
                <a:effectLst/>
                <a:latin typeface="Aptos Display" panose="020B0004020202020204" pitchFamily="34" charset="0"/>
              </a:rPr>
              <a:t>ΣΧΕΔΙΑΣΜΟΣ ΑΝΤΙΚΕΙΜΕΝΟΥ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9BA74E-AC8B-2577-F68A-A57B8B4E75C4}"/>
              </a:ext>
            </a:extLst>
          </p:cNvPr>
          <p:cNvSpPr txBox="1"/>
          <p:nvPr/>
        </p:nvSpPr>
        <p:spPr>
          <a:xfrm>
            <a:off x="659143" y="1268760"/>
            <a:ext cx="108705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Ο σχεδιασμός του αντικειμένου γίνεται με οποιαδήποτε λογισμικό σχεδιασμού </a:t>
            </a:r>
            <a:r>
              <a:rPr lang="el-G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CAD</a:t>
            </a:r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 (Computer </a:t>
            </a:r>
            <a:r>
              <a:rPr lang="el-G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Aided</a:t>
            </a:r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το οποίο μπορεί να εξάγει το σχεδιαζόμενο αντικείμενο σε αρχείο μορφής </a:t>
            </a:r>
            <a:r>
              <a:rPr lang="el-GR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l-GR" sz="32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stl</a:t>
            </a:r>
            <a:r>
              <a:rPr lang="el-GR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stereolithography</a:t>
            </a:r>
            <a:r>
              <a:rPr lang="el-GR" sz="32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6" name="Εικόνα 5" descr="Εικόνα που περιέχει κύκλος, στιγμιότυπο οθόνης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087A04EC-B287-54DB-9787-323F4BC88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0"/>
          <a:stretch/>
        </p:blipFill>
        <p:spPr>
          <a:xfrm>
            <a:off x="1953952" y="3903975"/>
            <a:ext cx="7704856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5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C37E9-491E-80A1-4AB6-D4A31AB79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ECAEDA5-B2DA-0D92-7560-86113A9D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052" y="188640"/>
            <a:ext cx="9144001" cy="627062"/>
          </a:xfrm>
        </p:spPr>
        <p:txBody>
          <a:bodyPr>
            <a:normAutofit/>
          </a:bodyPr>
          <a:lstStyle/>
          <a:p>
            <a:pPr algn="r"/>
            <a:r>
              <a:rPr lang="el-GR" sz="2400" b="1" dirty="0">
                <a:latin typeface="Aptos Display" panose="020B0004020202020204" pitchFamily="34" charset="0"/>
              </a:rPr>
              <a:t>ΔΙΑΔΙΚΑΣΙΑ 3</a:t>
            </a:r>
            <a:r>
              <a:rPr lang="en-US" sz="2400" b="1" dirty="0">
                <a:latin typeface="Aptos Display" panose="020B0004020202020204" pitchFamily="34" charset="0"/>
              </a:rPr>
              <a:t>D</a:t>
            </a:r>
            <a:r>
              <a:rPr lang="el-GR" sz="2400" b="1" dirty="0">
                <a:latin typeface="Aptos Display" panose="020B0004020202020204" pitchFamily="34" charset="0"/>
              </a:rPr>
              <a:t> ΕΚΤΥΠΩΣΗΣ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47A3B6-3294-19E5-EB29-B8FD2A2CC5B9}"/>
              </a:ext>
            </a:extLst>
          </p:cNvPr>
          <p:cNvSpPr txBox="1"/>
          <p:nvPr/>
        </p:nvSpPr>
        <p:spPr>
          <a:xfrm>
            <a:off x="792122" y="2348880"/>
            <a:ext cx="6094378" cy="2934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ts val="2000"/>
              <a:buFont typeface="Arial" panose="020B0604020202020204" pitchFamily="34" charset="0"/>
              <a:buChar char="•"/>
            </a:pPr>
            <a:r>
              <a:rPr lang="fr-RE" sz="2800" dirty="0">
                <a:latin typeface="Aptos Display" panose="020B0004020202020204" pitchFamily="34" charset="0"/>
                <a:cs typeface="Calibri" panose="020F0502020204030204" pitchFamily="34" charset="0"/>
              </a:rPr>
              <a:t>AutoCAD</a:t>
            </a:r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ts val="2000"/>
              <a:buFont typeface="Arial" panose="020B0604020202020204" pitchFamily="34" charset="0"/>
              <a:buChar char="•"/>
            </a:pPr>
            <a:r>
              <a:rPr lang="fr-RE" sz="2800" dirty="0">
                <a:latin typeface="Aptos Display" panose="020B0004020202020204" pitchFamily="34" charset="0"/>
                <a:cs typeface="Calibri" panose="020F0502020204030204" pitchFamily="34" charset="0"/>
              </a:rPr>
              <a:t>SOLIDWORKS</a:t>
            </a:r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ts val="2000"/>
              <a:buFont typeface="Arial" panose="020B0604020202020204" pitchFamily="34" charset="0"/>
              <a:buChar char="•"/>
            </a:pPr>
            <a:r>
              <a:rPr lang="fr-RE" sz="2800" dirty="0">
                <a:latin typeface="Aptos Display" panose="020B0004020202020204" pitchFamily="34" charset="0"/>
                <a:cs typeface="Calibri" panose="020F0502020204030204" pitchFamily="34" charset="0"/>
              </a:rPr>
              <a:t>Autodesk Fusion 360 (cloud-</a:t>
            </a:r>
            <a:r>
              <a:rPr lang="fr-RE" sz="2800" dirty="0" err="1">
                <a:latin typeface="Aptos Display" panose="020B0004020202020204" pitchFamily="34" charset="0"/>
                <a:cs typeface="Calibri" panose="020F0502020204030204" pitchFamily="34" charset="0"/>
              </a:rPr>
              <a:t>based</a:t>
            </a:r>
            <a:r>
              <a:rPr lang="fr-RE" sz="2800" dirty="0">
                <a:latin typeface="Aptos Display" panose="020B0004020202020204" pitchFamily="34" charset="0"/>
                <a:cs typeface="Calibri" panose="020F0502020204030204" pitchFamily="34" charset="0"/>
              </a:rPr>
              <a:t>)</a:t>
            </a:r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ts val="2000"/>
              <a:buFont typeface="Arial" panose="020B0604020202020204" pitchFamily="34" charset="0"/>
              <a:buChar char="•"/>
            </a:pPr>
            <a:r>
              <a:rPr lang="fr-RE" sz="2800" dirty="0" err="1">
                <a:latin typeface="Aptos Display" panose="020B0004020202020204" pitchFamily="34" charset="0"/>
                <a:cs typeface="Calibri" panose="020F0502020204030204" pitchFamily="34" charset="0"/>
              </a:rPr>
              <a:t>Tinkercad</a:t>
            </a:r>
            <a:endParaRPr lang="fr-RE" sz="2800" dirty="0">
              <a:latin typeface="Aptos Display" panose="020B0004020202020204" pitchFamily="34" charset="0"/>
              <a:cs typeface="Calibri" panose="020F0502020204030204" pitchFamily="34" charset="0"/>
            </a:endParaRPr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ts val="2000"/>
              <a:buFont typeface="Arial" panose="020B0604020202020204" pitchFamily="34" charset="0"/>
              <a:buChar char="•"/>
            </a:pPr>
            <a:r>
              <a:rPr lang="fr-RE" sz="2800" dirty="0" err="1">
                <a:latin typeface="Aptos Display" panose="020B0004020202020204" pitchFamily="34" charset="0"/>
                <a:cs typeface="Calibri" panose="020F0502020204030204" pitchFamily="34" charset="0"/>
              </a:rPr>
              <a:t>FreeCAD</a:t>
            </a:r>
            <a:endParaRPr lang="fr-RE" sz="2800" dirty="0">
              <a:latin typeface="Aptos Display" panose="020B0004020202020204" pitchFamily="34" charset="0"/>
              <a:cs typeface="Calibri" panose="020F0502020204030204" pitchFamily="34" charset="0"/>
            </a:endParaRPr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ts val="2000"/>
              <a:buFont typeface="Arial" panose="020B0604020202020204" pitchFamily="34" charset="0"/>
              <a:buChar char="•"/>
            </a:pPr>
            <a:r>
              <a:rPr lang="fr-RE" sz="2800" dirty="0" err="1">
                <a:latin typeface="Aptos Display" panose="020B0004020202020204" pitchFamily="34" charset="0"/>
                <a:cs typeface="Calibri" panose="020F0502020204030204" pitchFamily="34" charset="0"/>
              </a:rPr>
              <a:t>LibreCAD</a:t>
            </a:r>
            <a:endParaRPr lang="el-GR" sz="2800" dirty="0">
              <a:latin typeface="Aptos Display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E95D36-A39D-B98E-5F20-B00120DEA9B5}"/>
              </a:ext>
            </a:extLst>
          </p:cNvPr>
          <p:cNvSpPr txBox="1"/>
          <p:nvPr/>
        </p:nvSpPr>
        <p:spPr>
          <a:xfrm>
            <a:off x="670959" y="1065919"/>
            <a:ext cx="609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459"/>
              </a:buClr>
              <a:buSzPts val="3200"/>
              <a:buNone/>
            </a:pPr>
            <a:r>
              <a:rPr lang="el-GR" sz="3200" b="1" i="1" dirty="0">
                <a:latin typeface="Aptos Display" panose="020B0004020202020204" pitchFamily="34" charset="0"/>
                <a:cs typeface="Calibri" panose="020F0502020204030204" pitchFamily="34" charset="0"/>
              </a:rPr>
              <a:t>Εφαρμογές </a:t>
            </a:r>
            <a:r>
              <a:rPr lang="fr-RE" sz="3200" b="1" i="1" dirty="0">
                <a:latin typeface="Aptos Display" panose="020B0004020202020204" pitchFamily="34" charset="0"/>
                <a:cs typeface="Calibri" panose="020F0502020204030204" pitchFamily="34" charset="0"/>
              </a:rPr>
              <a:t>CAD</a:t>
            </a:r>
          </a:p>
        </p:txBody>
      </p:sp>
      <p:pic>
        <p:nvPicPr>
          <p:cNvPr id="6" name="Εικόνα 5" descr="Εικόνα που περιέχει πορφυρό, κώνος, τέχνη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23F5F0A5-3A83-74E1-6AAA-590E83D21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2932" y="4722514"/>
            <a:ext cx="5905500" cy="1685925"/>
          </a:xfrm>
          <a:prstGeom prst="rect">
            <a:avLst/>
          </a:prstGeom>
        </p:spPr>
      </p:pic>
      <p:pic>
        <p:nvPicPr>
          <p:cNvPr id="4" name="Picture 2" descr="Computer Assisted Design (CAD) - McCann Technical School 2023">
            <a:extLst>
              <a:ext uri="{FF2B5EF4-FFF2-40B4-BE49-F238E27FC236}">
                <a16:creationId xmlns:a16="http://schemas.microsoft.com/office/drawing/2014/main" id="{D0A1D23A-606A-EE39-BD4E-1AE4D9588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815702"/>
            <a:ext cx="4876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inkercad">
            <a:extLst>
              <a:ext uri="{FF2B5EF4-FFF2-40B4-BE49-F238E27FC236}">
                <a16:creationId xmlns:a16="http://schemas.microsoft.com/office/drawing/2014/main" id="{B37DE6E3-9FC6-C059-7B2A-7CEA5D97A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20" y="3454640"/>
            <a:ext cx="3086472" cy="308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132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92895-1EA8-440F-2063-153F316F6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41791F0-64C5-D09E-23EE-939108A0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052" y="188640"/>
            <a:ext cx="9144001" cy="627062"/>
          </a:xfrm>
        </p:spPr>
        <p:txBody>
          <a:bodyPr>
            <a:normAutofit/>
          </a:bodyPr>
          <a:lstStyle/>
          <a:p>
            <a:pPr algn="r"/>
            <a:r>
              <a:rPr lang="el-GR" sz="2400" b="1" dirty="0">
                <a:latin typeface="Aptos Display" panose="020B0004020202020204" pitchFamily="34" charset="0"/>
              </a:rPr>
              <a:t>ΔΙΑΔΙΚΑΣΙΑ 3</a:t>
            </a:r>
            <a:r>
              <a:rPr lang="en-US" sz="2400" b="1" dirty="0">
                <a:latin typeface="Aptos Display" panose="020B0004020202020204" pitchFamily="34" charset="0"/>
              </a:rPr>
              <a:t>D</a:t>
            </a:r>
            <a:r>
              <a:rPr lang="el-GR" sz="2400" b="1" dirty="0">
                <a:latin typeface="Aptos Display" panose="020B0004020202020204" pitchFamily="34" charset="0"/>
              </a:rPr>
              <a:t> ΕΚΤΥΠΩΣΗΣ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13524F-03F0-E02C-EE89-4F671A1563F8}"/>
              </a:ext>
            </a:extLst>
          </p:cNvPr>
          <p:cNvSpPr txBox="1"/>
          <p:nvPr/>
        </p:nvSpPr>
        <p:spPr>
          <a:xfrm>
            <a:off x="549796" y="222655"/>
            <a:ext cx="5760640" cy="593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>
                <a:latin typeface="Aptos Display" panose="020B0004020202020204" pitchFamily="34" charset="0"/>
              </a:rPr>
              <a:t>ΑΡΧΕΙΟ ΕΝΤΟΛΩΝ ΕΚΤΥΠΩΣΗΣ (</a:t>
            </a:r>
            <a:r>
              <a:rPr lang="en-US" sz="2400" dirty="0">
                <a:latin typeface="Aptos Display" panose="020B0004020202020204" pitchFamily="34" charset="0"/>
              </a:rPr>
              <a:t>SLICING)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A4F482-63C7-CE16-76DF-722549476B5D}"/>
              </a:ext>
            </a:extLst>
          </p:cNvPr>
          <p:cNvSpPr txBox="1"/>
          <p:nvPr/>
        </p:nvSpPr>
        <p:spPr>
          <a:xfrm>
            <a:off x="837828" y="1340768"/>
            <a:ext cx="1051316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latin typeface="Aptos Display" panose="020B0004020202020204" pitchFamily="34" charset="0"/>
              </a:rPr>
              <a:t>Η διαδικασία μετατροπής ενός τρισδιάστατου μοντέλου (.</a:t>
            </a:r>
            <a:r>
              <a:rPr lang="el-GR" sz="2800" dirty="0" err="1">
                <a:latin typeface="Aptos Display" panose="020B0004020202020204" pitchFamily="34" charset="0"/>
              </a:rPr>
              <a:t>stl</a:t>
            </a:r>
            <a:r>
              <a:rPr lang="el-GR" sz="2800" dirty="0">
                <a:latin typeface="Aptos Display" panose="020B0004020202020204" pitchFamily="34" charset="0"/>
              </a:rPr>
              <a:t>) σε ένα σύνολο οδηγιών για τους τρισδιάστατους εκτυπωτές ονομάζεται </a:t>
            </a:r>
            <a:r>
              <a:rPr lang="el-GR" sz="2800" dirty="0" err="1">
                <a:latin typeface="Aptos Display" panose="020B0004020202020204" pitchFamily="34" charset="0"/>
              </a:rPr>
              <a:t>Slicing</a:t>
            </a:r>
            <a:r>
              <a:rPr lang="el-GR" sz="2800" dirty="0">
                <a:latin typeface="Aptos Display" panose="020B0004020202020204" pitchFamily="34" charset="0"/>
              </a:rPr>
              <a:t> (τεμαχισμός). </a:t>
            </a:r>
          </a:p>
          <a:p>
            <a:r>
              <a:rPr lang="el-GR" sz="2800" dirty="0">
                <a:latin typeface="Aptos Display" panose="020B0004020202020204" pitchFamily="34" charset="0"/>
              </a:rPr>
              <a:t>Στην κυριολεξία, «τεμαχίζεται» το τρισδιάστατο μοντέλο σε λεπτά στρώματα και καθορίζεται περαιτέρω ο τρόπος εκτύπωσης (δηλ. η διαδρομή της κεφαλής εκτύπωσης (</a:t>
            </a:r>
            <a:r>
              <a:rPr lang="el-GR" sz="2800" dirty="0" err="1">
                <a:latin typeface="Aptos Display" panose="020B0004020202020204" pitchFamily="34" charset="0"/>
              </a:rPr>
              <a:t>extruder</a:t>
            </a:r>
            <a:r>
              <a:rPr lang="el-GR" sz="2800" dirty="0">
                <a:latin typeface="Aptos Display" panose="020B0004020202020204" pitchFamily="34" charset="0"/>
              </a:rPr>
              <a:t>)) κάθε στρώσης για να αποκτήσει ελάχιστο χρόνο εκτύπωσης, βέλτιστη αντοχή κλπ.</a:t>
            </a:r>
          </a:p>
        </p:txBody>
      </p:sp>
      <p:pic>
        <p:nvPicPr>
          <p:cNvPr id="6" name="Εικόνα 5" descr="Εικόνα που περιέχει πορφυρό, κώνος, τέχνη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67C615B0-CBCA-FD51-A91C-54258BBFF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36" y="4746277"/>
            <a:ext cx="5905500" cy="1685925"/>
          </a:xfrm>
          <a:prstGeom prst="rect">
            <a:avLst/>
          </a:prstGeom>
        </p:spPr>
      </p:pic>
      <p:pic>
        <p:nvPicPr>
          <p:cNvPr id="7" name="Εικόνα 6" descr="Εικόνα που περιέχει στιγμιότυπο οθόνης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EDCA4BD-481D-6232-C0AF-01B340FD6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31100" r="4096"/>
          <a:stretch/>
        </p:blipFill>
        <p:spPr>
          <a:xfrm>
            <a:off x="-10467428" y="4466576"/>
            <a:ext cx="10301108" cy="232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03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45953-37B3-59DB-BEFD-A9748E143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005BBFC-44FB-0D38-A72F-4B3648DC6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052" y="188640"/>
            <a:ext cx="9144001" cy="627062"/>
          </a:xfrm>
        </p:spPr>
        <p:txBody>
          <a:bodyPr>
            <a:normAutofit/>
          </a:bodyPr>
          <a:lstStyle/>
          <a:p>
            <a:pPr algn="r"/>
            <a:r>
              <a:rPr lang="el-GR" sz="2400" b="1" dirty="0">
                <a:latin typeface="Aptos Display" panose="020B0004020202020204" pitchFamily="34" charset="0"/>
              </a:rPr>
              <a:t>ΔΙΑΔΙΚΑΣΙΑ 3</a:t>
            </a:r>
            <a:r>
              <a:rPr lang="en-US" sz="2400" b="1" dirty="0">
                <a:latin typeface="Aptos Display" panose="020B0004020202020204" pitchFamily="34" charset="0"/>
              </a:rPr>
              <a:t>D</a:t>
            </a:r>
            <a:r>
              <a:rPr lang="el-GR" sz="2400" b="1" dirty="0">
                <a:latin typeface="Aptos Display" panose="020B0004020202020204" pitchFamily="34" charset="0"/>
              </a:rPr>
              <a:t> ΕΚΤΥΠΩΣΗΣ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E8D844-F378-A595-5AB0-B9B91F10EAD3}"/>
              </a:ext>
            </a:extLst>
          </p:cNvPr>
          <p:cNvSpPr txBox="1"/>
          <p:nvPr/>
        </p:nvSpPr>
        <p:spPr>
          <a:xfrm>
            <a:off x="909836" y="1725631"/>
            <a:ext cx="105131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latin typeface="Aptos Display" panose="020B0004020202020204" pitchFamily="34" charset="0"/>
              </a:rPr>
              <a:t>Το αρχείο που παράγεται έχει την κατάληξη .</a:t>
            </a:r>
            <a:r>
              <a:rPr lang="el-GR" sz="2800" dirty="0" err="1">
                <a:latin typeface="Aptos Display" panose="020B0004020202020204" pitchFamily="34" charset="0"/>
              </a:rPr>
              <a:t>gcode</a:t>
            </a:r>
            <a:r>
              <a:rPr lang="en-US" sz="2800" dirty="0">
                <a:latin typeface="Aptos Display" panose="020B0004020202020204" pitchFamily="34" charset="0"/>
              </a:rPr>
              <a:t>,</a:t>
            </a:r>
            <a:r>
              <a:rPr lang="el-GR" sz="2800" dirty="0">
                <a:latin typeface="Aptos Display" panose="020B0004020202020204" pitchFamily="34" charset="0"/>
              </a:rPr>
              <a:t> και είναι αυτό που διαβάζει ο εκτυπωτής για να εκτελέσει τις διάφορες κινήσεις και ενέργειες ώστε να εκτυπωθεί το τελικό αντικείμενο.</a:t>
            </a:r>
          </a:p>
        </p:txBody>
      </p:sp>
      <p:pic>
        <p:nvPicPr>
          <p:cNvPr id="7" name="Εικόνα 6" descr="Εικόνα που περιέχει στιγμιότυπο οθόνης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E986CDFA-DAC2-A114-A8BA-1E6BBA6CB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t="31100" r="4096"/>
          <a:stretch/>
        </p:blipFill>
        <p:spPr>
          <a:xfrm>
            <a:off x="838200" y="4020555"/>
            <a:ext cx="10301108" cy="23215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AFFD4B-B312-81DD-737A-46D751088BA4}"/>
              </a:ext>
            </a:extLst>
          </p:cNvPr>
          <p:cNvSpPr txBox="1"/>
          <p:nvPr/>
        </p:nvSpPr>
        <p:spPr>
          <a:xfrm>
            <a:off x="549796" y="222655"/>
            <a:ext cx="5760640" cy="593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>
                <a:latin typeface="Aptos Display" panose="020B0004020202020204" pitchFamily="34" charset="0"/>
              </a:rPr>
              <a:t>ΑΡΧΕΙΟ ΕΝΤΟΛΩΝ ΕΚΤΥΠΩΣΗΣ (</a:t>
            </a:r>
            <a:r>
              <a:rPr lang="en-US" sz="2400" dirty="0">
                <a:latin typeface="Aptos Display" panose="020B0004020202020204" pitchFamily="34" charset="0"/>
              </a:rPr>
              <a:t>SLICING)</a:t>
            </a:r>
          </a:p>
        </p:txBody>
      </p:sp>
      <p:grpSp>
        <p:nvGrpSpPr>
          <p:cNvPr id="14" name="Ομάδα 13">
            <a:extLst>
              <a:ext uri="{FF2B5EF4-FFF2-40B4-BE49-F238E27FC236}">
                <a16:creationId xmlns:a16="http://schemas.microsoft.com/office/drawing/2014/main" id="{11733451-576A-D480-734A-542FD5124E0D}"/>
              </a:ext>
            </a:extLst>
          </p:cNvPr>
          <p:cNvGrpSpPr/>
          <p:nvPr/>
        </p:nvGrpSpPr>
        <p:grpSpPr>
          <a:xfrm>
            <a:off x="-9963372" y="3347173"/>
            <a:ext cx="9649444" cy="3322187"/>
            <a:chOff x="1197868" y="3527940"/>
            <a:chExt cx="9649444" cy="3322187"/>
          </a:xfrm>
        </p:grpSpPr>
        <p:pic>
          <p:nvPicPr>
            <p:cNvPr id="11" name="Εικόνα 10" descr="Εικόνα που περιέχει μπλε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0BBD924A-BE66-5BCF-9F94-A38C67643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9" t="12409" r="9420" b="11093"/>
            <a:stretch/>
          </p:blipFill>
          <p:spPr>
            <a:xfrm>
              <a:off x="5734743" y="3785965"/>
              <a:ext cx="5112569" cy="2790723"/>
            </a:xfrm>
            <a:prstGeom prst="rect">
              <a:avLst/>
            </a:prstGeom>
          </p:spPr>
        </p:pic>
        <p:pic>
          <p:nvPicPr>
            <p:cNvPr id="13" name="Εικόνα 12" descr="Εικόνα που περιέχει άλογο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DA863431-6AD0-C847-E0FC-E24867E4F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05" t="25491" r="30522" b="19836"/>
            <a:stretch/>
          </p:blipFill>
          <p:spPr>
            <a:xfrm>
              <a:off x="1197868" y="3527940"/>
              <a:ext cx="3780420" cy="3322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9075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C09C5-CB5D-F787-F1EB-669B6828E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06738B3-37BC-3E50-98CF-A09D92E8C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052" y="188640"/>
            <a:ext cx="9144001" cy="627062"/>
          </a:xfrm>
        </p:spPr>
        <p:txBody>
          <a:bodyPr>
            <a:normAutofit/>
          </a:bodyPr>
          <a:lstStyle/>
          <a:p>
            <a:pPr algn="r"/>
            <a:r>
              <a:rPr lang="el-GR" sz="2400" b="1" dirty="0">
                <a:latin typeface="Aptos Display" panose="020B0004020202020204" pitchFamily="34" charset="0"/>
              </a:rPr>
              <a:t>ΔΙΑΔΙΚΑΣΙΑ 3</a:t>
            </a:r>
            <a:r>
              <a:rPr lang="en-US" sz="2400" b="1" dirty="0">
                <a:latin typeface="Aptos Display" panose="020B0004020202020204" pitchFamily="34" charset="0"/>
              </a:rPr>
              <a:t>D</a:t>
            </a:r>
            <a:r>
              <a:rPr lang="el-GR" sz="2400" b="1" dirty="0">
                <a:latin typeface="Aptos Display" panose="020B0004020202020204" pitchFamily="34" charset="0"/>
              </a:rPr>
              <a:t> ΕΚΤΥΠΩΣΗΣ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B0E175-041E-3158-CF21-621D5B0CAC9E}"/>
              </a:ext>
            </a:extLst>
          </p:cNvPr>
          <p:cNvSpPr txBox="1"/>
          <p:nvPr/>
        </p:nvSpPr>
        <p:spPr>
          <a:xfrm>
            <a:off x="1053852" y="1392892"/>
            <a:ext cx="105131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dirty="0">
                <a:latin typeface="Aptos Display" panose="020B0004020202020204" pitchFamily="34" charset="0"/>
              </a:rPr>
              <a:t>Πολλά τρισδιάστατα μοντέλα χρειάζονται μια δομή στήριξης (</a:t>
            </a:r>
            <a:r>
              <a:rPr lang="en-US" sz="2800" dirty="0">
                <a:latin typeface="Aptos Display" panose="020B0004020202020204" pitchFamily="34" charset="0"/>
              </a:rPr>
              <a:t>support) </a:t>
            </a:r>
            <a:r>
              <a:rPr lang="el-GR" sz="2800" dirty="0">
                <a:latin typeface="Aptos Display" panose="020B0004020202020204" pitchFamily="34" charset="0"/>
              </a:rPr>
              <a:t>για να εκτυπωθούν σωστά. Η δομή στήριξης είναι το προστιθέμενο τμήμα που υποστηρίζει τα προεξέχοντα τμήματα του μοντέλου, το οποίο αφαιρείται μετά την εκτύπωση .</a:t>
            </a:r>
          </a:p>
        </p:txBody>
      </p:sp>
      <p:grpSp>
        <p:nvGrpSpPr>
          <p:cNvPr id="14" name="Ομάδα 13">
            <a:extLst>
              <a:ext uri="{FF2B5EF4-FFF2-40B4-BE49-F238E27FC236}">
                <a16:creationId xmlns:a16="http://schemas.microsoft.com/office/drawing/2014/main" id="{B6E9DD1A-842A-1063-D327-F23E0C8277C1}"/>
              </a:ext>
            </a:extLst>
          </p:cNvPr>
          <p:cNvGrpSpPr/>
          <p:nvPr/>
        </p:nvGrpSpPr>
        <p:grpSpPr>
          <a:xfrm>
            <a:off x="1197868" y="3527940"/>
            <a:ext cx="9649444" cy="3322187"/>
            <a:chOff x="1197868" y="3527940"/>
            <a:chExt cx="9649444" cy="3322187"/>
          </a:xfrm>
        </p:grpSpPr>
        <p:pic>
          <p:nvPicPr>
            <p:cNvPr id="11" name="Εικόνα 10" descr="Εικόνα που περιέχει μπλε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F5B1290A-84FE-3389-9AE5-7B6A13B4D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9" t="12409" r="9420" b="11093"/>
            <a:stretch/>
          </p:blipFill>
          <p:spPr>
            <a:xfrm>
              <a:off x="5734743" y="3785965"/>
              <a:ext cx="5112569" cy="2790723"/>
            </a:xfrm>
            <a:prstGeom prst="rect">
              <a:avLst/>
            </a:prstGeom>
          </p:spPr>
        </p:pic>
        <p:pic>
          <p:nvPicPr>
            <p:cNvPr id="13" name="Εικόνα 12" descr="Εικόνα που περιέχει άλογο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93C5AD6D-26DA-97BF-AB1D-6073A7B12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05" t="25491" r="30522" b="19836"/>
            <a:stretch/>
          </p:blipFill>
          <p:spPr>
            <a:xfrm>
              <a:off x="1197868" y="3527940"/>
              <a:ext cx="3780420" cy="3322187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1567220-F55D-1D77-FB0C-118FF6679CB1}"/>
              </a:ext>
            </a:extLst>
          </p:cNvPr>
          <p:cNvSpPr txBox="1"/>
          <p:nvPr/>
        </p:nvSpPr>
        <p:spPr>
          <a:xfrm>
            <a:off x="549796" y="222655"/>
            <a:ext cx="5760640" cy="593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>
                <a:latin typeface="Aptos Display" panose="020B0004020202020204" pitchFamily="34" charset="0"/>
              </a:rPr>
              <a:t>ΑΡΧΕΙΟ ΕΝΤΟΛΩΝ ΕΚΤΥΠΩΣΗΣ (</a:t>
            </a:r>
            <a:r>
              <a:rPr lang="en-US" sz="2400" dirty="0">
                <a:latin typeface="Aptos Display" panose="020B0004020202020204" pitchFamily="34" charset="0"/>
              </a:rPr>
              <a:t>SLICING)</a:t>
            </a:r>
          </a:p>
        </p:txBody>
      </p:sp>
    </p:spTree>
    <p:extLst>
      <p:ext uri="{BB962C8B-B14F-4D97-AF65-F5344CB8AC3E}">
        <p14:creationId xmlns:p14="http://schemas.microsoft.com/office/powerpoint/2010/main" val="128486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233C5-89AF-3505-CBD7-529FADC12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BEB33CF-2137-2008-8399-FC1A524CC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052" y="188640"/>
            <a:ext cx="9144001" cy="627062"/>
          </a:xfrm>
        </p:spPr>
        <p:txBody>
          <a:bodyPr>
            <a:normAutofit/>
          </a:bodyPr>
          <a:lstStyle/>
          <a:p>
            <a:pPr algn="r"/>
            <a:r>
              <a:rPr lang="el-GR" sz="2400" b="1" dirty="0">
                <a:latin typeface="Aptos Display" panose="020B0004020202020204" pitchFamily="34" charset="0"/>
              </a:rPr>
              <a:t>ΔΙΑΔΙΚΑΣΙΑ 3</a:t>
            </a:r>
            <a:r>
              <a:rPr lang="en-US" sz="2400" b="1" dirty="0">
                <a:latin typeface="Aptos Display" panose="020B0004020202020204" pitchFamily="34" charset="0"/>
              </a:rPr>
              <a:t>D</a:t>
            </a:r>
            <a:r>
              <a:rPr lang="el-GR" sz="2400" b="1" dirty="0">
                <a:latin typeface="Aptos Display" panose="020B0004020202020204" pitchFamily="34" charset="0"/>
              </a:rPr>
              <a:t> ΕΚΤΥΠΩΣΗΣ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3A7B86-377A-3225-BA35-69103649FB90}"/>
              </a:ext>
            </a:extLst>
          </p:cNvPr>
          <p:cNvSpPr txBox="1"/>
          <p:nvPr/>
        </p:nvSpPr>
        <p:spPr>
          <a:xfrm>
            <a:off x="837828" y="980728"/>
            <a:ext cx="609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459"/>
              </a:buClr>
              <a:buSzPts val="3200"/>
              <a:buNone/>
            </a:pPr>
            <a:r>
              <a:rPr lang="el-GR" sz="3200" b="1" i="1" dirty="0">
                <a:latin typeface="Aptos Display" panose="020B0004020202020204" pitchFamily="34" charset="0"/>
                <a:cs typeface="Calibri" panose="020F0502020204030204" pitchFamily="34" charset="0"/>
              </a:rPr>
              <a:t>Εφαρμογές </a:t>
            </a:r>
            <a:r>
              <a:rPr lang="fr-RE" sz="3200" b="1" i="1" dirty="0" err="1">
                <a:latin typeface="Aptos Display" panose="020B0004020202020204" pitchFamily="34" charset="0"/>
                <a:cs typeface="Calibri" panose="020F0502020204030204" pitchFamily="34" charset="0"/>
              </a:rPr>
              <a:t>slicing</a:t>
            </a:r>
            <a:endParaRPr lang="fr-RE" sz="3200" b="1" i="1" dirty="0">
              <a:latin typeface="Aptos Display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D90C0-BA0B-DF0F-1E2D-81785FABC81A}"/>
              </a:ext>
            </a:extLst>
          </p:cNvPr>
          <p:cNvSpPr txBox="1"/>
          <p:nvPr/>
        </p:nvSpPr>
        <p:spPr>
          <a:xfrm>
            <a:off x="1413892" y="1730529"/>
            <a:ext cx="2615175" cy="4471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RE" sz="2400" dirty="0">
                <a:latin typeface="Aptos Display" panose="020B0004020202020204" pitchFamily="34" charset="0"/>
              </a:rPr>
              <a:t>Cura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RE" sz="2400" dirty="0" err="1">
                <a:latin typeface="Aptos Display" panose="020B0004020202020204" pitchFamily="34" charset="0"/>
              </a:rPr>
              <a:t>PrusaSlicer</a:t>
            </a:r>
            <a:endParaRPr lang="fr-RE" sz="2400" dirty="0">
              <a:latin typeface="Aptos Display" panose="020B00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RE" sz="2400" dirty="0" err="1">
                <a:latin typeface="Aptos Display" panose="020B0004020202020204" pitchFamily="34" charset="0"/>
              </a:rPr>
              <a:t>OctoPrint</a:t>
            </a:r>
            <a:endParaRPr lang="fr-RE" sz="2400" dirty="0">
              <a:latin typeface="Aptos Display" panose="020B00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RE" sz="2400" dirty="0" err="1">
                <a:latin typeface="Aptos Display" panose="020B0004020202020204" pitchFamily="34" charset="0"/>
              </a:rPr>
              <a:t>MatterControl</a:t>
            </a:r>
            <a:endParaRPr lang="fr-RE" sz="2400" dirty="0">
              <a:latin typeface="Aptos Display" panose="020B00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RE" sz="2400" dirty="0" err="1">
                <a:latin typeface="Aptos Display" panose="020B0004020202020204" pitchFamily="34" charset="0"/>
              </a:rPr>
              <a:t>Simplify3D</a:t>
            </a:r>
            <a:endParaRPr lang="fr-RE" sz="2400" dirty="0">
              <a:latin typeface="Aptos Display" panose="020B00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RE" sz="2400" dirty="0" err="1">
                <a:latin typeface="Aptos Display" panose="020B0004020202020204" pitchFamily="34" charset="0"/>
              </a:rPr>
              <a:t>Repetier</a:t>
            </a:r>
            <a:endParaRPr lang="fr-RE" sz="2400" dirty="0">
              <a:latin typeface="Aptos Display" panose="020B00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RE" sz="2400" dirty="0" err="1">
                <a:latin typeface="Aptos Display" panose="020B0004020202020204" pitchFamily="34" charset="0"/>
              </a:rPr>
              <a:t>ideaMaker</a:t>
            </a:r>
            <a:endParaRPr lang="fr-RE" sz="2400" dirty="0">
              <a:latin typeface="Aptos Display" panose="020B00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RE" sz="2400" dirty="0" err="1">
                <a:latin typeface="Aptos Display" panose="020B0004020202020204" pitchFamily="34" charset="0"/>
              </a:rPr>
              <a:t>Slic3r</a:t>
            </a:r>
            <a:endParaRPr lang="el-GR" sz="2400" dirty="0">
              <a:latin typeface="Aptos Display" panose="020B0004020202020204" pitchFamily="34" charset="0"/>
            </a:endParaRPr>
          </a:p>
        </p:txBody>
      </p:sp>
      <p:pic>
        <p:nvPicPr>
          <p:cNvPr id="9" name="Εικόνα 8" descr="Εικόνα που περιέχει βάζο, τέχνη, σκίτσο/σχέδιο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A125AB3A-4F04-8B40-A098-9B4664E53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48" y="2060848"/>
            <a:ext cx="5743575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73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2621C-0875-6398-0122-790E48512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D2378A1-0619-0546-B01A-D55BEF4F0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0596" y="188640"/>
            <a:ext cx="4247457" cy="627062"/>
          </a:xfrm>
        </p:spPr>
        <p:txBody>
          <a:bodyPr>
            <a:normAutofit/>
          </a:bodyPr>
          <a:lstStyle/>
          <a:p>
            <a:pPr algn="r"/>
            <a:r>
              <a:rPr lang="el-GR" sz="2400" b="1" dirty="0">
                <a:latin typeface="Aptos Display" panose="020B0004020202020204" pitchFamily="34" charset="0"/>
              </a:rPr>
              <a:t>ΔΙΑΔΙΚΑΣΙΑ 3</a:t>
            </a:r>
            <a:r>
              <a:rPr lang="en-US" sz="2400" b="1" dirty="0">
                <a:latin typeface="Aptos Display" panose="020B0004020202020204" pitchFamily="34" charset="0"/>
              </a:rPr>
              <a:t>D</a:t>
            </a:r>
            <a:r>
              <a:rPr lang="el-GR" sz="2400" b="1" dirty="0">
                <a:latin typeface="Aptos Display" panose="020B0004020202020204" pitchFamily="34" charset="0"/>
              </a:rPr>
              <a:t> ΕΚΤΥΠΩΣΗΣ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B8AA83-3275-4C91-DE99-3C56BB0D1B3F}"/>
              </a:ext>
            </a:extLst>
          </p:cNvPr>
          <p:cNvSpPr txBox="1"/>
          <p:nvPr/>
        </p:nvSpPr>
        <p:spPr>
          <a:xfrm>
            <a:off x="248178" y="226147"/>
            <a:ext cx="6455280" cy="593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>
                <a:latin typeface="Aptos Display" panose="020B0004020202020204" pitchFamily="34" charset="0"/>
              </a:rPr>
              <a:t>ΕΚΤΥΠΩΣΗ ΑΝΤΙΚΕΙΜΕΝΟΥ ΣΤΟΝ 3</a:t>
            </a:r>
            <a:r>
              <a:rPr lang="en-US" sz="2400" dirty="0">
                <a:latin typeface="Aptos Display" panose="020B0004020202020204" pitchFamily="34" charset="0"/>
              </a:rPr>
              <a:t>D</a:t>
            </a:r>
            <a:r>
              <a:rPr lang="el-GR" sz="2400" dirty="0">
                <a:latin typeface="Aptos Display" panose="020B0004020202020204" pitchFamily="34" charset="0"/>
              </a:rPr>
              <a:t> ΕΚΤΥΠΩΤΗ</a:t>
            </a:r>
            <a:endParaRPr lang="el-GR" sz="2400" b="0" i="0" dirty="0">
              <a:effectLst/>
              <a:latin typeface="Aptos Display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D560F9-90FA-EE5C-9A3E-DB8E825A07BC}"/>
              </a:ext>
            </a:extLst>
          </p:cNvPr>
          <p:cNvSpPr txBox="1"/>
          <p:nvPr/>
        </p:nvSpPr>
        <p:spPr>
          <a:xfrm>
            <a:off x="549796" y="1700808"/>
            <a:ext cx="2190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latin typeface="Aptos Display" panose="020B0004020202020204" pitchFamily="34" charset="0"/>
              </a:rPr>
              <a:t>ΠΡΟΕΤΟΙΜΑΣΙΑ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2DE218-47CB-4581-4371-D03F1F6D070D}"/>
              </a:ext>
            </a:extLst>
          </p:cNvPr>
          <p:cNvSpPr txBox="1"/>
          <p:nvPr/>
        </p:nvSpPr>
        <p:spPr>
          <a:xfrm>
            <a:off x="981844" y="2302497"/>
            <a:ext cx="6347690" cy="3261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latin typeface="Aptos Display" panose="020B0004020202020204" pitchFamily="34" charset="0"/>
              </a:rPr>
              <a:t>Bed leveling</a:t>
            </a:r>
            <a:r>
              <a:rPr lang="el-GR" sz="2800" b="1" dirty="0">
                <a:latin typeface="Aptos Display" panose="020B0004020202020204" pitchFamily="34" charset="0"/>
              </a:rPr>
              <a:t>: </a:t>
            </a:r>
            <a:r>
              <a:rPr lang="el-GR" sz="2800" dirty="0">
                <a:latin typeface="Aptos Display" panose="020B0004020202020204" pitchFamily="34" charset="0"/>
              </a:rPr>
              <a:t>Ευθυγράμμιση (αλφάδιασμα) τράπεζας εκτύπωσης.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800" b="1" dirty="0">
                <a:latin typeface="Aptos Display" panose="020B0004020202020204" pitchFamily="34" charset="0"/>
              </a:rPr>
              <a:t>Νήμα</a:t>
            </a:r>
            <a:r>
              <a:rPr lang="en-US" sz="2800" b="1" dirty="0">
                <a:latin typeface="Aptos Display" panose="020B0004020202020204" pitchFamily="34" charset="0"/>
              </a:rPr>
              <a:t> (</a:t>
            </a:r>
            <a:r>
              <a:rPr lang="fr-RE" sz="2800" b="1" dirty="0" err="1"/>
              <a:t>Load</a:t>
            </a:r>
            <a:r>
              <a:rPr lang="fr-RE" sz="2800" b="1" dirty="0"/>
              <a:t> Filament )</a:t>
            </a:r>
            <a:r>
              <a:rPr lang="el-GR" sz="2800" b="1" dirty="0">
                <a:latin typeface="Aptos Display" panose="020B0004020202020204" pitchFamily="34" charset="0"/>
              </a:rPr>
              <a:t>: </a:t>
            </a:r>
            <a:r>
              <a:rPr lang="el-GR" sz="2800" dirty="0">
                <a:latin typeface="Aptos Display" panose="020B0004020202020204" pitchFamily="34" charset="0"/>
              </a:rPr>
              <a:t>Τοποθέτηση του κατάλληλου αναλώσιμου (χρώμα, είδος).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065B1CDB-DE8F-46CF-0240-3184BC6D6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701" y="1412776"/>
            <a:ext cx="452437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16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4390B-FAAB-43CA-4185-DEE6372DB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4C2D82-7031-826E-7932-3F989AFAF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052" y="188640"/>
            <a:ext cx="9144001" cy="627062"/>
          </a:xfrm>
        </p:spPr>
        <p:txBody>
          <a:bodyPr>
            <a:normAutofit/>
          </a:bodyPr>
          <a:lstStyle/>
          <a:p>
            <a:pPr algn="r"/>
            <a:r>
              <a:rPr lang="el-GR" sz="2400" b="1" dirty="0">
                <a:latin typeface="Aptos Display" panose="020B0004020202020204" pitchFamily="34" charset="0"/>
              </a:rPr>
              <a:t>ΔΙΑΔΙΚΑΣΙΑ 3</a:t>
            </a:r>
            <a:r>
              <a:rPr lang="en-US" sz="2400" b="1" dirty="0">
                <a:latin typeface="Aptos Display" panose="020B0004020202020204" pitchFamily="34" charset="0"/>
              </a:rPr>
              <a:t>D</a:t>
            </a:r>
            <a:r>
              <a:rPr lang="el-GR" sz="2400" b="1" dirty="0">
                <a:latin typeface="Aptos Display" panose="020B0004020202020204" pitchFamily="34" charset="0"/>
              </a:rPr>
              <a:t> ΕΚΤΥΠΩΣΗΣ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A1D798-D319-F439-D7E0-0170476A6818}"/>
              </a:ext>
            </a:extLst>
          </p:cNvPr>
          <p:cNvSpPr txBox="1"/>
          <p:nvPr/>
        </p:nvSpPr>
        <p:spPr>
          <a:xfrm>
            <a:off x="549275" y="1671935"/>
            <a:ext cx="5255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latin typeface="Aptos Display" panose="020B0004020202020204" pitchFamily="34" charset="0"/>
              </a:rPr>
              <a:t>ΜΕΤΑΦΟΡΑ ΑΡΧΕΙΟΥ ΣΤΟΝ 3</a:t>
            </a:r>
            <a:r>
              <a:rPr lang="en-US" sz="2400" i="1" dirty="0">
                <a:latin typeface="Aptos Display" panose="020B0004020202020204" pitchFamily="34" charset="0"/>
              </a:rPr>
              <a:t>D PRINTER</a:t>
            </a:r>
            <a:endParaRPr lang="el-GR" sz="2400" i="1" dirty="0">
              <a:latin typeface="Aptos Display" panose="020B0004020202020204" pitchFamily="34" charset="0"/>
            </a:endParaRPr>
          </a:p>
        </p:txBody>
      </p:sp>
      <p:pic>
        <p:nvPicPr>
          <p:cNvPr id="7" name="Εικόνα 6" descr="Εικόνα που περιέχει φορητός υπολογιστής, νιπτήρας, αυτοκίνητο, άργυ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19E4021D-E328-8CAA-05B4-4DDBA8175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59" y="2835893"/>
            <a:ext cx="6343650" cy="3571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9BBBC1-96BD-160B-77CB-6CDA9F6C1CC3}"/>
              </a:ext>
            </a:extLst>
          </p:cNvPr>
          <p:cNvSpPr txBox="1"/>
          <p:nvPr/>
        </p:nvSpPr>
        <p:spPr>
          <a:xfrm>
            <a:off x="998826" y="2276475"/>
            <a:ext cx="44475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latin typeface="Aptos Display" panose="020B0004020202020204" pitchFamily="34" charset="0"/>
              </a:rPr>
              <a:t>Η μεταφορά του .</a:t>
            </a:r>
            <a:r>
              <a:rPr lang="en-US" sz="2800" dirty="0" err="1">
                <a:latin typeface="Aptos Display" panose="020B0004020202020204" pitchFamily="34" charset="0"/>
              </a:rPr>
              <a:t>gcode</a:t>
            </a:r>
            <a:r>
              <a:rPr lang="el-GR" sz="2800" dirty="0">
                <a:latin typeface="Aptos Display" panose="020B0004020202020204" pitchFamily="34" charset="0"/>
              </a:rPr>
              <a:t> αρχείου προς εκτύπωση γίνεται με </a:t>
            </a:r>
            <a:r>
              <a:rPr lang="en-US" sz="2800" dirty="0" err="1">
                <a:latin typeface="Aptos Display" panose="020B0004020202020204" pitchFamily="34" charset="0"/>
              </a:rPr>
              <a:t>sd</a:t>
            </a:r>
            <a:r>
              <a:rPr lang="en-US" sz="2800" dirty="0">
                <a:latin typeface="Aptos Display" panose="020B0004020202020204" pitchFamily="34" charset="0"/>
              </a:rPr>
              <a:t> card </a:t>
            </a:r>
            <a:r>
              <a:rPr lang="el-GR" sz="2800" dirty="0">
                <a:latin typeface="Aptos Display" panose="020B0004020202020204" pitchFamily="34" charset="0"/>
              </a:rPr>
              <a:t>ή με </a:t>
            </a:r>
            <a:r>
              <a:rPr lang="en-US" sz="2800" dirty="0" err="1">
                <a:latin typeface="Aptos Display" panose="020B0004020202020204" pitchFamily="34" charset="0"/>
              </a:rPr>
              <a:t>usb</a:t>
            </a:r>
            <a:r>
              <a:rPr lang="el-GR" sz="2800" dirty="0">
                <a:latin typeface="Aptos Display" panose="020B0004020202020204" pitchFamily="34" charset="0"/>
              </a:rPr>
              <a:t> καλώδιο.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EA55B-5606-0496-0E06-46F9DE74EE0C}"/>
              </a:ext>
            </a:extLst>
          </p:cNvPr>
          <p:cNvSpPr txBox="1"/>
          <p:nvPr/>
        </p:nvSpPr>
        <p:spPr>
          <a:xfrm>
            <a:off x="248178" y="226147"/>
            <a:ext cx="6455280" cy="593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>
                <a:latin typeface="Aptos Display" panose="020B0004020202020204" pitchFamily="34" charset="0"/>
              </a:rPr>
              <a:t>ΕΚΤΥΠΩΣΗ ΑΝΤΙΚΕΙΜΕΝΟΥ ΣΤΟΝ 3</a:t>
            </a:r>
            <a:r>
              <a:rPr lang="en-US" sz="2400" dirty="0">
                <a:latin typeface="Aptos Display" panose="020B0004020202020204" pitchFamily="34" charset="0"/>
              </a:rPr>
              <a:t>D</a:t>
            </a:r>
            <a:r>
              <a:rPr lang="el-GR" sz="2400" dirty="0">
                <a:latin typeface="Aptos Display" panose="020B0004020202020204" pitchFamily="34" charset="0"/>
              </a:rPr>
              <a:t> ΕΚΤΥΠΩΤΗ</a:t>
            </a:r>
            <a:endParaRPr lang="el-GR" sz="2400" b="0" i="0" dirty="0">
              <a:effectLst/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417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06314-0CB5-5D15-52A0-B7C3E3BBD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A80B0F7-5709-FDBF-84F3-6A894C9B1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052" y="188640"/>
            <a:ext cx="9144001" cy="627062"/>
          </a:xfrm>
        </p:spPr>
        <p:txBody>
          <a:bodyPr>
            <a:normAutofit/>
          </a:bodyPr>
          <a:lstStyle/>
          <a:p>
            <a:pPr algn="r"/>
            <a:r>
              <a:rPr lang="el-GR" sz="2400" b="1" dirty="0">
                <a:latin typeface="Aptos Display" panose="020B0004020202020204" pitchFamily="34" charset="0"/>
              </a:rPr>
              <a:t>ΔΙΑΔΙΚΑΣΙΑ 3</a:t>
            </a:r>
            <a:r>
              <a:rPr lang="en-US" sz="2400" b="1" dirty="0">
                <a:latin typeface="Aptos Display" panose="020B0004020202020204" pitchFamily="34" charset="0"/>
              </a:rPr>
              <a:t>D</a:t>
            </a:r>
            <a:r>
              <a:rPr lang="el-GR" sz="2400" b="1" dirty="0">
                <a:latin typeface="Aptos Display" panose="020B0004020202020204" pitchFamily="34" charset="0"/>
              </a:rPr>
              <a:t> ΕΚΤΥΠΩΣΗΣ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11BC2-97CD-1B5E-46B7-65E40051B858}"/>
              </a:ext>
            </a:extLst>
          </p:cNvPr>
          <p:cNvSpPr txBox="1"/>
          <p:nvPr/>
        </p:nvSpPr>
        <p:spPr>
          <a:xfrm>
            <a:off x="566129" y="1668009"/>
            <a:ext cx="160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i="1" dirty="0">
                <a:latin typeface="Aptos Display" panose="020B0004020202020204" pitchFamily="34" charset="0"/>
              </a:rPr>
              <a:t>ΕΚΤΥΠΩΣΗ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ED92D5-F2B2-A83E-855A-64E8BBF13402}"/>
              </a:ext>
            </a:extLst>
          </p:cNvPr>
          <p:cNvSpPr txBox="1"/>
          <p:nvPr/>
        </p:nvSpPr>
        <p:spPr>
          <a:xfrm>
            <a:off x="981075" y="2285622"/>
            <a:ext cx="10513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>
                <a:latin typeface="Aptos Display" panose="020B0004020202020204" pitchFamily="34" charset="0"/>
              </a:rPr>
              <a:t>Από την οθόνη του εκτυπωτή επιλέγουμε το προς εκτύπωση αρχείο.</a:t>
            </a:r>
          </a:p>
        </p:txBody>
      </p:sp>
      <p:pic>
        <p:nvPicPr>
          <p:cNvPr id="6" name="Εικόνα 5" descr="Εικόνα που περιέχει στιγμιότυπο οθόνης, ηλεκτρονικές συσκευές, κείμενο, λογισμικό πολυμέσων&#10;&#10;Περιγραφή που δημιουργήθηκε αυτόματα">
            <a:extLst>
              <a:ext uri="{FF2B5EF4-FFF2-40B4-BE49-F238E27FC236}">
                <a16:creationId xmlns:a16="http://schemas.microsoft.com/office/drawing/2014/main" id="{C951795B-1C41-4627-C5D9-079B6F229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5" b="11821"/>
          <a:stretch/>
        </p:blipFill>
        <p:spPr>
          <a:xfrm>
            <a:off x="954634" y="3067714"/>
            <a:ext cx="9861498" cy="34573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1A3FDC-9BF2-14EE-ED07-FD21D0703091}"/>
              </a:ext>
            </a:extLst>
          </p:cNvPr>
          <p:cNvSpPr txBox="1"/>
          <p:nvPr/>
        </p:nvSpPr>
        <p:spPr>
          <a:xfrm>
            <a:off x="248178" y="226147"/>
            <a:ext cx="6455280" cy="593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>
                <a:latin typeface="Aptos Display" panose="020B0004020202020204" pitchFamily="34" charset="0"/>
              </a:rPr>
              <a:t>ΕΚΤΥΠΩΣΗ ΑΝΤΙΚΕΙΜΕΝΟΥ ΣΤΟΝ 3</a:t>
            </a:r>
            <a:r>
              <a:rPr lang="en-US" sz="2400" dirty="0">
                <a:latin typeface="Aptos Display" panose="020B0004020202020204" pitchFamily="34" charset="0"/>
              </a:rPr>
              <a:t>D</a:t>
            </a:r>
            <a:r>
              <a:rPr lang="el-GR" sz="2400" dirty="0">
                <a:latin typeface="Aptos Display" panose="020B0004020202020204" pitchFamily="34" charset="0"/>
              </a:rPr>
              <a:t> ΕΚΤΥΠΩΤΗ</a:t>
            </a:r>
            <a:endParaRPr lang="el-GR" sz="2400" b="0" i="0" dirty="0">
              <a:effectLst/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749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838843" y="1759052"/>
            <a:ext cx="5255569" cy="723528"/>
          </a:xfrm>
        </p:spPr>
        <p:txBody>
          <a:bodyPr rtlCol="0"/>
          <a:lstStyle/>
          <a:p>
            <a:pPr rtl="0"/>
            <a:r>
              <a:rPr lang="en-US" b="1" dirty="0" err="1">
                <a:latin typeface="Aptos Display" panose="020B0004020202020204" pitchFamily="34" charset="0"/>
              </a:rPr>
              <a:t>CREALITY</a:t>
            </a:r>
            <a:r>
              <a:rPr lang="en-US" b="1" dirty="0">
                <a:latin typeface="Aptos Display" panose="020B0004020202020204" pitchFamily="34" charset="0"/>
              </a:rPr>
              <a:t> ENDER 5 </a:t>
            </a:r>
            <a:r>
              <a:rPr lang="en-US" b="1" dirty="0" err="1">
                <a:latin typeface="Aptos Display" panose="020B0004020202020204" pitchFamily="34" charset="0"/>
              </a:rPr>
              <a:t>S1</a:t>
            </a:r>
            <a:endParaRPr lang="el-GR" b="1" dirty="0">
              <a:latin typeface="Aptos Display" panose="020B0004020202020204" pitchFamily="34" charset="0"/>
            </a:endParaRPr>
          </a:p>
        </p:txBody>
      </p:sp>
      <p:sp>
        <p:nvSpPr>
          <p:cNvPr id="14" name="Σύμβολο κράτησης θέσης περιεχομένου 13"/>
          <p:cNvSpPr>
            <a:spLocks noGrp="1"/>
          </p:cNvSpPr>
          <p:nvPr>
            <p:ph idx="4294967295"/>
          </p:nvPr>
        </p:nvSpPr>
        <p:spPr>
          <a:xfrm>
            <a:off x="815990" y="2780928"/>
            <a:ext cx="6227763" cy="3312963"/>
          </a:xfrm>
        </p:spPr>
        <p:txBody>
          <a:bodyPr rtlCol="0">
            <a:normAutofit/>
          </a:bodyPr>
          <a:lstStyle/>
          <a:p>
            <a:pPr rtl="0">
              <a:lnSpc>
                <a:spcPct val="150000"/>
              </a:lnSpc>
            </a:pPr>
            <a:r>
              <a:rPr lang="el-GR" dirty="0">
                <a:latin typeface="Aptos Display" panose="020B0004020202020204" pitchFamily="34" charset="0"/>
              </a:rPr>
              <a:t>Τεχνολογία εκτύπωσης </a:t>
            </a:r>
            <a:r>
              <a:rPr lang="en-US" dirty="0" err="1">
                <a:latin typeface="Aptos Display" panose="020B0004020202020204" pitchFamily="34" charset="0"/>
              </a:rPr>
              <a:t>FDM</a:t>
            </a:r>
            <a:endParaRPr lang="el-GR" dirty="0">
              <a:latin typeface="Aptos Display" panose="020B0004020202020204" pitchFamily="34" charset="0"/>
            </a:endParaRPr>
          </a:p>
          <a:p>
            <a:pPr rtl="0">
              <a:lnSpc>
                <a:spcPct val="150000"/>
              </a:lnSpc>
            </a:pPr>
            <a:r>
              <a:rPr lang="el-GR" dirty="0">
                <a:latin typeface="Aptos Display" panose="020B0004020202020204" pitchFamily="34" charset="0"/>
              </a:rPr>
              <a:t>Αγοράστηκε μέσω του προγράμματος «Μια Νέα Αρχή στα ΕΠΑΛ (</a:t>
            </a:r>
            <a:r>
              <a:rPr lang="el-GR" dirty="0" err="1">
                <a:latin typeface="Aptos Display" panose="020B0004020202020204" pitchFamily="34" charset="0"/>
              </a:rPr>
              <a:t>ΜΝΑΕ</a:t>
            </a:r>
            <a:r>
              <a:rPr lang="el-GR" dirty="0">
                <a:latin typeface="Aptos Display" panose="020B0004020202020204" pitchFamily="34" charset="0"/>
              </a:rPr>
              <a:t>)» το 2023</a:t>
            </a:r>
          </a:p>
          <a:p>
            <a:pPr rtl="0">
              <a:lnSpc>
                <a:spcPct val="150000"/>
              </a:lnSpc>
            </a:pPr>
            <a:r>
              <a:rPr lang="el-GR" dirty="0">
                <a:latin typeface="Aptos Display" panose="020B0004020202020204" pitchFamily="34" charset="0"/>
              </a:rPr>
              <a:t>Κόστος αγοράς 600€</a:t>
            </a:r>
          </a:p>
        </p:txBody>
      </p:sp>
      <p:pic>
        <p:nvPicPr>
          <p:cNvPr id="3" name="Εικόνα 2" descr="Εικόνα που περιέχει μηχάνημα, εσωτερικός χώρος, λεβιέ/μοχλός&#10;&#10;Περιγραφή που δημιουργήθηκε αυτόματα">
            <a:extLst>
              <a:ext uri="{FF2B5EF4-FFF2-40B4-BE49-F238E27FC236}">
                <a16:creationId xmlns:a16="http://schemas.microsoft.com/office/drawing/2014/main" id="{9FB3AD98-AE26-B90A-01CB-ED0C9391E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4" t="-295" r="10359"/>
          <a:stretch/>
        </p:blipFill>
        <p:spPr>
          <a:xfrm>
            <a:off x="6886500" y="465761"/>
            <a:ext cx="4824536" cy="5926478"/>
          </a:xfrm>
          <a:prstGeom prst="rect">
            <a:avLst/>
          </a:prstGeom>
        </p:spPr>
      </p:pic>
      <p:sp>
        <p:nvSpPr>
          <p:cNvPr id="5" name="Τίτλος 2">
            <a:extLst>
              <a:ext uri="{FF2B5EF4-FFF2-40B4-BE49-F238E27FC236}">
                <a16:creationId xmlns:a16="http://schemas.microsoft.com/office/drawing/2014/main" id="{A58A1B38-3AA3-D81F-8595-ABD38377EABF}"/>
              </a:ext>
            </a:extLst>
          </p:cNvPr>
          <p:cNvSpPr txBox="1">
            <a:spLocks/>
          </p:cNvSpPr>
          <p:nvPr/>
        </p:nvSpPr>
        <p:spPr>
          <a:xfrm>
            <a:off x="838843" y="620687"/>
            <a:ext cx="3527377" cy="4414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000" dirty="0">
                <a:latin typeface="Aptos Display" panose="020B0004020202020204" pitchFamily="34" charset="0"/>
              </a:rPr>
              <a:t>Ο 3</a:t>
            </a:r>
            <a:r>
              <a:rPr lang="en-US" sz="2000" dirty="0">
                <a:latin typeface="Aptos Display" panose="020B0004020202020204" pitchFamily="34" charset="0"/>
              </a:rPr>
              <a:t>D </a:t>
            </a:r>
            <a:r>
              <a:rPr lang="el-GR" sz="2000" dirty="0">
                <a:latin typeface="Aptos Display" panose="020B0004020202020204" pitchFamily="34" charset="0"/>
              </a:rPr>
              <a:t>ΕΚΤΥΠΩΤΗΣ ΜΑΣ </a:t>
            </a:r>
          </a:p>
        </p:txBody>
      </p:sp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609E3F8-C5E8-1DF6-43B5-EAA906CF6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100" y="1772816"/>
            <a:ext cx="6258934" cy="1760984"/>
          </a:xfrm>
        </p:spPr>
        <p:txBody>
          <a:bodyPr>
            <a:normAutofit/>
          </a:bodyPr>
          <a:lstStyle/>
          <a:p>
            <a:r>
              <a:rPr lang="el-G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ΕΚΤΥΠΩΣΕΙΣ 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3D</a:t>
            </a:r>
            <a:endParaRPr lang="el-GR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0B0004020202020204" pitchFamily="34" charset="0"/>
            </a:endParaRPr>
          </a:p>
        </p:txBody>
      </p:sp>
      <p:pic>
        <p:nvPicPr>
          <p:cNvPr id="4" name="Εικόνα 3" descr="Εικόνα που περιέχει άγαλμα, Τεχνούργημα, Λιθογλυπτική, κλασική γλυπ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463536E-82BC-88B8-4820-30698D1FE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6628" y="501010"/>
            <a:ext cx="2880320" cy="6174527"/>
          </a:xfrm>
          <a:prstGeom prst="rect">
            <a:avLst/>
          </a:prstGeom>
        </p:spPr>
      </p:pic>
      <p:pic>
        <p:nvPicPr>
          <p:cNvPr id="5" name="Εικόνα 4" descr="Εικόνα που περιέχει άγαλμα, Τεχνούργημα, Λιθογλυπτική, κλασική γλυπ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D11BAB6F-DEE5-5B2F-E2DA-98952B602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108" y="836712"/>
            <a:ext cx="3876675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49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F4700-F36E-B6CA-C355-4478588DB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63C751-990D-079E-7F10-DD43D5CCC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2" y="116632"/>
            <a:ext cx="2612792" cy="576064"/>
          </a:xfrm>
        </p:spPr>
        <p:txBody>
          <a:bodyPr>
            <a:noAutofit/>
          </a:bodyPr>
          <a:lstStyle/>
          <a:p>
            <a:r>
              <a:rPr lang="el-GR" sz="2400" b="1" dirty="0">
                <a:latin typeface="Aptos Display" panose="020B0004020202020204" pitchFamily="34" charset="0"/>
              </a:rPr>
              <a:t>ΕΚΤΥΠΩΣΕΙΣ </a:t>
            </a:r>
            <a:r>
              <a:rPr lang="en-US" sz="2400" b="1" dirty="0">
                <a:latin typeface="Aptos Display" panose="020B0004020202020204" pitchFamily="34" charset="0"/>
              </a:rPr>
              <a:t>3D</a:t>
            </a:r>
            <a:endParaRPr lang="el-GR" sz="2400" b="1" dirty="0">
              <a:latin typeface="Aptos Display" panose="020B0004020202020204" pitchFamily="34" charset="0"/>
            </a:endParaRPr>
          </a:p>
        </p:txBody>
      </p:sp>
      <p:pic>
        <p:nvPicPr>
          <p:cNvPr id="12" name="Εικόνα 11" descr="Εικόνα που περιέχει άγαλμα, Τεχνούργημα, Λιθογλυπτική, κλασική γλυπ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E60AE359-693A-9672-EDCE-D09FEBB2F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350098"/>
            <a:ext cx="2880320" cy="6174527"/>
          </a:xfrm>
          <a:prstGeom prst="rect">
            <a:avLst/>
          </a:prstGeom>
        </p:spPr>
      </p:pic>
      <p:pic>
        <p:nvPicPr>
          <p:cNvPr id="14" name="Εικόνα 13" descr="Εικόνα που περιέχει άγαλμα, Τεχνούργημα, Λιθογλυπτική, κλασική γλυπ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B03A7047-0355-9F32-89E8-1E03F981F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68" y="663952"/>
            <a:ext cx="3876675" cy="5838825"/>
          </a:xfrm>
          <a:prstGeom prst="rect">
            <a:avLst/>
          </a:prstGeom>
        </p:spPr>
      </p:pic>
      <p:pic>
        <p:nvPicPr>
          <p:cNvPr id="3" name="Εικόνα 2" descr="Εικόνα που περιέχει τέχνη&#10;&#10;Περιγραφή που δημιουργήθηκε αυτόματα με μέτριο επίπεδο εμπιστοσύνης">
            <a:extLst>
              <a:ext uri="{FF2B5EF4-FFF2-40B4-BE49-F238E27FC236}">
                <a16:creationId xmlns:a16="http://schemas.microsoft.com/office/drawing/2014/main" id="{0E177C3A-15CF-890F-80AF-2577B9E62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196" y="404664"/>
            <a:ext cx="2880320" cy="628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89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E1493-C322-25A7-EF0C-28FFF1A08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8F1FD9-8627-8C4D-3D4A-95CFBC40D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2" y="116632"/>
            <a:ext cx="2612792" cy="576064"/>
          </a:xfrm>
        </p:spPr>
        <p:txBody>
          <a:bodyPr>
            <a:noAutofit/>
          </a:bodyPr>
          <a:lstStyle/>
          <a:p>
            <a:r>
              <a:rPr lang="el-GR" sz="2400" b="1" dirty="0">
                <a:latin typeface="Aptos Display" panose="020B0004020202020204" pitchFamily="34" charset="0"/>
              </a:rPr>
              <a:t>ΕΚΤΥΠΩΣΕΙΣ </a:t>
            </a:r>
            <a:r>
              <a:rPr lang="en-US" sz="2400" b="1" dirty="0">
                <a:latin typeface="Aptos Display" panose="020B0004020202020204" pitchFamily="34" charset="0"/>
              </a:rPr>
              <a:t>3D</a:t>
            </a:r>
            <a:endParaRPr lang="el-GR" sz="2400" b="1" dirty="0">
              <a:latin typeface="Aptos Display" panose="020B0004020202020204" pitchFamily="34" charset="0"/>
            </a:endParaRPr>
          </a:p>
        </p:txBody>
      </p:sp>
      <p:pic>
        <p:nvPicPr>
          <p:cNvPr id="12" name="Εικόνα 11" descr="Εικόνα που περιέχει άγαλμα, Τεχνούργημα, Λιθογλυπτική, κλασική γλυπ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33DE18CC-A896-9FFF-E401-0DD54F1A1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350098"/>
            <a:ext cx="2880320" cy="6174527"/>
          </a:xfrm>
          <a:prstGeom prst="rect">
            <a:avLst/>
          </a:prstGeom>
        </p:spPr>
      </p:pic>
      <p:pic>
        <p:nvPicPr>
          <p:cNvPr id="3" name="Εικόνα 2" descr="Εικόνα που περιέχει άγαλμα, Τεχνούργημα, Λιθογλυπτική, κλασική γλυπ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1EDF4C8E-CD66-AE7C-07D9-A54B64D48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148" y="692696"/>
            <a:ext cx="3876675" cy="5838825"/>
          </a:xfrm>
          <a:prstGeom prst="rect">
            <a:avLst/>
          </a:prstGeom>
        </p:spPr>
      </p:pic>
      <p:pic>
        <p:nvPicPr>
          <p:cNvPr id="4" name="Εικόνα 3" descr="Εικόνα που περιέχει τέχνη&#10;&#10;Περιγραφή που δημιουργήθηκε αυτόματα με μέτριο επίπεδο εμπιστοσύνης">
            <a:extLst>
              <a:ext uri="{FF2B5EF4-FFF2-40B4-BE49-F238E27FC236}">
                <a16:creationId xmlns:a16="http://schemas.microsoft.com/office/drawing/2014/main" id="{00E9A587-CABA-F56C-8D19-A6DE2ADF1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16" y="235802"/>
            <a:ext cx="2880320" cy="6280461"/>
          </a:xfrm>
          <a:prstGeom prst="rect">
            <a:avLst/>
          </a:prstGeom>
        </p:spPr>
      </p:pic>
      <p:pic>
        <p:nvPicPr>
          <p:cNvPr id="5" name="Εικόνα 4" descr="Εικόνα που περιέχει άγαλμα, γλυπτό, τέχνη, Τεχνούργ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DE43BF8D-8049-88ED-5F2D-6E75992BE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116" y="836712"/>
            <a:ext cx="4186141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2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1EB4C-C889-FEE1-63B4-5B4925892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2BFD31-0C68-D099-B2D6-EF3983F5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2" y="116632"/>
            <a:ext cx="2612792" cy="576064"/>
          </a:xfrm>
        </p:spPr>
        <p:txBody>
          <a:bodyPr>
            <a:noAutofit/>
          </a:bodyPr>
          <a:lstStyle/>
          <a:p>
            <a:r>
              <a:rPr lang="el-GR" sz="2400" b="1" dirty="0">
                <a:latin typeface="Aptos Display" panose="020B0004020202020204" pitchFamily="34" charset="0"/>
              </a:rPr>
              <a:t>ΕΚΤΥΠΩΣΕΙΣ </a:t>
            </a:r>
            <a:r>
              <a:rPr lang="en-US" sz="2400" b="1" dirty="0">
                <a:latin typeface="Aptos Display" panose="020B0004020202020204" pitchFamily="34" charset="0"/>
              </a:rPr>
              <a:t>3D</a:t>
            </a:r>
            <a:endParaRPr lang="el-GR" sz="2400" b="1" dirty="0">
              <a:latin typeface="Aptos Display" panose="020B0004020202020204" pitchFamily="34" charset="0"/>
            </a:endParaRPr>
          </a:p>
        </p:txBody>
      </p:sp>
      <p:pic>
        <p:nvPicPr>
          <p:cNvPr id="5" name="Εικόνα 4" descr="Εικόνα που περιέχει άγαλμα, Τεχνούργημα, Λιθογλυπτική, κλασική γλυπ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AFEEDDEB-40E5-9533-D029-9ED871255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37" y="685800"/>
            <a:ext cx="3876675" cy="5838825"/>
          </a:xfrm>
          <a:prstGeom prst="rect">
            <a:avLst/>
          </a:prstGeom>
        </p:spPr>
      </p:pic>
      <p:pic>
        <p:nvPicPr>
          <p:cNvPr id="7" name="Εικόνα 6" descr="Εικόνα που περιέχει άγαλμα, γλυπτό, τέχνη, Τεχνούργημα&#10;&#10;Περιγραφή που δημιουργήθηκε αυτόματα">
            <a:extLst>
              <a:ext uri="{FF2B5EF4-FFF2-40B4-BE49-F238E27FC236}">
                <a16:creationId xmlns:a16="http://schemas.microsoft.com/office/drawing/2014/main" id="{EC63CC90-2514-09E6-1047-A5B9B7C9A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08" y="576262"/>
            <a:ext cx="4186141" cy="5838825"/>
          </a:xfrm>
          <a:prstGeom prst="rect">
            <a:avLst/>
          </a:prstGeom>
        </p:spPr>
      </p:pic>
      <p:pic>
        <p:nvPicPr>
          <p:cNvPr id="3" name="Εικόνα 2" descr="Εικόνα που περιέχει άγαλμα, γλυπτό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6ACD841D-C112-D857-6BC6-CA6EF727C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3578" y="717808"/>
            <a:ext cx="3819525" cy="5924550"/>
          </a:xfrm>
          <a:prstGeom prst="rect">
            <a:avLst/>
          </a:prstGeom>
        </p:spPr>
      </p:pic>
      <p:pic>
        <p:nvPicPr>
          <p:cNvPr id="4" name="Εικόνα 3" descr="Εικόνα που περιέχει άγαλμα, ελεφαντοστό, λευκό, γλυπτό&#10;&#10;Περιγραφή που δημιουργήθηκε αυτόματα">
            <a:extLst>
              <a:ext uri="{FF2B5EF4-FFF2-40B4-BE49-F238E27FC236}">
                <a16:creationId xmlns:a16="http://schemas.microsoft.com/office/drawing/2014/main" id="{34BC02FA-82D3-7F98-6E83-2AA8DF540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25" y="533399"/>
            <a:ext cx="2604285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37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88A17-6B63-AF35-3F9E-A9D6E1186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DE9C792-98DC-5D87-A6B4-4F7ECFFFB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2" y="116632"/>
            <a:ext cx="2612792" cy="576064"/>
          </a:xfrm>
        </p:spPr>
        <p:txBody>
          <a:bodyPr>
            <a:noAutofit/>
          </a:bodyPr>
          <a:lstStyle/>
          <a:p>
            <a:r>
              <a:rPr lang="el-GR" sz="2400" b="1" dirty="0">
                <a:latin typeface="Aptos Display" panose="020B0004020202020204" pitchFamily="34" charset="0"/>
              </a:rPr>
              <a:t>ΕΚΤΥΠΩΣΕΙΣ </a:t>
            </a:r>
            <a:r>
              <a:rPr lang="en-US" sz="2400" b="1" dirty="0">
                <a:latin typeface="Aptos Display" panose="020B0004020202020204" pitchFamily="34" charset="0"/>
              </a:rPr>
              <a:t>3D</a:t>
            </a:r>
            <a:endParaRPr lang="el-GR" sz="2400" b="1" dirty="0">
              <a:latin typeface="Aptos Display" panose="020B0004020202020204" pitchFamily="34" charset="0"/>
            </a:endParaRPr>
          </a:p>
        </p:txBody>
      </p:sp>
      <p:pic>
        <p:nvPicPr>
          <p:cNvPr id="4" name="Εικόνα 3" descr="Εικόνα που περιέχει άγαλμα, γλυπτό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F5892D22-3635-4731-743F-F8A2746AC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956" y="466725"/>
            <a:ext cx="3819525" cy="5924550"/>
          </a:xfrm>
          <a:prstGeom prst="rect">
            <a:avLst/>
          </a:prstGeom>
        </p:spPr>
      </p:pic>
      <p:pic>
        <p:nvPicPr>
          <p:cNvPr id="6" name="Εικόνα 5" descr="Εικόνα που περιέχει άγαλμα, ελεφαντοστό, λευκό, γλυπτό&#10;&#10;Περιγραφή που δημιουργήθηκε αυτόματα">
            <a:extLst>
              <a:ext uri="{FF2B5EF4-FFF2-40B4-BE49-F238E27FC236}">
                <a16:creationId xmlns:a16="http://schemas.microsoft.com/office/drawing/2014/main" id="{05AC4662-E0A6-E350-5A59-CF39CD861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564" y="466725"/>
            <a:ext cx="2604285" cy="5924550"/>
          </a:xfrm>
          <a:prstGeom prst="rect">
            <a:avLst/>
          </a:prstGeom>
        </p:spPr>
      </p:pic>
      <p:pic>
        <p:nvPicPr>
          <p:cNvPr id="7" name="Εικόνα 6" descr="Εικόνα που περιέχει λευκό, τουαλέτα&#10;&#10;Περιγραφή που δημιουργήθηκε αυτόματα">
            <a:extLst>
              <a:ext uri="{FF2B5EF4-FFF2-40B4-BE49-F238E27FC236}">
                <a16:creationId xmlns:a16="http://schemas.microsoft.com/office/drawing/2014/main" id="{FB2D48AD-9108-E821-F177-524F67A46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595" y="6858000"/>
            <a:ext cx="3058886" cy="5691534"/>
          </a:xfrm>
          <a:prstGeom prst="rect">
            <a:avLst/>
          </a:prstGeom>
        </p:spPr>
      </p:pic>
      <p:pic>
        <p:nvPicPr>
          <p:cNvPr id="8" name="Εικόνα 7" descr="Εικόνα που περιέχει λευκό, τουαλέτα&#10;&#10;Περιγραφή που δημιουργήθηκε αυτόματα">
            <a:extLst>
              <a:ext uri="{FF2B5EF4-FFF2-40B4-BE49-F238E27FC236}">
                <a16:creationId xmlns:a16="http://schemas.microsoft.com/office/drawing/2014/main" id="{F02BEBBB-ED98-74F8-3B65-CCC14FB95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043" y="6858000"/>
            <a:ext cx="3058886" cy="569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36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9856A-C30E-2FF2-A545-4DE61CB76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3D5CFC-9D9F-C1D7-D4B3-CA2E62CCC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2" y="116632"/>
            <a:ext cx="2612792" cy="576064"/>
          </a:xfrm>
        </p:spPr>
        <p:txBody>
          <a:bodyPr>
            <a:noAutofit/>
          </a:bodyPr>
          <a:lstStyle/>
          <a:p>
            <a:r>
              <a:rPr lang="el-GR" sz="2400" b="1" dirty="0">
                <a:latin typeface="Aptos Display" panose="020B0004020202020204" pitchFamily="34" charset="0"/>
              </a:rPr>
              <a:t>ΕΚΤΥΠΩΣΕΙΣ </a:t>
            </a:r>
            <a:r>
              <a:rPr lang="en-US" sz="2400" b="1" dirty="0">
                <a:latin typeface="Aptos Display" panose="020B0004020202020204" pitchFamily="34" charset="0"/>
              </a:rPr>
              <a:t>3D</a:t>
            </a:r>
            <a:endParaRPr lang="el-GR" sz="2400" b="1" dirty="0">
              <a:latin typeface="Aptos Display" panose="020B0004020202020204" pitchFamily="34" charset="0"/>
            </a:endParaRPr>
          </a:p>
        </p:txBody>
      </p:sp>
      <p:pic>
        <p:nvPicPr>
          <p:cNvPr id="4" name="Εικόνα 3" descr="Εικόνα που περιέχει λευκό, τουαλέτα&#10;&#10;Περιγραφή που δημιουργήθηκε αυτόματα">
            <a:extLst>
              <a:ext uri="{FF2B5EF4-FFF2-40B4-BE49-F238E27FC236}">
                <a16:creationId xmlns:a16="http://schemas.microsoft.com/office/drawing/2014/main" id="{031C5BB4-13E9-AF4F-1D8A-4D89F1379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28" y="801971"/>
            <a:ext cx="3058886" cy="5691534"/>
          </a:xfrm>
          <a:prstGeom prst="rect">
            <a:avLst/>
          </a:prstGeom>
        </p:spPr>
      </p:pic>
      <p:pic>
        <p:nvPicPr>
          <p:cNvPr id="5" name="Εικόνα 4" descr="Εικόνα που περιέχει λευκό, τουαλέτα&#10;&#10;Περιγραφή που δημιουργήθηκε αυτόματα">
            <a:extLst>
              <a:ext uri="{FF2B5EF4-FFF2-40B4-BE49-F238E27FC236}">
                <a16:creationId xmlns:a16="http://schemas.microsoft.com/office/drawing/2014/main" id="{FFF4FC79-888E-8B7B-7657-56E345584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76" y="801971"/>
            <a:ext cx="3058886" cy="5691534"/>
          </a:xfrm>
          <a:prstGeom prst="rect">
            <a:avLst/>
          </a:prstGeom>
        </p:spPr>
      </p:pic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EB9336C6-366D-AA5B-374B-2C77C3A789B9}"/>
              </a:ext>
            </a:extLst>
          </p:cNvPr>
          <p:cNvGrpSpPr/>
          <p:nvPr/>
        </p:nvGrpSpPr>
        <p:grpSpPr>
          <a:xfrm>
            <a:off x="693812" y="-6220072"/>
            <a:ext cx="11393843" cy="6058356"/>
            <a:chOff x="461210" y="444199"/>
            <a:chExt cx="11393843" cy="6058356"/>
          </a:xfrm>
        </p:grpSpPr>
        <p:pic>
          <p:nvPicPr>
            <p:cNvPr id="8" name="Εικόνα 7" descr="Εικόνα που περιέχει άγαλμα, Τεχνούργημα, τέχνη, γλυπτική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695DA2DA-D663-6598-E591-98D0BA1CF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761" y="444199"/>
              <a:ext cx="3152292" cy="6042620"/>
            </a:xfrm>
            <a:prstGeom prst="rect">
              <a:avLst/>
            </a:prstGeom>
          </p:spPr>
        </p:pic>
        <p:pic>
          <p:nvPicPr>
            <p:cNvPr id="9" name="Εικόνα 8" descr="Εικόνα που περιέχει Τεχνούργημα, τέχνη, κλασική γλυπτική, γλυπτική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7F94B8B2-6D3A-ADE5-77BE-0675E860C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2791">
              <a:off x="4870276" y="620688"/>
              <a:ext cx="2775077" cy="5881867"/>
            </a:xfrm>
            <a:prstGeom prst="rect">
              <a:avLst/>
            </a:prstGeom>
          </p:spPr>
        </p:pic>
        <p:pic>
          <p:nvPicPr>
            <p:cNvPr id="10" name="Εικόνα 9" descr="Εικόνα που περιέχει άγαλμα, τέχνη, Τεχνούργημα, γλυπτική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1743ABEC-AEFA-4E4E-36F7-26C26E5A0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10" y="854230"/>
              <a:ext cx="4010025" cy="5648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6731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E2F2C-1C5E-8751-9ECB-D6371A345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9A91BF-B9D0-0ABA-3695-296252E33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2" y="116632"/>
            <a:ext cx="2612792" cy="576064"/>
          </a:xfrm>
        </p:spPr>
        <p:txBody>
          <a:bodyPr>
            <a:noAutofit/>
          </a:bodyPr>
          <a:lstStyle/>
          <a:p>
            <a:r>
              <a:rPr lang="el-GR" sz="2400" b="1" dirty="0">
                <a:latin typeface="Aptos Display" panose="020B0004020202020204" pitchFamily="34" charset="0"/>
              </a:rPr>
              <a:t>ΕΚΤΥΠΩΣΕΙΣ </a:t>
            </a:r>
            <a:r>
              <a:rPr lang="en-US" sz="2400" b="1" dirty="0">
                <a:latin typeface="Aptos Display" panose="020B0004020202020204" pitchFamily="34" charset="0"/>
              </a:rPr>
              <a:t>3D</a:t>
            </a:r>
            <a:endParaRPr lang="el-GR" sz="2400" b="1" dirty="0">
              <a:latin typeface="Aptos Display" panose="020B0004020202020204" pitchFamily="34" charset="0"/>
            </a:endParaRPr>
          </a:p>
        </p:txBody>
      </p:sp>
      <p:grpSp>
        <p:nvGrpSpPr>
          <p:cNvPr id="21" name="Ομάδα 20">
            <a:extLst>
              <a:ext uri="{FF2B5EF4-FFF2-40B4-BE49-F238E27FC236}">
                <a16:creationId xmlns:a16="http://schemas.microsoft.com/office/drawing/2014/main" id="{A6405B47-740F-9457-A7B0-011E999973E2}"/>
              </a:ext>
            </a:extLst>
          </p:cNvPr>
          <p:cNvGrpSpPr/>
          <p:nvPr/>
        </p:nvGrpSpPr>
        <p:grpSpPr>
          <a:xfrm>
            <a:off x="461210" y="444199"/>
            <a:ext cx="11393843" cy="6058356"/>
            <a:chOff x="461210" y="444199"/>
            <a:chExt cx="11393843" cy="6058356"/>
          </a:xfrm>
        </p:grpSpPr>
        <p:pic>
          <p:nvPicPr>
            <p:cNvPr id="16" name="Εικόνα 15" descr="Εικόνα που περιέχει άγαλμα, Τεχνούργημα, τέχνη, γλυπτική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265C05DE-3C75-5149-417C-87278BC48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761" y="444199"/>
              <a:ext cx="3152292" cy="6042620"/>
            </a:xfrm>
            <a:prstGeom prst="rect">
              <a:avLst/>
            </a:prstGeom>
          </p:spPr>
        </p:pic>
        <p:pic>
          <p:nvPicPr>
            <p:cNvPr id="18" name="Εικόνα 17" descr="Εικόνα που περιέχει Τεχνούργημα, τέχνη, κλασική γλυπτική, γλυπτική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40E86B97-6AAD-96E4-0B54-B16C0737F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2791">
              <a:off x="4870276" y="620688"/>
              <a:ext cx="2775077" cy="5881867"/>
            </a:xfrm>
            <a:prstGeom prst="rect">
              <a:avLst/>
            </a:prstGeom>
          </p:spPr>
        </p:pic>
        <p:pic>
          <p:nvPicPr>
            <p:cNvPr id="20" name="Εικόνα 19" descr="Εικόνα που περιέχει άγαλμα, τέχνη, Τεχνούργημα, γλυπτική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4C3ECBD0-59FB-7062-2DFE-E57FD9B71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10" y="854230"/>
              <a:ext cx="4010025" cy="5648325"/>
            </a:xfrm>
            <a:prstGeom prst="rect">
              <a:avLst/>
            </a:prstGeom>
          </p:spPr>
        </p:pic>
      </p:grpSp>
      <p:pic>
        <p:nvPicPr>
          <p:cNvPr id="22" name="Εικόνα 21" descr="Εικόνα που περιέχει λευκό, τουαλέτα&#10;&#10;Περιγραφή που δημιουργήθηκε αυτόματα">
            <a:extLst>
              <a:ext uri="{FF2B5EF4-FFF2-40B4-BE49-F238E27FC236}">
                <a16:creationId xmlns:a16="http://schemas.microsoft.com/office/drawing/2014/main" id="{7AE2C22A-048C-439F-368B-80C82F0BF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5909" y="533541"/>
            <a:ext cx="3058886" cy="5691534"/>
          </a:xfrm>
          <a:prstGeom prst="rect">
            <a:avLst/>
          </a:prstGeom>
        </p:spPr>
      </p:pic>
      <p:pic>
        <p:nvPicPr>
          <p:cNvPr id="23" name="Εικόνα 22" descr="Εικόνα που περιέχει λευκό, τουαλέτα&#10;&#10;Περιγραφή που δημιουργήθηκε αυτόματα">
            <a:extLst>
              <a:ext uri="{FF2B5EF4-FFF2-40B4-BE49-F238E27FC236}">
                <a16:creationId xmlns:a16="http://schemas.microsoft.com/office/drawing/2014/main" id="{A29B07F8-3570-4816-86CE-0E2588028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116" y="1052736"/>
            <a:ext cx="3058886" cy="5691534"/>
          </a:xfrm>
          <a:prstGeom prst="rect">
            <a:avLst/>
          </a:prstGeom>
        </p:spPr>
      </p:pic>
      <p:grpSp>
        <p:nvGrpSpPr>
          <p:cNvPr id="24" name="Ομάδα 23">
            <a:extLst>
              <a:ext uri="{FF2B5EF4-FFF2-40B4-BE49-F238E27FC236}">
                <a16:creationId xmlns:a16="http://schemas.microsoft.com/office/drawing/2014/main" id="{5FA1DBDB-1D21-70D8-D1B0-D88F94D7A542}"/>
              </a:ext>
            </a:extLst>
          </p:cNvPr>
          <p:cNvGrpSpPr/>
          <p:nvPr/>
        </p:nvGrpSpPr>
        <p:grpSpPr>
          <a:xfrm>
            <a:off x="461210" y="-6167105"/>
            <a:ext cx="10863985" cy="6167105"/>
            <a:chOff x="1103476" y="404664"/>
            <a:chExt cx="10863985" cy="6167105"/>
          </a:xfrm>
        </p:grpSpPr>
        <p:pic>
          <p:nvPicPr>
            <p:cNvPr id="25" name="Εικόνα 24" descr="Εικόνα που περιέχει άγαλμα, Τεχνούργημα, κλασική γλυπτική, μνημείο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083B1310-D993-EB5B-359D-845F1A849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99">
              <a:off x="4942284" y="404664"/>
              <a:ext cx="2952328" cy="6082814"/>
            </a:xfrm>
            <a:prstGeom prst="rect">
              <a:avLst/>
            </a:prstGeom>
          </p:spPr>
        </p:pic>
        <p:pic>
          <p:nvPicPr>
            <p:cNvPr id="26" name="Εικόνα 25" descr="Εικόνα που περιέχει άγαλμα, γλυπτό, τέχνη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F1633412-2786-A25E-5EC9-EE94943FA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76" y="428144"/>
              <a:ext cx="3686175" cy="6143625"/>
            </a:xfrm>
            <a:prstGeom prst="rect">
              <a:avLst/>
            </a:prstGeom>
          </p:spPr>
        </p:pic>
        <p:pic>
          <p:nvPicPr>
            <p:cNvPr id="27" name="Εικόνα 26" descr="Εικόνα που περιέχει άγαλμα, τέχνη, κλασική γλυπτική, Τεχνούργημα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E26C5563-DD48-3136-7CCC-7A30502F7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2435" y="428144"/>
              <a:ext cx="3555026" cy="58098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2420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397D01-0BBD-4357-053A-7D3AC556B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922BBFE-4E5E-8B93-0B0A-839B93A0C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2" y="116632"/>
            <a:ext cx="2612792" cy="576064"/>
          </a:xfrm>
        </p:spPr>
        <p:txBody>
          <a:bodyPr>
            <a:noAutofit/>
          </a:bodyPr>
          <a:lstStyle/>
          <a:p>
            <a:r>
              <a:rPr lang="el-GR" sz="2400" b="1">
                <a:latin typeface="Aptos Display" panose="020B0004020202020204" pitchFamily="34" charset="0"/>
              </a:rPr>
              <a:t>ΕΚΤΥΠΩΣΕΙΣ </a:t>
            </a:r>
            <a:r>
              <a:rPr lang="en-US" sz="2400" b="1">
                <a:latin typeface="Aptos Display" panose="020B0004020202020204" pitchFamily="34" charset="0"/>
              </a:rPr>
              <a:t>3D</a:t>
            </a:r>
            <a:endParaRPr lang="el-GR" sz="2400" b="1" dirty="0">
              <a:latin typeface="Aptos Display" panose="020B0004020202020204" pitchFamily="34" charset="0"/>
            </a:endParaRPr>
          </a:p>
        </p:txBody>
      </p:sp>
      <p:grpSp>
        <p:nvGrpSpPr>
          <p:cNvPr id="11" name="Ομάδα 10">
            <a:extLst>
              <a:ext uri="{FF2B5EF4-FFF2-40B4-BE49-F238E27FC236}">
                <a16:creationId xmlns:a16="http://schemas.microsoft.com/office/drawing/2014/main" id="{186442DA-609A-74B3-0046-CCA8BA5CDA81}"/>
              </a:ext>
            </a:extLst>
          </p:cNvPr>
          <p:cNvGrpSpPr/>
          <p:nvPr/>
        </p:nvGrpSpPr>
        <p:grpSpPr>
          <a:xfrm>
            <a:off x="1103476" y="404664"/>
            <a:ext cx="10863985" cy="6167105"/>
            <a:chOff x="1103476" y="404664"/>
            <a:chExt cx="10863985" cy="6167105"/>
          </a:xfrm>
        </p:grpSpPr>
        <p:pic>
          <p:nvPicPr>
            <p:cNvPr id="4" name="Εικόνα 3" descr="Εικόνα που περιέχει άγαλμα, Τεχνούργημα, κλασική γλυπτική, μνημείο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05B6B315-2443-9529-1075-4C3051B7B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499">
              <a:off x="4942284" y="404664"/>
              <a:ext cx="2952328" cy="6082814"/>
            </a:xfrm>
            <a:prstGeom prst="rect">
              <a:avLst/>
            </a:prstGeom>
          </p:spPr>
        </p:pic>
        <p:pic>
          <p:nvPicPr>
            <p:cNvPr id="6" name="Εικόνα 5" descr="Εικόνα που περιέχει άγαλμα, γλυπτό, τέχνη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47D130A1-6924-53EC-F43D-66A64AF8E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476" y="428144"/>
              <a:ext cx="3686175" cy="6143625"/>
            </a:xfrm>
            <a:prstGeom prst="rect">
              <a:avLst/>
            </a:prstGeom>
          </p:spPr>
        </p:pic>
        <p:pic>
          <p:nvPicPr>
            <p:cNvPr id="8" name="Εικόνα 7" descr="Εικόνα που περιέχει άγαλμα, τέχνη, κλασική γλυπτική, Τεχνούργημα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27D5A44D-CE9B-E594-F075-D75C097B5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2435" y="428144"/>
              <a:ext cx="3555026" cy="5809877"/>
            </a:xfrm>
            <a:prstGeom prst="rect">
              <a:avLst/>
            </a:prstGeom>
          </p:spPr>
        </p:pic>
      </p:grp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552DA0F8-C05B-B9A8-6765-358430F4C9F5}"/>
              </a:ext>
            </a:extLst>
          </p:cNvPr>
          <p:cNvGrpSpPr/>
          <p:nvPr/>
        </p:nvGrpSpPr>
        <p:grpSpPr>
          <a:xfrm>
            <a:off x="520928" y="6743507"/>
            <a:ext cx="11393843" cy="6058356"/>
            <a:chOff x="461210" y="444199"/>
            <a:chExt cx="11393843" cy="6058356"/>
          </a:xfrm>
        </p:grpSpPr>
        <p:pic>
          <p:nvPicPr>
            <p:cNvPr id="13" name="Εικόνα 12" descr="Εικόνα που περιέχει άγαλμα, Τεχνούργημα, τέχνη, γλυπτική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6760746C-3BC8-94F8-9CFB-35D14EB6A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761" y="444199"/>
              <a:ext cx="3152292" cy="6042620"/>
            </a:xfrm>
            <a:prstGeom prst="rect">
              <a:avLst/>
            </a:prstGeom>
          </p:spPr>
        </p:pic>
        <p:pic>
          <p:nvPicPr>
            <p:cNvPr id="14" name="Εικόνα 13" descr="Εικόνα που περιέχει Τεχνούργημα, τέχνη, κλασική γλυπτική, γλυπτική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C64B76AA-C869-C9D3-E96D-BCEFE3255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2791">
              <a:off x="4870276" y="620688"/>
              <a:ext cx="2775077" cy="5881867"/>
            </a:xfrm>
            <a:prstGeom prst="rect">
              <a:avLst/>
            </a:prstGeom>
          </p:spPr>
        </p:pic>
        <p:pic>
          <p:nvPicPr>
            <p:cNvPr id="15" name="Εικόνα 14" descr="Εικόνα που περιέχει άγαλμα, τέχνη, Τεχνούργημα, γλυπτική&#10;&#10;Περιγραφή που δημιουργήθηκε αυτόματα">
              <a:extLst>
                <a:ext uri="{FF2B5EF4-FFF2-40B4-BE49-F238E27FC236}">
                  <a16:creationId xmlns:a16="http://schemas.microsoft.com/office/drawing/2014/main" id="{EFA25641-05B3-E19A-0406-BC81A4628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10" y="854230"/>
              <a:ext cx="4010025" cy="5648325"/>
            </a:xfrm>
            <a:prstGeom prst="rect">
              <a:avLst/>
            </a:prstGeom>
          </p:spPr>
        </p:pic>
      </p:grpSp>
      <p:pic>
        <p:nvPicPr>
          <p:cNvPr id="17" name="Εικόνα 16" descr="Εικόνα που περιέχει κίτρινο, άγαλμα, τέχνη, γλυπτό&#10;&#10;Περιγραφή που δημιουργήθηκε αυτόματα">
            <a:extLst>
              <a:ext uri="{FF2B5EF4-FFF2-40B4-BE49-F238E27FC236}">
                <a16:creationId xmlns:a16="http://schemas.microsoft.com/office/drawing/2014/main" id="{CD0FC75D-921C-E096-EC82-AAA01F21D6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4355" y="250430"/>
            <a:ext cx="2357771" cy="6165304"/>
          </a:xfrm>
          <a:prstGeom prst="rect">
            <a:avLst/>
          </a:prstGeom>
        </p:spPr>
      </p:pic>
      <p:pic>
        <p:nvPicPr>
          <p:cNvPr id="19" name="Εικόνα 18" descr="Εικόνα που περιέχει άγαλμα, κίτρινο, τέχνη, γλυπτό&#10;&#10;Περιγραφή που δημιουργήθηκε αυτόματα">
            <a:extLst>
              <a:ext uri="{FF2B5EF4-FFF2-40B4-BE49-F238E27FC236}">
                <a16:creationId xmlns:a16="http://schemas.microsoft.com/office/drawing/2014/main" id="{74D40543-0CFD-7790-C95C-6CF3B06735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364" y="572844"/>
            <a:ext cx="2176652" cy="598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70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5D074-5AAF-96F8-5C40-0BBEBF27C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B7D04D-68E2-0541-C7EF-17F28E808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2" y="116632"/>
            <a:ext cx="2612792" cy="576064"/>
          </a:xfrm>
        </p:spPr>
        <p:txBody>
          <a:bodyPr>
            <a:noAutofit/>
          </a:bodyPr>
          <a:lstStyle/>
          <a:p>
            <a:r>
              <a:rPr lang="el-GR" sz="2400" b="1" dirty="0">
                <a:latin typeface="Aptos Display" panose="020B0004020202020204" pitchFamily="34" charset="0"/>
              </a:rPr>
              <a:t>ΕΚΤΥΠΩΣΕΙΣ </a:t>
            </a:r>
            <a:r>
              <a:rPr lang="en-US" sz="2400" b="1" dirty="0">
                <a:latin typeface="Aptos Display" panose="020B0004020202020204" pitchFamily="34" charset="0"/>
              </a:rPr>
              <a:t>3D</a:t>
            </a:r>
            <a:endParaRPr lang="el-GR" sz="2400" b="1" dirty="0">
              <a:latin typeface="Aptos Display" panose="020B0004020202020204" pitchFamily="34" charset="0"/>
            </a:endParaRPr>
          </a:p>
        </p:txBody>
      </p:sp>
      <p:pic>
        <p:nvPicPr>
          <p:cNvPr id="4" name="Εικόνα 3" descr="Εικόνα που περιέχει κίτρινο, άγαλμα, τέχνη, γλυπτό&#10;&#10;Περιγραφή που δημιουργήθηκε αυτόματα">
            <a:extLst>
              <a:ext uri="{FF2B5EF4-FFF2-40B4-BE49-F238E27FC236}">
                <a16:creationId xmlns:a16="http://schemas.microsoft.com/office/drawing/2014/main" id="{1CD245D2-D89F-C923-0608-21602AE0A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02" y="372160"/>
            <a:ext cx="2357771" cy="6165304"/>
          </a:xfrm>
          <a:prstGeom prst="rect">
            <a:avLst/>
          </a:prstGeom>
        </p:spPr>
      </p:pic>
      <p:pic>
        <p:nvPicPr>
          <p:cNvPr id="6" name="Εικόνα 5" descr="Εικόνα που περιέχει άγαλμα, κίτρινο, τέχνη, γλυπτό&#10;&#10;Περιγραφή που δημιουργήθηκε αυτόματα">
            <a:extLst>
              <a:ext uri="{FF2B5EF4-FFF2-40B4-BE49-F238E27FC236}">
                <a16:creationId xmlns:a16="http://schemas.microsoft.com/office/drawing/2014/main" id="{BDC00C16-46B6-9157-3567-3FBC779AC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395784"/>
            <a:ext cx="2176652" cy="5987601"/>
          </a:xfrm>
          <a:prstGeom prst="rect">
            <a:avLst/>
          </a:prstGeom>
        </p:spPr>
      </p:pic>
      <p:pic>
        <p:nvPicPr>
          <p:cNvPr id="7" name="Εικόνα 6" descr="Εικόνα που περιέχει άγαλμα, γλυπτό, τέχνη, σκακιστής&#10;&#10;Περιγραφή που δημιουργήθηκε αυτόματα">
            <a:extLst>
              <a:ext uri="{FF2B5EF4-FFF2-40B4-BE49-F238E27FC236}">
                <a16:creationId xmlns:a16="http://schemas.microsoft.com/office/drawing/2014/main" id="{EF78E4AB-626E-2A26-55B5-D93BBE60A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02" y="7317432"/>
            <a:ext cx="8352928" cy="567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85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2B3F1-67B5-0001-8643-98C398940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C3CDD8-2DEC-8773-8C71-3F0B3086F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72" y="116632"/>
            <a:ext cx="2612792" cy="576064"/>
          </a:xfrm>
        </p:spPr>
        <p:txBody>
          <a:bodyPr>
            <a:noAutofit/>
          </a:bodyPr>
          <a:lstStyle/>
          <a:p>
            <a:r>
              <a:rPr lang="el-GR" sz="2400" b="1" dirty="0">
                <a:latin typeface="Aptos Display" panose="020B0004020202020204" pitchFamily="34" charset="0"/>
              </a:rPr>
              <a:t>ΕΚΤΥΠΩΣΕΙΣ </a:t>
            </a:r>
            <a:r>
              <a:rPr lang="en-US" sz="2400" b="1" dirty="0">
                <a:latin typeface="Aptos Display" panose="020B0004020202020204" pitchFamily="34" charset="0"/>
              </a:rPr>
              <a:t>3D</a:t>
            </a:r>
            <a:endParaRPr lang="el-GR" sz="2400" b="1" dirty="0">
              <a:latin typeface="Aptos Display" panose="020B0004020202020204" pitchFamily="34" charset="0"/>
            </a:endParaRPr>
          </a:p>
        </p:txBody>
      </p:sp>
      <p:pic>
        <p:nvPicPr>
          <p:cNvPr id="4" name="Εικόνα 3" descr="Εικόνα που περιέχει άγαλμα, γλυπτό, τέχνη, σκακιστής&#10;&#10;Περιγραφή που δημιουργήθηκε αυτόματα">
            <a:extLst>
              <a:ext uri="{FF2B5EF4-FFF2-40B4-BE49-F238E27FC236}">
                <a16:creationId xmlns:a16="http://schemas.microsoft.com/office/drawing/2014/main" id="{58B6171D-52A6-6F69-0391-FF8333E5F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72" y="692696"/>
            <a:ext cx="8352928" cy="567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85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F98CC-4025-C509-F3EB-03B377377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B87F7AF-4EAE-5FAB-C988-F6F89EF11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1484784"/>
            <a:ext cx="10945216" cy="1656184"/>
          </a:xfrm>
        </p:spPr>
        <p:txBody>
          <a:bodyPr>
            <a:normAutofit/>
          </a:bodyPr>
          <a:lstStyle/>
          <a:p>
            <a:pPr algn="ctr"/>
            <a:r>
              <a:rPr lang="el-GR" sz="6000" b="1" dirty="0">
                <a:latin typeface="Aptos Display" panose="020B0004020202020204" pitchFamily="34" charset="0"/>
              </a:rPr>
              <a:t>ΑΝΑΛΩΣΙΜΑ </a:t>
            </a:r>
            <a:r>
              <a:rPr lang="en-US" sz="6000" b="1" dirty="0" err="1">
                <a:latin typeface="Aptos Display" panose="020B0004020202020204" pitchFamily="34" charset="0"/>
              </a:rPr>
              <a:t>FDM</a:t>
            </a:r>
            <a:r>
              <a:rPr lang="en-US" sz="6000" b="1" dirty="0">
                <a:latin typeface="Aptos Display" panose="020B0004020202020204" pitchFamily="34" charset="0"/>
              </a:rPr>
              <a:t> </a:t>
            </a:r>
            <a:r>
              <a:rPr lang="el-GR" sz="6000" b="1" dirty="0">
                <a:latin typeface="Aptos Display" panose="020B0004020202020204" pitchFamily="34" charset="0"/>
              </a:rPr>
              <a:t>3</a:t>
            </a:r>
            <a:r>
              <a:rPr lang="en-US" sz="6000" b="1" dirty="0">
                <a:latin typeface="Aptos Display" panose="020B0004020202020204" pitchFamily="34" charset="0"/>
              </a:rPr>
              <a:t>D</a:t>
            </a:r>
            <a:r>
              <a:rPr lang="el-GR" sz="6000" b="1" dirty="0">
                <a:latin typeface="Aptos Display" panose="020B0004020202020204" pitchFamily="34" charset="0"/>
              </a:rPr>
              <a:t> </a:t>
            </a:r>
            <a:r>
              <a:rPr lang="en-US" sz="6000" b="1" dirty="0">
                <a:latin typeface="Aptos Display" panose="020B0004020202020204" pitchFamily="34" charset="0"/>
              </a:rPr>
              <a:t>PRINTER</a:t>
            </a:r>
            <a:endParaRPr lang="el-GR" sz="6000" b="1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740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886FB-CEB8-7947-818D-B52E03737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06C2C5-7CF6-E6C8-ABC2-163698471918}"/>
              </a:ext>
            </a:extLst>
          </p:cNvPr>
          <p:cNvSpPr txBox="1"/>
          <p:nvPr/>
        </p:nvSpPr>
        <p:spPr>
          <a:xfrm>
            <a:off x="189756" y="2564289"/>
            <a:ext cx="118093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ΕΦΑΡΜΟΓΕΣ ΤΡΙΣΔΙΑΣΤΑΤΗΣ ΕΚΤΥΠΩΣΗΣ</a:t>
            </a:r>
          </a:p>
        </p:txBody>
      </p:sp>
    </p:spTree>
    <p:extLst>
      <p:ext uri="{BB962C8B-B14F-4D97-AF65-F5344CB8AC3E}">
        <p14:creationId xmlns:p14="http://schemas.microsoft.com/office/powerpoint/2010/main" val="2507907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0C97C-19C7-4987-E2D6-B26E56777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55780D-609F-A117-ACA4-9101AD378988}"/>
              </a:ext>
            </a:extLst>
          </p:cNvPr>
          <p:cNvSpPr txBox="1"/>
          <p:nvPr/>
        </p:nvSpPr>
        <p:spPr>
          <a:xfrm>
            <a:off x="333772" y="404664"/>
            <a:ext cx="640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ΕΦΑΡΜΟΓΕΣ ΤΡΙΣΔΙΑΣΤΑΤΗΣ ΕΚΤΥΠΩΣΗΣ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B74B72-1F1E-123A-E628-509177A279E2}"/>
              </a:ext>
            </a:extLst>
          </p:cNvPr>
          <p:cNvSpPr txBox="1"/>
          <p:nvPr/>
        </p:nvSpPr>
        <p:spPr>
          <a:xfrm>
            <a:off x="1053852" y="1052736"/>
            <a:ext cx="6096000" cy="760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b="0" i="0" dirty="0">
                <a:effectLst/>
                <a:latin typeface="Aptos Display" panose="020B0004020202020204" pitchFamily="34" charset="0"/>
              </a:rPr>
              <a:t>Μηχανική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B74A2F62-6144-5260-9F49-287D20867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2" y="1777688"/>
            <a:ext cx="7775729" cy="43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21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3FE3F-CB2F-3EA6-C359-A3EC36E6F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5D3E1C-D2C8-9273-E947-E072B6A43058}"/>
              </a:ext>
            </a:extLst>
          </p:cNvPr>
          <p:cNvSpPr txBox="1"/>
          <p:nvPr/>
        </p:nvSpPr>
        <p:spPr>
          <a:xfrm>
            <a:off x="333772" y="404664"/>
            <a:ext cx="640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ΕΦΑΡΜΟΓΕΣ ΤΡΙΣΔΙΑΣΤΑΤΗΣ ΕΚΤΥΠΩΣΗΣ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D15EA6-11C9-16A0-A3D0-F8EB202A3935}"/>
              </a:ext>
            </a:extLst>
          </p:cNvPr>
          <p:cNvSpPr txBox="1"/>
          <p:nvPr/>
        </p:nvSpPr>
        <p:spPr>
          <a:xfrm>
            <a:off x="1053852" y="1052736"/>
            <a:ext cx="6096000" cy="760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b="0" i="0" dirty="0">
                <a:effectLst/>
                <a:latin typeface="Aptos Display" panose="020B0004020202020204" pitchFamily="34" charset="0"/>
              </a:rPr>
              <a:t>Αρχιτεκτονική</a:t>
            </a:r>
          </a:p>
        </p:txBody>
      </p:sp>
      <p:pic>
        <p:nvPicPr>
          <p:cNvPr id="5" name="Εικόνα 4" descr="Εικόνα που περιέχει σχεδίαση, αρχιτεκτονική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05188086-C2B9-B024-4CB8-5FB201E6B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453" y="1279946"/>
            <a:ext cx="5228373" cy="2915072"/>
          </a:xfrm>
          <a:prstGeom prst="rect">
            <a:avLst/>
          </a:prstGeom>
        </p:spPr>
      </p:pic>
      <p:pic>
        <p:nvPicPr>
          <p:cNvPr id="7" name="Εικόνα 6" descr="Εικόνα που περιέχει μηχάνημα, άργυ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35B82F3F-A462-1426-0B56-6C232D487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682540"/>
            <a:ext cx="6096000" cy="457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49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558D9-C2E3-14C7-759C-B9F3C7733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07F9BC-B2EA-2571-D29B-D051D8F9F986}"/>
              </a:ext>
            </a:extLst>
          </p:cNvPr>
          <p:cNvSpPr txBox="1"/>
          <p:nvPr/>
        </p:nvSpPr>
        <p:spPr>
          <a:xfrm>
            <a:off x="333772" y="404664"/>
            <a:ext cx="640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ΕΦΑΡΜΟΓΕΣ ΤΡΙΣΔΙΑΣΤΑΤΗΣ ΕΚΤΥΠΩΣΗΣ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1AE7D5-6FDD-E252-651D-FC269F84305D}"/>
              </a:ext>
            </a:extLst>
          </p:cNvPr>
          <p:cNvSpPr txBox="1"/>
          <p:nvPr/>
        </p:nvSpPr>
        <p:spPr>
          <a:xfrm>
            <a:off x="1053852" y="1052736"/>
            <a:ext cx="6096000" cy="760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b="0" i="0" dirty="0">
                <a:effectLst/>
                <a:latin typeface="Aptos Display" panose="020B0004020202020204" pitchFamily="34" charset="0"/>
              </a:rPr>
              <a:t>Αυτοκινητοβιομηχανία</a:t>
            </a:r>
          </a:p>
        </p:txBody>
      </p:sp>
      <p:pic>
        <p:nvPicPr>
          <p:cNvPr id="5" name="Εικόνα 4" descr="Εικόνα που περιέχει μηχάνημα, μηχανική, Εξάρτημα αυτοκίνητου, ηλεκτρική καλωδίωση&#10;&#10;Περιγραφή που δημιουργήθηκε αυτόματα">
            <a:extLst>
              <a:ext uri="{FF2B5EF4-FFF2-40B4-BE49-F238E27FC236}">
                <a16:creationId xmlns:a16="http://schemas.microsoft.com/office/drawing/2014/main" id="{633A26CC-376A-F78A-2F40-8B348D63E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28" y="1967880"/>
            <a:ext cx="669674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77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6C791-6B2B-6D80-3C98-6DAFE1AAD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607A54-2987-DDD3-B86B-D77D78DEF91F}"/>
              </a:ext>
            </a:extLst>
          </p:cNvPr>
          <p:cNvSpPr txBox="1"/>
          <p:nvPr/>
        </p:nvSpPr>
        <p:spPr>
          <a:xfrm>
            <a:off x="333772" y="404664"/>
            <a:ext cx="640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ΕΦΑΡΜΟΓΕΣ ΤΡΙΣΔΙΑΣΤΑΤΗΣ ΕΚΤΥΠΩΣΗΣ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D546E-661A-B980-09B3-1C2BB0DE43D6}"/>
              </a:ext>
            </a:extLst>
          </p:cNvPr>
          <p:cNvSpPr txBox="1"/>
          <p:nvPr/>
        </p:nvSpPr>
        <p:spPr>
          <a:xfrm>
            <a:off x="1053852" y="1052736"/>
            <a:ext cx="6096000" cy="760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b="0" i="0" dirty="0">
                <a:effectLst/>
                <a:latin typeface="Aptos Display" panose="020B0004020202020204" pitchFamily="34" charset="0"/>
              </a:rPr>
              <a:t>Ιατρική</a:t>
            </a:r>
          </a:p>
        </p:txBody>
      </p:sp>
      <p:pic>
        <p:nvPicPr>
          <p:cNvPr id="5" name="Εικόνα 4" descr="Εικόνα που περιέχει φορητός υπολογιστής, παιχνίδι, υπολογιστής, υλικό υπολογιστή&#10;&#10;Περιγραφή που δημιουργήθηκε αυτόματα">
            <a:extLst>
              <a:ext uri="{FF2B5EF4-FFF2-40B4-BE49-F238E27FC236}">
                <a16:creationId xmlns:a16="http://schemas.microsoft.com/office/drawing/2014/main" id="{176FFFDB-BD08-6833-6826-BE63A2A62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77" y="2132856"/>
            <a:ext cx="6581775" cy="3438525"/>
          </a:xfrm>
          <a:prstGeom prst="rect">
            <a:avLst/>
          </a:prstGeom>
        </p:spPr>
      </p:pic>
      <p:pic>
        <p:nvPicPr>
          <p:cNvPr id="7" name="Εικόνα 6" descr="Εικόνα που περιέχει ρουχισμός, κάλτσα, πόδια, παπούτσια&#10;&#10;Περιγραφή που δημιουργήθηκε αυτόματα">
            <a:extLst>
              <a:ext uri="{FF2B5EF4-FFF2-40B4-BE49-F238E27FC236}">
                <a16:creationId xmlns:a16="http://schemas.microsoft.com/office/drawing/2014/main" id="{DF674D26-7A29-BBEC-4685-188601334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92" y="2780928"/>
            <a:ext cx="62960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06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71F0B-47EC-474A-C865-F0C87AAFB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A6D0E1-A06F-2F14-327C-1D96DA2B2013}"/>
              </a:ext>
            </a:extLst>
          </p:cNvPr>
          <p:cNvSpPr txBox="1"/>
          <p:nvPr/>
        </p:nvSpPr>
        <p:spPr>
          <a:xfrm>
            <a:off x="333772" y="404664"/>
            <a:ext cx="640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ΕΦΑΡΜΟΓΕΣ ΤΡΙΣΔΙΑΣΤΑΤΗΣ ΕΚΤΥΠΩΣΗΣ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22DFAC-AA34-61CA-0147-B8AF91CDC7FC}"/>
              </a:ext>
            </a:extLst>
          </p:cNvPr>
          <p:cNvSpPr txBox="1"/>
          <p:nvPr/>
        </p:nvSpPr>
        <p:spPr>
          <a:xfrm>
            <a:off x="1053852" y="1052736"/>
            <a:ext cx="6096000" cy="760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b="0" i="0" dirty="0">
                <a:effectLst/>
                <a:latin typeface="Aptos Display" panose="020B0004020202020204" pitchFamily="34" charset="0"/>
              </a:rPr>
              <a:t>Οδοντιατρική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483E45B-A83E-CF36-CD41-ACFBB057C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7" t="20481" r="19385" b="15039"/>
          <a:stretch/>
        </p:blipFill>
        <p:spPr>
          <a:xfrm>
            <a:off x="6742484" y="3004696"/>
            <a:ext cx="4392488" cy="2470028"/>
          </a:xfrm>
          <a:prstGeom prst="rect">
            <a:avLst/>
          </a:prstGeom>
        </p:spPr>
      </p:pic>
      <p:pic>
        <p:nvPicPr>
          <p:cNvPr id="7" name="Εικόνα 6" descr="Εικόνα που περιέχει δόντι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A26843EC-DAB2-5C65-DF2D-84F7F9603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7" r="9236" b="8411"/>
          <a:stretch/>
        </p:blipFill>
        <p:spPr>
          <a:xfrm>
            <a:off x="892671" y="2747981"/>
            <a:ext cx="5290914" cy="304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88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A6858-03FE-AFD6-8157-4C0E26429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259DB2-2EEF-3E15-59BD-CF7F798DC5FA}"/>
              </a:ext>
            </a:extLst>
          </p:cNvPr>
          <p:cNvSpPr txBox="1"/>
          <p:nvPr/>
        </p:nvSpPr>
        <p:spPr>
          <a:xfrm>
            <a:off x="333772" y="404664"/>
            <a:ext cx="640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ΕΦΑΡΜΟΓΕΣ ΤΡΙΣΔΙΑΣΤΑΤΗΣ ΕΚΤΥΠΩΣΗΣ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4A3AE7-870F-B9A2-0B9E-99A5C876954E}"/>
              </a:ext>
            </a:extLst>
          </p:cNvPr>
          <p:cNvSpPr txBox="1"/>
          <p:nvPr/>
        </p:nvSpPr>
        <p:spPr>
          <a:xfrm>
            <a:off x="1053852" y="1052736"/>
            <a:ext cx="6096000" cy="760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dirty="0">
                <a:latin typeface="Aptos Display" panose="020B0004020202020204" pitchFamily="34" charset="0"/>
              </a:rPr>
              <a:t>Τέχνη</a:t>
            </a:r>
            <a:endParaRPr lang="el-GR" sz="3200" b="0" i="0" dirty="0">
              <a:effectLst/>
              <a:latin typeface="Aptos Display" panose="020B0004020202020204" pitchFamily="34" charset="0"/>
            </a:endParaRPr>
          </a:p>
        </p:txBody>
      </p:sp>
      <p:pic>
        <p:nvPicPr>
          <p:cNvPr id="5" name="Εικόνα 4" descr="Εικόνα που περιέχει τέχνη, βάζο, φωτογραφία νεκρής φύσης, κεραμ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337CC3AA-4D21-8E9F-756F-88A2EFB7C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2" r="19808"/>
          <a:stretch/>
        </p:blipFill>
        <p:spPr>
          <a:xfrm>
            <a:off x="360453" y="2306667"/>
            <a:ext cx="3456384" cy="4124325"/>
          </a:xfrm>
          <a:prstGeom prst="rect">
            <a:avLst/>
          </a:prstGeom>
        </p:spPr>
      </p:pic>
      <p:pic>
        <p:nvPicPr>
          <p:cNvPr id="7" name="Εικόνα 6" descr="Εικόνα που περιέχει κουπ πατ, τέχνη&#10;&#10;Περιγραφή που δημιουργήθηκε αυτόματα με μέτριο επίπεδο εμπιστοσύνης">
            <a:extLst>
              <a:ext uri="{FF2B5EF4-FFF2-40B4-BE49-F238E27FC236}">
                <a16:creationId xmlns:a16="http://schemas.microsoft.com/office/drawing/2014/main" id="{F392FE65-496E-23D1-F0ED-2F3E7BE45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r="8260"/>
          <a:stretch/>
        </p:blipFill>
        <p:spPr>
          <a:xfrm>
            <a:off x="4212881" y="3212976"/>
            <a:ext cx="5337089" cy="3562350"/>
          </a:xfrm>
          <a:prstGeom prst="rect">
            <a:avLst/>
          </a:prstGeom>
        </p:spPr>
      </p:pic>
      <p:pic>
        <p:nvPicPr>
          <p:cNvPr id="9" name="Εικόνα 8" descr="Εικόνα που περιέχει μοτίβο, τέχνη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A038E549-77D8-A1F4-877C-D96184E43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9" r="17676" b="6180"/>
          <a:stretch/>
        </p:blipFill>
        <p:spPr>
          <a:xfrm>
            <a:off x="7736185" y="260648"/>
            <a:ext cx="4030797" cy="34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96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816E0-474E-5511-B642-4DDDD0A8B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EF2BD9-7066-3E1D-1F0A-509B63BD396A}"/>
              </a:ext>
            </a:extLst>
          </p:cNvPr>
          <p:cNvSpPr txBox="1"/>
          <p:nvPr/>
        </p:nvSpPr>
        <p:spPr>
          <a:xfrm>
            <a:off x="333772" y="404664"/>
            <a:ext cx="640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ΕΦΑΡΜΟΓΕΣ ΤΡΙΣΔΙΑΣΤΑΤΗΣ ΕΚΤΥΠΩΣΗΣ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C84E17-EDB4-B56D-73EE-70E67E133CFB}"/>
              </a:ext>
            </a:extLst>
          </p:cNvPr>
          <p:cNvSpPr txBox="1"/>
          <p:nvPr/>
        </p:nvSpPr>
        <p:spPr>
          <a:xfrm>
            <a:off x="1053852" y="1052736"/>
            <a:ext cx="6096000" cy="760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dirty="0">
                <a:latin typeface="Aptos Display" panose="020B0004020202020204" pitchFamily="34" charset="0"/>
              </a:rPr>
              <a:t>Διακόσμηση</a:t>
            </a:r>
            <a:endParaRPr lang="el-GR" sz="3200" b="0" i="0" dirty="0">
              <a:effectLst/>
              <a:latin typeface="Aptos Display" panose="020B0004020202020204" pitchFamily="34" charset="0"/>
            </a:endParaRPr>
          </a:p>
        </p:txBody>
      </p:sp>
      <p:pic>
        <p:nvPicPr>
          <p:cNvPr id="5" name="Εικόνα 4" descr="Εικόνα που περιέχει καναπές, βάζο, έπιπλα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BC15F0FE-C278-11C6-CA27-62B07E636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33791" r="3543"/>
          <a:stretch/>
        </p:blipFill>
        <p:spPr>
          <a:xfrm>
            <a:off x="5014292" y="2924944"/>
            <a:ext cx="6408712" cy="2682177"/>
          </a:xfrm>
          <a:prstGeom prst="rect">
            <a:avLst/>
          </a:prstGeom>
        </p:spPr>
      </p:pic>
      <p:pic>
        <p:nvPicPr>
          <p:cNvPr id="7" name="Εικόνα 6" descr="Εικόνα που περιέχει έπιπλα, καρέκλα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AFC89F1-5D04-4504-0CCB-FCB85226D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r="10471"/>
          <a:stretch/>
        </p:blipFill>
        <p:spPr>
          <a:xfrm>
            <a:off x="1701924" y="2801041"/>
            <a:ext cx="3067663" cy="280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84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727F6-A747-BC8E-E5F7-81647ED90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1EC462-4D43-3C8E-8A9C-07CC3192E362}"/>
              </a:ext>
            </a:extLst>
          </p:cNvPr>
          <p:cNvSpPr txBox="1"/>
          <p:nvPr/>
        </p:nvSpPr>
        <p:spPr>
          <a:xfrm>
            <a:off x="333772" y="404664"/>
            <a:ext cx="640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ΕΦΑΡΜΟΓΕΣ ΤΡΙΣΔΙΑΣΤΑΤΗΣ ΕΚΤΥΠΩΣΗΣ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B94F39-F5F9-6102-1680-689A0C6EFC20}"/>
              </a:ext>
            </a:extLst>
          </p:cNvPr>
          <p:cNvSpPr txBox="1"/>
          <p:nvPr/>
        </p:nvSpPr>
        <p:spPr>
          <a:xfrm>
            <a:off x="1053852" y="1052736"/>
            <a:ext cx="6096000" cy="760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dirty="0">
                <a:latin typeface="Aptos Display" panose="020B0004020202020204" pitchFamily="34" charset="0"/>
              </a:rPr>
              <a:t>Μόδα</a:t>
            </a:r>
            <a:endParaRPr lang="el-GR" sz="3200" b="0" i="0" dirty="0">
              <a:effectLst/>
              <a:latin typeface="Aptos Display" panose="020B0004020202020204" pitchFamily="34" charset="0"/>
            </a:endParaRPr>
          </a:p>
        </p:txBody>
      </p:sp>
      <p:pic>
        <p:nvPicPr>
          <p:cNvPr id="5" name="Εικόνα 4" descr="Εικόνα που περιέχει αξεσουάρ μόδας, ρουχισμός, ανθρώπινο πρόσωπο, γυναίκα&#10;&#10;Περιγραφή που δημιουργήθηκε αυτόματα">
            <a:extLst>
              <a:ext uri="{FF2B5EF4-FFF2-40B4-BE49-F238E27FC236}">
                <a16:creationId xmlns:a16="http://schemas.microsoft.com/office/drawing/2014/main" id="{16DBE312-F3F2-991D-9640-CF4B922EA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1782502"/>
            <a:ext cx="5343525" cy="4229100"/>
          </a:xfrm>
          <a:prstGeom prst="rect">
            <a:avLst/>
          </a:prstGeom>
        </p:spPr>
      </p:pic>
      <p:pic>
        <p:nvPicPr>
          <p:cNvPr id="9" name="Εικόνα 8" descr="Εικόνα που περιέχει άτομο, αξεσουάρ μόδας, ρουχισμός, εξωραϊσμός&#10;&#10;Περιγραφή που δημιουργήθηκε αυτόματα">
            <a:extLst>
              <a:ext uri="{FF2B5EF4-FFF2-40B4-BE49-F238E27FC236}">
                <a16:creationId xmlns:a16="http://schemas.microsoft.com/office/drawing/2014/main" id="{76199EEB-0B79-903B-E60D-E3F2A8321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r="11992"/>
          <a:stretch/>
        </p:blipFill>
        <p:spPr>
          <a:xfrm>
            <a:off x="6754424" y="2125402"/>
            <a:ext cx="455417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56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AC72B-3A19-7644-DE2A-935D769A5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542D03-8642-2963-7A0B-675EB108983C}"/>
              </a:ext>
            </a:extLst>
          </p:cNvPr>
          <p:cNvSpPr txBox="1"/>
          <p:nvPr/>
        </p:nvSpPr>
        <p:spPr>
          <a:xfrm>
            <a:off x="333772" y="404664"/>
            <a:ext cx="640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ΕΦΑΡΜΟΓΕΣ ΤΡΙΣΔΙΑΣΤΑΤΗΣ ΕΚΤΥΠΩΣΗΣ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C8E9D-FD32-E4A1-12F5-F57D8FC0C265}"/>
              </a:ext>
            </a:extLst>
          </p:cNvPr>
          <p:cNvSpPr txBox="1"/>
          <p:nvPr/>
        </p:nvSpPr>
        <p:spPr>
          <a:xfrm>
            <a:off x="1053852" y="1052736"/>
            <a:ext cx="6096000" cy="760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b="0" i="0" dirty="0">
                <a:effectLst/>
                <a:latin typeface="Aptos Display" panose="020B0004020202020204" pitchFamily="34" charset="0"/>
              </a:rPr>
              <a:t>Κόσμημα</a:t>
            </a:r>
          </a:p>
        </p:txBody>
      </p:sp>
      <p:pic>
        <p:nvPicPr>
          <p:cNvPr id="5" name="Εικόνα 4" descr="Εικόνα που περιέχει κρανίο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AA953DF2-D422-41F9-FB00-F4007D308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05" y="2420888"/>
            <a:ext cx="6134100" cy="3686175"/>
          </a:xfrm>
          <a:prstGeom prst="rect">
            <a:avLst/>
          </a:prstGeom>
        </p:spPr>
      </p:pic>
      <p:pic>
        <p:nvPicPr>
          <p:cNvPr id="7" name="Εικόνα 6" descr="Εικόνα που περιέχει αξεσουάρ μόδας, περιδέραιο, λαιμός, σκουλαρίκια&#10;&#10;Περιγραφή που δημιουργήθηκε αυτόματα">
            <a:extLst>
              <a:ext uri="{FF2B5EF4-FFF2-40B4-BE49-F238E27FC236}">
                <a16:creationId xmlns:a16="http://schemas.microsoft.com/office/drawing/2014/main" id="{8802DEBF-499A-E987-B710-208D84AFC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60" y="2401728"/>
            <a:ext cx="5122248" cy="341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88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9FF8AE-9D5E-F98F-CC96-AE11A2CC5730}"/>
              </a:ext>
            </a:extLst>
          </p:cNvPr>
          <p:cNvSpPr txBox="1"/>
          <p:nvPr/>
        </p:nvSpPr>
        <p:spPr>
          <a:xfrm>
            <a:off x="838200" y="1412776"/>
            <a:ext cx="10224764" cy="3261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800" b="1" i="0" dirty="0" err="1">
                <a:effectLst/>
                <a:latin typeface="Aptos Display" panose="020B0004020202020204" pitchFamily="34" charset="0"/>
              </a:rPr>
              <a:t>Filament</a:t>
            </a:r>
            <a:r>
              <a:rPr lang="el-GR" sz="2800" b="1" i="0" dirty="0">
                <a:effectLst/>
                <a:latin typeface="Aptos Display" panose="020B0004020202020204" pitchFamily="34" charset="0"/>
              </a:rPr>
              <a:t> </a:t>
            </a:r>
            <a:r>
              <a:rPr lang="el-GR" sz="2800" b="1" i="0" dirty="0" err="1">
                <a:effectLst/>
                <a:latin typeface="Aptos Display" panose="020B0004020202020204" pitchFamily="34" charset="0"/>
              </a:rPr>
              <a:t>3D</a:t>
            </a:r>
            <a:r>
              <a:rPr lang="el-GR" sz="2800" b="1" i="0" dirty="0">
                <a:effectLst/>
                <a:latin typeface="Aptos Display" panose="020B0004020202020204" pitchFamily="34" charset="0"/>
              </a:rPr>
              <a:t> εκτύπωσης</a:t>
            </a:r>
            <a:r>
              <a:rPr lang="el-GR" sz="2800" b="0" i="0" dirty="0">
                <a:effectLst/>
                <a:latin typeface="Aptos Display" panose="020B0004020202020204" pitchFamily="34" charset="0"/>
              </a:rPr>
              <a:t>, είναι το υλικό που χρησιμοποιείται για τη δημιουργία τρισδιάστατων εκτυπώσεων. </a:t>
            </a:r>
          </a:p>
          <a:p>
            <a:pPr>
              <a:lnSpc>
                <a:spcPct val="150000"/>
              </a:lnSpc>
            </a:pPr>
            <a:r>
              <a:rPr lang="el-GR" sz="2800" b="0" i="0" dirty="0">
                <a:effectLst/>
                <a:latin typeface="Aptos Display" panose="020B0004020202020204" pitchFamily="34" charset="0"/>
              </a:rPr>
              <a:t>Είναι ένα μακρύ, λεπτό πλαστικό νήμα – κορδόνι που τροφοδοτείται μέσω της κεφαλής (</a:t>
            </a:r>
            <a:r>
              <a:rPr lang="el-GR" sz="2800" b="0" i="0" dirty="0" err="1">
                <a:effectLst/>
                <a:latin typeface="Aptos Display" panose="020B0004020202020204" pitchFamily="34" charset="0"/>
              </a:rPr>
              <a:t>extruder</a:t>
            </a:r>
            <a:r>
              <a:rPr lang="el-GR" sz="2800" b="0" i="0" dirty="0">
                <a:effectLst/>
                <a:latin typeface="Aptos Display" panose="020B0004020202020204" pitchFamily="34" charset="0"/>
              </a:rPr>
              <a:t>) του εκτυπωτή. Λιώνει, και απλώνεται στρώμα-στρώμα, για να δημιουργήσει ένα τρισδιάστατο αντικείμενο.</a:t>
            </a:r>
            <a:endParaRPr lang="el-GR" sz="2800" dirty="0">
              <a:latin typeface="Aptos Display" panose="020B0004020202020204" pitchFamily="34" charset="0"/>
            </a:endParaRPr>
          </a:p>
        </p:txBody>
      </p:sp>
      <p:pic>
        <p:nvPicPr>
          <p:cNvPr id="5" name="Εικόνα 4" descr="Εικόνα που περιέχει πολυχρωμία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70BE39BA-A38A-E55F-538D-46BC6597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4674631"/>
            <a:ext cx="7056784" cy="2032259"/>
          </a:xfrm>
          <a:prstGeom prst="rect">
            <a:avLst/>
          </a:prstGeom>
        </p:spPr>
      </p:pic>
      <p:sp>
        <p:nvSpPr>
          <p:cNvPr id="8" name="Τίτλος 1">
            <a:extLst>
              <a:ext uri="{FF2B5EF4-FFF2-40B4-BE49-F238E27FC236}">
                <a16:creationId xmlns:a16="http://schemas.microsoft.com/office/drawing/2014/main" id="{A3876E3E-7E44-D13C-F121-FA649F64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92" y="584684"/>
            <a:ext cx="5388470" cy="540854"/>
          </a:xfrm>
        </p:spPr>
        <p:txBody>
          <a:bodyPr>
            <a:normAutofit/>
          </a:bodyPr>
          <a:lstStyle/>
          <a:p>
            <a:r>
              <a:rPr lang="el-GR" sz="2800" b="1" dirty="0">
                <a:latin typeface="Aptos Display" panose="020B0004020202020204" pitchFamily="34" charset="0"/>
              </a:rPr>
              <a:t>ΑΝΑΛΩΣΙΜΑ </a:t>
            </a:r>
            <a:r>
              <a:rPr lang="en-US" sz="2800" b="1" dirty="0" err="1">
                <a:latin typeface="Aptos Display" panose="020B0004020202020204" pitchFamily="34" charset="0"/>
              </a:rPr>
              <a:t>FDM</a:t>
            </a:r>
            <a:r>
              <a:rPr lang="en-US" sz="2800" b="1" dirty="0">
                <a:latin typeface="Aptos Display" panose="020B0004020202020204" pitchFamily="34" charset="0"/>
              </a:rPr>
              <a:t> </a:t>
            </a:r>
            <a:r>
              <a:rPr lang="el-GR" sz="2800" b="1" dirty="0">
                <a:latin typeface="Aptos Display" panose="020B0004020202020204" pitchFamily="34" charset="0"/>
              </a:rPr>
              <a:t>3</a:t>
            </a:r>
            <a:r>
              <a:rPr lang="en-US" sz="2800" b="1" dirty="0">
                <a:latin typeface="Aptos Display" panose="020B0004020202020204" pitchFamily="34" charset="0"/>
              </a:rPr>
              <a:t>D</a:t>
            </a:r>
            <a:r>
              <a:rPr lang="el-GR" sz="2800" b="1" dirty="0">
                <a:latin typeface="Aptos Display" panose="020B0004020202020204" pitchFamily="34" charset="0"/>
              </a:rPr>
              <a:t> </a:t>
            </a:r>
            <a:r>
              <a:rPr lang="en-US" sz="2800" b="1" dirty="0">
                <a:latin typeface="Aptos Display" panose="020B0004020202020204" pitchFamily="34" charset="0"/>
              </a:rPr>
              <a:t>PRINTER</a:t>
            </a:r>
            <a:endParaRPr lang="el-GR" sz="2800" b="1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117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3F31F-3E63-7E64-0EA9-E5468E65D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E02252-D1EE-1C66-63F6-6F6E5860028D}"/>
              </a:ext>
            </a:extLst>
          </p:cNvPr>
          <p:cNvSpPr txBox="1"/>
          <p:nvPr/>
        </p:nvSpPr>
        <p:spPr>
          <a:xfrm>
            <a:off x="333772" y="404664"/>
            <a:ext cx="64087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ΕΦΑΡΜΟΓΕΣ ΤΡΙΣΔΙΑΣΤΑΤΗΣ ΕΚΤΥΠΩΣΗΣ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71B8F-DCBF-8866-E0FB-D8CC2740E032}"/>
              </a:ext>
            </a:extLst>
          </p:cNvPr>
          <p:cNvSpPr txBox="1"/>
          <p:nvPr/>
        </p:nvSpPr>
        <p:spPr>
          <a:xfrm>
            <a:off x="1053852" y="1052736"/>
            <a:ext cx="6096000" cy="760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dirty="0">
                <a:latin typeface="Aptos Display" panose="020B0004020202020204" pitchFamily="34" charset="0"/>
              </a:rPr>
              <a:t>Μαγειρική</a:t>
            </a:r>
            <a:r>
              <a:rPr lang="en-US" sz="3200" dirty="0">
                <a:latin typeface="Aptos Display" panose="020B0004020202020204" pitchFamily="34" charset="0"/>
              </a:rPr>
              <a:t> - </a:t>
            </a:r>
            <a:r>
              <a:rPr lang="el-GR" sz="3200" dirty="0">
                <a:latin typeface="Aptos Display" panose="020B0004020202020204" pitchFamily="34" charset="0"/>
              </a:rPr>
              <a:t>Ζαχαροπλαστική</a:t>
            </a:r>
            <a:endParaRPr lang="el-GR" sz="3200" b="0" i="0" dirty="0">
              <a:effectLst/>
              <a:latin typeface="Aptos Display" panose="020B0004020202020204" pitchFamily="34" charset="0"/>
            </a:endParaRPr>
          </a:p>
        </p:txBody>
      </p:sp>
      <p:pic>
        <p:nvPicPr>
          <p:cNvPr id="5" name="Εικόνα 4" descr="Εικόνα που περιέχει εσωτερικός χώρος&#10;&#10;Περιγραφή που δημιουργήθηκε αυτόματα με μέτριο επίπεδο εμπιστοσύνης">
            <a:extLst>
              <a:ext uri="{FF2B5EF4-FFF2-40B4-BE49-F238E27FC236}">
                <a16:creationId xmlns:a16="http://schemas.microsoft.com/office/drawing/2014/main" id="{197FC08F-DC88-BD01-5939-D093D2275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6" r="21588" b="22207"/>
          <a:stretch/>
        </p:blipFill>
        <p:spPr>
          <a:xfrm>
            <a:off x="984215" y="2564903"/>
            <a:ext cx="4678149" cy="350731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A33A3D6-7E1B-0448-7C44-39F8DA02C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2280538"/>
            <a:ext cx="4673724" cy="350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56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703F8-EC72-D47C-C238-1CFD00635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EC2FB5-2BF0-B91A-9A07-7F2B61E74622}"/>
              </a:ext>
            </a:extLst>
          </p:cNvPr>
          <p:cNvSpPr txBox="1"/>
          <p:nvPr/>
        </p:nvSpPr>
        <p:spPr>
          <a:xfrm>
            <a:off x="2658472" y="2684373"/>
            <a:ext cx="68718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7200" b="1" dirty="0"/>
              <a:t>ΕΥΧΑΡΙΣΤΟΥΜΕ</a:t>
            </a:r>
          </a:p>
        </p:txBody>
      </p:sp>
    </p:spTree>
    <p:extLst>
      <p:ext uri="{BB962C8B-B14F-4D97-AF65-F5344CB8AC3E}">
        <p14:creationId xmlns:p14="http://schemas.microsoft.com/office/powerpoint/2010/main" val="1517089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Ελεύθερη σχεδίαση: Σχήμα 23">
            <a:extLst>
              <a:ext uri="{FF2B5EF4-FFF2-40B4-BE49-F238E27FC236}">
                <a16:creationId xmlns:a16="http://schemas.microsoft.com/office/drawing/2014/main" id="{2B1ADA2D-824D-B31A-7419-4D72B37D91DA}"/>
              </a:ext>
            </a:extLst>
          </p:cNvPr>
          <p:cNvSpPr/>
          <p:nvPr/>
        </p:nvSpPr>
        <p:spPr>
          <a:xfrm rot="18000000">
            <a:off x="6072685" y="739748"/>
            <a:ext cx="14918" cy="24336"/>
          </a:xfrm>
          <a:custGeom>
            <a:avLst/>
            <a:gdLst>
              <a:gd name="connsiteX0" fmla="*/ 4995 w 14918"/>
              <a:gd name="connsiteY0" fmla="*/ 6054 h 24336"/>
              <a:gd name="connsiteX1" fmla="*/ 14918 w 14918"/>
              <a:gd name="connsiteY1" fmla="*/ 24336 h 24336"/>
              <a:gd name="connsiteX2" fmla="*/ 0 w 14918"/>
              <a:gd name="connsiteY2" fmla="*/ 0 h 24336"/>
              <a:gd name="connsiteX3" fmla="*/ 4995 w 14918"/>
              <a:gd name="connsiteY3" fmla="*/ 6054 h 2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18" h="24336">
                <a:moveTo>
                  <a:pt x="4995" y="6054"/>
                </a:moveTo>
                <a:lnTo>
                  <a:pt x="14918" y="24336"/>
                </a:lnTo>
                <a:lnTo>
                  <a:pt x="0" y="0"/>
                </a:lnTo>
                <a:lnTo>
                  <a:pt x="4995" y="6054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23" name="Ελεύθερη σχεδίαση: Σχήμα 22">
            <a:extLst>
              <a:ext uri="{FF2B5EF4-FFF2-40B4-BE49-F238E27FC236}">
                <a16:creationId xmlns:a16="http://schemas.microsoft.com/office/drawing/2014/main" id="{460E7E37-0C66-D6AA-8ED2-A969B071B1C6}"/>
              </a:ext>
            </a:extLst>
          </p:cNvPr>
          <p:cNvSpPr/>
          <p:nvPr/>
        </p:nvSpPr>
        <p:spPr>
          <a:xfrm rot="18000000">
            <a:off x="6101872" y="739372"/>
            <a:ext cx="13617" cy="25087"/>
          </a:xfrm>
          <a:custGeom>
            <a:avLst/>
            <a:gdLst>
              <a:gd name="connsiteX0" fmla="*/ 10872 w 13617"/>
              <a:gd name="connsiteY0" fmla="*/ 17735 h 25087"/>
              <a:gd name="connsiteX1" fmla="*/ 13617 w 13617"/>
              <a:gd name="connsiteY1" fmla="*/ 25087 h 25087"/>
              <a:gd name="connsiteX2" fmla="*/ 0 w 13617"/>
              <a:gd name="connsiteY2" fmla="*/ 0 h 25087"/>
              <a:gd name="connsiteX3" fmla="*/ 10872 w 13617"/>
              <a:gd name="connsiteY3" fmla="*/ 17735 h 2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17" h="25087">
                <a:moveTo>
                  <a:pt x="10872" y="17735"/>
                </a:moveTo>
                <a:lnTo>
                  <a:pt x="13617" y="25087"/>
                </a:lnTo>
                <a:lnTo>
                  <a:pt x="0" y="0"/>
                </a:lnTo>
                <a:lnTo>
                  <a:pt x="10872" y="17735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9" name="Ελεύθερη σχεδίαση: Σχήμα 18">
            <a:extLst>
              <a:ext uri="{FF2B5EF4-FFF2-40B4-BE49-F238E27FC236}">
                <a16:creationId xmlns:a16="http://schemas.microsoft.com/office/drawing/2014/main" id="{4C323DCB-A775-1C8C-A1B5-50968C353337}"/>
              </a:ext>
            </a:extLst>
          </p:cNvPr>
          <p:cNvSpPr/>
          <p:nvPr/>
        </p:nvSpPr>
        <p:spPr>
          <a:xfrm rot="18000000">
            <a:off x="3754738" y="2085332"/>
            <a:ext cx="28540" cy="1299"/>
          </a:xfrm>
          <a:custGeom>
            <a:avLst/>
            <a:gdLst>
              <a:gd name="connsiteX0" fmla="*/ 28540 w 28540"/>
              <a:gd name="connsiteY0" fmla="*/ 1299 h 1299"/>
              <a:gd name="connsiteX1" fmla="*/ 0 w 28540"/>
              <a:gd name="connsiteY1" fmla="*/ 548 h 1299"/>
              <a:gd name="connsiteX2" fmla="*/ 20800 w 28540"/>
              <a:gd name="connsiteY2" fmla="*/ 0 h 1299"/>
              <a:gd name="connsiteX3" fmla="*/ 28540 w 28540"/>
              <a:gd name="connsiteY3" fmla="*/ 1299 h 1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0" h="1299">
                <a:moveTo>
                  <a:pt x="28540" y="1299"/>
                </a:moveTo>
                <a:lnTo>
                  <a:pt x="0" y="548"/>
                </a:lnTo>
                <a:lnTo>
                  <a:pt x="20800" y="0"/>
                </a:lnTo>
                <a:lnTo>
                  <a:pt x="28540" y="1299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8" name="Ελεύθερη σχεδίαση: Σχήμα 17">
            <a:extLst>
              <a:ext uri="{FF2B5EF4-FFF2-40B4-BE49-F238E27FC236}">
                <a16:creationId xmlns:a16="http://schemas.microsoft.com/office/drawing/2014/main" id="{C88314A5-ACA1-67B6-690D-D4562B51D763}"/>
              </a:ext>
            </a:extLst>
          </p:cNvPr>
          <p:cNvSpPr/>
          <p:nvPr/>
        </p:nvSpPr>
        <p:spPr>
          <a:xfrm rot="18000000">
            <a:off x="8412773" y="2073573"/>
            <a:ext cx="13611" cy="25078"/>
          </a:xfrm>
          <a:custGeom>
            <a:avLst/>
            <a:gdLst>
              <a:gd name="connsiteX0" fmla="*/ 13611 w 13611"/>
              <a:gd name="connsiteY0" fmla="*/ 0 h 25078"/>
              <a:gd name="connsiteX1" fmla="*/ 10867 w 13611"/>
              <a:gd name="connsiteY1" fmla="*/ 7349 h 25078"/>
              <a:gd name="connsiteX2" fmla="*/ 0 w 13611"/>
              <a:gd name="connsiteY2" fmla="*/ 25078 h 25078"/>
              <a:gd name="connsiteX3" fmla="*/ 13611 w 13611"/>
              <a:gd name="connsiteY3" fmla="*/ 0 h 2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11" h="25078">
                <a:moveTo>
                  <a:pt x="13611" y="0"/>
                </a:moveTo>
                <a:lnTo>
                  <a:pt x="10867" y="7349"/>
                </a:lnTo>
                <a:lnTo>
                  <a:pt x="0" y="25078"/>
                </a:lnTo>
                <a:lnTo>
                  <a:pt x="13611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7" name="Ελεύθερη σχεδίαση: Σχήμα 16">
            <a:extLst>
              <a:ext uri="{FF2B5EF4-FFF2-40B4-BE49-F238E27FC236}">
                <a16:creationId xmlns:a16="http://schemas.microsoft.com/office/drawing/2014/main" id="{E0FA2B10-54CA-D9D7-9C1E-804161B0A544}"/>
              </a:ext>
            </a:extLst>
          </p:cNvPr>
          <p:cNvSpPr/>
          <p:nvPr/>
        </p:nvSpPr>
        <p:spPr>
          <a:xfrm rot="18000000">
            <a:off x="8426383" y="2098652"/>
            <a:ext cx="14922" cy="24342"/>
          </a:xfrm>
          <a:custGeom>
            <a:avLst/>
            <a:gdLst>
              <a:gd name="connsiteX0" fmla="*/ 14922 w 14922"/>
              <a:gd name="connsiteY0" fmla="*/ 0 h 24342"/>
              <a:gd name="connsiteX1" fmla="*/ 4995 w 14922"/>
              <a:gd name="connsiteY1" fmla="*/ 18288 h 24342"/>
              <a:gd name="connsiteX2" fmla="*/ 0 w 14922"/>
              <a:gd name="connsiteY2" fmla="*/ 24342 h 24342"/>
              <a:gd name="connsiteX3" fmla="*/ 14922 w 14922"/>
              <a:gd name="connsiteY3" fmla="*/ 0 h 2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22" h="24342">
                <a:moveTo>
                  <a:pt x="14922" y="0"/>
                </a:moveTo>
                <a:lnTo>
                  <a:pt x="4995" y="18288"/>
                </a:lnTo>
                <a:lnTo>
                  <a:pt x="0" y="24342"/>
                </a:lnTo>
                <a:lnTo>
                  <a:pt x="14922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6" name="Ελεύθερη σχεδίαση: Σχήμα 15">
            <a:extLst>
              <a:ext uri="{FF2B5EF4-FFF2-40B4-BE49-F238E27FC236}">
                <a16:creationId xmlns:a16="http://schemas.microsoft.com/office/drawing/2014/main" id="{D1918E9B-F6A3-A386-BD5B-DC258A31AE1D}"/>
              </a:ext>
            </a:extLst>
          </p:cNvPr>
          <p:cNvSpPr/>
          <p:nvPr/>
        </p:nvSpPr>
        <p:spPr>
          <a:xfrm rot="18000000">
            <a:off x="3740481" y="2110039"/>
            <a:ext cx="28522" cy="1298"/>
          </a:xfrm>
          <a:custGeom>
            <a:avLst/>
            <a:gdLst>
              <a:gd name="connsiteX0" fmla="*/ 28522 w 28522"/>
              <a:gd name="connsiteY0" fmla="*/ 548 h 1298"/>
              <a:gd name="connsiteX1" fmla="*/ 0 w 28522"/>
              <a:gd name="connsiteY1" fmla="*/ 1298 h 1298"/>
              <a:gd name="connsiteX2" fmla="*/ 7734 w 28522"/>
              <a:gd name="connsiteY2" fmla="*/ 0 h 1298"/>
              <a:gd name="connsiteX3" fmla="*/ 28522 w 28522"/>
              <a:gd name="connsiteY3" fmla="*/ 548 h 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2" h="1298">
                <a:moveTo>
                  <a:pt x="28522" y="548"/>
                </a:moveTo>
                <a:lnTo>
                  <a:pt x="0" y="1298"/>
                </a:lnTo>
                <a:lnTo>
                  <a:pt x="7734" y="0"/>
                </a:lnTo>
                <a:lnTo>
                  <a:pt x="28522" y="548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3" name="Ελεύθερη σχεδίαση: Σχήμα 12">
            <a:extLst>
              <a:ext uri="{FF2B5EF4-FFF2-40B4-BE49-F238E27FC236}">
                <a16:creationId xmlns:a16="http://schemas.microsoft.com/office/drawing/2014/main" id="{E5E9D475-8C8C-E952-B7D3-9755029A5C81}"/>
              </a:ext>
            </a:extLst>
          </p:cNvPr>
          <p:cNvSpPr/>
          <p:nvPr/>
        </p:nvSpPr>
        <p:spPr>
          <a:xfrm rot="18000000">
            <a:off x="8419811" y="4778713"/>
            <a:ext cx="28542" cy="1299"/>
          </a:xfrm>
          <a:custGeom>
            <a:avLst/>
            <a:gdLst>
              <a:gd name="connsiteX0" fmla="*/ 28542 w 28542"/>
              <a:gd name="connsiteY0" fmla="*/ 0 h 1299"/>
              <a:gd name="connsiteX1" fmla="*/ 20802 w 28542"/>
              <a:gd name="connsiteY1" fmla="*/ 1299 h 1299"/>
              <a:gd name="connsiteX2" fmla="*/ 0 w 28542"/>
              <a:gd name="connsiteY2" fmla="*/ 752 h 1299"/>
              <a:gd name="connsiteX3" fmla="*/ 28542 w 28542"/>
              <a:gd name="connsiteY3" fmla="*/ 0 h 1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2" h="1299">
                <a:moveTo>
                  <a:pt x="28542" y="0"/>
                </a:moveTo>
                <a:lnTo>
                  <a:pt x="20802" y="1299"/>
                </a:lnTo>
                <a:lnTo>
                  <a:pt x="0" y="752"/>
                </a:lnTo>
                <a:lnTo>
                  <a:pt x="28542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2" name="Ελεύθερη σχεδίαση: Σχήμα 11">
            <a:extLst>
              <a:ext uri="{FF2B5EF4-FFF2-40B4-BE49-F238E27FC236}">
                <a16:creationId xmlns:a16="http://schemas.microsoft.com/office/drawing/2014/main" id="{8E92468E-5EC5-84F1-DA5A-0745F6B853AF}"/>
              </a:ext>
            </a:extLst>
          </p:cNvPr>
          <p:cNvSpPr/>
          <p:nvPr/>
        </p:nvSpPr>
        <p:spPr>
          <a:xfrm rot="18000000">
            <a:off x="3747524" y="4767059"/>
            <a:ext cx="14911" cy="24326"/>
          </a:xfrm>
          <a:custGeom>
            <a:avLst/>
            <a:gdLst>
              <a:gd name="connsiteX0" fmla="*/ 14911 w 14911"/>
              <a:gd name="connsiteY0" fmla="*/ 0 h 24326"/>
              <a:gd name="connsiteX1" fmla="*/ 0 w 14911"/>
              <a:gd name="connsiteY1" fmla="*/ 24326 h 24326"/>
              <a:gd name="connsiteX2" fmla="*/ 9920 w 14911"/>
              <a:gd name="connsiteY2" fmla="*/ 6049 h 24326"/>
              <a:gd name="connsiteX3" fmla="*/ 14911 w 14911"/>
              <a:gd name="connsiteY3" fmla="*/ 0 h 2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11" h="24326">
                <a:moveTo>
                  <a:pt x="14911" y="0"/>
                </a:moveTo>
                <a:lnTo>
                  <a:pt x="0" y="24326"/>
                </a:lnTo>
                <a:lnTo>
                  <a:pt x="9920" y="6049"/>
                </a:lnTo>
                <a:lnTo>
                  <a:pt x="14911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1" name="Ελεύθερη σχεδίαση: Σχήμα 10">
            <a:extLst>
              <a:ext uri="{FF2B5EF4-FFF2-40B4-BE49-F238E27FC236}">
                <a16:creationId xmlns:a16="http://schemas.microsoft.com/office/drawing/2014/main" id="{4B7A8C15-4AA8-FA90-BCAB-DDD2E89CD86E}"/>
              </a:ext>
            </a:extLst>
          </p:cNvPr>
          <p:cNvSpPr/>
          <p:nvPr/>
        </p:nvSpPr>
        <p:spPr>
          <a:xfrm rot="18000000">
            <a:off x="3762435" y="4791384"/>
            <a:ext cx="13619" cy="25092"/>
          </a:xfrm>
          <a:custGeom>
            <a:avLst/>
            <a:gdLst>
              <a:gd name="connsiteX0" fmla="*/ 13619 w 13619"/>
              <a:gd name="connsiteY0" fmla="*/ 0 h 25092"/>
              <a:gd name="connsiteX1" fmla="*/ 0 w 13619"/>
              <a:gd name="connsiteY1" fmla="*/ 25092 h 25092"/>
              <a:gd name="connsiteX2" fmla="*/ 2745 w 13619"/>
              <a:gd name="connsiteY2" fmla="*/ 17740 h 25092"/>
              <a:gd name="connsiteX3" fmla="*/ 13619 w 13619"/>
              <a:gd name="connsiteY3" fmla="*/ 0 h 2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19" h="25092">
                <a:moveTo>
                  <a:pt x="13619" y="0"/>
                </a:moveTo>
                <a:lnTo>
                  <a:pt x="0" y="25092"/>
                </a:lnTo>
                <a:lnTo>
                  <a:pt x="2745" y="17740"/>
                </a:lnTo>
                <a:lnTo>
                  <a:pt x="13619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0" name="Ελεύθερη σχεδίαση: Σχήμα 9">
            <a:extLst>
              <a:ext uri="{FF2B5EF4-FFF2-40B4-BE49-F238E27FC236}">
                <a16:creationId xmlns:a16="http://schemas.microsoft.com/office/drawing/2014/main" id="{AFB02E9F-14A0-9B37-8E3F-CD7740C7592B}"/>
              </a:ext>
            </a:extLst>
          </p:cNvPr>
          <p:cNvSpPr/>
          <p:nvPr/>
        </p:nvSpPr>
        <p:spPr>
          <a:xfrm rot="18000000">
            <a:off x="8405554" y="4803422"/>
            <a:ext cx="28523" cy="1298"/>
          </a:xfrm>
          <a:custGeom>
            <a:avLst/>
            <a:gdLst>
              <a:gd name="connsiteX0" fmla="*/ 28523 w 28523"/>
              <a:gd name="connsiteY0" fmla="*/ 751 h 1298"/>
              <a:gd name="connsiteX1" fmla="*/ 7736 w 28523"/>
              <a:gd name="connsiteY1" fmla="*/ 1298 h 1298"/>
              <a:gd name="connsiteX2" fmla="*/ 0 w 28523"/>
              <a:gd name="connsiteY2" fmla="*/ 0 h 1298"/>
              <a:gd name="connsiteX3" fmla="*/ 28523 w 28523"/>
              <a:gd name="connsiteY3" fmla="*/ 751 h 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3" h="1298">
                <a:moveTo>
                  <a:pt x="28523" y="751"/>
                </a:moveTo>
                <a:lnTo>
                  <a:pt x="7736" y="1298"/>
                </a:lnTo>
                <a:lnTo>
                  <a:pt x="0" y="0"/>
                </a:lnTo>
                <a:lnTo>
                  <a:pt x="28523" y="751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7" name="Ελεύθερη σχεδίαση: Σχήμα 6">
            <a:extLst>
              <a:ext uri="{FF2B5EF4-FFF2-40B4-BE49-F238E27FC236}">
                <a16:creationId xmlns:a16="http://schemas.microsoft.com/office/drawing/2014/main" id="{D0B20910-F490-F816-A473-303AE84447F8}"/>
              </a:ext>
            </a:extLst>
          </p:cNvPr>
          <p:cNvSpPr/>
          <p:nvPr/>
        </p:nvSpPr>
        <p:spPr>
          <a:xfrm rot="18000000">
            <a:off x="6073340" y="6125590"/>
            <a:ext cx="13615" cy="25084"/>
          </a:xfrm>
          <a:custGeom>
            <a:avLst/>
            <a:gdLst>
              <a:gd name="connsiteX0" fmla="*/ 0 w 13615"/>
              <a:gd name="connsiteY0" fmla="*/ 0 h 25084"/>
              <a:gd name="connsiteX1" fmla="*/ 13615 w 13615"/>
              <a:gd name="connsiteY1" fmla="*/ 25084 h 25084"/>
              <a:gd name="connsiteX2" fmla="*/ 2744 w 13615"/>
              <a:gd name="connsiteY2" fmla="*/ 7349 h 25084"/>
              <a:gd name="connsiteX3" fmla="*/ 0 w 13615"/>
              <a:gd name="connsiteY3" fmla="*/ 0 h 2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15" h="25084">
                <a:moveTo>
                  <a:pt x="0" y="0"/>
                </a:moveTo>
                <a:lnTo>
                  <a:pt x="13615" y="25084"/>
                </a:lnTo>
                <a:lnTo>
                  <a:pt x="2744" y="73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6" name="Ελεύθερη σχεδίαση: Σχήμα 5">
            <a:extLst>
              <a:ext uri="{FF2B5EF4-FFF2-40B4-BE49-F238E27FC236}">
                <a16:creationId xmlns:a16="http://schemas.microsoft.com/office/drawing/2014/main" id="{B03D51AB-AC8A-4FA4-69F7-BA4EFA4609DC}"/>
              </a:ext>
            </a:extLst>
          </p:cNvPr>
          <p:cNvSpPr/>
          <p:nvPr/>
        </p:nvSpPr>
        <p:spPr>
          <a:xfrm rot="18000000">
            <a:off x="6101220" y="6125967"/>
            <a:ext cx="14916" cy="24333"/>
          </a:xfrm>
          <a:custGeom>
            <a:avLst/>
            <a:gdLst>
              <a:gd name="connsiteX0" fmla="*/ 14916 w 14916"/>
              <a:gd name="connsiteY0" fmla="*/ 24333 h 24333"/>
              <a:gd name="connsiteX1" fmla="*/ 9924 w 14916"/>
              <a:gd name="connsiteY1" fmla="*/ 18282 h 24333"/>
              <a:gd name="connsiteX2" fmla="*/ 0 w 14916"/>
              <a:gd name="connsiteY2" fmla="*/ 0 h 24333"/>
              <a:gd name="connsiteX3" fmla="*/ 14916 w 14916"/>
              <a:gd name="connsiteY3" fmla="*/ 24333 h 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16" h="24333">
                <a:moveTo>
                  <a:pt x="14916" y="24333"/>
                </a:moveTo>
                <a:lnTo>
                  <a:pt x="9924" y="18282"/>
                </a:lnTo>
                <a:lnTo>
                  <a:pt x="0" y="0"/>
                </a:lnTo>
                <a:lnTo>
                  <a:pt x="14916" y="24333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8AE0B1-DE75-DFDD-DBD0-2FACB9897A42}"/>
              </a:ext>
            </a:extLst>
          </p:cNvPr>
          <p:cNvSpPr txBox="1"/>
          <p:nvPr/>
        </p:nvSpPr>
        <p:spPr>
          <a:xfrm>
            <a:off x="-2474540" y="764084"/>
            <a:ext cx="22914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0" dirty="0" err="1">
                <a:effectLst/>
                <a:latin typeface="Aptos Display" panose="020B0004020202020204" pitchFamily="34" charset="0"/>
              </a:rPr>
              <a:t>PLA</a:t>
            </a:r>
            <a:r>
              <a:rPr lang="el-GR" sz="2000" b="1" i="0" dirty="0">
                <a:effectLst/>
                <a:latin typeface="Aptos Display" panose="020B0004020202020204" pitchFamily="34" charset="0"/>
              </a:rPr>
              <a:t>: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 Εύκολο στην εκτύπωση, σκληρό βιοδιασπώμενο πλαστικό</a:t>
            </a:r>
            <a:endParaRPr lang="el-GR" sz="2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98C8D0-0C0F-1FA7-6C94-181270135D1C}"/>
              </a:ext>
            </a:extLst>
          </p:cNvPr>
          <p:cNvSpPr txBox="1"/>
          <p:nvPr/>
        </p:nvSpPr>
        <p:spPr>
          <a:xfrm>
            <a:off x="-2618556" y="2668742"/>
            <a:ext cx="22914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0" dirty="0" err="1">
                <a:effectLst/>
                <a:latin typeface="Aptos Display" panose="020B0004020202020204" pitchFamily="34" charset="0"/>
              </a:rPr>
              <a:t>ABS</a:t>
            </a:r>
            <a:r>
              <a:rPr lang="el-GR" sz="2000" b="1" i="0" dirty="0">
                <a:effectLst/>
                <a:latin typeface="Aptos Display" panose="020B0004020202020204" pitchFamily="34" charset="0"/>
              </a:rPr>
              <a:t>: 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Ανθεκτικό στην κρούση και στις υψηλές θερμοκρασίες</a:t>
            </a:r>
            <a:endParaRPr lang="el-GR" sz="2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35579D4-3169-DCD2-1CED-795FA8BE6040}"/>
              </a:ext>
            </a:extLst>
          </p:cNvPr>
          <p:cNvSpPr txBox="1"/>
          <p:nvPr/>
        </p:nvSpPr>
        <p:spPr>
          <a:xfrm>
            <a:off x="-2546548" y="4573400"/>
            <a:ext cx="22970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0" dirty="0" err="1">
                <a:effectLst/>
                <a:latin typeface="Aptos Display" panose="020B0004020202020204" pitchFamily="34" charset="0"/>
              </a:rPr>
              <a:t>ASA</a:t>
            </a:r>
            <a:r>
              <a:rPr lang="el-GR" sz="2000" b="1" i="0" dirty="0">
                <a:effectLst/>
                <a:latin typeface="Aptos Display" panose="020B0004020202020204" pitchFamily="34" charset="0"/>
              </a:rPr>
              <a:t>: 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Ειδικό υλικό για εξωτερικούς χώρους. </a:t>
            </a:r>
            <a:r>
              <a:rPr lang="el-GR" sz="2000" b="0" i="0" dirty="0" err="1">
                <a:effectLst/>
                <a:latin typeface="Aptos Display" panose="020B0004020202020204" pitchFamily="34" charset="0"/>
              </a:rPr>
              <a:t>UV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 και </a:t>
            </a:r>
            <a:r>
              <a:rPr lang="el-GR" sz="2000" b="0" i="0" dirty="0" err="1">
                <a:effectLst/>
                <a:latin typeface="Aptos Display" panose="020B0004020202020204" pitchFamily="34" charset="0"/>
              </a:rPr>
              <a:t>WEATHER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 </a:t>
            </a:r>
            <a:r>
              <a:rPr lang="el-GR" sz="2000" b="0" i="0" dirty="0" err="1">
                <a:effectLst/>
                <a:latin typeface="Aptos Display" panose="020B0004020202020204" pitchFamily="34" charset="0"/>
              </a:rPr>
              <a:t>resistant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! </a:t>
            </a:r>
            <a:endParaRPr lang="en-US" sz="2000" b="0" i="0" dirty="0">
              <a:effectLst/>
              <a:latin typeface="Aptos Display" panose="020B00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688745B-BE49-A640-D454-7B0744431ADC}"/>
              </a:ext>
            </a:extLst>
          </p:cNvPr>
          <p:cNvSpPr txBox="1"/>
          <p:nvPr/>
        </p:nvSpPr>
        <p:spPr>
          <a:xfrm>
            <a:off x="12358363" y="765175"/>
            <a:ext cx="24490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0" dirty="0" err="1">
                <a:effectLst/>
                <a:latin typeface="Aptos Display" panose="020B0004020202020204" pitchFamily="34" charset="0"/>
              </a:rPr>
              <a:t>Flexible</a:t>
            </a:r>
            <a:r>
              <a:rPr lang="el-GR" sz="2000" b="1" i="0" dirty="0">
                <a:effectLst/>
                <a:latin typeface="Aptos Display" panose="020B0004020202020204" pitchFamily="34" charset="0"/>
              </a:rPr>
              <a:t>: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 Ελαστικά υλικά για ελαστικότητα και υψηλή αντοχή</a:t>
            </a:r>
            <a:endParaRPr lang="el-GR" sz="2000" dirty="0"/>
          </a:p>
        </p:txBody>
      </p:sp>
      <p:sp>
        <p:nvSpPr>
          <p:cNvPr id="67" name="Τίτλος 1">
            <a:extLst>
              <a:ext uri="{FF2B5EF4-FFF2-40B4-BE49-F238E27FC236}">
                <a16:creationId xmlns:a16="http://schemas.microsoft.com/office/drawing/2014/main" id="{BD272FCA-1D58-175C-7589-C3B09DA4B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511" y="1425803"/>
            <a:ext cx="9793088" cy="1512168"/>
          </a:xfrm>
        </p:spPr>
        <p:txBody>
          <a:bodyPr>
            <a:normAutofit/>
          </a:bodyPr>
          <a:lstStyle/>
          <a:p>
            <a:pPr algn="ctr"/>
            <a:r>
              <a:rPr lang="el-GR" sz="8000" b="1" dirty="0">
                <a:latin typeface="Aptos Display" panose="020B0004020202020204" pitchFamily="34" charset="0"/>
              </a:rPr>
              <a:t>ΤΥΠΟΙ </a:t>
            </a:r>
            <a:r>
              <a:rPr lang="en-US" sz="8000" b="1" dirty="0">
                <a:latin typeface="Aptos Display" panose="020B0004020202020204" pitchFamily="34" charset="0"/>
              </a:rPr>
              <a:t>FILAMENT</a:t>
            </a:r>
            <a:endParaRPr lang="el-GR" sz="8000" b="1" dirty="0">
              <a:latin typeface="Aptos Display" panose="020B0004020202020204" pitchFamily="34" charset="0"/>
            </a:endParaRPr>
          </a:p>
        </p:txBody>
      </p:sp>
      <p:pic>
        <p:nvPicPr>
          <p:cNvPr id="68" name="Εικόνα 67" descr="Εικόνα που περιέχει πολυχρωμία&#10;&#10;Περιγραφή που δημιουργήθηκε αυτόματα">
            <a:extLst>
              <a:ext uri="{FF2B5EF4-FFF2-40B4-BE49-F238E27FC236}">
                <a16:creationId xmlns:a16="http://schemas.microsoft.com/office/drawing/2014/main" id="{5290DBB4-DD4B-0D76-0942-1DF1C8FBE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693" y="3532775"/>
            <a:ext cx="6600225" cy="1899422"/>
          </a:xfrm>
          <a:prstGeom prst="rect">
            <a:avLst/>
          </a:prstGeom>
        </p:spPr>
      </p:pic>
      <p:sp>
        <p:nvSpPr>
          <p:cNvPr id="127" name="Ελεύθερη σχεδίαση: Σχήμα 126">
            <a:extLst>
              <a:ext uri="{FF2B5EF4-FFF2-40B4-BE49-F238E27FC236}">
                <a16:creationId xmlns:a16="http://schemas.microsoft.com/office/drawing/2014/main" id="{411DAC89-E608-D826-718F-8B278C7A8537}"/>
              </a:ext>
            </a:extLst>
          </p:cNvPr>
          <p:cNvSpPr/>
          <p:nvPr/>
        </p:nvSpPr>
        <p:spPr>
          <a:xfrm rot="18000000">
            <a:off x="6095865" y="764460"/>
            <a:ext cx="14918" cy="24336"/>
          </a:xfrm>
          <a:custGeom>
            <a:avLst/>
            <a:gdLst>
              <a:gd name="connsiteX0" fmla="*/ 4995 w 14918"/>
              <a:gd name="connsiteY0" fmla="*/ 6054 h 24336"/>
              <a:gd name="connsiteX1" fmla="*/ 14918 w 14918"/>
              <a:gd name="connsiteY1" fmla="*/ 24336 h 24336"/>
              <a:gd name="connsiteX2" fmla="*/ 0 w 14918"/>
              <a:gd name="connsiteY2" fmla="*/ 0 h 24336"/>
              <a:gd name="connsiteX3" fmla="*/ 4995 w 14918"/>
              <a:gd name="connsiteY3" fmla="*/ 6054 h 2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18" h="24336">
                <a:moveTo>
                  <a:pt x="4995" y="6054"/>
                </a:moveTo>
                <a:lnTo>
                  <a:pt x="14918" y="24336"/>
                </a:lnTo>
                <a:lnTo>
                  <a:pt x="0" y="0"/>
                </a:lnTo>
                <a:lnTo>
                  <a:pt x="4995" y="6054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29" name="Ελεύθερη σχεδίαση: Σχήμα 128">
            <a:extLst>
              <a:ext uri="{FF2B5EF4-FFF2-40B4-BE49-F238E27FC236}">
                <a16:creationId xmlns:a16="http://schemas.microsoft.com/office/drawing/2014/main" id="{6F71888A-95A2-A5A0-99F3-53AC7E4E74F2}"/>
              </a:ext>
            </a:extLst>
          </p:cNvPr>
          <p:cNvSpPr/>
          <p:nvPr/>
        </p:nvSpPr>
        <p:spPr>
          <a:xfrm rot="18000000">
            <a:off x="3062071" y="-2698754"/>
            <a:ext cx="3241584" cy="1322406"/>
          </a:xfrm>
          <a:custGeom>
            <a:avLst/>
            <a:gdLst>
              <a:gd name="connsiteX0" fmla="*/ 3241584 w 3241584"/>
              <a:gd name="connsiteY0" fmla="*/ 1322406 h 1322406"/>
              <a:gd name="connsiteX1" fmla="*/ 3181445 w 3241584"/>
              <a:gd name="connsiteY1" fmla="*/ 1249516 h 1322406"/>
              <a:gd name="connsiteX2" fmla="*/ 2804266 w 3241584"/>
              <a:gd name="connsiteY2" fmla="*/ 1093284 h 1322406"/>
              <a:gd name="connsiteX3" fmla="*/ 1847753 w 3241584"/>
              <a:gd name="connsiteY3" fmla="*/ 1093284 h 1322406"/>
              <a:gd name="connsiteX4" fmla="*/ 1369496 w 3241584"/>
              <a:gd name="connsiteY4" fmla="*/ 264919 h 1322406"/>
              <a:gd name="connsiteX5" fmla="*/ 1229380 w 3241584"/>
              <a:gd name="connsiteY5" fmla="*/ 106067 h 1322406"/>
              <a:gd name="connsiteX6" fmla="*/ 1229380 w 3241584"/>
              <a:gd name="connsiteY6" fmla="*/ 106067 h 1322406"/>
              <a:gd name="connsiteX7" fmla="*/ 1306360 w 3241584"/>
              <a:gd name="connsiteY7" fmla="*/ 177238 h 1322406"/>
              <a:gd name="connsiteX8" fmla="*/ 1369495 w 3241584"/>
              <a:gd name="connsiteY8" fmla="*/ 264918 h 1322406"/>
              <a:gd name="connsiteX9" fmla="*/ 1847752 w 3241584"/>
              <a:gd name="connsiteY9" fmla="*/ 1093283 h 1322406"/>
              <a:gd name="connsiteX10" fmla="*/ 0 w 3241584"/>
              <a:gd name="connsiteY10" fmla="*/ 1093283 h 1322406"/>
              <a:gd name="connsiteX11" fmla="*/ 478257 w 3241584"/>
              <a:gd name="connsiteY11" fmla="*/ 264918 h 1322406"/>
              <a:gd name="connsiteX12" fmla="*/ 802147 w 3241584"/>
              <a:gd name="connsiteY12" fmla="*/ 16389 h 1322406"/>
              <a:gd name="connsiteX13" fmla="*/ 895348 w 3241584"/>
              <a:gd name="connsiteY13" fmla="*/ 750 h 1322406"/>
              <a:gd name="connsiteX14" fmla="*/ 923870 w 3241584"/>
              <a:gd name="connsiteY14" fmla="*/ 0 h 1322406"/>
              <a:gd name="connsiteX15" fmla="*/ 952410 w 3241584"/>
              <a:gd name="connsiteY15" fmla="*/ 751 h 1322406"/>
              <a:gd name="connsiteX16" fmla="*/ 952415 w 3241584"/>
              <a:gd name="connsiteY16" fmla="*/ 752 h 1322406"/>
              <a:gd name="connsiteX17" fmla="*/ 1006141 w 3241584"/>
              <a:gd name="connsiteY17" fmla="*/ 2166 h 1322406"/>
              <a:gd name="connsiteX18" fmla="*/ 1206911 w 3241584"/>
              <a:gd name="connsiteY18" fmla="*/ 69678 h 1322406"/>
              <a:gd name="connsiteX19" fmla="*/ 3054644 w 3241584"/>
              <a:gd name="connsiteY19" fmla="*/ 1136467 h 1322406"/>
              <a:gd name="connsiteX20" fmla="*/ 3213495 w 3241584"/>
              <a:gd name="connsiteY20" fmla="*/ 1276583 h 132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41584" h="1322406">
                <a:moveTo>
                  <a:pt x="3241584" y="1322406"/>
                </a:moveTo>
                <a:lnTo>
                  <a:pt x="3181445" y="1249516"/>
                </a:lnTo>
                <a:cubicBezTo>
                  <a:pt x="3084916" y="1152988"/>
                  <a:pt x="2951564" y="1093284"/>
                  <a:pt x="2804266" y="1093284"/>
                </a:cubicBezTo>
                <a:lnTo>
                  <a:pt x="1847753" y="1093284"/>
                </a:lnTo>
                <a:lnTo>
                  <a:pt x="1369496" y="264919"/>
                </a:lnTo>
                <a:cubicBezTo>
                  <a:pt x="1332672" y="201138"/>
                  <a:pt x="1284664" y="147838"/>
                  <a:pt x="1229380" y="106067"/>
                </a:cubicBezTo>
                <a:lnTo>
                  <a:pt x="1229380" y="106067"/>
                </a:lnTo>
                <a:lnTo>
                  <a:pt x="1306360" y="177238"/>
                </a:lnTo>
                <a:cubicBezTo>
                  <a:pt x="1329875" y="203757"/>
                  <a:pt x="1351083" y="233028"/>
                  <a:pt x="1369495" y="264918"/>
                </a:cubicBezTo>
                <a:lnTo>
                  <a:pt x="1847752" y="1093283"/>
                </a:lnTo>
                <a:lnTo>
                  <a:pt x="0" y="1093283"/>
                </a:lnTo>
                <a:lnTo>
                  <a:pt x="478257" y="264918"/>
                </a:lnTo>
                <a:cubicBezTo>
                  <a:pt x="551905" y="137355"/>
                  <a:pt x="670287" y="51720"/>
                  <a:pt x="802147" y="16389"/>
                </a:cubicBezTo>
                <a:lnTo>
                  <a:pt x="895348" y="750"/>
                </a:lnTo>
                <a:lnTo>
                  <a:pt x="923870" y="0"/>
                </a:lnTo>
                <a:lnTo>
                  <a:pt x="952410" y="751"/>
                </a:lnTo>
                <a:lnTo>
                  <a:pt x="952415" y="752"/>
                </a:lnTo>
                <a:lnTo>
                  <a:pt x="1006141" y="2166"/>
                </a:lnTo>
                <a:cubicBezTo>
                  <a:pt x="1074904" y="10698"/>
                  <a:pt x="1143129" y="32853"/>
                  <a:pt x="1206911" y="69678"/>
                </a:cubicBezTo>
                <a:lnTo>
                  <a:pt x="3054644" y="1136467"/>
                </a:lnTo>
                <a:cubicBezTo>
                  <a:pt x="3118426" y="1173291"/>
                  <a:pt x="3171725" y="1221299"/>
                  <a:pt x="3213495" y="1276583"/>
                </a:cubicBezTo>
                <a:close/>
              </a:path>
            </a:pathLst>
          </a:custGeom>
          <a:solidFill>
            <a:srgbClr val="7BF16B"/>
          </a:solidFill>
          <a:ln>
            <a:noFill/>
          </a:ln>
          <a:effectLst>
            <a:outerShdw blurRad="101600" dist="38100" dir="18600000" algn="b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30" name="Ελεύθερη σχεδίαση: Σχήμα 129">
            <a:extLst>
              <a:ext uri="{FF2B5EF4-FFF2-40B4-BE49-F238E27FC236}">
                <a16:creationId xmlns:a16="http://schemas.microsoft.com/office/drawing/2014/main" id="{5835713F-1EE6-E2EE-59F6-83E02FEA3118}"/>
              </a:ext>
            </a:extLst>
          </p:cNvPr>
          <p:cNvSpPr/>
          <p:nvPr/>
        </p:nvSpPr>
        <p:spPr>
          <a:xfrm rot="18000000">
            <a:off x="3754738" y="2085332"/>
            <a:ext cx="28540" cy="1299"/>
          </a:xfrm>
          <a:custGeom>
            <a:avLst/>
            <a:gdLst>
              <a:gd name="connsiteX0" fmla="*/ 28540 w 28540"/>
              <a:gd name="connsiteY0" fmla="*/ 1299 h 1299"/>
              <a:gd name="connsiteX1" fmla="*/ 0 w 28540"/>
              <a:gd name="connsiteY1" fmla="*/ 548 h 1299"/>
              <a:gd name="connsiteX2" fmla="*/ 20800 w 28540"/>
              <a:gd name="connsiteY2" fmla="*/ 0 h 1299"/>
              <a:gd name="connsiteX3" fmla="*/ 28540 w 28540"/>
              <a:gd name="connsiteY3" fmla="*/ 1299 h 1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0" h="1299">
                <a:moveTo>
                  <a:pt x="28540" y="1299"/>
                </a:moveTo>
                <a:lnTo>
                  <a:pt x="0" y="548"/>
                </a:lnTo>
                <a:lnTo>
                  <a:pt x="20800" y="0"/>
                </a:lnTo>
                <a:lnTo>
                  <a:pt x="28540" y="1299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31" name="Ελεύθερη σχεδίαση: Σχήμα 130">
            <a:extLst>
              <a:ext uri="{FF2B5EF4-FFF2-40B4-BE49-F238E27FC236}">
                <a16:creationId xmlns:a16="http://schemas.microsoft.com/office/drawing/2014/main" id="{8B91C18E-E16D-B1E8-68E1-2206A7CFE875}"/>
              </a:ext>
            </a:extLst>
          </p:cNvPr>
          <p:cNvSpPr/>
          <p:nvPr/>
        </p:nvSpPr>
        <p:spPr>
          <a:xfrm rot="18000000">
            <a:off x="8412773" y="2073573"/>
            <a:ext cx="13611" cy="25078"/>
          </a:xfrm>
          <a:custGeom>
            <a:avLst/>
            <a:gdLst>
              <a:gd name="connsiteX0" fmla="*/ 13611 w 13611"/>
              <a:gd name="connsiteY0" fmla="*/ 0 h 25078"/>
              <a:gd name="connsiteX1" fmla="*/ 10867 w 13611"/>
              <a:gd name="connsiteY1" fmla="*/ 7349 h 25078"/>
              <a:gd name="connsiteX2" fmla="*/ 0 w 13611"/>
              <a:gd name="connsiteY2" fmla="*/ 25078 h 25078"/>
              <a:gd name="connsiteX3" fmla="*/ 13611 w 13611"/>
              <a:gd name="connsiteY3" fmla="*/ 0 h 2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11" h="25078">
                <a:moveTo>
                  <a:pt x="13611" y="0"/>
                </a:moveTo>
                <a:lnTo>
                  <a:pt x="10867" y="7349"/>
                </a:lnTo>
                <a:lnTo>
                  <a:pt x="0" y="25078"/>
                </a:lnTo>
                <a:lnTo>
                  <a:pt x="13611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32" name="Ελεύθερη σχεδίαση: Σχήμα 131">
            <a:extLst>
              <a:ext uri="{FF2B5EF4-FFF2-40B4-BE49-F238E27FC236}">
                <a16:creationId xmlns:a16="http://schemas.microsoft.com/office/drawing/2014/main" id="{7E66911D-736F-5899-9181-4AFECBF2DA2C}"/>
              </a:ext>
            </a:extLst>
          </p:cNvPr>
          <p:cNvSpPr/>
          <p:nvPr/>
        </p:nvSpPr>
        <p:spPr>
          <a:xfrm rot="18000000">
            <a:off x="8426383" y="2098652"/>
            <a:ext cx="14922" cy="24342"/>
          </a:xfrm>
          <a:custGeom>
            <a:avLst/>
            <a:gdLst>
              <a:gd name="connsiteX0" fmla="*/ 14922 w 14922"/>
              <a:gd name="connsiteY0" fmla="*/ 0 h 24342"/>
              <a:gd name="connsiteX1" fmla="*/ 4995 w 14922"/>
              <a:gd name="connsiteY1" fmla="*/ 18288 h 24342"/>
              <a:gd name="connsiteX2" fmla="*/ 0 w 14922"/>
              <a:gd name="connsiteY2" fmla="*/ 24342 h 24342"/>
              <a:gd name="connsiteX3" fmla="*/ 14922 w 14922"/>
              <a:gd name="connsiteY3" fmla="*/ 0 h 2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22" h="24342">
                <a:moveTo>
                  <a:pt x="14922" y="0"/>
                </a:moveTo>
                <a:lnTo>
                  <a:pt x="4995" y="18288"/>
                </a:lnTo>
                <a:lnTo>
                  <a:pt x="0" y="24342"/>
                </a:lnTo>
                <a:lnTo>
                  <a:pt x="14922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33" name="Ελεύθερη σχεδίαση: Σχήμα 132">
            <a:extLst>
              <a:ext uri="{FF2B5EF4-FFF2-40B4-BE49-F238E27FC236}">
                <a16:creationId xmlns:a16="http://schemas.microsoft.com/office/drawing/2014/main" id="{BF0AB51D-E5D4-C814-DC7E-C6624378ECE5}"/>
              </a:ext>
            </a:extLst>
          </p:cNvPr>
          <p:cNvSpPr/>
          <p:nvPr/>
        </p:nvSpPr>
        <p:spPr>
          <a:xfrm rot="18000000">
            <a:off x="3740481" y="2110039"/>
            <a:ext cx="28522" cy="1298"/>
          </a:xfrm>
          <a:custGeom>
            <a:avLst/>
            <a:gdLst>
              <a:gd name="connsiteX0" fmla="*/ 28522 w 28522"/>
              <a:gd name="connsiteY0" fmla="*/ 548 h 1298"/>
              <a:gd name="connsiteX1" fmla="*/ 0 w 28522"/>
              <a:gd name="connsiteY1" fmla="*/ 1298 h 1298"/>
              <a:gd name="connsiteX2" fmla="*/ 7734 w 28522"/>
              <a:gd name="connsiteY2" fmla="*/ 0 h 1298"/>
              <a:gd name="connsiteX3" fmla="*/ 28522 w 28522"/>
              <a:gd name="connsiteY3" fmla="*/ 548 h 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2" h="1298">
                <a:moveTo>
                  <a:pt x="28522" y="548"/>
                </a:moveTo>
                <a:lnTo>
                  <a:pt x="0" y="1298"/>
                </a:lnTo>
                <a:lnTo>
                  <a:pt x="7734" y="0"/>
                </a:lnTo>
                <a:lnTo>
                  <a:pt x="28522" y="548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34" name="Ελεύθερη σχεδίαση: Σχήμα 133">
            <a:extLst>
              <a:ext uri="{FF2B5EF4-FFF2-40B4-BE49-F238E27FC236}">
                <a16:creationId xmlns:a16="http://schemas.microsoft.com/office/drawing/2014/main" id="{D917BF68-DEC2-A937-1B91-9A0BF175F7F5}"/>
              </a:ext>
            </a:extLst>
          </p:cNvPr>
          <p:cNvSpPr/>
          <p:nvPr/>
        </p:nvSpPr>
        <p:spPr>
          <a:xfrm rot="18000000">
            <a:off x="-2260850" y="2476001"/>
            <a:ext cx="2369033" cy="2692733"/>
          </a:xfrm>
          <a:custGeom>
            <a:avLst/>
            <a:gdLst>
              <a:gd name="connsiteX0" fmla="*/ 2369033 w 2369033"/>
              <a:gd name="connsiteY0" fmla="*/ 0 h 2692733"/>
              <a:gd name="connsiteX1" fmla="*/ 2275832 w 2369033"/>
              <a:gd name="connsiteY1" fmla="*/ 15639 h 2692733"/>
              <a:gd name="connsiteX2" fmla="*/ 1951942 w 2369033"/>
              <a:gd name="connsiteY2" fmla="*/ 264168 h 2692733"/>
              <a:gd name="connsiteX3" fmla="*/ 1473685 w 2369033"/>
              <a:gd name="connsiteY3" fmla="*/ 1092533 h 2692733"/>
              <a:gd name="connsiteX4" fmla="*/ 1473685 w 2369033"/>
              <a:gd name="connsiteY4" fmla="*/ 1092533 h 2692733"/>
              <a:gd name="connsiteX5" fmla="*/ 549809 w 2369033"/>
              <a:gd name="connsiteY5" fmla="*/ 2692733 h 2692733"/>
              <a:gd name="connsiteX6" fmla="*/ 71553 w 2369033"/>
              <a:gd name="connsiteY6" fmla="*/ 1864368 h 2692733"/>
              <a:gd name="connsiteX7" fmla="*/ 18264 w 2369033"/>
              <a:gd name="connsiteY7" fmla="*/ 1459606 h 2692733"/>
              <a:gd name="connsiteX8" fmla="*/ 51320 w 2369033"/>
              <a:gd name="connsiteY8" fmla="*/ 1371078 h 2692733"/>
              <a:gd name="connsiteX9" fmla="*/ 64939 w 2369033"/>
              <a:gd name="connsiteY9" fmla="*/ 1345986 h 2692733"/>
              <a:gd name="connsiteX10" fmla="*/ 79850 w 2369033"/>
              <a:gd name="connsiteY10" fmla="*/ 1321660 h 2692733"/>
              <a:gd name="connsiteX11" fmla="*/ 79851 w 2369033"/>
              <a:gd name="connsiteY11" fmla="*/ 1321659 h 2692733"/>
              <a:gd name="connsiteX12" fmla="*/ 107943 w 2369033"/>
              <a:gd name="connsiteY12" fmla="*/ 1275831 h 2692733"/>
              <a:gd name="connsiteX13" fmla="*/ 266795 w 2369033"/>
              <a:gd name="connsiteY13" fmla="*/ 1135715 h 2692733"/>
              <a:gd name="connsiteX14" fmla="*/ 2114527 w 2369033"/>
              <a:gd name="connsiteY14" fmla="*/ 68926 h 2692733"/>
              <a:gd name="connsiteX15" fmla="*/ 2315297 w 2369033"/>
              <a:gd name="connsiteY15" fmla="*/ 1414 h 269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69033" h="2692733">
                <a:moveTo>
                  <a:pt x="2369033" y="0"/>
                </a:moveTo>
                <a:lnTo>
                  <a:pt x="2275832" y="15639"/>
                </a:lnTo>
                <a:cubicBezTo>
                  <a:pt x="2143972" y="50970"/>
                  <a:pt x="2025590" y="136605"/>
                  <a:pt x="1951942" y="264168"/>
                </a:cubicBezTo>
                <a:lnTo>
                  <a:pt x="1473685" y="1092533"/>
                </a:lnTo>
                <a:lnTo>
                  <a:pt x="1473685" y="1092533"/>
                </a:lnTo>
                <a:lnTo>
                  <a:pt x="549809" y="2692733"/>
                </a:lnTo>
                <a:lnTo>
                  <a:pt x="71553" y="1864368"/>
                </a:lnTo>
                <a:cubicBezTo>
                  <a:pt x="-2096" y="1736805"/>
                  <a:pt x="-17067" y="1591466"/>
                  <a:pt x="18264" y="1459606"/>
                </a:cubicBezTo>
                <a:lnTo>
                  <a:pt x="51320" y="1371078"/>
                </a:lnTo>
                <a:lnTo>
                  <a:pt x="64939" y="1345986"/>
                </a:lnTo>
                <a:lnTo>
                  <a:pt x="79850" y="1321660"/>
                </a:lnTo>
                <a:lnTo>
                  <a:pt x="79851" y="1321659"/>
                </a:lnTo>
                <a:lnTo>
                  <a:pt x="107943" y="1275831"/>
                </a:lnTo>
                <a:cubicBezTo>
                  <a:pt x="149713" y="1220547"/>
                  <a:pt x="203013" y="1172540"/>
                  <a:pt x="266795" y="1135715"/>
                </a:cubicBezTo>
                <a:lnTo>
                  <a:pt x="2114527" y="68926"/>
                </a:lnTo>
                <a:cubicBezTo>
                  <a:pt x="2178309" y="32102"/>
                  <a:pt x="2246535" y="9947"/>
                  <a:pt x="2315297" y="1414"/>
                </a:cubicBezTo>
                <a:close/>
              </a:path>
            </a:pathLst>
          </a:custGeom>
          <a:solidFill>
            <a:srgbClr val="7BF16B"/>
          </a:solidFill>
          <a:ln>
            <a:noFill/>
          </a:ln>
          <a:effectLst>
            <a:outerShdw blurRad="101600" dist="38100" dir="18600000" algn="b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35" name="Ελεύθερη σχεδίαση: Σχήμα 134">
            <a:extLst>
              <a:ext uri="{FF2B5EF4-FFF2-40B4-BE49-F238E27FC236}">
                <a16:creationId xmlns:a16="http://schemas.microsoft.com/office/drawing/2014/main" id="{B21FAAEA-9EEF-E521-9164-8C1122B7A33D}"/>
              </a:ext>
            </a:extLst>
          </p:cNvPr>
          <p:cNvSpPr/>
          <p:nvPr/>
        </p:nvSpPr>
        <p:spPr>
          <a:xfrm rot="18000000">
            <a:off x="8419811" y="4778713"/>
            <a:ext cx="28542" cy="1299"/>
          </a:xfrm>
          <a:custGeom>
            <a:avLst/>
            <a:gdLst>
              <a:gd name="connsiteX0" fmla="*/ 28542 w 28542"/>
              <a:gd name="connsiteY0" fmla="*/ 0 h 1299"/>
              <a:gd name="connsiteX1" fmla="*/ 20802 w 28542"/>
              <a:gd name="connsiteY1" fmla="*/ 1299 h 1299"/>
              <a:gd name="connsiteX2" fmla="*/ 0 w 28542"/>
              <a:gd name="connsiteY2" fmla="*/ 752 h 1299"/>
              <a:gd name="connsiteX3" fmla="*/ 28542 w 28542"/>
              <a:gd name="connsiteY3" fmla="*/ 0 h 1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2" h="1299">
                <a:moveTo>
                  <a:pt x="28542" y="0"/>
                </a:moveTo>
                <a:lnTo>
                  <a:pt x="20802" y="1299"/>
                </a:lnTo>
                <a:lnTo>
                  <a:pt x="0" y="752"/>
                </a:lnTo>
                <a:lnTo>
                  <a:pt x="28542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36" name="Ελεύθερη σχεδίαση: Σχήμα 135">
            <a:extLst>
              <a:ext uri="{FF2B5EF4-FFF2-40B4-BE49-F238E27FC236}">
                <a16:creationId xmlns:a16="http://schemas.microsoft.com/office/drawing/2014/main" id="{67421FCA-FEE8-F173-541A-9495BF96E4EC}"/>
              </a:ext>
            </a:extLst>
          </p:cNvPr>
          <p:cNvSpPr/>
          <p:nvPr/>
        </p:nvSpPr>
        <p:spPr>
          <a:xfrm rot="18000000">
            <a:off x="3747524" y="4767059"/>
            <a:ext cx="14911" cy="24326"/>
          </a:xfrm>
          <a:custGeom>
            <a:avLst/>
            <a:gdLst>
              <a:gd name="connsiteX0" fmla="*/ 14911 w 14911"/>
              <a:gd name="connsiteY0" fmla="*/ 0 h 24326"/>
              <a:gd name="connsiteX1" fmla="*/ 0 w 14911"/>
              <a:gd name="connsiteY1" fmla="*/ 24326 h 24326"/>
              <a:gd name="connsiteX2" fmla="*/ 9920 w 14911"/>
              <a:gd name="connsiteY2" fmla="*/ 6049 h 24326"/>
              <a:gd name="connsiteX3" fmla="*/ 14911 w 14911"/>
              <a:gd name="connsiteY3" fmla="*/ 0 h 2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11" h="24326">
                <a:moveTo>
                  <a:pt x="14911" y="0"/>
                </a:moveTo>
                <a:lnTo>
                  <a:pt x="0" y="24326"/>
                </a:lnTo>
                <a:lnTo>
                  <a:pt x="9920" y="6049"/>
                </a:lnTo>
                <a:lnTo>
                  <a:pt x="14911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37" name="Ελεύθερη σχεδίαση: Σχήμα 136">
            <a:extLst>
              <a:ext uri="{FF2B5EF4-FFF2-40B4-BE49-F238E27FC236}">
                <a16:creationId xmlns:a16="http://schemas.microsoft.com/office/drawing/2014/main" id="{8C6263AC-3969-24E2-5BD9-64CA3FC61856}"/>
              </a:ext>
            </a:extLst>
          </p:cNvPr>
          <p:cNvSpPr/>
          <p:nvPr/>
        </p:nvSpPr>
        <p:spPr>
          <a:xfrm rot="18000000">
            <a:off x="3762435" y="4791384"/>
            <a:ext cx="13619" cy="25092"/>
          </a:xfrm>
          <a:custGeom>
            <a:avLst/>
            <a:gdLst>
              <a:gd name="connsiteX0" fmla="*/ 13619 w 13619"/>
              <a:gd name="connsiteY0" fmla="*/ 0 h 25092"/>
              <a:gd name="connsiteX1" fmla="*/ 0 w 13619"/>
              <a:gd name="connsiteY1" fmla="*/ 25092 h 25092"/>
              <a:gd name="connsiteX2" fmla="*/ 2745 w 13619"/>
              <a:gd name="connsiteY2" fmla="*/ 17740 h 25092"/>
              <a:gd name="connsiteX3" fmla="*/ 13619 w 13619"/>
              <a:gd name="connsiteY3" fmla="*/ 0 h 2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19" h="25092">
                <a:moveTo>
                  <a:pt x="13619" y="0"/>
                </a:moveTo>
                <a:lnTo>
                  <a:pt x="0" y="25092"/>
                </a:lnTo>
                <a:lnTo>
                  <a:pt x="2745" y="17740"/>
                </a:lnTo>
                <a:lnTo>
                  <a:pt x="13619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38" name="Ελεύθερη σχεδίαση: Σχήμα 137">
            <a:extLst>
              <a:ext uri="{FF2B5EF4-FFF2-40B4-BE49-F238E27FC236}">
                <a16:creationId xmlns:a16="http://schemas.microsoft.com/office/drawing/2014/main" id="{2E77E8C8-FD85-A8EE-670C-6B740568E8DE}"/>
              </a:ext>
            </a:extLst>
          </p:cNvPr>
          <p:cNvSpPr/>
          <p:nvPr/>
        </p:nvSpPr>
        <p:spPr>
          <a:xfrm rot="18000000">
            <a:off x="8405554" y="4803422"/>
            <a:ext cx="28523" cy="1298"/>
          </a:xfrm>
          <a:custGeom>
            <a:avLst/>
            <a:gdLst>
              <a:gd name="connsiteX0" fmla="*/ 28523 w 28523"/>
              <a:gd name="connsiteY0" fmla="*/ 751 h 1298"/>
              <a:gd name="connsiteX1" fmla="*/ 7736 w 28523"/>
              <a:gd name="connsiteY1" fmla="*/ 1298 h 1298"/>
              <a:gd name="connsiteX2" fmla="*/ 0 w 28523"/>
              <a:gd name="connsiteY2" fmla="*/ 0 h 1298"/>
              <a:gd name="connsiteX3" fmla="*/ 28523 w 28523"/>
              <a:gd name="connsiteY3" fmla="*/ 751 h 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3" h="1298">
                <a:moveTo>
                  <a:pt x="28523" y="751"/>
                </a:moveTo>
                <a:lnTo>
                  <a:pt x="7736" y="1298"/>
                </a:lnTo>
                <a:lnTo>
                  <a:pt x="0" y="0"/>
                </a:lnTo>
                <a:lnTo>
                  <a:pt x="28523" y="751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39" name="Ελεύθερη σχεδίαση: Σχήμα 138">
            <a:extLst>
              <a:ext uri="{FF2B5EF4-FFF2-40B4-BE49-F238E27FC236}">
                <a16:creationId xmlns:a16="http://schemas.microsoft.com/office/drawing/2014/main" id="{E6B6985B-0782-4270-251F-3F1F03C1B563}"/>
              </a:ext>
            </a:extLst>
          </p:cNvPr>
          <p:cNvSpPr/>
          <p:nvPr/>
        </p:nvSpPr>
        <p:spPr>
          <a:xfrm rot="18000000">
            <a:off x="4635645" y="6209076"/>
            <a:ext cx="1489925" cy="2921855"/>
          </a:xfrm>
          <a:custGeom>
            <a:avLst/>
            <a:gdLst>
              <a:gd name="connsiteX0" fmla="*/ 566049 w 1489925"/>
              <a:gd name="connsiteY0" fmla="*/ 1321654 h 2921855"/>
              <a:gd name="connsiteX1" fmla="*/ 1489925 w 1489925"/>
              <a:gd name="connsiteY1" fmla="*/ 2921855 h 2921855"/>
              <a:gd name="connsiteX2" fmla="*/ 533412 w 1489925"/>
              <a:gd name="connsiteY2" fmla="*/ 2921855 h 2921855"/>
              <a:gd name="connsiteX3" fmla="*/ 156233 w 1489925"/>
              <a:gd name="connsiteY3" fmla="*/ 2765622 h 2921855"/>
              <a:gd name="connsiteX4" fmla="*/ 96091 w 1489925"/>
              <a:gd name="connsiteY4" fmla="*/ 2692729 h 2921855"/>
              <a:gd name="connsiteX5" fmla="*/ 81175 w 1489925"/>
              <a:gd name="connsiteY5" fmla="*/ 2668396 h 2921855"/>
              <a:gd name="connsiteX6" fmla="*/ 67560 w 1489925"/>
              <a:gd name="connsiteY6" fmla="*/ 2643312 h 2921855"/>
              <a:gd name="connsiteX7" fmla="*/ 34504 w 1489925"/>
              <a:gd name="connsiteY7" fmla="*/ 2554781 h 2921855"/>
              <a:gd name="connsiteX8" fmla="*/ 87793 w 1489925"/>
              <a:gd name="connsiteY8" fmla="*/ 2150019 h 2921855"/>
              <a:gd name="connsiteX9" fmla="*/ 67559 w 1489925"/>
              <a:gd name="connsiteY9" fmla="*/ 0 h 2921855"/>
              <a:gd name="connsiteX10" fmla="*/ 34503 w 1489925"/>
              <a:gd name="connsiteY10" fmla="*/ 88528 h 2921855"/>
              <a:gd name="connsiteX11" fmla="*/ 87792 w 1489925"/>
              <a:gd name="connsiteY11" fmla="*/ 493290 h 2921855"/>
              <a:gd name="connsiteX12" fmla="*/ 566048 w 1489925"/>
              <a:gd name="connsiteY12" fmla="*/ 1321655 h 2921855"/>
              <a:gd name="connsiteX13" fmla="*/ 87792 w 1489925"/>
              <a:gd name="connsiteY13" fmla="*/ 2150020 h 2921855"/>
              <a:gd name="connsiteX14" fmla="*/ 34503 w 1489925"/>
              <a:gd name="connsiteY14" fmla="*/ 2554782 h 2921855"/>
              <a:gd name="connsiteX15" fmla="*/ 67559 w 1489925"/>
              <a:gd name="connsiteY15" fmla="*/ 2643313 h 2921855"/>
              <a:gd name="connsiteX16" fmla="*/ 41918 w 1489925"/>
              <a:gd name="connsiteY16" fmla="*/ 2596073 h 2921855"/>
              <a:gd name="connsiteX17" fmla="*/ 0 w 1489925"/>
              <a:gd name="connsiteY17" fmla="*/ 2388445 h 2921855"/>
              <a:gd name="connsiteX18" fmla="*/ 0 w 1489925"/>
              <a:gd name="connsiteY18" fmla="*/ 254867 h 2921855"/>
              <a:gd name="connsiteX19" fmla="*/ 41918 w 1489925"/>
              <a:gd name="connsiteY19" fmla="*/ 47239 h 292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89925" h="2921855">
                <a:moveTo>
                  <a:pt x="566049" y="1321654"/>
                </a:moveTo>
                <a:lnTo>
                  <a:pt x="1489925" y="2921855"/>
                </a:lnTo>
                <a:lnTo>
                  <a:pt x="533412" y="2921855"/>
                </a:lnTo>
                <a:cubicBezTo>
                  <a:pt x="386114" y="2921855"/>
                  <a:pt x="252762" y="2862150"/>
                  <a:pt x="156233" y="2765622"/>
                </a:cubicBezTo>
                <a:lnTo>
                  <a:pt x="96091" y="2692729"/>
                </a:lnTo>
                <a:lnTo>
                  <a:pt x="81175" y="2668396"/>
                </a:lnTo>
                <a:lnTo>
                  <a:pt x="67560" y="2643312"/>
                </a:lnTo>
                <a:lnTo>
                  <a:pt x="34504" y="2554781"/>
                </a:lnTo>
                <a:cubicBezTo>
                  <a:pt x="-827" y="2422921"/>
                  <a:pt x="14144" y="2277582"/>
                  <a:pt x="87793" y="2150019"/>
                </a:cubicBezTo>
                <a:close/>
                <a:moveTo>
                  <a:pt x="67559" y="0"/>
                </a:moveTo>
                <a:lnTo>
                  <a:pt x="34503" y="88528"/>
                </a:lnTo>
                <a:cubicBezTo>
                  <a:pt x="-828" y="220388"/>
                  <a:pt x="14143" y="365727"/>
                  <a:pt x="87792" y="493290"/>
                </a:cubicBezTo>
                <a:lnTo>
                  <a:pt x="566048" y="1321655"/>
                </a:lnTo>
                <a:lnTo>
                  <a:pt x="87792" y="2150020"/>
                </a:lnTo>
                <a:cubicBezTo>
                  <a:pt x="14143" y="2277583"/>
                  <a:pt x="-828" y="2422922"/>
                  <a:pt x="34503" y="2554782"/>
                </a:cubicBezTo>
                <a:lnTo>
                  <a:pt x="67559" y="2643313"/>
                </a:lnTo>
                <a:lnTo>
                  <a:pt x="41918" y="2596073"/>
                </a:lnTo>
                <a:cubicBezTo>
                  <a:pt x="14926" y="2532256"/>
                  <a:pt x="0" y="2462093"/>
                  <a:pt x="0" y="2388445"/>
                </a:cubicBezTo>
                <a:lnTo>
                  <a:pt x="0" y="254867"/>
                </a:lnTo>
                <a:cubicBezTo>
                  <a:pt x="0" y="181218"/>
                  <a:pt x="14926" y="111055"/>
                  <a:pt x="41918" y="47239"/>
                </a:cubicBezTo>
                <a:close/>
              </a:path>
            </a:pathLst>
          </a:custGeom>
          <a:solidFill>
            <a:srgbClr val="7BF16B"/>
          </a:solidFill>
          <a:ln>
            <a:noFill/>
          </a:ln>
          <a:effectLst>
            <a:outerShdw blurRad="101600" dist="38100" dir="18600000" algn="b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40" name="Ελεύθερη σχεδίαση: Σχήμα 139">
            <a:extLst>
              <a:ext uri="{FF2B5EF4-FFF2-40B4-BE49-F238E27FC236}">
                <a16:creationId xmlns:a16="http://schemas.microsoft.com/office/drawing/2014/main" id="{ED329C5C-B558-30C1-ABFE-8A08CBA196B3}"/>
              </a:ext>
            </a:extLst>
          </p:cNvPr>
          <p:cNvSpPr/>
          <p:nvPr/>
        </p:nvSpPr>
        <p:spPr>
          <a:xfrm rot="18000000">
            <a:off x="6073340" y="6125590"/>
            <a:ext cx="13615" cy="25084"/>
          </a:xfrm>
          <a:custGeom>
            <a:avLst/>
            <a:gdLst>
              <a:gd name="connsiteX0" fmla="*/ 0 w 13615"/>
              <a:gd name="connsiteY0" fmla="*/ 0 h 25084"/>
              <a:gd name="connsiteX1" fmla="*/ 13615 w 13615"/>
              <a:gd name="connsiteY1" fmla="*/ 25084 h 25084"/>
              <a:gd name="connsiteX2" fmla="*/ 2744 w 13615"/>
              <a:gd name="connsiteY2" fmla="*/ 7349 h 25084"/>
              <a:gd name="connsiteX3" fmla="*/ 0 w 13615"/>
              <a:gd name="connsiteY3" fmla="*/ 0 h 2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15" h="25084">
                <a:moveTo>
                  <a:pt x="0" y="0"/>
                </a:moveTo>
                <a:lnTo>
                  <a:pt x="13615" y="25084"/>
                </a:lnTo>
                <a:lnTo>
                  <a:pt x="2744" y="73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41" name="Ελεύθερη σχεδίαση: Σχήμα 140">
            <a:extLst>
              <a:ext uri="{FF2B5EF4-FFF2-40B4-BE49-F238E27FC236}">
                <a16:creationId xmlns:a16="http://schemas.microsoft.com/office/drawing/2014/main" id="{A20297F6-E06E-91FE-30DA-03AC87A6406B}"/>
              </a:ext>
            </a:extLst>
          </p:cNvPr>
          <p:cNvSpPr/>
          <p:nvPr/>
        </p:nvSpPr>
        <p:spPr>
          <a:xfrm rot="18000000">
            <a:off x="6101220" y="6125967"/>
            <a:ext cx="14916" cy="24333"/>
          </a:xfrm>
          <a:custGeom>
            <a:avLst/>
            <a:gdLst>
              <a:gd name="connsiteX0" fmla="*/ 14916 w 14916"/>
              <a:gd name="connsiteY0" fmla="*/ 24333 h 24333"/>
              <a:gd name="connsiteX1" fmla="*/ 9924 w 14916"/>
              <a:gd name="connsiteY1" fmla="*/ 18282 h 24333"/>
              <a:gd name="connsiteX2" fmla="*/ 0 w 14916"/>
              <a:gd name="connsiteY2" fmla="*/ 0 h 24333"/>
              <a:gd name="connsiteX3" fmla="*/ 14916 w 14916"/>
              <a:gd name="connsiteY3" fmla="*/ 24333 h 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16" h="24333">
                <a:moveTo>
                  <a:pt x="14916" y="24333"/>
                </a:moveTo>
                <a:lnTo>
                  <a:pt x="9924" y="18282"/>
                </a:lnTo>
                <a:lnTo>
                  <a:pt x="0" y="0"/>
                </a:lnTo>
                <a:lnTo>
                  <a:pt x="14916" y="24333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42" name="Ελεύθερη σχεδίαση: Σχήμα 141">
            <a:extLst>
              <a:ext uri="{FF2B5EF4-FFF2-40B4-BE49-F238E27FC236}">
                <a16:creationId xmlns:a16="http://schemas.microsoft.com/office/drawing/2014/main" id="{626372A8-3C4B-DB65-EE5A-6EB0D0E4359F}"/>
              </a:ext>
            </a:extLst>
          </p:cNvPr>
          <p:cNvSpPr/>
          <p:nvPr/>
        </p:nvSpPr>
        <p:spPr>
          <a:xfrm rot="18000000">
            <a:off x="6063257" y="-2416948"/>
            <a:ext cx="1489925" cy="2921858"/>
          </a:xfrm>
          <a:custGeom>
            <a:avLst/>
            <a:gdLst>
              <a:gd name="connsiteX0" fmla="*/ 1422366 w 1489925"/>
              <a:gd name="connsiteY0" fmla="*/ 278545 h 2921858"/>
              <a:gd name="connsiteX1" fmla="*/ 1448006 w 1489925"/>
              <a:gd name="connsiteY1" fmla="*/ 325784 h 2921858"/>
              <a:gd name="connsiteX2" fmla="*/ 1489925 w 1489925"/>
              <a:gd name="connsiteY2" fmla="*/ 533411 h 2921858"/>
              <a:gd name="connsiteX3" fmla="*/ 1489925 w 1489925"/>
              <a:gd name="connsiteY3" fmla="*/ 2666989 h 2921858"/>
              <a:gd name="connsiteX4" fmla="*/ 1448006 w 1489925"/>
              <a:gd name="connsiteY4" fmla="*/ 2874616 h 2921858"/>
              <a:gd name="connsiteX5" fmla="*/ 1422364 w 1489925"/>
              <a:gd name="connsiteY5" fmla="*/ 2921858 h 2921858"/>
              <a:gd name="connsiteX6" fmla="*/ 1455421 w 1489925"/>
              <a:gd name="connsiteY6" fmla="*/ 2833327 h 2921858"/>
              <a:gd name="connsiteX7" fmla="*/ 1402132 w 1489925"/>
              <a:gd name="connsiteY7" fmla="*/ 2428565 h 2921858"/>
              <a:gd name="connsiteX8" fmla="*/ 923876 w 1489925"/>
              <a:gd name="connsiteY8" fmla="*/ 1600201 h 2921858"/>
              <a:gd name="connsiteX9" fmla="*/ 1402133 w 1489925"/>
              <a:gd name="connsiteY9" fmla="*/ 771836 h 2921858"/>
              <a:gd name="connsiteX10" fmla="*/ 1455421 w 1489925"/>
              <a:gd name="connsiteY10" fmla="*/ 367073 h 2921858"/>
              <a:gd name="connsiteX11" fmla="*/ 1408749 w 1489925"/>
              <a:gd name="connsiteY11" fmla="*/ 253458 h 2921858"/>
              <a:gd name="connsiteX12" fmla="*/ 1422366 w 1489925"/>
              <a:gd name="connsiteY12" fmla="*/ 278545 h 2921858"/>
              <a:gd name="connsiteX13" fmla="*/ 1455421 w 1489925"/>
              <a:gd name="connsiteY13" fmla="*/ 367073 h 2921858"/>
              <a:gd name="connsiteX14" fmla="*/ 1402133 w 1489925"/>
              <a:gd name="connsiteY14" fmla="*/ 771836 h 2921858"/>
              <a:gd name="connsiteX15" fmla="*/ 923876 w 1489925"/>
              <a:gd name="connsiteY15" fmla="*/ 1600201 h 2921858"/>
              <a:gd name="connsiteX16" fmla="*/ 0 w 1489925"/>
              <a:gd name="connsiteY16" fmla="*/ 0 h 2921858"/>
              <a:gd name="connsiteX17" fmla="*/ 956513 w 1489925"/>
              <a:gd name="connsiteY17" fmla="*/ 0 h 2921858"/>
              <a:gd name="connsiteX18" fmla="*/ 1333692 w 1489925"/>
              <a:gd name="connsiteY18" fmla="*/ 156232 h 2921858"/>
              <a:gd name="connsiteX19" fmla="*/ 1393831 w 1489925"/>
              <a:gd name="connsiteY19" fmla="*/ 229122 h 292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89925" h="2921858">
                <a:moveTo>
                  <a:pt x="1422366" y="278545"/>
                </a:moveTo>
                <a:lnTo>
                  <a:pt x="1448006" y="325784"/>
                </a:lnTo>
                <a:cubicBezTo>
                  <a:pt x="1474998" y="389600"/>
                  <a:pt x="1489924" y="459762"/>
                  <a:pt x="1489925" y="533411"/>
                </a:cubicBezTo>
                <a:lnTo>
                  <a:pt x="1489925" y="2666989"/>
                </a:lnTo>
                <a:cubicBezTo>
                  <a:pt x="1489924" y="2740638"/>
                  <a:pt x="1474998" y="2810801"/>
                  <a:pt x="1448006" y="2874616"/>
                </a:cubicBezTo>
                <a:lnTo>
                  <a:pt x="1422364" y="2921858"/>
                </a:lnTo>
                <a:lnTo>
                  <a:pt x="1455421" y="2833327"/>
                </a:lnTo>
                <a:cubicBezTo>
                  <a:pt x="1490752" y="2701467"/>
                  <a:pt x="1475781" y="2556128"/>
                  <a:pt x="1402132" y="2428565"/>
                </a:cubicBezTo>
                <a:lnTo>
                  <a:pt x="923876" y="1600201"/>
                </a:lnTo>
                <a:lnTo>
                  <a:pt x="1402133" y="771836"/>
                </a:lnTo>
                <a:cubicBezTo>
                  <a:pt x="1475781" y="644272"/>
                  <a:pt x="1490752" y="498933"/>
                  <a:pt x="1455421" y="367073"/>
                </a:cubicBezTo>
                <a:close/>
                <a:moveTo>
                  <a:pt x="1408749" y="253458"/>
                </a:moveTo>
                <a:lnTo>
                  <a:pt x="1422366" y="278545"/>
                </a:lnTo>
                <a:lnTo>
                  <a:pt x="1455421" y="367073"/>
                </a:lnTo>
                <a:cubicBezTo>
                  <a:pt x="1490752" y="498933"/>
                  <a:pt x="1475781" y="644272"/>
                  <a:pt x="1402133" y="771836"/>
                </a:cubicBezTo>
                <a:lnTo>
                  <a:pt x="923876" y="1600201"/>
                </a:lnTo>
                <a:lnTo>
                  <a:pt x="0" y="0"/>
                </a:lnTo>
                <a:lnTo>
                  <a:pt x="956513" y="0"/>
                </a:lnTo>
                <a:cubicBezTo>
                  <a:pt x="1103811" y="0"/>
                  <a:pt x="1237163" y="59704"/>
                  <a:pt x="1333692" y="156232"/>
                </a:cubicBezTo>
                <a:lnTo>
                  <a:pt x="1393831" y="229122"/>
                </a:lnTo>
                <a:close/>
              </a:path>
            </a:pathLst>
          </a:custGeom>
          <a:solidFill>
            <a:srgbClr val="7BF16B"/>
          </a:solidFill>
          <a:ln>
            <a:noFill/>
          </a:ln>
          <a:effectLst>
            <a:outerShdw blurRad="101600" dist="38100" dir="18600000" algn="b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 dirty="0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F978242-6F8F-BB90-4D35-C2A3A2587771}"/>
              </a:ext>
            </a:extLst>
          </p:cNvPr>
          <p:cNvSpPr txBox="1"/>
          <p:nvPr/>
        </p:nvSpPr>
        <p:spPr>
          <a:xfrm>
            <a:off x="5858753" y="-1179512"/>
            <a:ext cx="796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i="0" dirty="0" err="1">
                <a:solidFill>
                  <a:schemeClr val="bg1"/>
                </a:solidFill>
                <a:effectLst/>
                <a:latin typeface="Aptos Display" panose="020B0004020202020204" pitchFamily="34" charset="0"/>
              </a:rPr>
              <a:t>PLA</a:t>
            </a:r>
            <a:endParaRPr lang="el-GR" sz="2800" dirty="0">
              <a:solidFill>
                <a:schemeClr val="bg1"/>
              </a:solidFill>
            </a:endParaRPr>
          </a:p>
        </p:txBody>
      </p:sp>
      <p:sp>
        <p:nvSpPr>
          <p:cNvPr id="145" name="Ελεύθερη σχεδίαση: Σχήμα 144">
            <a:extLst>
              <a:ext uri="{FF2B5EF4-FFF2-40B4-BE49-F238E27FC236}">
                <a16:creationId xmlns:a16="http://schemas.microsoft.com/office/drawing/2014/main" id="{61EFE83A-2D8E-3782-DAD8-AA519769B71B}"/>
              </a:ext>
            </a:extLst>
          </p:cNvPr>
          <p:cNvSpPr/>
          <p:nvPr/>
        </p:nvSpPr>
        <p:spPr>
          <a:xfrm rot="18000000">
            <a:off x="12296671" y="1721312"/>
            <a:ext cx="2369027" cy="2692729"/>
          </a:xfrm>
          <a:custGeom>
            <a:avLst/>
            <a:gdLst>
              <a:gd name="connsiteX0" fmla="*/ 1819218 w 2369027"/>
              <a:gd name="connsiteY0" fmla="*/ 0 h 2692729"/>
              <a:gd name="connsiteX1" fmla="*/ 2297474 w 2369027"/>
              <a:gd name="connsiteY1" fmla="*/ 828363 h 2692729"/>
              <a:gd name="connsiteX2" fmla="*/ 2350763 w 2369027"/>
              <a:gd name="connsiteY2" fmla="*/ 1233125 h 2692729"/>
              <a:gd name="connsiteX3" fmla="*/ 2317706 w 2369027"/>
              <a:gd name="connsiteY3" fmla="*/ 1321656 h 2692729"/>
              <a:gd name="connsiteX4" fmla="*/ 2304095 w 2369027"/>
              <a:gd name="connsiteY4" fmla="*/ 1346734 h 2692729"/>
              <a:gd name="connsiteX5" fmla="*/ 2289173 w 2369027"/>
              <a:gd name="connsiteY5" fmla="*/ 1371076 h 2692729"/>
              <a:gd name="connsiteX6" fmla="*/ 2289164 w 2369027"/>
              <a:gd name="connsiteY6" fmla="*/ 1371088 h 2692729"/>
              <a:gd name="connsiteX7" fmla="*/ 2261083 w 2369027"/>
              <a:gd name="connsiteY7" fmla="*/ 1416899 h 2692729"/>
              <a:gd name="connsiteX8" fmla="*/ 2102231 w 2369027"/>
              <a:gd name="connsiteY8" fmla="*/ 1557015 h 2692729"/>
              <a:gd name="connsiteX9" fmla="*/ 254499 w 2369027"/>
              <a:gd name="connsiteY9" fmla="*/ 2623804 h 2692729"/>
              <a:gd name="connsiteX10" fmla="*/ 53729 w 2369027"/>
              <a:gd name="connsiteY10" fmla="*/ 2691316 h 2692729"/>
              <a:gd name="connsiteX11" fmla="*/ 0 w 2369027"/>
              <a:gd name="connsiteY11" fmla="*/ 2692729 h 2692729"/>
              <a:gd name="connsiteX12" fmla="*/ 93194 w 2369027"/>
              <a:gd name="connsiteY12" fmla="*/ 2677092 h 2692729"/>
              <a:gd name="connsiteX13" fmla="*/ 417084 w 2369027"/>
              <a:gd name="connsiteY13" fmla="*/ 2428562 h 2692729"/>
              <a:gd name="connsiteX14" fmla="*/ 895341 w 2369027"/>
              <a:gd name="connsiteY14" fmla="*/ 1600197 h 2692729"/>
              <a:gd name="connsiteX15" fmla="*/ 895343 w 2369027"/>
              <a:gd name="connsiteY15" fmla="*/ 1600197 h 2692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69027" h="2692729">
                <a:moveTo>
                  <a:pt x="1819218" y="0"/>
                </a:moveTo>
                <a:lnTo>
                  <a:pt x="2297474" y="828363"/>
                </a:lnTo>
                <a:cubicBezTo>
                  <a:pt x="2371123" y="955926"/>
                  <a:pt x="2386094" y="1101265"/>
                  <a:pt x="2350763" y="1233125"/>
                </a:cubicBezTo>
                <a:lnTo>
                  <a:pt x="2317706" y="1321656"/>
                </a:lnTo>
                <a:lnTo>
                  <a:pt x="2304095" y="1346734"/>
                </a:lnTo>
                <a:lnTo>
                  <a:pt x="2289173" y="1371076"/>
                </a:lnTo>
                <a:lnTo>
                  <a:pt x="2289164" y="1371088"/>
                </a:lnTo>
                <a:lnTo>
                  <a:pt x="2261083" y="1416899"/>
                </a:lnTo>
                <a:cubicBezTo>
                  <a:pt x="2219313" y="1472183"/>
                  <a:pt x="2166013" y="1520190"/>
                  <a:pt x="2102231" y="1557015"/>
                </a:cubicBezTo>
                <a:lnTo>
                  <a:pt x="254499" y="2623804"/>
                </a:lnTo>
                <a:cubicBezTo>
                  <a:pt x="190717" y="2660628"/>
                  <a:pt x="122491" y="2682783"/>
                  <a:pt x="53729" y="2691316"/>
                </a:cubicBezTo>
                <a:lnTo>
                  <a:pt x="0" y="2692729"/>
                </a:lnTo>
                <a:lnTo>
                  <a:pt x="93194" y="2677092"/>
                </a:lnTo>
                <a:cubicBezTo>
                  <a:pt x="225054" y="2641760"/>
                  <a:pt x="343435" y="2556125"/>
                  <a:pt x="417084" y="2428562"/>
                </a:cubicBezTo>
                <a:lnTo>
                  <a:pt x="895341" y="1600197"/>
                </a:lnTo>
                <a:lnTo>
                  <a:pt x="895343" y="1600197"/>
                </a:lnTo>
                <a:close/>
              </a:path>
            </a:pathLst>
          </a:custGeom>
          <a:solidFill>
            <a:srgbClr val="7BF16B"/>
          </a:solidFill>
          <a:ln>
            <a:noFill/>
          </a:ln>
          <a:effectLst>
            <a:outerShdw blurRad="101600" dist="38100" dir="18600000" algn="b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DC1FFC2-FED1-46B9-958F-4E904C5417A7}"/>
              </a:ext>
            </a:extLst>
          </p:cNvPr>
          <p:cNvSpPr txBox="1"/>
          <p:nvPr/>
        </p:nvSpPr>
        <p:spPr>
          <a:xfrm>
            <a:off x="3900386" y="-747464"/>
            <a:ext cx="825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i="0" dirty="0" err="1">
                <a:solidFill>
                  <a:schemeClr val="bg1"/>
                </a:solidFill>
                <a:effectLst/>
                <a:latin typeface="Aptos Display" panose="020B0004020202020204" pitchFamily="34" charset="0"/>
              </a:rPr>
              <a:t>ABS</a:t>
            </a:r>
            <a:endParaRPr lang="el-GR" sz="2800" dirty="0">
              <a:solidFill>
                <a:schemeClr val="bg1"/>
              </a:solidFill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E7983A93-6225-EC74-7067-D899ECE34E08}"/>
              </a:ext>
            </a:extLst>
          </p:cNvPr>
          <p:cNvSpPr txBox="1"/>
          <p:nvPr/>
        </p:nvSpPr>
        <p:spPr>
          <a:xfrm>
            <a:off x="5212062" y="7298268"/>
            <a:ext cx="1391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i="0" dirty="0" err="1">
                <a:solidFill>
                  <a:schemeClr val="bg1"/>
                </a:solidFill>
                <a:effectLst/>
                <a:latin typeface="Aptos Display" panose="020B0004020202020204" pitchFamily="34" charset="0"/>
              </a:rPr>
              <a:t>Flexible</a:t>
            </a:r>
            <a:endParaRPr lang="el-GR" sz="2800" dirty="0">
              <a:solidFill>
                <a:schemeClr val="bg1"/>
              </a:solidFill>
            </a:endParaRPr>
          </a:p>
        </p:txBody>
      </p:sp>
      <p:sp>
        <p:nvSpPr>
          <p:cNvPr id="150" name="Ελεύθερη σχεδίαση: Σχήμα 149">
            <a:extLst>
              <a:ext uri="{FF2B5EF4-FFF2-40B4-BE49-F238E27FC236}">
                <a16:creationId xmlns:a16="http://schemas.microsoft.com/office/drawing/2014/main" id="{FD4DF3DE-EA01-D3A5-05D7-DE980E3D18D2}"/>
              </a:ext>
            </a:extLst>
          </p:cNvPr>
          <p:cNvSpPr/>
          <p:nvPr/>
        </p:nvSpPr>
        <p:spPr>
          <a:xfrm rot="18000000">
            <a:off x="5885166" y="8450370"/>
            <a:ext cx="3241586" cy="1322408"/>
          </a:xfrm>
          <a:custGeom>
            <a:avLst/>
            <a:gdLst>
              <a:gd name="connsiteX0" fmla="*/ 2289180 w 3241586"/>
              <a:gd name="connsiteY0" fmla="*/ 1321658 h 1322408"/>
              <a:gd name="connsiteX1" fmla="*/ 2235446 w 3241586"/>
              <a:gd name="connsiteY1" fmla="*/ 1320243 h 1322408"/>
              <a:gd name="connsiteX2" fmla="*/ 2034676 w 3241586"/>
              <a:gd name="connsiteY2" fmla="*/ 1252732 h 1322408"/>
              <a:gd name="connsiteX3" fmla="*/ 186943 w 3241586"/>
              <a:gd name="connsiteY3" fmla="*/ 185943 h 1322408"/>
              <a:gd name="connsiteX4" fmla="*/ 28091 w 3241586"/>
              <a:gd name="connsiteY4" fmla="*/ 45827 h 1322408"/>
              <a:gd name="connsiteX5" fmla="*/ 0 w 3241586"/>
              <a:gd name="connsiteY5" fmla="*/ 0 h 1322408"/>
              <a:gd name="connsiteX6" fmla="*/ 60142 w 3241586"/>
              <a:gd name="connsiteY6" fmla="*/ 72893 h 1322408"/>
              <a:gd name="connsiteX7" fmla="*/ 437321 w 3241586"/>
              <a:gd name="connsiteY7" fmla="*/ 229126 h 1322408"/>
              <a:gd name="connsiteX8" fmla="*/ 1393834 w 3241586"/>
              <a:gd name="connsiteY8" fmla="*/ 229126 h 1322408"/>
              <a:gd name="connsiteX9" fmla="*/ 1872091 w 3241586"/>
              <a:gd name="connsiteY9" fmla="*/ 1057490 h 1322408"/>
              <a:gd name="connsiteX10" fmla="*/ 2195981 w 3241586"/>
              <a:gd name="connsiteY10" fmla="*/ 1306020 h 1322408"/>
              <a:gd name="connsiteX11" fmla="*/ 3241586 w 3241586"/>
              <a:gd name="connsiteY11" fmla="*/ 229125 h 1322408"/>
              <a:gd name="connsiteX12" fmla="*/ 2763329 w 3241586"/>
              <a:gd name="connsiteY12" fmla="*/ 1057490 h 1322408"/>
              <a:gd name="connsiteX13" fmla="*/ 2439439 w 3241586"/>
              <a:gd name="connsiteY13" fmla="*/ 1306020 h 1322408"/>
              <a:gd name="connsiteX14" fmla="*/ 2346245 w 3241586"/>
              <a:gd name="connsiteY14" fmla="*/ 1321657 h 1322408"/>
              <a:gd name="connsiteX15" fmla="*/ 2317703 w 3241586"/>
              <a:gd name="connsiteY15" fmla="*/ 1322408 h 1322408"/>
              <a:gd name="connsiteX16" fmla="*/ 2289180 w 3241586"/>
              <a:gd name="connsiteY16" fmla="*/ 1321657 h 1322408"/>
              <a:gd name="connsiteX17" fmla="*/ 2195981 w 3241586"/>
              <a:gd name="connsiteY17" fmla="*/ 1306020 h 1322408"/>
              <a:gd name="connsiteX18" fmla="*/ 1872091 w 3241586"/>
              <a:gd name="connsiteY18" fmla="*/ 1057490 h 1322408"/>
              <a:gd name="connsiteX19" fmla="*/ 1393834 w 3241586"/>
              <a:gd name="connsiteY19" fmla="*/ 229126 h 132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41586" h="1322408">
                <a:moveTo>
                  <a:pt x="2289180" y="1321658"/>
                </a:moveTo>
                <a:lnTo>
                  <a:pt x="2235446" y="1320243"/>
                </a:lnTo>
                <a:cubicBezTo>
                  <a:pt x="2166684" y="1311711"/>
                  <a:pt x="2098458" y="1289557"/>
                  <a:pt x="2034676" y="1252732"/>
                </a:cubicBezTo>
                <a:lnTo>
                  <a:pt x="186943" y="185943"/>
                </a:lnTo>
                <a:cubicBezTo>
                  <a:pt x="123162" y="149118"/>
                  <a:pt x="69862" y="101111"/>
                  <a:pt x="28091" y="45827"/>
                </a:cubicBezTo>
                <a:lnTo>
                  <a:pt x="0" y="0"/>
                </a:lnTo>
                <a:lnTo>
                  <a:pt x="60142" y="72893"/>
                </a:lnTo>
                <a:cubicBezTo>
                  <a:pt x="156671" y="169421"/>
                  <a:pt x="290023" y="229126"/>
                  <a:pt x="437321" y="229126"/>
                </a:cubicBezTo>
                <a:lnTo>
                  <a:pt x="1393834" y="229126"/>
                </a:lnTo>
                <a:lnTo>
                  <a:pt x="1872091" y="1057490"/>
                </a:lnTo>
                <a:cubicBezTo>
                  <a:pt x="1945739" y="1185053"/>
                  <a:pt x="2064121" y="1270688"/>
                  <a:pt x="2195981" y="1306020"/>
                </a:cubicBezTo>
                <a:close/>
                <a:moveTo>
                  <a:pt x="3241586" y="229125"/>
                </a:moveTo>
                <a:lnTo>
                  <a:pt x="2763329" y="1057490"/>
                </a:lnTo>
                <a:cubicBezTo>
                  <a:pt x="2689680" y="1185053"/>
                  <a:pt x="2571299" y="1270688"/>
                  <a:pt x="2439439" y="1306020"/>
                </a:cubicBezTo>
                <a:lnTo>
                  <a:pt x="2346245" y="1321657"/>
                </a:lnTo>
                <a:lnTo>
                  <a:pt x="2317703" y="1322408"/>
                </a:lnTo>
                <a:lnTo>
                  <a:pt x="2289180" y="1321657"/>
                </a:lnTo>
                <a:lnTo>
                  <a:pt x="2195981" y="1306020"/>
                </a:lnTo>
                <a:cubicBezTo>
                  <a:pt x="2064121" y="1270688"/>
                  <a:pt x="1945739" y="1185053"/>
                  <a:pt x="1872091" y="1057490"/>
                </a:cubicBezTo>
                <a:lnTo>
                  <a:pt x="1393834" y="229126"/>
                </a:lnTo>
                <a:close/>
              </a:path>
            </a:pathLst>
          </a:custGeom>
          <a:solidFill>
            <a:srgbClr val="7BF16B"/>
          </a:solidFill>
          <a:ln>
            <a:noFill/>
          </a:ln>
          <a:effectLst>
            <a:outerShdw blurRad="101600" dist="38100" dir="18600000" algn="b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52AAC34-12B2-D705-2C12-C2B88A0AE721}"/>
              </a:ext>
            </a:extLst>
          </p:cNvPr>
          <p:cNvSpPr txBox="1"/>
          <p:nvPr/>
        </p:nvSpPr>
        <p:spPr>
          <a:xfrm>
            <a:off x="-890364" y="4172586"/>
            <a:ext cx="825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i="0" dirty="0" err="1">
                <a:solidFill>
                  <a:schemeClr val="bg1"/>
                </a:solidFill>
                <a:effectLst/>
                <a:latin typeface="Aptos Display" panose="020B0004020202020204" pitchFamily="34" charset="0"/>
              </a:rPr>
              <a:t>ASA</a:t>
            </a:r>
            <a:endParaRPr lang="el-GR" sz="2800" dirty="0">
              <a:solidFill>
                <a:schemeClr val="bg1"/>
              </a:solidFill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5908E6D-EB1C-ACB8-FD7A-0177743BFE0E}"/>
              </a:ext>
            </a:extLst>
          </p:cNvPr>
          <p:cNvSpPr txBox="1"/>
          <p:nvPr/>
        </p:nvSpPr>
        <p:spPr>
          <a:xfrm>
            <a:off x="7234936" y="7082244"/>
            <a:ext cx="1261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i="0">
                <a:solidFill>
                  <a:schemeClr val="bg1"/>
                </a:solidFill>
                <a:effectLst/>
                <a:latin typeface="Aptos Display" panose="020B0004020202020204" pitchFamily="34" charset="0"/>
              </a:rPr>
              <a:t>WOOD</a:t>
            </a:r>
            <a:endParaRPr lang="el-GR" sz="2800" dirty="0">
              <a:solidFill>
                <a:schemeClr val="bg1"/>
              </a:solidFill>
            </a:endParaRPr>
          </a:p>
        </p:txBody>
      </p:sp>
      <p:pic>
        <p:nvPicPr>
          <p:cNvPr id="154" name="Εικόνα 153" descr="Εικόνα που περιέχει πολυχρωμία, τέχνη, στροφή&#10;&#10;Περιγραφή που δημιουργήθηκε αυτόματα">
            <a:extLst>
              <a:ext uri="{FF2B5EF4-FFF2-40B4-BE49-F238E27FC236}">
                <a16:creationId xmlns:a16="http://schemas.microsoft.com/office/drawing/2014/main" id="{86A36A8D-1450-44AC-42CA-9841D7446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t="18422" r="8495" b="17769"/>
          <a:stretch/>
        </p:blipFill>
        <p:spPr>
          <a:xfrm>
            <a:off x="12188825" y="-2740052"/>
            <a:ext cx="1983648" cy="1560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C88FC6-A4CA-F55F-97AA-10795015936E}"/>
              </a:ext>
            </a:extLst>
          </p:cNvPr>
          <p:cNvSpPr txBox="1"/>
          <p:nvPr/>
        </p:nvSpPr>
        <p:spPr>
          <a:xfrm>
            <a:off x="12494557" y="2591797"/>
            <a:ext cx="24568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0" dirty="0">
                <a:effectLst/>
                <a:latin typeface="Aptos Display" panose="020B0004020202020204" pitchFamily="34" charset="0"/>
              </a:rPr>
              <a:t>METAL</a:t>
            </a:r>
            <a:r>
              <a:rPr lang="en-US" sz="2000" b="1" i="0" dirty="0">
                <a:effectLst/>
                <a:latin typeface="Aptos Display" panose="020B0004020202020204" pitchFamily="34" charset="0"/>
              </a:rPr>
              <a:t> - </a:t>
            </a:r>
            <a:r>
              <a:rPr lang="el-GR" sz="2000" b="1" i="0" dirty="0">
                <a:effectLst/>
                <a:latin typeface="Aptos Display" panose="020B0004020202020204" pitchFamily="34" charset="0"/>
              </a:rPr>
              <a:t>WOOD :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 Πλαστικό με </a:t>
            </a:r>
            <a:r>
              <a:rPr lang="el-GR" sz="2000" b="0" i="0" dirty="0" err="1">
                <a:effectLst/>
                <a:latin typeface="Aptos Display" panose="020B0004020202020204" pitchFamily="34" charset="0"/>
              </a:rPr>
              <a:t>ρηνίσματα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 μετάλλου</a:t>
            </a:r>
            <a:r>
              <a:rPr lang="en-US" sz="2000" b="0" i="0" dirty="0">
                <a:effectLst/>
                <a:latin typeface="Aptos Display" panose="020B0004020202020204" pitchFamily="34" charset="0"/>
              </a:rPr>
              <a:t> 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ή ξύλου.</a:t>
            </a:r>
            <a:endParaRPr lang="en-US" sz="2000" b="0" i="0" dirty="0">
              <a:effectLst/>
              <a:latin typeface="Aptos Display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1029CA-F6CB-82D8-955E-767E626C6957}"/>
              </a:ext>
            </a:extLst>
          </p:cNvPr>
          <p:cNvSpPr txBox="1"/>
          <p:nvPr/>
        </p:nvSpPr>
        <p:spPr>
          <a:xfrm>
            <a:off x="12558093" y="4570368"/>
            <a:ext cx="23841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ptos Display" panose="020B0004020202020204" pitchFamily="34" charset="0"/>
              </a:rPr>
              <a:t>NYLON:</a:t>
            </a:r>
            <a:r>
              <a:rPr lang="en-US" sz="2000" dirty="0">
                <a:latin typeface="Aptos Display" panose="020B0004020202020204" pitchFamily="34" charset="0"/>
              </a:rPr>
              <a:t> 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Ευελιξία και μεγάλη αντοχή, </a:t>
            </a:r>
            <a:r>
              <a:rPr lang="el-GR" sz="2000" dirty="0">
                <a:latin typeface="Aptos Display" panose="020B0004020202020204" pitchFamily="34" charset="0"/>
              </a:rPr>
              <a:t>με 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εξαιρετικά μικρό βάρος.</a:t>
            </a:r>
            <a:endParaRPr lang="el-GR" sz="2000" dirty="0">
              <a:latin typeface="Aptos Display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5A6DE-8671-6F57-34B1-3D6E244DA4E9}"/>
              </a:ext>
            </a:extLst>
          </p:cNvPr>
          <p:cNvSpPr txBox="1"/>
          <p:nvPr/>
        </p:nvSpPr>
        <p:spPr>
          <a:xfrm>
            <a:off x="12703971" y="6002124"/>
            <a:ext cx="1311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ptos Display" panose="020B0004020202020204" pitchFamily="34" charset="0"/>
              </a:rPr>
              <a:t>NYLON</a:t>
            </a:r>
            <a:endParaRPr lang="el-GR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FBF3B6-76D6-9B6F-32B3-13A89824F728}"/>
              </a:ext>
            </a:extLst>
          </p:cNvPr>
          <p:cNvSpPr txBox="1"/>
          <p:nvPr/>
        </p:nvSpPr>
        <p:spPr>
          <a:xfrm>
            <a:off x="12322001" y="692696"/>
            <a:ext cx="12612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700" b="1" i="0" dirty="0">
                <a:solidFill>
                  <a:schemeClr val="bg1"/>
                </a:solidFill>
                <a:effectLst/>
                <a:latin typeface="Aptos Display" panose="020B0004020202020204" pitchFamily="34" charset="0"/>
              </a:rPr>
              <a:t>METAL</a:t>
            </a:r>
          </a:p>
          <a:p>
            <a:r>
              <a:rPr lang="el-GR" sz="2700" b="1" i="0" dirty="0">
                <a:solidFill>
                  <a:schemeClr val="bg1"/>
                </a:solidFill>
                <a:effectLst/>
                <a:latin typeface="Aptos Display" panose="020B0004020202020204" pitchFamily="34" charset="0"/>
              </a:rPr>
              <a:t>WOOD</a:t>
            </a:r>
            <a:endParaRPr lang="el-GR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92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34CE4-78C1-4DC1-9593-7F2D90E21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Ελεύθερη σχεδίαση: Σχήμα 23">
            <a:extLst>
              <a:ext uri="{FF2B5EF4-FFF2-40B4-BE49-F238E27FC236}">
                <a16:creationId xmlns:a16="http://schemas.microsoft.com/office/drawing/2014/main" id="{1587F2CB-78FD-B840-913E-CFA9A0ED906C}"/>
              </a:ext>
            </a:extLst>
          </p:cNvPr>
          <p:cNvSpPr/>
          <p:nvPr/>
        </p:nvSpPr>
        <p:spPr>
          <a:xfrm rot="18000000">
            <a:off x="6072685" y="739748"/>
            <a:ext cx="14918" cy="24336"/>
          </a:xfrm>
          <a:custGeom>
            <a:avLst/>
            <a:gdLst>
              <a:gd name="connsiteX0" fmla="*/ 4995 w 14918"/>
              <a:gd name="connsiteY0" fmla="*/ 6054 h 24336"/>
              <a:gd name="connsiteX1" fmla="*/ 14918 w 14918"/>
              <a:gd name="connsiteY1" fmla="*/ 24336 h 24336"/>
              <a:gd name="connsiteX2" fmla="*/ 0 w 14918"/>
              <a:gd name="connsiteY2" fmla="*/ 0 h 24336"/>
              <a:gd name="connsiteX3" fmla="*/ 4995 w 14918"/>
              <a:gd name="connsiteY3" fmla="*/ 6054 h 2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18" h="24336">
                <a:moveTo>
                  <a:pt x="4995" y="6054"/>
                </a:moveTo>
                <a:lnTo>
                  <a:pt x="14918" y="24336"/>
                </a:lnTo>
                <a:lnTo>
                  <a:pt x="0" y="0"/>
                </a:lnTo>
                <a:lnTo>
                  <a:pt x="4995" y="6054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23" name="Ελεύθερη σχεδίαση: Σχήμα 22">
            <a:extLst>
              <a:ext uri="{FF2B5EF4-FFF2-40B4-BE49-F238E27FC236}">
                <a16:creationId xmlns:a16="http://schemas.microsoft.com/office/drawing/2014/main" id="{9483BE2D-A69E-6F6C-7973-9EC93958A155}"/>
              </a:ext>
            </a:extLst>
          </p:cNvPr>
          <p:cNvSpPr/>
          <p:nvPr/>
        </p:nvSpPr>
        <p:spPr>
          <a:xfrm rot="18000000">
            <a:off x="6101872" y="739372"/>
            <a:ext cx="13617" cy="25087"/>
          </a:xfrm>
          <a:custGeom>
            <a:avLst/>
            <a:gdLst>
              <a:gd name="connsiteX0" fmla="*/ 10872 w 13617"/>
              <a:gd name="connsiteY0" fmla="*/ 17735 h 25087"/>
              <a:gd name="connsiteX1" fmla="*/ 13617 w 13617"/>
              <a:gd name="connsiteY1" fmla="*/ 25087 h 25087"/>
              <a:gd name="connsiteX2" fmla="*/ 0 w 13617"/>
              <a:gd name="connsiteY2" fmla="*/ 0 h 25087"/>
              <a:gd name="connsiteX3" fmla="*/ 10872 w 13617"/>
              <a:gd name="connsiteY3" fmla="*/ 17735 h 2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17" h="25087">
                <a:moveTo>
                  <a:pt x="10872" y="17735"/>
                </a:moveTo>
                <a:lnTo>
                  <a:pt x="13617" y="25087"/>
                </a:lnTo>
                <a:lnTo>
                  <a:pt x="0" y="0"/>
                </a:lnTo>
                <a:lnTo>
                  <a:pt x="10872" y="17735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32" name="Ελεύθερη σχεδίαση: Σχήμα 31">
            <a:extLst>
              <a:ext uri="{FF2B5EF4-FFF2-40B4-BE49-F238E27FC236}">
                <a16:creationId xmlns:a16="http://schemas.microsoft.com/office/drawing/2014/main" id="{C021932E-0BDF-5B27-01EC-93CF6D4A805F}"/>
              </a:ext>
            </a:extLst>
          </p:cNvPr>
          <p:cNvSpPr/>
          <p:nvPr/>
        </p:nvSpPr>
        <p:spPr>
          <a:xfrm rot="18000000">
            <a:off x="3062071" y="1164134"/>
            <a:ext cx="3241584" cy="1322406"/>
          </a:xfrm>
          <a:custGeom>
            <a:avLst/>
            <a:gdLst>
              <a:gd name="connsiteX0" fmla="*/ 3241584 w 3241584"/>
              <a:gd name="connsiteY0" fmla="*/ 1322406 h 1322406"/>
              <a:gd name="connsiteX1" fmla="*/ 3181445 w 3241584"/>
              <a:gd name="connsiteY1" fmla="*/ 1249516 h 1322406"/>
              <a:gd name="connsiteX2" fmla="*/ 2804266 w 3241584"/>
              <a:gd name="connsiteY2" fmla="*/ 1093284 h 1322406"/>
              <a:gd name="connsiteX3" fmla="*/ 1847753 w 3241584"/>
              <a:gd name="connsiteY3" fmla="*/ 1093284 h 1322406"/>
              <a:gd name="connsiteX4" fmla="*/ 1369496 w 3241584"/>
              <a:gd name="connsiteY4" fmla="*/ 264919 h 1322406"/>
              <a:gd name="connsiteX5" fmla="*/ 1229380 w 3241584"/>
              <a:gd name="connsiteY5" fmla="*/ 106067 h 1322406"/>
              <a:gd name="connsiteX6" fmla="*/ 1229380 w 3241584"/>
              <a:gd name="connsiteY6" fmla="*/ 106067 h 1322406"/>
              <a:gd name="connsiteX7" fmla="*/ 1306360 w 3241584"/>
              <a:gd name="connsiteY7" fmla="*/ 177238 h 1322406"/>
              <a:gd name="connsiteX8" fmla="*/ 1369495 w 3241584"/>
              <a:gd name="connsiteY8" fmla="*/ 264918 h 1322406"/>
              <a:gd name="connsiteX9" fmla="*/ 1847752 w 3241584"/>
              <a:gd name="connsiteY9" fmla="*/ 1093283 h 1322406"/>
              <a:gd name="connsiteX10" fmla="*/ 0 w 3241584"/>
              <a:gd name="connsiteY10" fmla="*/ 1093283 h 1322406"/>
              <a:gd name="connsiteX11" fmla="*/ 478257 w 3241584"/>
              <a:gd name="connsiteY11" fmla="*/ 264918 h 1322406"/>
              <a:gd name="connsiteX12" fmla="*/ 802147 w 3241584"/>
              <a:gd name="connsiteY12" fmla="*/ 16389 h 1322406"/>
              <a:gd name="connsiteX13" fmla="*/ 895348 w 3241584"/>
              <a:gd name="connsiteY13" fmla="*/ 750 h 1322406"/>
              <a:gd name="connsiteX14" fmla="*/ 923870 w 3241584"/>
              <a:gd name="connsiteY14" fmla="*/ 0 h 1322406"/>
              <a:gd name="connsiteX15" fmla="*/ 952410 w 3241584"/>
              <a:gd name="connsiteY15" fmla="*/ 751 h 1322406"/>
              <a:gd name="connsiteX16" fmla="*/ 952415 w 3241584"/>
              <a:gd name="connsiteY16" fmla="*/ 752 h 1322406"/>
              <a:gd name="connsiteX17" fmla="*/ 1006141 w 3241584"/>
              <a:gd name="connsiteY17" fmla="*/ 2166 h 1322406"/>
              <a:gd name="connsiteX18" fmla="*/ 1206911 w 3241584"/>
              <a:gd name="connsiteY18" fmla="*/ 69678 h 1322406"/>
              <a:gd name="connsiteX19" fmla="*/ 3054644 w 3241584"/>
              <a:gd name="connsiteY19" fmla="*/ 1136467 h 1322406"/>
              <a:gd name="connsiteX20" fmla="*/ 3213495 w 3241584"/>
              <a:gd name="connsiteY20" fmla="*/ 1276583 h 132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41584" h="1322406">
                <a:moveTo>
                  <a:pt x="3241584" y="1322406"/>
                </a:moveTo>
                <a:lnTo>
                  <a:pt x="3181445" y="1249516"/>
                </a:lnTo>
                <a:cubicBezTo>
                  <a:pt x="3084916" y="1152988"/>
                  <a:pt x="2951564" y="1093284"/>
                  <a:pt x="2804266" y="1093284"/>
                </a:cubicBezTo>
                <a:lnTo>
                  <a:pt x="1847753" y="1093284"/>
                </a:lnTo>
                <a:lnTo>
                  <a:pt x="1369496" y="264919"/>
                </a:lnTo>
                <a:cubicBezTo>
                  <a:pt x="1332672" y="201138"/>
                  <a:pt x="1284664" y="147838"/>
                  <a:pt x="1229380" y="106067"/>
                </a:cubicBezTo>
                <a:lnTo>
                  <a:pt x="1229380" y="106067"/>
                </a:lnTo>
                <a:lnTo>
                  <a:pt x="1306360" y="177238"/>
                </a:lnTo>
                <a:cubicBezTo>
                  <a:pt x="1329875" y="203757"/>
                  <a:pt x="1351083" y="233028"/>
                  <a:pt x="1369495" y="264918"/>
                </a:cubicBezTo>
                <a:lnTo>
                  <a:pt x="1847752" y="1093283"/>
                </a:lnTo>
                <a:lnTo>
                  <a:pt x="0" y="1093283"/>
                </a:lnTo>
                <a:lnTo>
                  <a:pt x="478257" y="264918"/>
                </a:lnTo>
                <a:cubicBezTo>
                  <a:pt x="551905" y="137355"/>
                  <a:pt x="670287" y="51720"/>
                  <a:pt x="802147" y="16389"/>
                </a:cubicBezTo>
                <a:lnTo>
                  <a:pt x="895348" y="750"/>
                </a:lnTo>
                <a:lnTo>
                  <a:pt x="923870" y="0"/>
                </a:lnTo>
                <a:lnTo>
                  <a:pt x="952410" y="751"/>
                </a:lnTo>
                <a:lnTo>
                  <a:pt x="952415" y="752"/>
                </a:lnTo>
                <a:lnTo>
                  <a:pt x="1006141" y="2166"/>
                </a:lnTo>
                <a:cubicBezTo>
                  <a:pt x="1074904" y="10698"/>
                  <a:pt x="1143129" y="32853"/>
                  <a:pt x="1206911" y="69678"/>
                </a:cubicBezTo>
                <a:lnTo>
                  <a:pt x="3054644" y="1136467"/>
                </a:lnTo>
                <a:cubicBezTo>
                  <a:pt x="3118426" y="1173291"/>
                  <a:pt x="3171725" y="1221299"/>
                  <a:pt x="3213495" y="1276583"/>
                </a:cubicBezTo>
                <a:close/>
              </a:path>
            </a:pathLst>
          </a:custGeom>
          <a:solidFill>
            <a:srgbClr val="7BF16B"/>
          </a:solidFill>
          <a:ln>
            <a:noFill/>
          </a:ln>
          <a:effectLst>
            <a:outerShdw blurRad="101600" dist="38100" dir="18600000" algn="b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9" name="Ελεύθερη σχεδίαση: Σχήμα 18">
            <a:extLst>
              <a:ext uri="{FF2B5EF4-FFF2-40B4-BE49-F238E27FC236}">
                <a16:creationId xmlns:a16="http://schemas.microsoft.com/office/drawing/2014/main" id="{24A97260-B380-E0E8-933F-835A642B1D5F}"/>
              </a:ext>
            </a:extLst>
          </p:cNvPr>
          <p:cNvSpPr/>
          <p:nvPr/>
        </p:nvSpPr>
        <p:spPr>
          <a:xfrm rot="18000000">
            <a:off x="3754738" y="2085332"/>
            <a:ext cx="28540" cy="1299"/>
          </a:xfrm>
          <a:custGeom>
            <a:avLst/>
            <a:gdLst>
              <a:gd name="connsiteX0" fmla="*/ 28540 w 28540"/>
              <a:gd name="connsiteY0" fmla="*/ 1299 h 1299"/>
              <a:gd name="connsiteX1" fmla="*/ 0 w 28540"/>
              <a:gd name="connsiteY1" fmla="*/ 548 h 1299"/>
              <a:gd name="connsiteX2" fmla="*/ 20800 w 28540"/>
              <a:gd name="connsiteY2" fmla="*/ 0 h 1299"/>
              <a:gd name="connsiteX3" fmla="*/ 28540 w 28540"/>
              <a:gd name="connsiteY3" fmla="*/ 1299 h 1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0" h="1299">
                <a:moveTo>
                  <a:pt x="28540" y="1299"/>
                </a:moveTo>
                <a:lnTo>
                  <a:pt x="0" y="548"/>
                </a:lnTo>
                <a:lnTo>
                  <a:pt x="20800" y="0"/>
                </a:lnTo>
                <a:lnTo>
                  <a:pt x="28540" y="1299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8" name="Ελεύθερη σχεδίαση: Σχήμα 17">
            <a:extLst>
              <a:ext uri="{FF2B5EF4-FFF2-40B4-BE49-F238E27FC236}">
                <a16:creationId xmlns:a16="http://schemas.microsoft.com/office/drawing/2014/main" id="{8CDAF67C-930A-0CAF-4574-7CAE6900C9ED}"/>
              </a:ext>
            </a:extLst>
          </p:cNvPr>
          <p:cNvSpPr/>
          <p:nvPr/>
        </p:nvSpPr>
        <p:spPr>
          <a:xfrm rot="18000000">
            <a:off x="8412773" y="2073573"/>
            <a:ext cx="13611" cy="25078"/>
          </a:xfrm>
          <a:custGeom>
            <a:avLst/>
            <a:gdLst>
              <a:gd name="connsiteX0" fmla="*/ 13611 w 13611"/>
              <a:gd name="connsiteY0" fmla="*/ 0 h 25078"/>
              <a:gd name="connsiteX1" fmla="*/ 10867 w 13611"/>
              <a:gd name="connsiteY1" fmla="*/ 7349 h 25078"/>
              <a:gd name="connsiteX2" fmla="*/ 0 w 13611"/>
              <a:gd name="connsiteY2" fmla="*/ 25078 h 25078"/>
              <a:gd name="connsiteX3" fmla="*/ 13611 w 13611"/>
              <a:gd name="connsiteY3" fmla="*/ 0 h 25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11" h="25078">
                <a:moveTo>
                  <a:pt x="13611" y="0"/>
                </a:moveTo>
                <a:lnTo>
                  <a:pt x="10867" y="7349"/>
                </a:lnTo>
                <a:lnTo>
                  <a:pt x="0" y="25078"/>
                </a:lnTo>
                <a:lnTo>
                  <a:pt x="13611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7" name="Ελεύθερη σχεδίαση: Σχήμα 16">
            <a:extLst>
              <a:ext uri="{FF2B5EF4-FFF2-40B4-BE49-F238E27FC236}">
                <a16:creationId xmlns:a16="http://schemas.microsoft.com/office/drawing/2014/main" id="{C6A53F55-6BF4-41D0-2462-8A4286B07CD2}"/>
              </a:ext>
            </a:extLst>
          </p:cNvPr>
          <p:cNvSpPr/>
          <p:nvPr/>
        </p:nvSpPr>
        <p:spPr>
          <a:xfrm rot="18000000">
            <a:off x="8426383" y="2098652"/>
            <a:ext cx="14922" cy="24342"/>
          </a:xfrm>
          <a:custGeom>
            <a:avLst/>
            <a:gdLst>
              <a:gd name="connsiteX0" fmla="*/ 14922 w 14922"/>
              <a:gd name="connsiteY0" fmla="*/ 0 h 24342"/>
              <a:gd name="connsiteX1" fmla="*/ 4995 w 14922"/>
              <a:gd name="connsiteY1" fmla="*/ 18288 h 24342"/>
              <a:gd name="connsiteX2" fmla="*/ 0 w 14922"/>
              <a:gd name="connsiteY2" fmla="*/ 24342 h 24342"/>
              <a:gd name="connsiteX3" fmla="*/ 14922 w 14922"/>
              <a:gd name="connsiteY3" fmla="*/ 0 h 2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22" h="24342">
                <a:moveTo>
                  <a:pt x="14922" y="0"/>
                </a:moveTo>
                <a:lnTo>
                  <a:pt x="4995" y="18288"/>
                </a:lnTo>
                <a:lnTo>
                  <a:pt x="0" y="24342"/>
                </a:lnTo>
                <a:lnTo>
                  <a:pt x="14922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6" name="Ελεύθερη σχεδίαση: Σχήμα 15">
            <a:extLst>
              <a:ext uri="{FF2B5EF4-FFF2-40B4-BE49-F238E27FC236}">
                <a16:creationId xmlns:a16="http://schemas.microsoft.com/office/drawing/2014/main" id="{ED846403-FA0A-AB48-BE9A-0850AD0F7788}"/>
              </a:ext>
            </a:extLst>
          </p:cNvPr>
          <p:cNvSpPr/>
          <p:nvPr/>
        </p:nvSpPr>
        <p:spPr>
          <a:xfrm rot="18000000">
            <a:off x="3740481" y="2110039"/>
            <a:ext cx="28522" cy="1298"/>
          </a:xfrm>
          <a:custGeom>
            <a:avLst/>
            <a:gdLst>
              <a:gd name="connsiteX0" fmla="*/ 28522 w 28522"/>
              <a:gd name="connsiteY0" fmla="*/ 548 h 1298"/>
              <a:gd name="connsiteX1" fmla="*/ 0 w 28522"/>
              <a:gd name="connsiteY1" fmla="*/ 1298 h 1298"/>
              <a:gd name="connsiteX2" fmla="*/ 7734 w 28522"/>
              <a:gd name="connsiteY2" fmla="*/ 0 h 1298"/>
              <a:gd name="connsiteX3" fmla="*/ 28522 w 28522"/>
              <a:gd name="connsiteY3" fmla="*/ 548 h 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2" h="1298">
                <a:moveTo>
                  <a:pt x="28522" y="548"/>
                </a:moveTo>
                <a:lnTo>
                  <a:pt x="0" y="1298"/>
                </a:lnTo>
                <a:lnTo>
                  <a:pt x="7734" y="0"/>
                </a:lnTo>
                <a:lnTo>
                  <a:pt x="28522" y="548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33" name="Ελεύθερη σχεδίαση: Σχήμα 32">
            <a:extLst>
              <a:ext uri="{FF2B5EF4-FFF2-40B4-BE49-F238E27FC236}">
                <a16:creationId xmlns:a16="http://schemas.microsoft.com/office/drawing/2014/main" id="{D50024A3-4509-592F-7CDF-1D9A38C175A1}"/>
              </a:ext>
            </a:extLst>
          </p:cNvPr>
          <p:cNvSpPr/>
          <p:nvPr/>
        </p:nvSpPr>
        <p:spPr>
          <a:xfrm rot="18000000">
            <a:off x="3137386" y="2476001"/>
            <a:ext cx="2369033" cy="2692733"/>
          </a:xfrm>
          <a:custGeom>
            <a:avLst/>
            <a:gdLst>
              <a:gd name="connsiteX0" fmla="*/ 2369033 w 2369033"/>
              <a:gd name="connsiteY0" fmla="*/ 0 h 2692733"/>
              <a:gd name="connsiteX1" fmla="*/ 2275832 w 2369033"/>
              <a:gd name="connsiteY1" fmla="*/ 15639 h 2692733"/>
              <a:gd name="connsiteX2" fmla="*/ 1951942 w 2369033"/>
              <a:gd name="connsiteY2" fmla="*/ 264168 h 2692733"/>
              <a:gd name="connsiteX3" fmla="*/ 1473685 w 2369033"/>
              <a:gd name="connsiteY3" fmla="*/ 1092533 h 2692733"/>
              <a:gd name="connsiteX4" fmla="*/ 1473685 w 2369033"/>
              <a:gd name="connsiteY4" fmla="*/ 1092533 h 2692733"/>
              <a:gd name="connsiteX5" fmla="*/ 549809 w 2369033"/>
              <a:gd name="connsiteY5" fmla="*/ 2692733 h 2692733"/>
              <a:gd name="connsiteX6" fmla="*/ 71553 w 2369033"/>
              <a:gd name="connsiteY6" fmla="*/ 1864368 h 2692733"/>
              <a:gd name="connsiteX7" fmla="*/ 18264 w 2369033"/>
              <a:gd name="connsiteY7" fmla="*/ 1459606 h 2692733"/>
              <a:gd name="connsiteX8" fmla="*/ 51320 w 2369033"/>
              <a:gd name="connsiteY8" fmla="*/ 1371078 h 2692733"/>
              <a:gd name="connsiteX9" fmla="*/ 64939 w 2369033"/>
              <a:gd name="connsiteY9" fmla="*/ 1345986 h 2692733"/>
              <a:gd name="connsiteX10" fmla="*/ 79850 w 2369033"/>
              <a:gd name="connsiteY10" fmla="*/ 1321660 h 2692733"/>
              <a:gd name="connsiteX11" fmla="*/ 79851 w 2369033"/>
              <a:gd name="connsiteY11" fmla="*/ 1321659 h 2692733"/>
              <a:gd name="connsiteX12" fmla="*/ 107943 w 2369033"/>
              <a:gd name="connsiteY12" fmla="*/ 1275831 h 2692733"/>
              <a:gd name="connsiteX13" fmla="*/ 266795 w 2369033"/>
              <a:gd name="connsiteY13" fmla="*/ 1135715 h 2692733"/>
              <a:gd name="connsiteX14" fmla="*/ 2114527 w 2369033"/>
              <a:gd name="connsiteY14" fmla="*/ 68926 h 2692733"/>
              <a:gd name="connsiteX15" fmla="*/ 2315297 w 2369033"/>
              <a:gd name="connsiteY15" fmla="*/ 1414 h 269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69033" h="2692733">
                <a:moveTo>
                  <a:pt x="2369033" y="0"/>
                </a:moveTo>
                <a:lnTo>
                  <a:pt x="2275832" y="15639"/>
                </a:lnTo>
                <a:cubicBezTo>
                  <a:pt x="2143972" y="50970"/>
                  <a:pt x="2025590" y="136605"/>
                  <a:pt x="1951942" y="264168"/>
                </a:cubicBezTo>
                <a:lnTo>
                  <a:pt x="1473685" y="1092533"/>
                </a:lnTo>
                <a:lnTo>
                  <a:pt x="1473685" y="1092533"/>
                </a:lnTo>
                <a:lnTo>
                  <a:pt x="549809" y="2692733"/>
                </a:lnTo>
                <a:lnTo>
                  <a:pt x="71553" y="1864368"/>
                </a:lnTo>
                <a:cubicBezTo>
                  <a:pt x="-2096" y="1736805"/>
                  <a:pt x="-17067" y="1591466"/>
                  <a:pt x="18264" y="1459606"/>
                </a:cubicBezTo>
                <a:lnTo>
                  <a:pt x="51320" y="1371078"/>
                </a:lnTo>
                <a:lnTo>
                  <a:pt x="64939" y="1345986"/>
                </a:lnTo>
                <a:lnTo>
                  <a:pt x="79850" y="1321660"/>
                </a:lnTo>
                <a:lnTo>
                  <a:pt x="79851" y="1321659"/>
                </a:lnTo>
                <a:lnTo>
                  <a:pt x="107943" y="1275831"/>
                </a:lnTo>
                <a:cubicBezTo>
                  <a:pt x="149713" y="1220547"/>
                  <a:pt x="203013" y="1172540"/>
                  <a:pt x="266795" y="1135715"/>
                </a:cubicBezTo>
                <a:lnTo>
                  <a:pt x="2114527" y="68926"/>
                </a:lnTo>
                <a:cubicBezTo>
                  <a:pt x="2178309" y="32102"/>
                  <a:pt x="2246535" y="9947"/>
                  <a:pt x="2315297" y="1414"/>
                </a:cubicBezTo>
                <a:close/>
              </a:path>
            </a:pathLst>
          </a:custGeom>
          <a:solidFill>
            <a:srgbClr val="7BF16B"/>
          </a:solidFill>
          <a:ln>
            <a:noFill/>
          </a:ln>
          <a:effectLst>
            <a:outerShdw blurRad="101600" dist="38100" dir="18600000" algn="b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3" name="Ελεύθερη σχεδίαση: Σχήμα 12">
            <a:extLst>
              <a:ext uri="{FF2B5EF4-FFF2-40B4-BE49-F238E27FC236}">
                <a16:creationId xmlns:a16="http://schemas.microsoft.com/office/drawing/2014/main" id="{D482DFF2-797C-2F7C-EA9C-9E78A4CC10D6}"/>
              </a:ext>
            </a:extLst>
          </p:cNvPr>
          <p:cNvSpPr/>
          <p:nvPr/>
        </p:nvSpPr>
        <p:spPr>
          <a:xfrm rot="18000000">
            <a:off x="8419811" y="4778713"/>
            <a:ext cx="28542" cy="1299"/>
          </a:xfrm>
          <a:custGeom>
            <a:avLst/>
            <a:gdLst>
              <a:gd name="connsiteX0" fmla="*/ 28542 w 28542"/>
              <a:gd name="connsiteY0" fmla="*/ 0 h 1299"/>
              <a:gd name="connsiteX1" fmla="*/ 20802 w 28542"/>
              <a:gd name="connsiteY1" fmla="*/ 1299 h 1299"/>
              <a:gd name="connsiteX2" fmla="*/ 0 w 28542"/>
              <a:gd name="connsiteY2" fmla="*/ 752 h 1299"/>
              <a:gd name="connsiteX3" fmla="*/ 28542 w 28542"/>
              <a:gd name="connsiteY3" fmla="*/ 0 h 1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2" h="1299">
                <a:moveTo>
                  <a:pt x="28542" y="0"/>
                </a:moveTo>
                <a:lnTo>
                  <a:pt x="20802" y="1299"/>
                </a:lnTo>
                <a:lnTo>
                  <a:pt x="0" y="752"/>
                </a:lnTo>
                <a:lnTo>
                  <a:pt x="28542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2" name="Ελεύθερη σχεδίαση: Σχήμα 11">
            <a:extLst>
              <a:ext uri="{FF2B5EF4-FFF2-40B4-BE49-F238E27FC236}">
                <a16:creationId xmlns:a16="http://schemas.microsoft.com/office/drawing/2014/main" id="{94B35BB7-5BB6-F996-922C-93C0E35AE9DE}"/>
              </a:ext>
            </a:extLst>
          </p:cNvPr>
          <p:cNvSpPr/>
          <p:nvPr/>
        </p:nvSpPr>
        <p:spPr>
          <a:xfrm rot="18000000">
            <a:off x="3747524" y="4767059"/>
            <a:ext cx="14911" cy="24326"/>
          </a:xfrm>
          <a:custGeom>
            <a:avLst/>
            <a:gdLst>
              <a:gd name="connsiteX0" fmla="*/ 14911 w 14911"/>
              <a:gd name="connsiteY0" fmla="*/ 0 h 24326"/>
              <a:gd name="connsiteX1" fmla="*/ 0 w 14911"/>
              <a:gd name="connsiteY1" fmla="*/ 24326 h 24326"/>
              <a:gd name="connsiteX2" fmla="*/ 9920 w 14911"/>
              <a:gd name="connsiteY2" fmla="*/ 6049 h 24326"/>
              <a:gd name="connsiteX3" fmla="*/ 14911 w 14911"/>
              <a:gd name="connsiteY3" fmla="*/ 0 h 2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11" h="24326">
                <a:moveTo>
                  <a:pt x="14911" y="0"/>
                </a:moveTo>
                <a:lnTo>
                  <a:pt x="0" y="24326"/>
                </a:lnTo>
                <a:lnTo>
                  <a:pt x="9920" y="6049"/>
                </a:lnTo>
                <a:lnTo>
                  <a:pt x="14911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1" name="Ελεύθερη σχεδίαση: Σχήμα 10">
            <a:extLst>
              <a:ext uri="{FF2B5EF4-FFF2-40B4-BE49-F238E27FC236}">
                <a16:creationId xmlns:a16="http://schemas.microsoft.com/office/drawing/2014/main" id="{556EF77E-85E4-29E2-1689-A901BFC910AD}"/>
              </a:ext>
            </a:extLst>
          </p:cNvPr>
          <p:cNvSpPr/>
          <p:nvPr/>
        </p:nvSpPr>
        <p:spPr>
          <a:xfrm rot="18000000">
            <a:off x="3762435" y="4791384"/>
            <a:ext cx="13619" cy="25092"/>
          </a:xfrm>
          <a:custGeom>
            <a:avLst/>
            <a:gdLst>
              <a:gd name="connsiteX0" fmla="*/ 13619 w 13619"/>
              <a:gd name="connsiteY0" fmla="*/ 0 h 25092"/>
              <a:gd name="connsiteX1" fmla="*/ 0 w 13619"/>
              <a:gd name="connsiteY1" fmla="*/ 25092 h 25092"/>
              <a:gd name="connsiteX2" fmla="*/ 2745 w 13619"/>
              <a:gd name="connsiteY2" fmla="*/ 17740 h 25092"/>
              <a:gd name="connsiteX3" fmla="*/ 13619 w 13619"/>
              <a:gd name="connsiteY3" fmla="*/ 0 h 2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19" h="25092">
                <a:moveTo>
                  <a:pt x="13619" y="0"/>
                </a:moveTo>
                <a:lnTo>
                  <a:pt x="0" y="25092"/>
                </a:lnTo>
                <a:lnTo>
                  <a:pt x="2745" y="17740"/>
                </a:lnTo>
                <a:lnTo>
                  <a:pt x="13619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10" name="Ελεύθερη σχεδίαση: Σχήμα 9">
            <a:extLst>
              <a:ext uri="{FF2B5EF4-FFF2-40B4-BE49-F238E27FC236}">
                <a16:creationId xmlns:a16="http://schemas.microsoft.com/office/drawing/2014/main" id="{3E7CAC7E-68C0-8B04-A4DE-9BCCAD4E5825}"/>
              </a:ext>
            </a:extLst>
          </p:cNvPr>
          <p:cNvSpPr/>
          <p:nvPr/>
        </p:nvSpPr>
        <p:spPr>
          <a:xfrm rot="18000000">
            <a:off x="8405554" y="4803422"/>
            <a:ext cx="28523" cy="1298"/>
          </a:xfrm>
          <a:custGeom>
            <a:avLst/>
            <a:gdLst>
              <a:gd name="connsiteX0" fmla="*/ 28523 w 28523"/>
              <a:gd name="connsiteY0" fmla="*/ 751 h 1298"/>
              <a:gd name="connsiteX1" fmla="*/ 7736 w 28523"/>
              <a:gd name="connsiteY1" fmla="*/ 1298 h 1298"/>
              <a:gd name="connsiteX2" fmla="*/ 0 w 28523"/>
              <a:gd name="connsiteY2" fmla="*/ 0 h 1298"/>
              <a:gd name="connsiteX3" fmla="*/ 28523 w 28523"/>
              <a:gd name="connsiteY3" fmla="*/ 751 h 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23" h="1298">
                <a:moveTo>
                  <a:pt x="28523" y="751"/>
                </a:moveTo>
                <a:lnTo>
                  <a:pt x="7736" y="1298"/>
                </a:lnTo>
                <a:lnTo>
                  <a:pt x="0" y="0"/>
                </a:lnTo>
                <a:lnTo>
                  <a:pt x="28523" y="751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34" name="Ελεύθερη σχεδίαση: Σχήμα 33">
            <a:extLst>
              <a:ext uri="{FF2B5EF4-FFF2-40B4-BE49-F238E27FC236}">
                <a16:creationId xmlns:a16="http://schemas.microsoft.com/office/drawing/2014/main" id="{B0BCD420-7ACA-AD18-7066-F51505E37A69}"/>
              </a:ext>
            </a:extLst>
          </p:cNvPr>
          <p:cNvSpPr/>
          <p:nvPr/>
        </p:nvSpPr>
        <p:spPr>
          <a:xfrm rot="18000000">
            <a:off x="4635645" y="3498990"/>
            <a:ext cx="1489925" cy="2921855"/>
          </a:xfrm>
          <a:custGeom>
            <a:avLst/>
            <a:gdLst>
              <a:gd name="connsiteX0" fmla="*/ 566049 w 1489925"/>
              <a:gd name="connsiteY0" fmla="*/ 1321654 h 2921855"/>
              <a:gd name="connsiteX1" fmla="*/ 1489925 w 1489925"/>
              <a:gd name="connsiteY1" fmla="*/ 2921855 h 2921855"/>
              <a:gd name="connsiteX2" fmla="*/ 533412 w 1489925"/>
              <a:gd name="connsiteY2" fmla="*/ 2921855 h 2921855"/>
              <a:gd name="connsiteX3" fmla="*/ 156233 w 1489925"/>
              <a:gd name="connsiteY3" fmla="*/ 2765622 h 2921855"/>
              <a:gd name="connsiteX4" fmla="*/ 96091 w 1489925"/>
              <a:gd name="connsiteY4" fmla="*/ 2692729 h 2921855"/>
              <a:gd name="connsiteX5" fmla="*/ 81175 w 1489925"/>
              <a:gd name="connsiteY5" fmla="*/ 2668396 h 2921855"/>
              <a:gd name="connsiteX6" fmla="*/ 67560 w 1489925"/>
              <a:gd name="connsiteY6" fmla="*/ 2643312 h 2921855"/>
              <a:gd name="connsiteX7" fmla="*/ 34504 w 1489925"/>
              <a:gd name="connsiteY7" fmla="*/ 2554781 h 2921855"/>
              <a:gd name="connsiteX8" fmla="*/ 87793 w 1489925"/>
              <a:gd name="connsiteY8" fmla="*/ 2150019 h 2921855"/>
              <a:gd name="connsiteX9" fmla="*/ 67559 w 1489925"/>
              <a:gd name="connsiteY9" fmla="*/ 0 h 2921855"/>
              <a:gd name="connsiteX10" fmla="*/ 34503 w 1489925"/>
              <a:gd name="connsiteY10" fmla="*/ 88528 h 2921855"/>
              <a:gd name="connsiteX11" fmla="*/ 87792 w 1489925"/>
              <a:gd name="connsiteY11" fmla="*/ 493290 h 2921855"/>
              <a:gd name="connsiteX12" fmla="*/ 566048 w 1489925"/>
              <a:gd name="connsiteY12" fmla="*/ 1321655 h 2921855"/>
              <a:gd name="connsiteX13" fmla="*/ 87792 w 1489925"/>
              <a:gd name="connsiteY13" fmla="*/ 2150020 h 2921855"/>
              <a:gd name="connsiteX14" fmla="*/ 34503 w 1489925"/>
              <a:gd name="connsiteY14" fmla="*/ 2554782 h 2921855"/>
              <a:gd name="connsiteX15" fmla="*/ 67559 w 1489925"/>
              <a:gd name="connsiteY15" fmla="*/ 2643313 h 2921855"/>
              <a:gd name="connsiteX16" fmla="*/ 41918 w 1489925"/>
              <a:gd name="connsiteY16" fmla="*/ 2596073 h 2921855"/>
              <a:gd name="connsiteX17" fmla="*/ 0 w 1489925"/>
              <a:gd name="connsiteY17" fmla="*/ 2388445 h 2921855"/>
              <a:gd name="connsiteX18" fmla="*/ 0 w 1489925"/>
              <a:gd name="connsiteY18" fmla="*/ 254867 h 2921855"/>
              <a:gd name="connsiteX19" fmla="*/ 41918 w 1489925"/>
              <a:gd name="connsiteY19" fmla="*/ 47239 h 292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89925" h="2921855">
                <a:moveTo>
                  <a:pt x="566049" y="1321654"/>
                </a:moveTo>
                <a:lnTo>
                  <a:pt x="1489925" y="2921855"/>
                </a:lnTo>
                <a:lnTo>
                  <a:pt x="533412" y="2921855"/>
                </a:lnTo>
                <a:cubicBezTo>
                  <a:pt x="386114" y="2921855"/>
                  <a:pt x="252762" y="2862150"/>
                  <a:pt x="156233" y="2765622"/>
                </a:cubicBezTo>
                <a:lnTo>
                  <a:pt x="96091" y="2692729"/>
                </a:lnTo>
                <a:lnTo>
                  <a:pt x="81175" y="2668396"/>
                </a:lnTo>
                <a:lnTo>
                  <a:pt x="67560" y="2643312"/>
                </a:lnTo>
                <a:lnTo>
                  <a:pt x="34504" y="2554781"/>
                </a:lnTo>
                <a:cubicBezTo>
                  <a:pt x="-827" y="2422921"/>
                  <a:pt x="14144" y="2277582"/>
                  <a:pt x="87793" y="2150019"/>
                </a:cubicBezTo>
                <a:close/>
                <a:moveTo>
                  <a:pt x="67559" y="0"/>
                </a:moveTo>
                <a:lnTo>
                  <a:pt x="34503" y="88528"/>
                </a:lnTo>
                <a:cubicBezTo>
                  <a:pt x="-828" y="220388"/>
                  <a:pt x="14143" y="365727"/>
                  <a:pt x="87792" y="493290"/>
                </a:cubicBezTo>
                <a:lnTo>
                  <a:pt x="566048" y="1321655"/>
                </a:lnTo>
                <a:lnTo>
                  <a:pt x="87792" y="2150020"/>
                </a:lnTo>
                <a:cubicBezTo>
                  <a:pt x="14143" y="2277583"/>
                  <a:pt x="-828" y="2422922"/>
                  <a:pt x="34503" y="2554782"/>
                </a:cubicBezTo>
                <a:lnTo>
                  <a:pt x="67559" y="2643313"/>
                </a:lnTo>
                <a:lnTo>
                  <a:pt x="41918" y="2596073"/>
                </a:lnTo>
                <a:cubicBezTo>
                  <a:pt x="14926" y="2532256"/>
                  <a:pt x="0" y="2462093"/>
                  <a:pt x="0" y="2388445"/>
                </a:cubicBezTo>
                <a:lnTo>
                  <a:pt x="0" y="254867"/>
                </a:lnTo>
                <a:cubicBezTo>
                  <a:pt x="0" y="181218"/>
                  <a:pt x="14926" y="111055"/>
                  <a:pt x="41918" y="47239"/>
                </a:cubicBezTo>
                <a:close/>
              </a:path>
            </a:pathLst>
          </a:custGeom>
          <a:solidFill>
            <a:srgbClr val="7BF16B"/>
          </a:solidFill>
          <a:ln>
            <a:noFill/>
          </a:ln>
          <a:effectLst>
            <a:outerShdw blurRad="101600" dist="38100" dir="18600000" algn="b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7" name="Ελεύθερη σχεδίαση: Σχήμα 6">
            <a:extLst>
              <a:ext uri="{FF2B5EF4-FFF2-40B4-BE49-F238E27FC236}">
                <a16:creationId xmlns:a16="http://schemas.microsoft.com/office/drawing/2014/main" id="{87677365-049D-73E9-EA03-B52EAAA36AD3}"/>
              </a:ext>
            </a:extLst>
          </p:cNvPr>
          <p:cNvSpPr/>
          <p:nvPr/>
        </p:nvSpPr>
        <p:spPr>
          <a:xfrm rot="18000000">
            <a:off x="6073340" y="6125590"/>
            <a:ext cx="13615" cy="25084"/>
          </a:xfrm>
          <a:custGeom>
            <a:avLst/>
            <a:gdLst>
              <a:gd name="connsiteX0" fmla="*/ 0 w 13615"/>
              <a:gd name="connsiteY0" fmla="*/ 0 h 25084"/>
              <a:gd name="connsiteX1" fmla="*/ 13615 w 13615"/>
              <a:gd name="connsiteY1" fmla="*/ 25084 h 25084"/>
              <a:gd name="connsiteX2" fmla="*/ 2744 w 13615"/>
              <a:gd name="connsiteY2" fmla="*/ 7349 h 25084"/>
              <a:gd name="connsiteX3" fmla="*/ 0 w 13615"/>
              <a:gd name="connsiteY3" fmla="*/ 0 h 25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15" h="25084">
                <a:moveTo>
                  <a:pt x="0" y="0"/>
                </a:moveTo>
                <a:lnTo>
                  <a:pt x="13615" y="25084"/>
                </a:lnTo>
                <a:lnTo>
                  <a:pt x="2744" y="734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6" name="Ελεύθερη σχεδίαση: Σχήμα 5">
            <a:extLst>
              <a:ext uri="{FF2B5EF4-FFF2-40B4-BE49-F238E27FC236}">
                <a16:creationId xmlns:a16="http://schemas.microsoft.com/office/drawing/2014/main" id="{C8A81A0B-7B92-632D-3C6F-11642ACA5EC0}"/>
              </a:ext>
            </a:extLst>
          </p:cNvPr>
          <p:cNvSpPr/>
          <p:nvPr/>
        </p:nvSpPr>
        <p:spPr>
          <a:xfrm rot="18000000">
            <a:off x="6101220" y="6125967"/>
            <a:ext cx="14916" cy="24333"/>
          </a:xfrm>
          <a:custGeom>
            <a:avLst/>
            <a:gdLst>
              <a:gd name="connsiteX0" fmla="*/ 14916 w 14916"/>
              <a:gd name="connsiteY0" fmla="*/ 24333 h 24333"/>
              <a:gd name="connsiteX1" fmla="*/ 9924 w 14916"/>
              <a:gd name="connsiteY1" fmla="*/ 18282 h 24333"/>
              <a:gd name="connsiteX2" fmla="*/ 0 w 14916"/>
              <a:gd name="connsiteY2" fmla="*/ 0 h 24333"/>
              <a:gd name="connsiteX3" fmla="*/ 14916 w 14916"/>
              <a:gd name="connsiteY3" fmla="*/ 24333 h 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16" h="24333">
                <a:moveTo>
                  <a:pt x="14916" y="24333"/>
                </a:moveTo>
                <a:lnTo>
                  <a:pt x="9924" y="18282"/>
                </a:lnTo>
                <a:lnTo>
                  <a:pt x="0" y="0"/>
                </a:lnTo>
                <a:lnTo>
                  <a:pt x="14916" y="24333"/>
                </a:ln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FC9940-392B-D3D8-DD46-4EA879FB296F}"/>
              </a:ext>
            </a:extLst>
          </p:cNvPr>
          <p:cNvSpPr txBox="1"/>
          <p:nvPr/>
        </p:nvSpPr>
        <p:spPr>
          <a:xfrm>
            <a:off x="570905" y="764084"/>
            <a:ext cx="22914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0" dirty="0" err="1">
                <a:effectLst/>
                <a:latin typeface="Aptos Display" panose="020B0004020202020204" pitchFamily="34" charset="0"/>
              </a:rPr>
              <a:t>PLA</a:t>
            </a:r>
            <a:r>
              <a:rPr lang="el-GR" sz="2000" b="1" i="0" dirty="0">
                <a:effectLst/>
                <a:latin typeface="Aptos Display" panose="020B0004020202020204" pitchFamily="34" charset="0"/>
              </a:rPr>
              <a:t>: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 Εύκολο στην εκτύπωση, σκληρό βιοδιασπώμενο πλαστικό</a:t>
            </a:r>
            <a:endParaRPr lang="el-GR" sz="2000" dirty="0"/>
          </a:p>
        </p:txBody>
      </p:sp>
      <p:sp>
        <p:nvSpPr>
          <p:cNvPr id="31" name="Ελεύθερη σχεδίαση: Σχήμα 30">
            <a:extLst>
              <a:ext uri="{FF2B5EF4-FFF2-40B4-BE49-F238E27FC236}">
                <a16:creationId xmlns:a16="http://schemas.microsoft.com/office/drawing/2014/main" id="{EF36FFC0-A1E6-9ACE-FB49-9A87870BCF2D}"/>
              </a:ext>
            </a:extLst>
          </p:cNvPr>
          <p:cNvSpPr/>
          <p:nvPr/>
        </p:nvSpPr>
        <p:spPr>
          <a:xfrm rot="18000000">
            <a:off x="6063257" y="469203"/>
            <a:ext cx="1489925" cy="2921858"/>
          </a:xfrm>
          <a:custGeom>
            <a:avLst/>
            <a:gdLst>
              <a:gd name="connsiteX0" fmla="*/ 1422366 w 1489925"/>
              <a:gd name="connsiteY0" fmla="*/ 278545 h 2921858"/>
              <a:gd name="connsiteX1" fmla="*/ 1448006 w 1489925"/>
              <a:gd name="connsiteY1" fmla="*/ 325784 h 2921858"/>
              <a:gd name="connsiteX2" fmla="*/ 1489925 w 1489925"/>
              <a:gd name="connsiteY2" fmla="*/ 533411 h 2921858"/>
              <a:gd name="connsiteX3" fmla="*/ 1489925 w 1489925"/>
              <a:gd name="connsiteY3" fmla="*/ 2666989 h 2921858"/>
              <a:gd name="connsiteX4" fmla="*/ 1448006 w 1489925"/>
              <a:gd name="connsiteY4" fmla="*/ 2874616 h 2921858"/>
              <a:gd name="connsiteX5" fmla="*/ 1422364 w 1489925"/>
              <a:gd name="connsiteY5" fmla="*/ 2921858 h 2921858"/>
              <a:gd name="connsiteX6" fmla="*/ 1455421 w 1489925"/>
              <a:gd name="connsiteY6" fmla="*/ 2833327 h 2921858"/>
              <a:gd name="connsiteX7" fmla="*/ 1402132 w 1489925"/>
              <a:gd name="connsiteY7" fmla="*/ 2428565 h 2921858"/>
              <a:gd name="connsiteX8" fmla="*/ 923876 w 1489925"/>
              <a:gd name="connsiteY8" fmla="*/ 1600201 h 2921858"/>
              <a:gd name="connsiteX9" fmla="*/ 1402133 w 1489925"/>
              <a:gd name="connsiteY9" fmla="*/ 771836 h 2921858"/>
              <a:gd name="connsiteX10" fmla="*/ 1455421 w 1489925"/>
              <a:gd name="connsiteY10" fmla="*/ 367073 h 2921858"/>
              <a:gd name="connsiteX11" fmla="*/ 1408749 w 1489925"/>
              <a:gd name="connsiteY11" fmla="*/ 253458 h 2921858"/>
              <a:gd name="connsiteX12" fmla="*/ 1422366 w 1489925"/>
              <a:gd name="connsiteY12" fmla="*/ 278545 h 2921858"/>
              <a:gd name="connsiteX13" fmla="*/ 1455421 w 1489925"/>
              <a:gd name="connsiteY13" fmla="*/ 367073 h 2921858"/>
              <a:gd name="connsiteX14" fmla="*/ 1402133 w 1489925"/>
              <a:gd name="connsiteY14" fmla="*/ 771836 h 2921858"/>
              <a:gd name="connsiteX15" fmla="*/ 923876 w 1489925"/>
              <a:gd name="connsiteY15" fmla="*/ 1600201 h 2921858"/>
              <a:gd name="connsiteX16" fmla="*/ 0 w 1489925"/>
              <a:gd name="connsiteY16" fmla="*/ 0 h 2921858"/>
              <a:gd name="connsiteX17" fmla="*/ 956513 w 1489925"/>
              <a:gd name="connsiteY17" fmla="*/ 0 h 2921858"/>
              <a:gd name="connsiteX18" fmla="*/ 1333692 w 1489925"/>
              <a:gd name="connsiteY18" fmla="*/ 156232 h 2921858"/>
              <a:gd name="connsiteX19" fmla="*/ 1393831 w 1489925"/>
              <a:gd name="connsiteY19" fmla="*/ 229122 h 292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89925" h="2921858">
                <a:moveTo>
                  <a:pt x="1422366" y="278545"/>
                </a:moveTo>
                <a:lnTo>
                  <a:pt x="1448006" y="325784"/>
                </a:lnTo>
                <a:cubicBezTo>
                  <a:pt x="1474998" y="389600"/>
                  <a:pt x="1489924" y="459762"/>
                  <a:pt x="1489925" y="533411"/>
                </a:cubicBezTo>
                <a:lnTo>
                  <a:pt x="1489925" y="2666989"/>
                </a:lnTo>
                <a:cubicBezTo>
                  <a:pt x="1489924" y="2740638"/>
                  <a:pt x="1474998" y="2810801"/>
                  <a:pt x="1448006" y="2874616"/>
                </a:cubicBezTo>
                <a:lnTo>
                  <a:pt x="1422364" y="2921858"/>
                </a:lnTo>
                <a:lnTo>
                  <a:pt x="1455421" y="2833327"/>
                </a:lnTo>
                <a:cubicBezTo>
                  <a:pt x="1490752" y="2701467"/>
                  <a:pt x="1475781" y="2556128"/>
                  <a:pt x="1402132" y="2428565"/>
                </a:cubicBezTo>
                <a:lnTo>
                  <a:pt x="923876" y="1600201"/>
                </a:lnTo>
                <a:lnTo>
                  <a:pt x="1402133" y="771836"/>
                </a:lnTo>
                <a:cubicBezTo>
                  <a:pt x="1475781" y="644272"/>
                  <a:pt x="1490752" y="498933"/>
                  <a:pt x="1455421" y="367073"/>
                </a:cubicBezTo>
                <a:close/>
                <a:moveTo>
                  <a:pt x="1408749" y="253458"/>
                </a:moveTo>
                <a:lnTo>
                  <a:pt x="1422366" y="278545"/>
                </a:lnTo>
                <a:lnTo>
                  <a:pt x="1455421" y="367073"/>
                </a:lnTo>
                <a:cubicBezTo>
                  <a:pt x="1490752" y="498933"/>
                  <a:pt x="1475781" y="644272"/>
                  <a:pt x="1402133" y="771836"/>
                </a:cubicBezTo>
                <a:lnTo>
                  <a:pt x="923876" y="1600201"/>
                </a:lnTo>
                <a:lnTo>
                  <a:pt x="0" y="0"/>
                </a:lnTo>
                <a:lnTo>
                  <a:pt x="956513" y="0"/>
                </a:lnTo>
                <a:cubicBezTo>
                  <a:pt x="1103811" y="0"/>
                  <a:pt x="1237163" y="59704"/>
                  <a:pt x="1333692" y="156232"/>
                </a:cubicBezTo>
                <a:lnTo>
                  <a:pt x="1393831" y="229122"/>
                </a:lnTo>
                <a:close/>
              </a:path>
            </a:pathLst>
          </a:custGeom>
          <a:solidFill>
            <a:srgbClr val="7BF16B"/>
          </a:solidFill>
          <a:ln>
            <a:noFill/>
          </a:ln>
          <a:effectLst>
            <a:outerShdw blurRad="101600" dist="38100" dir="18600000" algn="bl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l-GR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F1E048-2921-F90C-964E-50189A8F1177}"/>
              </a:ext>
            </a:extLst>
          </p:cNvPr>
          <p:cNvSpPr txBox="1"/>
          <p:nvPr/>
        </p:nvSpPr>
        <p:spPr>
          <a:xfrm>
            <a:off x="5858753" y="1075017"/>
            <a:ext cx="796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i="0" dirty="0" err="1">
                <a:solidFill>
                  <a:schemeClr val="bg1"/>
                </a:solidFill>
                <a:effectLst/>
                <a:latin typeface="Aptos Display" panose="020B0004020202020204" pitchFamily="34" charset="0"/>
              </a:rPr>
              <a:t>PLA</a:t>
            </a:r>
            <a:endParaRPr lang="el-GR" sz="28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D1EE42-5AAA-A163-5EC9-BEDD4C2752C4}"/>
              </a:ext>
            </a:extLst>
          </p:cNvPr>
          <p:cNvSpPr txBox="1"/>
          <p:nvPr/>
        </p:nvSpPr>
        <p:spPr>
          <a:xfrm>
            <a:off x="558086" y="2668742"/>
            <a:ext cx="22914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0" dirty="0" err="1">
                <a:effectLst/>
                <a:latin typeface="Aptos Display" panose="020B0004020202020204" pitchFamily="34" charset="0"/>
              </a:rPr>
              <a:t>ABS</a:t>
            </a:r>
            <a:r>
              <a:rPr lang="el-GR" sz="2000" b="1" i="0" dirty="0">
                <a:effectLst/>
                <a:latin typeface="Aptos Display" panose="020B0004020202020204" pitchFamily="34" charset="0"/>
              </a:rPr>
              <a:t>: 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Ανθεκτικό στην κρούση και στις υψηλές θερμοκρασίες</a:t>
            </a:r>
            <a:endParaRPr lang="el-GR" sz="2000" dirty="0"/>
          </a:p>
        </p:txBody>
      </p:sp>
      <p:grpSp>
        <p:nvGrpSpPr>
          <p:cNvPr id="50" name="Ομάδα 49">
            <a:extLst>
              <a:ext uri="{FF2B5EF4-FFF2-40B4-BE49-F238E27FC236}">
                <a16:creationId xmlns:a16="http://schemas.microsoft.com/office/drawing/2014/main" id="{FF2E1349-CF0B-B66F-CEDC-77362523598E}"/>
              </a:ext>
            </a:extLst>
          </p:cNvPr>
          <p:cNvGrpSpPr/>
          <p:nvPr/>
        </p:nvGrpSpPr>
        <p:grpSpPr>
          <a:xfrm>
            <a:off x="3900386" y="1883163"/>
            <a:ext cx="5347071" cy="2369027"/>
            <a:chOff x="3900386" y="1883163"/>
            <a:chExt cx="5347071" cy="2369027"/>
          </a:xfrm>
        </p:grpSpPr>
        <p:sp>
          <p:nvSpPr>
            <p:cNvPr id="36" name="Ελεύθερη σχεδίαση: Σχήμα 35">
              <a:extLst>
                <a:ext uri="{FF2B5EF4-FFF2-40B4-BE49-F238E27FC236}">
                  <a16:creationId xmlns:a16="http://schemas.microsoft.com/office/drawing/2014/main" id="{A2F0ECAD-1E56-1C2A-48DC-60C25B2726AF}"/>
                </a:ext>
              </a:extLst>
            </p:cNvPr>
            <p:cNvSpPr/>
            <p:nvPr/>
          </p:nvSpPr>
          <p:spPr>
            <a:xfrm rot="18000000">
              <a:off x="6716579" y="1721312"/>
              <a:ext cx="2369027" cy="2692729"/>
            </a:xfrm>
            <a:custGeom>
              <a:avLst/>
              <a:gdLst>
                <a:gd name="connsiteX0" fmla="*/ 1819218 w 2369027"/>
                <a:gd name="connsiteY0" fmla="*/ 0 h 2692729"/>
                <a:gd name="connsiteX1" fmla="*/ 2297474 w 2369027"/>
                <a:gd name="connsiteY1" fmla="*/ 828363 h 2692729"/>
                <a:gd name="connsiteX2" fmla="*/ 2350763 w 2369027"/>
                <a:gd name="connsiteY2" fmla="*/ 1233125 h 2692729"/>
                <a:gd name="connsiteX3" fmla="*/ 2317706 w 2369027"/>
                <a:gd name="connsiteY3" fmla="*/ 1321656 h 2692729"/>
                <a:gd name="connsiteX4" fmla="*/ 2304095 w 2369027"/>
                <a:gd name="connsiteY4" fmla="*/ 1346734 h 2692729"/>
                <a:gd name="connsiteX5" fmla="*/ 2289173 w 2369027"/>
                <a:gd name="connsiteY5" fmla="*/ 1371076 h 2692729"/>
                <a:gd name="connsiteX6" fmla="*/ 2289164 w 2369027"/>
                <a:gd name="connsiteY6" fmla="*/ 1371088 h 2692729"/>
                <a:gd name="connsiteX7" fmla="*/ 2261083 w 2369027"/>
                <a:gd name="connsiteY7" fmla="*/ 1416899 h 2692729"/>
                <a:gd name="connsiteX8" fmla="*/ 2102231 w 2369027"/>
                <a:gd name="connsiteY8" fmla="*/ 1557015 h 2692729"/>
                <a:gd name="connsiteX9" fmla="*/ 254499 w 2369027"/>
                <a:gd name="connsiteY9" fmla="*/ 2623804 h 2692729"/>
                <a:gd name="connsiteX10" fmla="*/ 53729 w 2369027"/>
                <a:gd name="connsiteY10" fmla="*/ 2691316 h 2692729"/>
                <a:gd name="connsiteX11" fmla="*/ 0 w 2369027"/>
                <a:gd name="connsiteY11" fmla="*/ 2692729 h 2692729"/>
                <a:gd name="connsiteX12" fmla="*/ 93194 w 2369027"/>
                <a:gd name="connsiteY12" fmla="*/ 2677092 h 2692729"/>
                <a:gd name="connsiteX13" fmla="*/ 417084 w 2369027"/>
                <a:gd name="connsiteY13" fmla="*/ 2428562 h 2692729"/>
                <a:gd name="connsiteX14" fmla="*/ 895341 w 2369027"/>
                <a:gd name="connsiteY14" fmla="*/ 1600197 h 2692729"/>
                <a:gd name="connsiteX15" fmla="*/ 895343 w 2369027"/>
                <a:gd name="connsiteY15" fmla="*/ 1600197 h 269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69027" h="2692729">
                  <a:moveTo>
                    <a:pt x="1819218" y="0"/>
                  </a:moveTo>
                  <a:lnTo>
                    <a:pt x="2297474" y="828363"/>
                  </a:lnTo>
                  <a:cubicBezTo>
                    <a:pt x="2371123" y="955926"/>
                    <a:pt x="2386094" y="1101265"/>
                    <a:pt x="2350763" y="1233125"/>
                  </a:cubicBezTo>
                  <a:lnTo>
                    <a:pt x="2317706" y="1321656"/>
                  </a:lnTo>
                  <a:lnTo>
                    <a:pt x="2304095" y="1346734"/>
                  </a:lnTo>
                  <a:lnTo>
                    <a:pt x="2289173" y="1371076"/>
                  </a:lnTo>
                  <a:lnTo>
                    <a:pt x="2289164" y="1371088"/>
                  </a:lnTo>
                  <a:lnTo>
                    <a:pt x="2261083" y="1416899"/>
                  </a:lnTo>
                  <a:cubicBezTo>
                    <a:pt x="2219313" y="1472183"/>
                    <a:pt x="2166013" y="1520190"/>
                    <a:pt x="2102231" y="1557015"/>
                  </a:cubicBezTo>
                  <a:lnTo>
                    <a:pt x="254499" y="2623804"/>
                  </a:lnTo>
                  <a:cubicBezTo>
                    <a:pt x="190717" y="2660628"/>
                    <a:pt x="122491" y="2682783"/>
                    <a:pt x="53729" y="2691316"/>
                  </a:cubicBezTo>
                  <a:lnTo>
                    <a:pt x="0" y="2692729"/>
                  </a:lnTo>
                  <a:lnTo>
                    <a:pt x="93194" y="2677092"/>
                  </a:lnTo>
                  <a:cubicBezTo>
                    <a:pt x="225054" y="2641760"/>
                    <a:pt x="343435" y="2556125"/>
                    <a:pt x="417084" y="2428562"/>
                  </a:cubicBezTo>
                  <a:lnTo>
                    <a:pt x="895341" y="1600197"/>
                  </a:lnTo>
                  <a:lnTo>
                    <a:pt x="895343" y="1600197"/>
                  </a:lnTo>
                  <a:close/>
                </a:path>
              </a:pathLst>
            </a:custGeom>
            <a:solidFill>
              <a:srgbClr val="7BF16B"/>
            </a:solidFill>
            <a:ln>
              <a:noFill/>
            </a:ln>
            <a:effectLst>
              <a:outerShdw blurRad="101600" dist="38100" dir="18600000" algn="bl" rotWithShape="0">
                <a:prstClr val="black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l-GR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8D9FEE1-A6C5-A5BF-012B-BABD2E91E45B}"/>
                </a:ext>
              </a:extLst>
            </p:cNvPr>
            <p:cNvSpPr txBox="1"/>
            <p:nvPr/>
          </p:nvSpPr>
          <p:spPr>
            <a:xfrm>
              <a:off x="3900386" y="2001032"/>
              <a:ext cx="8258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b="1" i="0" dirty="0" err="1">
                  <a:solidFill>
                    <a:schemeClr val="bg1"/>
                  </a:solidFill>
                  <a:effectLst/>
                  <a:latin typeface="Aptos Display" panose="020B0004020202020204" pitchFamily="34" charset="0"/>
                </a:rPr>
                <a:t>ABS</a:t>
              </a:r>
              <a:endParaRPr lang="el-GR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2A38D54D-75F8-3BD5-10E1-65F56A9BF1A8}"/>
              </a:ext>
            </a:extLst>
          </p:cNvPr>
          <p:cNvSpPr txBox="1"/>
          <p:nvPr/>
        </p:nvSpPr>
        <p:spPr>
          <a:xfrm>
            <a:off x="572002" y="4573400"/>
            <a:ext cx="22970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0" dirty="0" err="1">
                <a:effectLst/>
                <a:latin typeface="Aptos Display" panose="020B0004020202020204" pitchFamily="34" charset="0"/>
              </a:rPr>
              <a:t>ASA</a:t>
            </a:r>
            <a:r>
              <a:rPr lang="el-GR" sz="2000" b="1" i="0" dirty="0">
                <a:effectLst/>
                <a:latin typeface="Aptos Display" panose="020B0004020202020204" pitchFamily="34" charset="0"/>
              </a:rPr>
              <a:t>: 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Ειδικό υλικό για εξωτερικούς χώρους. </a:t>
            </a:r>
            <a:r>
              <a:rPr lang="el-GR" sz="2000" b="0" i="0" dirty="0" err="1">
                <a:effectLst/>
                <a:latin typeface="Aptos Display" panose="020B0004020202020204" pitchFamily="34" charset="0"/>
              </a:rPr>
              <a:t>UV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 και </a:t>
            </a:r>
            <a:r>
              <a:rPr lang="el-GR" sz="2000" b="0" i="0" dirty="0" err="1">
                <a:effectLst/>
                <a:latin typeface="Aptos Display" panose="020B0004020202020204" pitchFamily="34" charset="0"/>
              </a:rPr>
              <a:t>WEATHER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 </a:t>
            </a:r>
            <a:r>
              <a:rPr lang="el-GR" sz="2000" b="0" i="0" dirty="0" err="1">
                <a:effectLst/>
                <a:latin typeface="Aptos Display" panose="020B0004020202020204" pitchFamily="34" charset="0"/>
              </a:rPr>
              <a:t>resistant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! </a:t>
            </a:r>
            <a:endParaRPr lang="en-US" sz="2000" b="0" i="0" dirty="0">
              <a:effectLst/>
              <a:latin typeface="Aptos Display" panose="020B00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FA6AF2-CA12-3603-C969-E883B66CF32E}"/>
              </a:ext>
            </a:extLst>
          </p:cNvPr>
          <p:cNvSpPr txBox="1"/>
          <p:nvPr/>
        </p:nvSpPr>
        <p:spPr>
          <a:xfrm>
            <a:off x="7425457" y="1898829"/>
            <a:ext cx="12612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700" b="1" i="0" dirty="0">
                <a:solidFill>
                  <a:schemeClr val="bg1"/>
                </a:solidFill>
                <a:effectLst/>
                <a:latin typeface="Aptos Display" panose="020B0004020202020204" pitchFamily="34" charset="0"/>
              </a:rPr>
              <a:t>METAL</a:t>
            </a:r>
          </a:p>
          <a:p>
            <a:r>
              <a:rPr lang="el-GR" sz="2700" b="1" i="0" dirty="0">
                <a:solidFill>
                  <a:schemeClr val="bg1"/>
                </a:solidFill>
                <a:effectLst/>
                <a:latin typeface="Aptos Display" panose="020B0004020202020204" pitchFamily="34" charset="0"/>
              </a:rPr>
              <a:t>WOOD</a:t>
            </a:r>
            <a:endParaRPr lang="el-GR" sz="2700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00446AE-D9E8-1161-139A-34292FB0F10D}"/>
              </a:ext>
            </a:extLst>
          </p:cNvPr>
          <p:cNvSpPr txBox="1"/>
          <p:nvPr/>
        </p:nvSpPr>
        <p:spPr>
          <a:xfrm>
            <a:off x="5212062" y="5242560"/>
            <a:ext cx="1391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i="0" dirty="0" err="1">
                <a:solidFill>
                  <a:schemeClr val="bg1"/>
                </a:solidFill>
                <a:effectLst/>
                <a:latin typeface="Aptos Display" panose="020B0004020202020204" pitchFamily="34" charset="0"/>
              </a:rPr>
              <a:t>Flexible</a:t>
            </a:r>
            <a:endParaRPr lang="el-GR" sz="2800" dirty="0">
              <a:solidFill>
                <a:schemeClr val="bg1"/>
              </a:solidFill>
            </a:endParaRPr>
          </a:p>
        </p:txBody>
      </p:sp>
      <p:grpSp>
        <p:nvGrpSpPr>
          <p:cNvPr id="49" name="Ομάδα 48">
            <a:extLst>
              <a:ext uri="{FF2B5EF4-FFF2-40B4-BE49-F238E27FC236}">
                <a16:creationId xmlns:a16="http://schemas.microsoft.com/office/drawing/2014/main" id="{90D3E855-09CA-42F4-A02E-871B69DF0DE7}"/>
              </a:ext>
            </a:extLst>
          </p:cNvPr>
          <p:cNvGrpSpPr/>
          <p:nvPr/>
        </p:nvGrpSpPr>
        <p:grpSpPr>
          <a:xfrm>
            <a:off x="3814802" y="3443919"/>
            <a:ext cx="4755937" cy="3241586"/>
            <a:chOff x="3814802" y="3443919"/>
            <a:chExt cx="4755937" cy="3241586"/>
          </a:xfrm>
        </p:grpSpPr>
        <p:sp>
          <p:nvSpPr>
            <p:cNvPr id="35" name="Ελεύθερη σχεδίαση: Σχήμα 34">
              <a:extLst>
                <a:ext uri="{FF2B5EF4-FFF2-40B4-BE49-F238E27FC236}">
                  <a16:creationId xmlns:a16="http://schemas.microsoft.com/office/drawing/2014/main" id="{B9B79FAA-3440-B9BC-87D3-0CECC4BE47FB}"/>
                </a:ext>
              </a:extLst>
            </p:cNvPr>
            <p:cNvSpPr/>
            <p:nvPr/>
          </p:nvSpPr>
          <p:spPr>
            <a:xfrm rot="18000000">
              <a:off x="5885166" y="4403508"/>
              <a:ext cx="3241586" cy="1322408"/>
            </a:xfrm>
            <a:custGeom>
              <a:avLst/>
              <a:gdLst>
                <a:gd name="connsiteX0" fmla="*/ 2289180 w 3241586"/>
                <a:gd name="connsiteY0" fmla="*/ 1321658 h 1322408"/>
                <a:gd name="connsiteX1" fmla="*/ 2235446 w 3241586"/>
                <a:gd name="connsiteY1" fmla="*/ 1320243 h 1322408"/>
                <a:gd name="connsiteX2" fmla="*/ 2034676 w 3241586"/>
                <a:gd name="connsiteY2" fmla="*/ 1252732 h 1322408"/>
                <a:gd name="connsiteX3" fmla="*/ 186943 w 3241586"/>
                <a:gd name="connsiteY3" fmla="*/ 185943 h 1322408"/>
                <a:gd name="connsiteX4" fmla="*/ 28091 w 3241586"/>
                <a:gd name="connsiteY4" fmla="*/ 45827 h 1322408"/>
                <a:gd name="connsiteX5" fmla="*/ 0 w 3241586"/>
                <a:gd name="connsiteY5" fmla="*/ 0 h 1322408"/>
                <a:gd name="connsiteX6" fmla="*/ 60142 w 3241586"/>
                <a:gd name="connsiteY6" fmla="*/ 72893 h 1322408"/>
                <a:gd name="connsiteX7" fmla="*/ 437321 w 3241586"/>
                <a:gd name="connsiteY7" fmla="*/ 229126 h 1322408"/>
                <a:gd name="connsiteX8" fmla="*/ 1393834 w 3241586"/>
                <a:gd name="connsiteY8" fmla="*/ 229126 h 1322408"/>
                <a:gd name="connsiteX9" fmla="*/ 1872091 w 3241586"/>
                <a:gd name="connsiteY9" fmla="*/ 1057490 h 1322408"/>
                <a:gd name="connsiteX10" fmla="*/ 2195981 w 3241586"/>
                <a:gd name="connsiteY10" fmla="*/ 1306020 h 1322408"/>
                <a:gd name="connsiteX11" fmla="*/ 3241586 w 3241586"/>
                <a:gd name="connsiteY11" fmla="*/ 229125 h 1322408"/>
                <a:gd name="connsiteX12" fmla="*/ 2763329 w 3241586"/>
                <a:gd name="connsiteY12" fmla="*/ 1057490 h 1322408"/>
                <a:gd name="connsiteX13" fmla="*/ 2439439 w 3241586"/>
                <a:gd name="connsiteY13" fmla="*/ 1306020 h 1322408"/>
                <a:gd name="connsiteX14" fmla="*/ 2346245 w 3241586"/>
                <a:gd name="connsiteY14" fmla="*/ 1321657 h 1322408"/>
                <a:gd name="connsiteX15" fmla="*/ 2317703 w 3241586"/>
                <a:gd name="connsiteY15" fmla="*/ 1322408 h 1322408"/>
                <a:gd name="connsiteX16" fmla="*/ 2289180 w 3241586"/>
                <a:gd name="connsiteY16" fmla="*/ 1321657 h 1322408"/>
                <a:gd name="connsiteX17" fmla="*/ 2195981 w 3241586"/>
                <a:gd name="connsiteY17" fmla="*/ 1306020 h 1322408"/>
                <a:gd name="connsiteX18" fmla="*/ 1872091 w 3241586"/>
                <a:gd name="connsiteY18" fmla="*/ 1057490 h 1322408"/>
                <a:gd name="connsiteX19" fmla="*/ 1393834 w 3241586"/>
                <a:gd name="connsiteY19" fmla="*/ 229126 h 132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41586" h="1322408">
                  <a:moveTo>
                    <a:pt x="2289180" y="1321658"/>
                  </a:moveTo>
                  <a:lnTo>
                    <a:pt x="2235446" y="1320243"/>
                  </a:lnTo>
                  <a:cubicBezTo>
                    <a:pt x="2166684" y="1311711"/>
                    <a:pt x="2098458" y="1289557"/>
                    <a:pt x="2034676" y="1252732"/>
                  </a:cubicBezTo>
                  <a:lnTo>
                    <a:pt x="186943" y="185943"/>
                  </a:lnTo>
                  <a:cubicBezTo>
                    <a:pt x="123162" y="149118"/>
                    <a:pt x="69862" y="101111"/>
                    <a:pt x="28091" y="45827"/>
                  </a:cubicBezTo>
                  <a:lnTo>
                    <a:pt x="0" y="0"/>
                  </a:lnTo>
                  <a:lnTo>
                    <a:pt x="60142" y="72893"/>
                  </a:lnTo>
                  <a:cubicBezTo>
                    <a:pt x="156671" y="169421"/>
                    <a:pt x="290023" y="229126"/>
                    <a:pt x="437321" y="229126"/>
                  </a:cubicBezTo>
                  <a:lnTo>
                    <a:pt x="1393834" y="229126"/>
                  </a:lnTo>
                  <a:lnTo>
                    <a:pt x="1872091" y="1057490"/>
                  </a:lnTo>
                  <a:cubicBezTo>
                    <a:pt x="1945739" y="1185053"/>
                    <a:pt x="2064121" y="1270688"/>
                    <a:pt x="2195981" y="1306020"/>
                  </a:cubicBezTo>
                  <a:close/>
                  <a:moveTo>
                    <a:pt x="3241586" y="229125"/>
                  </a:moveTo>
                  <a:lnTo>
                    <a:pt x="2763329" y="1057490"/>
                  </a:lnTo>
                  <a:cubicBezTo>
                    <a:pt x="2689680" y="1185053"/>
                    <a:pt x="2571299" y="1270688"/>
                    <a:pt x="2439439" y="1306020"/>
                  </a:cubicBezTo>
                  <a:lnTo>
                    <a:pt x="2346245" y="1321657"/>
                  </a:lnTo>
                  <a:lnTo>
                    <a:pt x="2317703" y="1322408"/>
                  </a:lnTo>
                  <a:lnTo>
                    <a:pt x="2289180" y="1321657"/>
                  </a:lnTo>
                  <a:lnTo>
                    <a:pt x="2195981" y="1306020"/>
                  </a:lnTo>
                  <a:cubicBezTo>
                    <a:pt x="2064121" y="1270688"/>
                    <a:pt x="1945739" y="1185053"/>
                    <a:pt x="1872091" y="1057490"/>
                  </a:cubicBezTo>
                  <a:lnTo>
                    <a:pt x="1393834" y="229126"/>
                  </a:lnTo>
                  <a:close/>
                </a:path>
              </a:pathLst>
            </a:custGeom>
            <a:solidFill>
              <a:srgbClr val="7BF16B"/>
            </a:solidFill>
            <a:ln>
              <a:noFill/>
            </a:ln>
            <a:effectLst>
              <a:outerShdw blurRad="101600" dist="38100" dir="18600000" algn="bl" rotWithShape="0">
                <a:prstClr val="black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l-GR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A6A07E1-8C3C-61CC-957D-8522F0F74AA6}"/>
                </a:ext>
              </a:extLst>
            </p:cNvPr>
            <p:cNvSpPr txBox="1"/>
            <p:nvPr/>
          </p:nvSpPr>
          <p:spPr>
            <a:xfrm>
              <a:off x="3814802" y="4172586"/>
              <a:ext cx="8258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b="1" i="0" dirty="0" err="1">
                  <a:solidFill>
                    <a:schemeClr val="bg1"/>
                  </a:solidFill>
                  <a:effectLst/>
                  <a:latin typeface="Aptos Display" panose="020B0004020202020204" pitchFamily="34" charset="0"/>
                </a:rPr>
                <a:t>ASA</a:t>
              </a:r>
              <a:endParaRPr lang="el-GR" sz="28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B42BDB8-E18A-5D52-3423-E94088B35091}"/>
                </a:ext>
              </a:extLst>
            </p:cNvPr>
            <p:cNvSpPr txBox="1"/>
            <p:nvPr/>
          </p:nvSpPr>
          <p:spPr>
            <a:xfrm>
              <a:off x="7259418" y="4338357"/>
              <a:ext cx="13113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ptos Display" panose="020B0004020202020204" pitchFamily="34" charset="0"/>
                </a:rPr>
                <a:t>NYLON</a:t>
              </a:r>
              <a:endParaRPr lang="el-GR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3F73119-610F-9814-814A-FFCFC3EC4786}"/>
              </a:ext>
            </a:extLst>
          </p:cNvPr>
          <p:cNvSpPr txBox="1"/>
          <p:nvPr/>
        </p:nvSpPr>
        <p:spPr>
          <a:xfrm>
            <a:off x="9342594" y="765175"/>
            <a:ext cx="24490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0" dirty="0" err="1">
                <a:effectLst/>
                <a:latin typeface="Aptos Display" panose="020B0004020202020204" pitchFamily="34" charset="0"/>
              </a:rPr>
              <a:t>Flexible</a:t>
            </a:r>
            <a:r>
              <a:rPr lang="el-GR" sz="2000" b="1" i="0" dirty="0">
                <a:effectLst/>
                <a:latin typeface="Aptos Display" panose="020B0004020202020204" pitchFamily="34" charset="0"/>
              </a:rPr>
              <a:t>: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 Ελαστικά υλικά για ελαστικότητα και υψηλή αντοχή</a:t>
            </a:r>
            <a:endParaRPr lang="el-GR" sz="20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81347A6-1227-EC4F-DC90-A9869492158A}"/>
              </a:ext>
            </a:extLst>
          </p:cNvPr>
          <p:cNvSpPr txBox="1"/>
          <p:nvPr/>
        </p:nvSpPr>
        <p:spPr>
          <a:xfrm>
            <a:off x="9334772" y="2591797"/>
            <a:ext cx="24568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0" dirty="0">
                <a:effectLst/>
                <a:latin typeface="Aptos Display" panose="020B0004020202020204" pitchFamily="34" charset="0"/>
              </a:rPr>
              <a:t>METAL</a:t>
            </a:r>
            <a:r>
              <a:rPr lang="en-US" sz="2000" b="1" i="0" dirty="0">
                <a:effectLst/>
                <a:latin typeface="Aptos Display" panose="020B0004020202020204" pitchFamily="34" charset="0"/>
              </a:rPr>
              <a:t> - </a:t>
            </a:r>
            <a:r>
              <a:rPr lang="el-GR" sz="2000" b="1" i="0" dirty="0">
                <a:effectLst/>
                <a:latin typeface="Aptos Display" panose="020B0004020202020204" pitchFamily="34" charset="0"/>
              </a:rPr>
              <a:t>WOOD :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 Πλαστικό με </a:t>
            </a:r>
            <a:r>
              <a:rPr lang="el-GR" sz="2000" b="0" i="0" dirty="0" err="1">
                <a:effectLst/>
                <a:latin typeface="Aptos Display" panose="020B0004020202020204" pitchFamily="34" charset="0"/>
              </a:rPr>
              <a:t>ρηνίσματα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 μετάλλου</a:t>
            </a:r>
            <a:r>
              <a:rPr lang="en-US" sz="2000" b="0" i="0" dirty="0">
                <a:effectLst/>
                <a:latin typeface="Aptos Display" panose="020B0004020202020204" pitchFamily="34" charset="0"/>
              </a:rPr>
              <a:t> 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ή ξύλου.</a:t>
            </a:r>
            <a:endParaRPr lang="en-US" sz="2000" b="0" i="0" dirty="0">
              <a:effectLst/>
              <a:latin typeface="Aptos Display" panose="020B0004020202020204" pitchFamily="34" charset="0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BBB0B2B-5CFE-43DA-A885-EDB843000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190" y="143185"/>
            <a:ext cx="3275367" cy="429375"/>
          </a:xfrm>
        </p:spPr>
        <p:txBody>
          <a:bodyPr>
            <a:noAutofit/>
          </a:bodyPr>
          <a:lstStyle/>
          <a:p>
            <a:pPr algn="ctr"/>
            <a:r>
              <a:rPr lang="el-GR" sz="2800" b="1" dirty="0">
                <a:latin typeface="Aptos Display" panose="020B0004020202020204" pitchFamily="34" charset="0"/>
              </a:rPr>
              <a:t>ΤΥΠΟΙ </a:t>
            </a:r>
            <a:r>
              <a:rPr lang="en-US" sz="2800" b="1" dirty="0">
                <a:latin typeface="Aptos Display" panose="020B0004020202020204" pitchFamily="34" charset="0"/>
              </a:rPr>
              <a:t>FILAMENT</a:t>
            </a:r>
            <a:endParaRPr lang="el-GR" sz="2800" b="1" dirty="0">
              <a:latin typeface="Aptos Display" panose="020B0004020202020204" pitchFamily="34" charset="0"/>
            </a:endParaRPr>
          </a:p>
        </p:txBody>
      </p:sp>
      <p:pic>
        <p:nvPicPr>
          <p:cNvPr id="4" name="Εικόνα 3" descr="Εικόνα που περιέχει πολυχρωμία, τέχνη, στροφή&#10;&#10;Περιγραφή που δημιουργήθηκε αυτόματα">
            <a:extLst>
              <a:ext uri="{FF2B5EF4-FFF2-40B4-BE49-F238E27FC236}">
                <a16:creationId xmlns:a16="http://schemas.microsoft.com/office/drawing/2014/main" id="{80AD77CE-D284-C675-9FFC-373FB11ED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6" t="18422" r="8495" b="17769"/>
          <a:stretch/>
        </p:blipFill>
        <p:spPr>
          <a:xfrm>
            <a:off x="5111597" y="2729925"/>
            <a:ext cx="1983648" cy="1560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6253B9-EDAE-B7FF-1033-39C65C688895}"/>
              </a:ext>
            </a:extLst>
          </p:cNvPr>
          <p:cNvSpPr txBox="1"/>
          <p:nvPr/>
        </p:nvSpPr>
        <p:spPr>
          <a:xfrm>
            <a:off x="9398308" y="4570368"/>
            <a:ext cx="23841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ptos Display" panose="020B0004020202020204" pitchFamily="34" charset="0"/>
              </a:rPr>
              <a:t>NYLON:</a:t>
            </a:r>
            <a:r>
              <a:rPr lang="en-US" sz="2000" dirty="0">
                <a:latin typeface="Aptos Display" panose="020B0004020202020204" pitchFamily="34" charset="0"/>
              </a:rPr>
              <a:t> 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Ευελιξία και μεγάλη αντοχή, </a:t>
            </a:r>
            <a:r>
              <a:rPr lang="el-GR" sz="2000" dirty="0">
                <a:latin typeface="Aptos Display" panose="020B0004020202020204" pitchFamily="34" charset="0"/>
              </a:rPr>
              <a:t>με </a:t>
            </a:r>
            <a:r>
              <a:rPr lang="el-GR" sz="2000" b="0" i="0" dirty="0">
                <a:effectLst/>
                <a:latin typeface="Aptos Display" panose="020B0004020202020204" pitchFamily="34" charset="0"/>
              </a:rPr>
              <a:t>εξαιρετικά μικρό βάρος.</a:t>
            </a:r>
            <a:endParaRPr lang="el-GR" sz="2000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19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3A25E-7D52-54D1-3CBD-981A47A70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C3C9A9A-A8CE-FCEE-214F-AF3BE4F7F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81" y="1844824"/>
            <a:ext cx="11927061" cy="1412298"/>
          </a:xfrm>
        </p:spPr>
        <p:txBody>
          <a:bodyPr>
            <a:normAutofit/>
          </a:bodyPr>
          <a:lstStyle/>
          <a:p>
            <a:pPr algn="ctr"/>
            <a:r>
              <a:rPr lang="el-G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ΔΙΑΔΙΚΑΣΙΑ 3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D</a:t>
            </a:r>
            <a:r>
              <a:rPr lang="el-GR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 ΕΚΤΥΠΩΣΗΣ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77758DE8-CD30-B643-8C48-473D103AD562}"/>
              </a:ext>
            </a:extLst>
          </p:cNvPr>
          <p:cNvSpPr/>
          <p:nvPr/>
        </p:nvSpPr>
        <p:spPr>
          <a:xfrm>
            <a:off x="-6771217" y="1772816"/>
            <a:ext cx="1296144" cy="10801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ptos Display" panose="020B0004020202020204" pitchFamily="34" charset="0"/>
              </a:rPr>
              <a:t>1</a:t>
            </a:r>
            <a:endParaRPr lang="el-GR" b="1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45E708D1-C958-DB2C-822F-3518688C0216}"/>
              </a:ext>
            </a:extLst>
          </p:cNvPr>
          <p:cNvSpPr/>
          <p:nvPr/>
        </p:nvSpPr>
        <p:spPr>
          <a:xfrm>
            <a:off x="-5475073" y="1772816"/>
            <a:ext cx="5472608" cy="10801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200" b="1" i="0" dirty="0">
                <a:solidFill>
                  <a:schemeClr val="bg1"/>
                </a:solidFill>
                <a:effectLst/>
                <a:latin typeface="Aptos Display" panose="020B0004020202020204" pitchFamily="34" charset="0"/>
              </a:rPr>
              <a:t>ΣΧΕΔΙΑΣΜΟΣ ΑΝΤΙΚΕΙΜΕΝΟΥ</a:t>
            </a:r>
          </a:p>
        </p:txBody>
      </p:sp>
    </p:spTree>
    <p:extLst>
      <p:ext uri="{BB962C8B-B14F-4D97-AF65-F5344CB8AC3E}">
        <p14:creationId xmlns:p14="http://schemas.microsoft.com/office/powerpoint/2010/main" val="3345090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51D34-0CF7-93EB-3097-9682078BC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1">
            <a:extLst>
              <a:ext uri="{FF2B5EF4-FFF2-40B4-BE49-F238E27FC236}">
                <a16:creationId xmlns:a16="http://schemas.microsoft.com/office/drawing/2014/main" id="{466154E3-D22E-1752-97A7-FEBFA0198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8476"/>
            <a:ext cx="9144001" cy="627062"/>
          </a:xfrm>
        </p:spPr>
        <p:txBody>
          <a:bodyPr/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ΔΙΑΔΙΚΑΣΙΑ 3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D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 ΕΚΤΥΠΩΣΗΣ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7FBA87F3-666D-E713-FF3A-5B6FAA197899}"/>
              </a:ext>
            </a:extLst>
          </p:cNvPr>
          <p:cNvSpPr/>
          <p:nvPr/>
        </p:nvSpPr>
        <p:spPr>
          <a:xfrm>
            <a:off x="981844" y="1772816"/>
            <a:ext cx="1296144" cy="10801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ptos Display" panose="020B0004020202020204" pitchFamily="34" charset="0"/>
              </a:rPr>
              <a:t>1</a:t>
            </a:r>
            <a:endParaRPr lang="el-GR" b="1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BCA1CC5C-C265-4E2B-463B-C43FB22557E7}"/>
              </a:ext>
            </a:extLst>
          </p:cNvPr>
          <p:cNvSpPr/>
          <p:nvPr/>
        </p:nvSpPr>
        <p:spPr>
          <a:xfrm>
            <a:off x="2277988" y="1780727"/>
            <a:ext cx="5472608" cy="10801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200" b="1" i="0" dirty="0">
                <a:solidFill>
                  <a:schemeClr val="bg1"/>
                </a:solidFill>
                <a:effectLst/>
                <a:latin typeface="Aptos Display" panose="020B0004020202020204" pitchFamily="34" charset="0"/>
              </a:rPr>
              <a:t>ΣΧΕΔΙΑΣΜΟΣ ΑΝΤΙΚΕΙΜΕΝΟΥ</a:t>
            </a: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CB0E0561-73CB-1B06-BCA2-FDA26BAA956C}"/>
              </a:ext>
            </a:extLst>
          </p:cNvPr>
          <p:cNvSpPr/>
          <p:nvPr/>
        </p:nvSpPr>
        <p:spPr>
          <a:xfrm>
            <a:off x="-8931457" y="3575466"/>
            <a:ext cx="1296144" cy="10801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ptos Display" panose="020B0004020202020204" pitchFamily="34" charset="0"/>
              </a:rPr>
              <a:t>2</a:t>
            </a:r>
            <a:endParaRPr lang="el-GR" sz="4400" b="1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06DCD35C-DD2E-47CB-A081-F49011029CC8}"/>
              </a:ext>
            </a:extLst>
          </p:cNvPr>
          <p:cNvSpPr/>
          <p:nvPr/>
        </p:nvSpPr>
        <p:spPr>
          <a:xfrm>
            <a:off x="-7635313" y="3573016"/>
            <a:ext cx="7632848" cy="10801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ΑΡΧΕΙΟ ΕΝΤΟΛΩΝ ΕΚΤΥΠΩΣΗΣ (</a:t>
            </a:r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SLICING)</a:t>
            </a:r>
          </a:p>
        </p:txBody>
      </p:sp>
    </p:spTree>
    <p:extLst>
      <p:ext uri="{BB962C8B-B14F-4D97-AF65-F5344CB8AC3E}">
        <p14:creationId xmlns:p14="http://schemas.microsoft.com/office/powerpoint/2010/main" val="1481058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BD745-4228-325E-7CFA-A056FFCF3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1">
            <a:extLst>
              <a:ext uri="{FF2B5EF4-FFF2-40B4-BE49-F238E27FC236}">
                <a16:creationId xmlns:a16="http://schemas.microsoft.com/office/drawing/2014/main" id="{EF76F36B-7D79-6174-3D00-2FD5576A8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8476"/>
            <a:ext cx="9144001" cy="627062"/>
          </a:xfrm>
        </p:spPr>
        <p:txBody>
          <a:bodyPr/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ΔΙΑΔΙΚΑΣΙΑ 3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D</a:t>
            </a:r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0B0004020202020204" pitchFamily="34" charset="0"/>
              </a:rPr>
              <a:t> ΕΚΤΥΠΩΣΗΣ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8A7308BB-DF98-E3E4-760F-5A04C0068BF8}"/>
              </a:ext>
            </a:extLst>
          </p:cNvPr>
          <p:cNvSpPr/>
          <p:nvPr/>
        </p:nvSpPr>
        <p:spPr>
          <a:xfrm>
            <a:off x="981844" y="1772816"/>
            <a:ext cx="1296144" cy="10801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ptos Display" panose="020B0004020202020204" pitchFamily="34" charset="0"/>
              </a:rPr>
              <a:t>1</a:t>
            </a:r>
            <a:endParaRPr lang="el-GR" b="1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5A8FE9B2-04F4-A977-EEAB-D02495134E9F}"/>
              </a:ext>
            </a:extLst>
          </p:cNvPr>
          <p:cNvSpPr/>
          <p:nvPr/>
        </p:nvSpPr>
        <p:spPr>
          <a:xfrm>
            <a:off x="2277988" y="1772816"/>
            <a:ext cx="5472608" cy="10801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200" b="1" i="0" dirty="0">
                <a:solidFill>
                  <a:schemeClr val="bg1"/>
                </a:solidFill>
                <a:effectLst/>
                <a:latin typeface="Aptos Display" panose="020B0004020202020204" pitchFamily="34" charset="0"/>
              </a:rPr>
              <a:t>ΣΧΕΔΙΑΣΜΟΣ ΑΝΤΙΚΕΙΜΕΝΟΥ</a:t>
            </a: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60B0F844-C344-9C1F-5FA0-C7F71174580A}"/>
              </a:ext>
            </a:extLst>
          </p:cNvPr>
          <p:cNvSpPr/>
          <p:nvPr/>
        </p:nvSpPr>
        <p:spPr>
          <a:xfrm>
            <a:off x="981844" y="3429000"/>
            <a:ext cx="1296144" cy="10801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ptos Display" panose="020B0004020202020204" pitchFamily="34" charset="0"/>
              </a:rPr>
              <a:t>2</a:t>
            </a:r>
            <a:endParaRPr lang="el-GR" sz="4400" b="1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A1BDAD5D-28B9-3711-D9CC-A71619930E78}"/>
              </a:ext>
            </a:extLst>
          </p:cNvPr>
          <p:cNvSpPr/>
          <p:nvPr/>
        </p:nvSpPr>
        <p:spPr>
          <a:xfrm>
            <a:off x="2277988" y="3407195"/>
            <a:ext cx="7632848" cy="10801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ΑΡΧΕΙΟ ΕΝΤΟΛΩΝ ΕΚΤΥΠΩΣΗΣ (</a:t>
            </a:r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SLICING)</a:t>
            </a:r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DAF2F709-9C5E-AE6F-CC17-8C5A50C3EEB7}"/>
              </a:ext>
            </a:extLst>
          </p:cNvPr>
          <p:cNvSpPr/>
          <p:nvPr/>
        </p:nvSpPr>
        <p:spPr>
          <a:xfrm>
            <a:off x="-10920451" y="5013176"/>
            <a:ext cx="1296144" cy="10801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ptos Display" panose="020B0004020202020204" pitchFamily="34" charset="0"/>
              </a:rPr>
              <a:t>3</a:t>
            </a:r>
            <a:endParaRPr lang="el-GR" sz="4400" b="1" dirty="0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C28BD459-B1C3-0D92-232F-9B779841B35B}"/>
              </a:ext>
            </a:extLst>
          </p:cNvPr>
          <p:cNvSpPr/>
          <p:nvPr/>
        </p:nvSpPr>
        <p:spPr>
          <a:xfrm>
            <a:off x="-9651537" y="5013176"/>
            <a:ext cx="9649072" cy="108012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ΕΚΤΥΠΩΣΗ ΑΝΤΙΚΕΙΜΕΝΟΥ ΣΤΟΝ 3</a:t>
            </a:r>
            <a:r>
              <a:rPr lang="en-US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D</a:t>
            </a:r>
            <a:r>
              <a:rPr lang="el-GR" sz="3200" b="1" dirty="0">
                <a:solidFill>
                  <a:schemeClr val="bg1"/>
                </a:solidFill>
                <a:latin typeface="Aptos Display" panose="020B0004020202020204" pitchFamily="34" charset="0"/>
              </a:rPr>
              <a:t> ΕΚΤΥΠΩΤΗ</a:t>
            </a:r>
            <a:endParaRPr lang="el-GR" sz="3200" b="1" i="0" dirty="0">
              <a:solidFill>
                <a:schemeClr val="bg1"/>
              </a:solidFill>
              <a:effectLst/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476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Ψηφιακό μπλε τούνελ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1880_TF02895261_TF02895261" id="{9AC09354-8CEC-4CCB-8B14-7D3D61CDE7E0}" vid="{4DFAADB3-3FBF-4169-B76B-2D492E85FC6C}"/>
    </a:ext>
  </a:extLst>
</a:theme>
</file>

<file path=ppt/theme/theme2.xml><?xml version="1.0" encoding="utf-8"?>
<a:theme xmlns:a="http://schemas.openxmlformats.org/drawingml/2006/main" name="Θέμα του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1564227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Take your audience through a digital tunnel where they'll  burst through to the other side and see the information you want to present. Show them lists, charts, tables, SmartArt,  and pictures using a variety of layouts in widescreen (16X9) format. This design works well for subjects on science and technology, computers, communication, and more.   
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2012-05-11T02:04:00+00:00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TP102895246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835483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REDMOND\v-vaddu</DisplayName>
        <AccountId>2567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0E41224-0370-4595-877C-23316CD80004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2.xml><?xml version="1.0" encoding="utf-8"?>
<ds:datastoreItem xmlns:ds="http://schemas.openxmlformats.org/officeDocument/2006/customXml" ds:itemID="{22CCB507-0646-4A50-A4F7-7F385079D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Κύκλωμα</Template>
  <TotalTime>4946</TotalTime>
  <Words>737</Words>
  <Application>Microsoft Office PowerPoint</Application>
  <PresentationFormat>Προσαρμογή</PresentationFormat>
  <Paragraphs>150</Paragraphs>
  <Slides>41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41</vt:i4>
      </vt:variant>
    </vt:vector>
  </HeadingPairs>
  <TitlesOfParts>
    <vt:vector size="46" baseType="lpstr">
      <vt:lpstr>Aptos Display</vt:lpstr>
      <vt:lpstr>Arial</vt:lpstr>
      <vt:lpstr>Calibri</vt:lpstr>
      <vt:lpstr>Corbel</vt:lpstr>
      <vt:lpstr>Ψηφιακό μπλε τούνελ 16x9</vt:lpstr>
      <vt:lpstr>Ο 3D ΕΚΤΥΠΩΤΗΣ ΜΑΣ </vt:lpstr>
      <vt:lpstr>CREALITY ENDER 5 S1</vt:lpstr>
      <vt:lpstr>ΑΝΑΛΩΣΙΜΑ FDM 3D PRINTER</vt:lpstr>
      <vt:lpstr>ΑΝΑΛΩΣΙΜΑ FDM 3D PRINTER</vt:lpstr>
      <vt:lpstr>ΤΥΠΟΙ FILAMENT</vt:lpstr>
      <vt:lpstr>ΤΥΠΟΙ FILAMENT</vt:lpstr>
      <vt:lpstr>ΔΙΑΔΙΚΑΣΙΑ 3D ΕΚΤΥΠΩΣΗΣ</vt:lpstr>
      <vt:lpstr>ΔΙΑΔΙΚΑΣΙΑ 3D ΕΚΤΥΠΩΣΗΣ</vt:lpstr>
      <vt:lpstr>ΔΙΑΔΙΚΑΣΙΑ 3D ΕΚΤΥΠΩΣΗΣ</vt:lpstr>
      <vt:lpstr>ΔΙΑΔΙΚΑΣΙΑ 3D ΕΚΤΥΠΩΣΗΣ</vt:lpstr>
      <vt:lpstr>ΔΙΑΔΙΚΑΣΙΑ 3D ΕΚΤΥΠΩΣΗΣ</vt:lpstr>
      <vt:lpstr>ΔΙΑΔΙΚΑΣΙΑ 3D ΕΚΤΥΠΩΣΗΣ</vt:lpstr>
      <vt:lpstr>ΔΙΑΔΙΚΑΣΙΑ 3D ΕΚΤΥΠΩΣΗΣ</vt:lpstr>
      <vt:lpstr>ΔΙΑΔΙΚΑΣΙΑ 3D ΕΚΤΥΠΩΣΗΣ</vt:lpstr>
      <vt:lpstr>ΔΙΑΔΙΚΑΣΙΑ 3D ΕΚΤΥΠΩΣΗΣ</vt:lpstr>
      <vt:lpstr>ΔΙΑΔΙΚΑΣΙΑ 3D ΕΚΤΥΠΩΣΗΣ</vt:lpstr>
      <vt:lpstr>ΔΙΑΔΙΚΑΣΙΑ 3D ΕΚΤΥΠΩΣΗΣ</vt:lpstr>
      <vt:lpstr>ΔΙΑΔΙΚΑΣΙΑ 3D ΕΚΤΥΠΩΣΗΣ</vt:lpstr>
      <vt:lpstr>ΔΙΑΔΙΚΑΣΙΑ 3D ΕΚΤΥΠΩΣΗΣ</vt:lpstr>
      <vt:lpstr>ΕΚΤΥΠΩΣΕΙΣ 3D</vt:lpstr>
      <vt:lpstr>ΕΚΤΥΠΩΣΕΙΣ 3D</vt:lpstr>
      <vt:lpstr>ΕΚΤΥΠΩΣΕΙΣ 3D</vt:lpstr>
      <vt:lpstr>ΕΚΤΥΠΩΣΕΙΣ 3D</vt:lpstr>
      <vt:lpstr>ΕΚΤΥΠΩΣΕΙΣ 3D</vt:lpstr>
      <vt:lpstr>ΕΚΤΥΠΩΣΕΙΣ 3D</vt:lpstr>
      <vt:lpstr>ΕΚΤΥΠΩΣΕΙΣ 3D</vt:lpstr>
      <vt:lpstr>ΕΚΤΥΠΩΣΕΙΣ 3D</vt:lpstr>
      <vt:lpstr>ΕΚΤΥΠΩΣΕΙΣ 3D</vt:lpstr>
      <vt:lpstr>ΕΚΤΥΠΩΣΕΙΣ 3D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Δημήτρης Διαμαντής</dc:creator>
  <cp:lastModifiedBy>Δημήτρης Διαμαντής</cp:lastModifiedBy>
  <cp:revision>57</cp:revision>
  <dcterms:created xsi:type="dcterms:W3CDTF">2024-10-21T09:24:04Z</dcterms:created>
  <dcterms:modified xsi:type="dcterms:W3CDTF">2024-10-31T12:22:58Z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