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Lst>
  <p:sldSz cy="7559675" cx="10080625"/>
  <p:notesSz cx="7772400" cy="10058400"/>
  <p:embeddedFontLst>
    <p:embeddedFont>
      <p:font typeface="Book Antiqua"/>
      <p:regular r:id="rId128"/>
      <p:bold r:id="rId129"/>
      <p:italic r:id="rId130"/>
      <p:boldItalic r:id="rId1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 uri="http://customooxmlschemas.google.com/">
      <go:slidesCustomData xmlns:go="http://customooxmlschemas.google.com/" r:id="rId132" roundtripDataSignature="AMtx7mhaCCbaxIVGsTZ0NEBwehNkD997+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BookAntiqua-bold.fntdata"/><Relationship Id="rId128" Type="http://schemas.openxmlformats.org/officeDocument/2006/relationships/font" Target="fonts/BookAntiqua-regular.fntdata"/><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customschemas.google.com/relationships/presentationmetadata" Target="metadata"/><Relationship Id="rId131" Type="http://schemas.openxmlformats.org/officeDocument/2006/relationships/font" Target="fonts/BookAntiqua-boldItalic.fntdata"/><Relationship Id="rId130" Type="http://schemas.openxmlformats.org/officeDocument/2006/relationships/font" Target="fonts/BookAntiqua-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txBox="1"/>
          <p:nvPr>
            <p:ph idx="12" type="sldNum"/>
          </p:nvPr>
        </p:nvSpPr>
        <p:spPr>
          <a:xfrm>
            <a:off x="4398962" y="9555162"/>
            <a:ext cx="3367087" cy="496887"/>
          </a:xfrm>
          <a:prstGeom prst="rect">
            <a:avLst/>
          </a:prstGeom>
          <a:noFill/>
          <a:ln>
            <a:noFill/>
          </a:ln>
        </p:spPr>
        <p:txBody>
          <a:bodyPr anchorCtr="0" anchor="b" bIns="0" lIns="0" spcFirstLastPara="1" rIns="0" wrap="square" tIns="0">
            <a:noAutofit/>
          </a:bodyPr>
          <a:lstStyle/>
          <a:p>
            <a:pPr indent="0" lvl="0" marL="0" marR="0" rtl="0" algn="l">
              <a:lnSpc>
                <a:spcPct val="93000"/>
              </a:lnSpc>
              <a:spcBef>
                <a:spcPts val="0"/>
              </a:spcBef>
              <a:spcAft>
                <a:spcPts val="0"/>
              </a:spcAft>
              <a:buNone/>
            </a:pPr>
            <a:fld id="{00000000-1234-1234-1234-123412341234}" type="slidenum">
              <a:rPr b="0" i="0" lang="en-US" sz="1800" u="none" cap="none" strike="noStrike">
                <a:solidFill>
                  <a:srgbClr val="000000"/>
                </a:solidFill>
                <a:latin typeface="Arial"/>
                <a:ea typeface="Arial"/>
                <a:cs typeface="Arial"/>
                <a:sym typeface="Arial"/>
              </a:rPr>
              <a:t>‹#›</a:t>
            </a:fld>
            <a:endParaRPr/>
          </a:p>
        </p:txBody>
      </p:sp>
      <p:sp>
        <p:nvSpPr>
          <p:cNvPr id="4" name="Google Shape;4;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 name="Google Shape;5;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 name="Google Shape;6;n"/>
          <p:cNvSpPr/>
          <p:nvPr/>
        </p:nvSpPr>
        <p:spPr>
          <a:xfrm>
            <a:off x="0" y="0"/>
            <a:ext cx="7772400" cy="10058400"/>
          </a:xfrm>
          <a:prstGeom prst="roundRect">
            <a:avLst>
              <a:gd fmla="val 4"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 name="Google Shape;7;n"/>
          <p:cNvSpPr/>
          <p:nvPr>
            <p:ph idx="2" type="sldImg"/>
          </p:nvPr>
        </p:nvSpPr>
        <p:spPr>
          <a:xfrm>
            <a:off x="1371600" y="763587"/>
            <a:ext cx="5022850" cy="37655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 name="Google Shape;8;n"/>
          <p:cNvSpPr txBox="1"/>
          <p:nvPr>
            <p:ph idx="1" type="body"/>
          </p:nvPr>
        </p:nvSpPr>
        <p:spPr>
          <a:xfrm>
            <a:off x="777875" y="4776787"/>
            <a:ext cx="6211887" cy="4519612"/>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9" name="Google Shape;9;n"/>
          <p:cNvSpPr txBox="1"/>
          <p:nvPr>
            <p:ph idx="3" type="hdr"/>
          </p:nvPr>
        </p:nvSpPr>
        <p:spPr>
          <a:xfrm>
            <a:off x="0" y="0"/>
            <a:ext cx="3367087" cy="496887"/>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0" name="Google Shape;10;n"/>
          <p:cNvSpPr txBox="1"/>
          <p:nvPr>
            <p:ph idx="10" type="dt"/>
          </p:nvPr>
        </p:nvSpPr>
        <p:spPr>
          <a:xfrm>
            <a:off x="4398962" y="0"/>
            <a:ext cx="3367087" cy="496887"/>
          </a:xfrm>
          <a:prstGeom prst="rect">
            <a:avLst/>
          </a:prstGeom>
          <a:noFill/>
          <a:ln>
            <a:noFill/>
          </a:ln>
        </p:spPr>
        <p:txBody>
          <a:bodyPr anchorCtr="0" anchor="t" bIns="0" lIns="0" spcFirstLastPara="1" rIns="0" wrap="square" tIns="0">
            <a:noAutofit/>
          </a:bodyPr>
          <a:lstStyle>
            <a:lvl1pPr lvl="0" marR="0" rtl="0" algn="r">
              <a:lnSpc>
                <a:spcPct val="95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1" name="Google Shape;11;n"/>
          <p:cNvSpPr txBox="1"/>
          <p:nvPr>
            <p:ph idx="11" type="ftr"/>
          </p:nvPr>
        </p:nvSpPr>
        <p:spPr>
          <a:xfrm>
            <a:off x="0" y="9555162"/>
            <a:ext cx="3367087" cy="496887"/>
          </a:xfrm>
          <a:prstGeom prst="rect">
            <a:avLst/>
          </a:prstGeom>
          <a:noFill/>
          <a:ln>
            <a:noFill/>
          </a:ln>
        </p:spPr>
        <p:txBody>
          <a:bodyPr anchorCtr="0" anchor="b" bIns="0" lIns="0" spcFirstLastPara="1" rIns="0" wrap="square" tIns="0">
            <a:noAutofit/>
          </a:bodyPr>
          <a:lstStyle>
            <a:lvl1pPr lvl="0" marR="0" rtl="0" algn="l">
              <a:lnSpc>
                <a:spcPct val="95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2" name="Google Shape;12;n"/>
          <p:cNvSpPr txBox="1"/>
          <p:nvPr>
            <p:ph idx="4" type="sldNum"/>
          </p:nvPr>
        </p:nvSpPr>
        <p:spPr>
          <a:xfrm>
            <a:off x="4398962" y="9555162"/>
            <a:ext cx="3367087" cy="496887"/>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p:nvPr>
            <p:ph idx="2" type="sldImg"/>
          </p:nvPr>
        </p:nvSpPr>
        <p:spPr>
          <a:xfrm>
            <a:off x="1106487" y="812800"/>
            <a:ext cx="5345112" cy="40084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5" name="Google Shape;55;p1:notes"/>
          <p:cNvSpPr txBox="1"/>
          <p:nvPr>
            <p:ph idx="1" type="body"/>
          </p:nvPr>
        </p:nvSpPr>
        <p:spPr>
          <a:xfrm>
            <a:off x="755650" y="5078412"/>
            <a:ext cx="5991225" cy="47545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6" name="Google Shape;56;p1:notes"/>
          <p:cNvSpPr/>
          <p:nvPr/>
        </p:nvSpPr>
        <p:spPr>
          <a:xfrm>
            <a:off x="133350" y="6021387"/>
            <a:ext cx="7731125" cy="3489325"/>
          </a:xfrm>
          <a:prstGeom prst="rect">
            <a:avLst/>
          </a:prstGeom>
          <a:solidFill>
            <a:srgbClr val="B2B2B2"/>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0: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80" name="Google Shape;180;p10: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100: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113" name="Google Shape;1113;p100: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114" name="Google Shape;1114;p100: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101: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124" name="Google Shape;1124;p101: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p102: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137" name="Google Shape;1137;p102: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103:notes"/>
          <p:cNvSpPr/>
          <p:nvPr/>
        </p:nvSpPr>
        <p:spPr>
          <a:xfrm>
            <a:off x="1295400" y="754062"/>
            <a:ext cx="5181600" cy="3773487"/>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45" name="Google Shape;1145;p103:notes"/>
          <p:cNvSpPr txBox="1"/>
          <p:nvPr>
            <p:ph idx="1" type="body"/>
          </p:nvPr>
        </p:nvSpPr>
        <p:spPr>
          <a:xfrm>
            <a:off x="776287" y="4776787"/>
            <a:ext cx="6215062" cy="452755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146" name="Google Shape;1146;p103:notes"/>
          <p:cNvSpPr/>
          <p:nvPr>
            <p:ph idx="2" type="sldImg"/>
          </p:nvPr>
        </p:nvSpPr>
        <p:spPr>
          <a:xfrm>
            <a:off x="1371600" y="763587"/>
            <a:ext cx="5022850" cy="37655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104: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154" name="Google Shape;1154;p104: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105:notes"/>
          <p:cNvSpPr/>
          <p:nvPr/>
        </p:nvSpPr>
        <p:spPr>
          <a:xfrm>
            <a:off x="1295400" y="754062"/>
            <a:ext cx="5181600" cy="3773487"/>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62" name="Google Shape;1162;p105:notes"/>
          <p:cNvSpPr txBox="1"/>
          <p:nvPr>
            <p:ph idx="1" type="body"/>
          </p:nvPr>
        </p:nvSpPr>
        <p:spPr>
          <a:xfrm>
            <a:off x="776287" y="4776787"/>
            <a:ext cx="6215062" cy="452755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163" name="Google Shape;1163;p105:notes"/>
          <p:cNvSpPr/>
          <p:nvPr>
            <p:ph idx="2" type="sldImg"/>
          </p:nvPr>
        </p:nvSpPr>
        <p:spPr>
          <a:xfrm>
            <a:off x="1371600" y="763587"/>
            <a:ext cx="5022850" cy="37655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106: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171" name="Google Shape;1171;p106: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107:notes"/>
          <p:cNvSpPr/>
          <p:nvPr/>
        </p:nvSpPr>
        <p:spPr>
          <a:xfrm>
            <a:off x="1295400" y="754062"/>
            <a:ext cx="5181600" cy="3773487"/>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79" name="Google Shape;1179;p107:notes"/>
          <p:cNvSpPr txBox="1"/>
          <p:nvPr>
            <p:ph idx="1" type="body"/>
          </p:nvPr>
        </p:nvSpPr>
        <p:spPr>
          <a:xfrm>
            <a:off x="776287" y="4776787"/>
            <a:ext cx="6215062" cy="452755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180" name="Google Shape;1180;p107:notes"/>
          <p:cNvSpPr/>
          <p:nvPr>
            <p:ph idx="2" type="sldImg"/>
          </p:nvPr>
        </p:nvSpPr>
        <p:spPr>
          <a:xfrm>
            <a:off x="1371600" y="763587"/>
            <a:ext cx="5022850" cy="37655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p108: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188" name="Google Shape;1188;p108: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109:notes"/>
          <p:cNvSpPr/>
          <p:nvPr/>
        </p:nvSpPr>
        <p:spPr>
          <a:xfrm>
            <a:off x="1295400" y="754062"/>
            <a:ext cx="5181600" cy="3773487"/>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6" name="Google Shape;1196;p109:notes"/>
          <p:cNvSpPr txBox="1"/>
          <p:nvPr>
            <p:ph idx="1" type="body"/>
          </p:nvPr>
        </p:nvSpPr>
        <p:spPr>
          <a:xfrm>
            <a:off x="776287" y="4776787"/>
            <a:ext cx="6215062" cy="452755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197" name="Google Shape;1197;p109:notes"/>
          <p:cNvSpPr/>
          <p:nvPr>
            <p:ph idx="2" type="sldImg"/>
          </p:nvPr>
        </p:nvSpPr>
        <p:spPr>
          <a:xfrm>
            <a:off x="1371600" y="763587"/>
            <a:ext cx="5022850" cy="37655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1: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92" name="Google Shape;192;p11: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110: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05" name="Google Shape;1205;p110: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06" name="Google Shape;1206;p110:notes"/>
          <p:cNvSpPr/>
          <p:nvPr>
            <p:ph idx="2" type="sldImg"/>
          </p:nvPr>
        </p:nvSpPr>
        <p:spPr>
          <a:xfrm>
            <a:off x="947737" y="744537"/>
            <a:ext cx="4964112" cy="372268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207" name="Google Shape;1207;p110: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111: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14" name="Google Shape;1214;p111: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15" name="Google Shape;1215;p111:notes"/>
          <p:cNvSpPr/>
          <p:nvPr>
            <p:ph idx="2" type="sldImg"/>
          </p:nvPr>
        </p:nvSpPr>
        <p:spPr>
          <a:xfrm>
            <a:off x="947737" y="744537"/>
            <a:ext cx="4964112" cy="372268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216" name="Google Shape;1216;p111: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112: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23" name="Google Shape;1223;p112: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24" name="Google Shape;1224;p112:notes"/>
          <p:cNvSpPr/>
          <p:nvPr>
            <p:ph idx="2" type="sldImg"/>
          </p:nvPr>
        </p:nvSpPr>
        <p:spPr>
          <a:xfrm>
            <a:off x="947737" y="744537"/>
            <a:ext cx="4964112" cy="372268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225" name="Google Shape;1225;p112: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0" name="Shape 1230"/>
        <p:cNvGrpSpPr/>
        <p:nvPr/>
      </p:nvGrpSpPr>
      <p:grpSpPr>
        <a:xfrm>
          <a:off x="0" y="0"/>
          <a:ext cx="0" cy="0"/>
          <a:chOff x="0" y="0"/>
          <a:chExt cx="0" cy="0"/>
        </a:xfrm>
      </p:grpSpPr>
      <p:sp>
        <p:nvSpPr>
          <p:cNvPr id="1231" name="Google Shape;1231;p113: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32" name="Google Shape;1232;p113: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33" name="Google Shape;1233;p113:notes"/>
          <p:cNvSpPr/>
          <p:nvPr>
            <p:ph idx="2" type="sldImg"/>
          </p:nvPr>
        </p:nvSpPr>
        <p:spPr>
          <a:xfrm>
            <a:off x="947737" y="744537"/>
            <a:ext cx="4964112" cy="372268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234" name="Google Shape;1234;p113: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114:notes"/>
          <p:cNvSpPr/>
          <p:nvPr>
            <p:ph idx="2" type="sldImg"/>
          </p:nvPr>
        </p:nvSpPr>
        <p:spPr>
          <a:xfrm>
            <a:off x="1074737" y="754062"/>
            <a:ext cx="5626100" cy="377348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241" name="Google Shape;1241;p114:notes"/>
          <p:cNvSpPr txBox="1"/>
          <p:nvPr>
            <p:ph idx="1" type="body"/>
          </p:nvPr>
        </p:nvSpPr>
        <p:spPr>
          <a:xfrm>
            <a:off x="777875" y="4776787"/>
            <a:ext cx="6218237" cy="452755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115: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50" name="Google Shape;1250;p115: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51" name="Google Shape;1251;p115:notes"/>
          <p:cNvSpPr/>
          <p:nvPr>
            <p:ph idx="2" type="sldImg"/>
          </p:nvPr>
        </p:nvSpPr>
        <p:spPr>
          <a:xfrm>
            <a:off x="947737" y="744537"/>
            <a:ext cx="4964112" cy="372268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252" name="Google Shape;1252;p115: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p116: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67" name="Google Shape;1267;p116:notes"/>
          <p:cNvSpPr/>
          <p:nvPr>
            <p:ph idx="2" type="sldImg"/>
          </p:nvPr>
        </p:nvSpPr>
        <p:spPr>
          <a:xfrm>
            <a:off x="1373187" y="763587"/>
            <a:ext cx="5014912" cy="376078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268" name="Google Shape;1268;p116:notes"/>
          <p:cNvSpPr txBox="1"/>
          <p:nvPr>
            <p:ph idx="1" type="body"/>
          </p:nvPr>
        </p:nvSpPr>
        <p:spPr>
          <a:xfrm>
            <a:off x="777875" y="4776787"/>
            <a:ext cx="6207125" cy="451485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117: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75" name="Google Shape;1275;p117: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76" name="Google Shape;1276;p117:notes"/>
          <p:cNvSpPr/>
          <p:nvPr>
            <p:ph idx="2" type="sldImg"/>
          </p:nvPr>
        </p:nvSpPr>
        <p:spPr>
          <a:xfrm>
            <a:off x="947737" y="744537"/>
            <a:ext cx="4964112" cy="372268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277" name="Google Shape;1277;p117: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278" name="Google Shape;1278;p117:notes"/>
          <p:cNvSpPr txBox="1"/>
          <p:nvPr/>
        </p:nvSpPr>
        <p:spPr>
          <a:xfrm>
            <a:off x="685800" y="4884737"/>
            <a:ext cx="5622925" cy="4422775"/>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Color-Coding:</a:t>
            </a:r>
            <a:endParaRPr/>
          </a:p>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AVFPMILW-Red: Small (small + hydrophobic [includes armomatic –Y])</a:t>
            </a:r>
            <a:endParaRPr/>
          </a:p>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DE-Blue: Acidic</a:t>
            </a:r>
            <a:endParaRPr/>
          </a:p>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RHK-Magenta: Basic -H</a:t>
            </a:r>
            <a:endParaRPr/>
          </a:p>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STYHCNGQ -Green: Hydroxly + sulfhydryl + amine + G</a:t>
            </a:r>
            <a:endParaRPr/>
          </a:p>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Others-Gray: Unusual amino/imino acids etc</a:t>
            </a:r>
            <a:endParaRPr/>
          </a:p>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Consensus Symbols: The following symbols denote the degree of residue conservation.</a:t>
            </a:r>
            <a:endParaRPr/>
          </a:p>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 (asterix) indicates positions which have a single, fully conserved residue.</a:t>
            </a:r>
            <a:endParaRPr/>
          </a:p>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 (colon) indicates conservation between groups of strongly similar properties.</a:t>
            </a:r>
            <a:endParaRPr/>
          </a:p>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 (period) indicates conservation between groups of weakly similar properties.</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p118: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88" name="Google Shape;1288;p118: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89" name="Google Shape;1289;p118:notes"/>
          <p:cNvSpPr/>
          <p:nvPr>
            <p:ph idx="2" type="sldImg"/>
          </p:nvPr>
        </p:nvSpPr>
        <p:spPr>
          <a:xfrm>
            <a:off x="947737" y="744537"/>
            <a:ext cx="4964112" cy="372268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290" name="Google Shape;1290;p118: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p119:notes"/>
          <p:cNvSpPr/>
          <p:nvPr>
            <p:ph idx="2" type="sldImg"/>
          </p:nvPr>
        </p:nvSpPr>
        <p:spPr>
          <a:xfrm>
            <a:off x="992187" y="963612"/>
            <a:ext cx="5657850" cy="37957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299" name="Google Shape;1299;p119:notes"/>
          <p:cNvSpPr txBox="1"/>
          <p:nvPr>
            <p:ph idx="1" type="body"/>
          </p:nvPr>
        </p:nvSpPr>
        <p:spPr>
          <a:xfrm>
            <a:off x="1017587" y="5176837"/>
            <a:ext cx="5607050" cy="4903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2: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04" name="Google Shape;204;p12: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p120: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305" name="Google Shape;1305;p120: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306" name="Google Shape;1306;p120: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07" name="Google Shape;1307;p120: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308" name="Google Shape;1308;p120: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p121: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314" name="Google Shape;1314;p121: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315" name="Google Shape;1315;p121: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6" name="Google Shape;1316;p121: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317" name="Google Shape;1317;p121: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3: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11" name="Google Shape;211;p13: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4: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19" name="Google Shape;219;p14: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5: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29" name="Google Shape;229;p15: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6: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38" name="Google Shape;238;p16: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7:notes"/>
          <p:cNvSpPr/>
          <p:nvPr>
            <p:ph idx="2" type="sldImg"/>
          </p:nvPr>
        </p:nvSpPr>
        <p:spPr>
          <a:xfrm>
            <a:off x="1371600" y="763587"/>
            <a:ext cx="5026025" cy="37687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47" name="Google Shape;247;p17:notes"/>
          <p:cNvSpPr txBox="1"/>
          <p:nvPr>
            <p:ph idx="1" type="body"/>
          </p:nvPr>
        </p:nvSpPr>
        <p:spPr>
          <a:xfrm>
            <a:off x="777875" y="4776787"/>
            <a:ext cx="6215062" cy="4522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8:notes"/>
          <p:cNvSpPr/>
          <p:nvPr>
            <p:ph idx="2" type="sldImg"/>
          </p:nvPr>
        </p:nvSpPr>
        <p:spPr>
          <a:xfrm>
            <a:off x="1371600" y="763587"/>
            <a:ext cx="5026025" cy="37687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55" name="Google Shape;255;p18:notes"/>
          <p:cNvSpPr txBox="1"/>
          <p:nvPr>
            <p:ph idx="1" type="body"/>
          </p:nvPr>
        </p:nvSpPr>
        <p:spPr>
          <a:xfrm>
            <a:off x="777875" y="4776787"/>
            <a:ext cx="6215062" cy="4522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9: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63" name="Google Shape;263;p19: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2: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67" name="Google Shape;67;p2: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68" name="Google Shape;68;p2: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9" name="Google Shape;69;p2:notes"/>
          <p:cNvSpPr txBox="1"/>
          <p:nvPr>
            <p:ph idx="1" type="body"/>
          </p:nvPr>
        </p:nvSpPr>
        <p:spPr>
          <a:xfrm>
            <a:off x="777875" y="4776787"/>
            <a:ext cx="6218237" cy="45259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0" name="Google Shape;70;p2:notes"/>
          <p:cNvSpPr/>
          <p:nvPr>
            <p:ph idx="2" type="sldImg"/>
          </p:nvPr>
        </p:nvSpPr>
        <p:spPr>
          <a:xfrm>
            <a:off x="1371600" y="763587"/>
            <a:ext cx="50292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0: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70" name="Google Shape;270;p20: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1: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279" name="Google Shape;279;p21: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2: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04" name="Google Shape;304;p22: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3: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12" name="Google Shape;312;p23: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4:notes"/>
          <p:cNvSpPr/>
          <p:nvPr>
            <p:ph idx="2" type="sldImg"/>
          </p:nvPr>
        </p:nvSpPr>
        <p:spPr>
          <a:xfrm>
            <a:off x="1371600" y="763587"/>
            <a:ext cx="5026025" cy="37687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21" name="Google Shape;321;p24:notes"/>
          <p:cNvSpPr txBox="1"/>
          <p:nvPr>
            <p:ph idx="1" type="body"/>
          </p:nvPr>
        </p:nvSpPr>
        <p:spPr>
          <a:xfrm>
            <a:off x="777875" y="4776787"/>
            <a:ext cx="6215062" cy="4522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5: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329" name="Google Shape;329;p25:notes"/>
          <p:cNvSpPr/>
          <p:nvPr>
            <p:ph idx="2" type="sldImg"/>
          </p:nvPr>
        </p:nvSpPr>
        <p:spPr>
          <a:xfrm>
            <a:off x="1373187" y="763587"/>
            <a:ext cx="5016500" cy="37623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30" name="Google Shape;330;p25:notes"/>
          <p:cNvSpPr txBox="1"/>
          <p:nvPr>
            <p:ph idx="1" type="body"/>
          </p:nvPr>
        </p:nvSpPr>
        <p:spPr>
          <a:xfrm>
            <a:off x="777875" y="4776787"/>
            <a:ext cx="6208712" cy="45164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6:notes"/>
          <p:cNvSpPr/>
          <p:nvPr>
            <p:ph idx="2" type="sldImg"/>
          </p:nvPr>
        </p:nvSpPr>
        <p:spPr>
          <a:xfrm>
            <a:off x="1371600" y="763587"/>
            <a:ext cx="5026025" cy="37687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46" name="Google Shape;346;p26:notes"/>
          <p:cNvSpPr txBox="1"/>
          <p:nvPr>
            <p:ph idx="1" type="body"/>
          </p:nvPr>
        </p:nvSpPr>
        <p:spPr>
          <a:xfrm>
            <a:off x="777875" y="4776787"/>
            <a:ext cx="6215062" cy="4522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7:notes"/>
          <p:cNvSpPr/>
          <p:nvPr>
            <p:ph idx="2" type="sldImg"/>
          </p:nvPr>
        </p:nvSpPr>
        <p:spPr>
          <a:xfrm>
            <a:off x="1371600" y="763587"/>
            <a:ext cx="5026025" cy="37687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55" name="Google Shape;355;p27:notes"/>
          <p:cNvSpPr txBox="1"/>
          <p:nvPr>
            <p:ph idx="1" type="body"/>
          </p:nvPr>
        </p:nvSpPr>
        <p:spPr>
          <a:xfrm>
            <a:off x="777875" y="4776787"/>
            <a:ext cx="6215062" cy="4522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8:notes"/>
          <p:cNvSpPr txBox="1"/>
          <p:nvPr/>
        </p:nvSpPr>
        <p:spPr>
          <a:xfrm>
            <a:off x="4398962" y="9555162"/>
            <a:ext cx="3338512" cy="468312"/>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a:solidFill>
                  <a:srgbClr val="000000"/>
                </a:solidFill>
                <a:latin typeface="Arial"/>
                <a:ea typeface="Arial"/>
                <a:cs typeface="Arial"/>
                <a:sym typeface="Arial"/>
              </a:rPr>
              <a:t>‹#›</a:t>
            </a:fld>
            <a:endParaRPr/>
          </a:p>
        </p:txBody>
      </p:sp>
      <p:sp>
        <p:nvSpPr>
          <p:cNvPr id="363" name="Google Shape;363;p28: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64" name="Google Shape;364;p28:notes"/>
          <p:cNvSpPr txBox="1"/>
          <p:nvPr>
            <p:ph idx="1" type="body"/>
          </p:nvPr>
        </p:nvSpPr>
        <p:spPr>
          <a:xfrm>
            <a:off x="777875" y="4776787"/>
            <a:ext cx="6183312" cy="44910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65" name="Google Shape;365;p28:notes"/>
          <p:cNvSpPr txBox="1"/>
          <p:nvPr/>
        </p:nvSpPr>
        <p:spPr>
          <a:xfrm>
            <a:off x="4398962" y="9555162"/>
            <a:ext cx="3338512" cy="468312"/>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a:solidFill>
                  <a:srgbClr val="000000"/>
                </a:solidFill>
                <a:latin typeface="Arial"/>
                <a:ea typeface="Arial"/>
                <a:cs typeface="Arial"/>
                <a:sym typeface="Arial"/>
              </a:rP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9:notes"/>
          <p:cNvSpPr/>
          <p:nvPr>
            <p:ph idx="2" type="sldImg"/>
          </p:nvPr>
        </p:nvSpPr>
        <p:spPr>
          <a:xfrm>
            <a:off x="1371600" y="763587"/>
            <a:ext cx="5026025" cy="37687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75" name="Google Shape;375;p29:notes"/>
          <p:cNvSpPr txBox="1"/>
          <p:nvPr>
            <p:ph idx="1" type="body"/>
          </p:nvPr>
        </p:nvSpPr>
        <p:spPr>
          <a:xfrm>
            <a:off x="777875" y="4776787"/>
            <a:ext cx="6215062" cy="4522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3: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1" name="Google Shape;81;p3: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2" name="Google Shape;82;p3: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 name="Google Shape;83;p3: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4" name="Google Shape;84;p3: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0:notes"/>
          <p:cNvSpPr txBox="1"/>
          <p:nvPr/>
        </p:nvSpPr>
        <p:spPr>
          <a:xfrm>
            <a:off x="4398962" y="9555162"/>
            <a:ext cx="3338512" cy="468312"/>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a:solidFill>
                  <a:srgbClr val="000000"/>
                </a:solidFill>
                <a:latin typeface="Arial"/>
                <a:ea typeface="Arial"/>
                <a:cs typeface="Arial"/>
                <a:sym typeface="Arial"/>
              </a:rPr>
              <a:t>‹#›</a:t>
            </a:fld>
            <a:endParaRPr/>
          </a:p>
        </p:txBody>
      </p:sp>
      <p:sp>
        <p:nvSpPr>
          <p:cNvPr id="382" name="Google Shape;382;p30: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83" name="Google Shape;383;p30:notes"/>
          <p:cNvSpPr txBox="1"/>
          <p:nvPr>
            <p:ph idx="1" type="body"/>
          </p:nvPr>
        </p:nvSpPr>
        <p:spPr>
          <a:xfrm>
            <a:off x="777875" y="4776787"/>
            <a:ext cx="6183312" cy="44910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84" name="Google Shape;384;p30:notes"/>
          <p:cNvSpPr txBox="1"/>
          <p:nvPr/>
        </p:nvSpPr>
        <p:spPr>
          <a:xfrm>
            <a:off x="4398962" y="9555162"/>
            <a:ext cx="3338512" cy="468312"/>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a:solidFill>
                  <a:srgbClr val="000000"/>
                </a:solidFill>
                <a:latin typeface="Arial"/>
                <a:ea typeface="Arial"/>
                <a:cs typeface="Arial"/>
                <a:sym typeface="Arial"/>
              </a:rPr>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1:notes"/>
          <p:cNvSpPr/>
          <p:nvPr>
            <p:ph idx="2" type="sldImg"/>
          </p:nvPr>
        </p:nvSpPr>
        <p:spPr>
          <a:xfrm>
            <a:off x="1371600" y="763587"/>
            <a:ext cx="5026025" cy="37687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95" name="Google Shape;395;p31:notes"/>
          <p:cNvSpPr txBox="1"/>
          <p:nvPr>
            <p:ph idx="1" type="body"/>
          </p:nvPr>
        </p:nvSpPr>
        <p:spPr>
          <a:xfrm>
            <a:off x="777875" y="4776787"/>
            <a:ext cx="6215062" cy="4522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2: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04" name="Google Shape;404;p32: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3: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12" name="Google Shape;412;p33: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4: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21" name="Google Shape;421;p34: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5: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30" name="Google Shape;430;p35: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6: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39" name="Google Shape;439;p36: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7: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48" name="Google Shape;448;p37: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8:notes"/>
          <p:cNvSpPr/>
          <p:nvPr>
            <p:ph idx="2" type="sldImg"/>
          </p:nvPr>
        </p:nvSpPr>
        <p:spPr>
          <a:xfrm>
            <a:off x="1371600" y="763587"/>
            <a:ext cx="5026025" cy="37687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57" name="Google Shape;457;p38:notes"/>
          <p:cNvSpPr txBox="1"/>
          <p:nvPr>
            <p:ph idx="1" type="body"/>
          </p:nvPr>
        </p:nvSpPr>
        <p:spPr>
          <a:xfrm>
            <a:off x="777875" y="4776787"/>
            <a:ext cx="6215062" cy="4522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9: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65" name="Google Shape;465;p39: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4" name="Google Shape;94;p4: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5" name="Google Shape;95;p4:notes"/>
          <p:cNvSpPr/>
          <p:nvPr/>
        </p:nvSpPr>
        <p:spPr>
          <a:xfrm>
            <a:off x="866775" y="950912"/>
            <a:ext cx="5010150" cy="3744912"/>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 name="Google Shape;96;p4: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7" name="Google Shape;97;p4: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40:notes"/>
          <p:cNvSpPr/>
          <p:nvPr>
            <p:ph idx="2" type="sldImg"/>
          </p:nvPr>
        </p:nvSpPr>
        <p:spPr>
          <a:xfrm>
            <a:off x="1371600" y="763587"/>
            <a:ext cx="5026025" cy="37687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74" name="Google Shape;474;p40:notes"/>
          <p:cNvSpPr txBox="1"/>
          <p:nvPr>
            <p:ph idx="1" type="body"/>
          </p:nvPr>
        </p:nvSpPr>
        <p:spPr>
          <a:xfrm>
            <a:off x="777875" y="4776787"/>
            <a:ext cx="6215062" cy="4522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41:notes"/>
          <p:cNvSpPr/>
          <p:nvPr>
            <p:ph idx="2" type="sldImg"/>
          </p:nvPr>
        </p:nvSpPr>
        <p:spPr>
          <a:xfrm>
            <a:off x="1371600" y="763587"/>
            <a:ext cx="5026025" cy="37687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82" name="Google Shape;482;p41:notes"/>
          <p:cNvSpPr txBox="1"/>
          <p:nvPr>
            <p:ph idx="1" type="body"/>
          </p:nvPr>
        </p:nvSpPr>
        <p:spPr>
          <a:xfrm>
            <a:off x="777875" y="4776787"/>
            <a:ext cx="6215062" cy="4522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2:notes"/>
          <p:cNvSpPr/>
          <p:nvPr>
            <p:ph idx="2" type="sldImg"/>
          </p:nvPr>
        </p:nvSpPr>
        <p:spPr>
          <a:xfrm>
            <a:off x="1371600" y="763587"/>
            <a:ext cx="5026025" cy="37687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89" name="Google Shape;489;p42:notes"/>
          <p:cNvSpPr txBox="1"/>
          <p:nvPr>
            <p:ph idx="1" type="body"/>
          </p:nvPr>
        </p:nvSpPr>
        <p:spPr>
          <a:xfrm>
            <a:off x="777875" y="4776787"/>
            <a:ext cx="6215062" cy="4522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43:notes"/>
          <p:cNvSpPr/>
          <p:nvPr>
            <p:ph idx="2" type="sldImg"/>
          </p:nvPr>
        </p:nvSpPr>
        <p:spPr>
          <a:xfrm>
            <a:off x="1371600" y="763587"/>
            <a:ext cx="5026025" cy="37687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97" name="Google Shape;497;p43:notes"/>
          <p:cNvSpPr txBox="1"/>
          <p:nvPr>
            <p:ph idx="1" type="body"/>
          </p:nvPr>
        </p:nvSpPr>
        <p:spPr>
          <a:xfrm>
            <a:off x="777875" y="4776787"/>
            <a:ext cx="6215062" cy="4522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44: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05" name="Google Shape;505;p44:notes"/>
          <p:cNvSpPr/>
          <p:nvPr>
            <p:ph idx="2" type="sldImg"/>
          </p:nvPr>
        </p:nvSpPr>
        <p:spPr>
          <a:xfrm>
            <a:off x="1373187" y="763587"/>
            <a:ext cx="5014912" cy="376078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06" name="Google Shape;506;p44:notes"/>
          <p:cNvSpPr txBox="1"/>
          <p:nvPr>
            <p:ph idx="1" type="body"/>
          </p:nvPr>
        </p:nvSpPr>
        <p:spPr>
          <a:xfrm>
            <a:off x="777875" y="4776787"/>
            <a:ext cx="6207125" cy="451485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45: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14" name="Google Shape;514;p45:notes"/>
          <p:cNvSpPr/>
          <p:nvPr>
            <p:ph idx="2" type="sldImg"/>
          </p:nvPr>
        </p:nvSpPr>
        <p:spPr>
          <a:xfrm>
            <a:off x="1373187" y="763587"/>
            <a:ext cx="5014912" cy="376078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15" name="Google Shape;515;p45:notes"/>
          <p:cNvSpPr txBox="1"/>
          <p:nvPr>
            <p:ph idx="1" type="body"/>
          </p:nvPr>
        </p:nvSpPr>
        <p:spPr>
          <a:xfrm>
            <a:off x="777875" y="4776787"/>
            <a:ext cx="6207125" cy="451485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6: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24" name="Google Shape;524;p46:notes"/>
          <p:cNvSpPr/>
          <p:nvPr>
            <p:ph idx="2" type="sldImg"/>
          </p:nvPr>
        </p:nvSpPr>
        <p:spPr>
          <a:xfrm>
            <a:off x="1373187" y="763587"/>
            <a:ext cx="5014912" cy="376078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25" name="Google Shape;525;p46:notes"/>
          <p:cNvSpPr txBox="1"/>
          <p:nvPr>
            <p:ph idx="1" type="body"/>
          </p:nvPr>
        </p:nvSpPr>
        <p:spPr>
          <a:xfrm>
            <a:off x="777875" y="4776787"/>
            <a:ext cx="6207125" cy="451485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7:notes"/>
          <p:cNvSpPr txBox="1"/>
          <p:nvPr/>
        </p:nvSpPr>
        <p:spPr>
          <a:xfrm>
            <a:off x="4398962" y="9555162"/>
            <a:ext cx="3338512" cy="468312"/>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a:solidFill>
                  <a:srgbClr val="000000"/>
                </a:solidFill>
                <a:latin typeface="Arial"/>
                <a:ea typeface="Arial"/>
                <a:cs typeface="Arial"/>
                <a:sym typeface="Arial"/>
              </a:rPr>
              <a:t>‹#›</a:t>
            </a:fld>
            <a:endParaRPr/>
          </a:p>
        </p:txBody>
      </p:sp>
      <p:sp>
        <p:nvSpPr>
          <p:cNvPr id="533" name="Google Shape;533;p47: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34" name="Google Shape;534;p47:notes"/>
          <p:cNvSpPr txBox="1"/>
          <p:nvPr>
            <p:ph idx="1" type="body"/>
          </p:nvPr>
        </p:nvSpPr>
        <p:spPr>
          <a:xfrm>
            <a:off x="777875" y="4776787"/>
            <a:ext cx="6183312" cy="44910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35" name="Google Shape;535;p47:notes"/>
          <p:cNvSpPr txBox="1"/>
          <p:nvPr/>
        </p:nvSpPr>
        <p:spPr>
          <a:xfrm>
            <a:off x="4398962" y="9555162"/>
            <a:ext cx="3338512" cy="468312"/>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a:solidFill>
                  <a:srgbClr val="000000"/>
                </a:solidFill>
                <a:latin typeface="Arial"/>
                <a:ea typeface="Arial"/>
                <a:cs typeface="Arial"/>
                <a:sym typeface="Arial"/>
              </a:rPr>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8: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42" name="Google Shape;542;p48: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43" name="Google Shape;543;p48: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44" name="Google Shape;544;p48: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45" name="Google Shape;545;p48: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9: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52" name="Google Shape;552;p49: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53" name="Google Shape;553;p49: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54" name="Google Shape;554;p49:notes"/>
          <p:cNvSpPr txBox="1"/>
          <p:nvPr>
            <p:ph idx="1" type="body"/>
          </p:nvPr>
        </p:nvSpPr>
        <p:spPr>
          <a:xfrm>
            <a:off x="777875" y="4776787"/>
            <a:ext cx="6218237" cy="45259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55" name="Google Shape;555;p49:notes"/>
          <p:cNvSpPr/>
          <p:nvPr>
            <p:ph idx="2" type="sldImg"/>
          </p:nvPr>
        </p:nvSpPr>
        <p:spPr>
          <a:xfrm>
            <a:off x="1371600" y="763587"/>
            <a:ext cx="50292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5: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6" name="Google Shape;106;p5: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7" name="Google Shape;107;p5:notes"/>
          <p:cNvSpPr/>
          <p:nvPr/>
        </p:nvSpPr>
        <p:spPr>
          <a:xfrm>
            <a:off x="866775" y="950912"/>
            <a:ext cx="5010150" cy="3744912"/>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8" name="Google Shape;108;p5: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09" name="Google Shape;109;p5: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50: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66" name="Google Shape;566;p50: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51:notes"/>
          <p:cNvSpPr/>
          <p:nvPr>
            <p:ph idx="2" type="sldImg"/>
          </p:nvPr>
        </p:nvSpPr>
        <p:spPr>
          <a:xfrm>
            <a:off x="1371600" y="763587"/>
            <a:ext cx="5027612" cy="37703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75" name="Google Shape;575;p51:notes"/>
          <p:cNvSpPr txBox="1"/>
          <p:nvPr>
            <p:ph idx="1" type="body"/>
          </p:nvPr>
        </p:nvSpPr>
        <p:spPr>
          <a:xfrm>
            <a:off x="777875" y="4776787"/>
            <a:ext cx="6216650" cy="4524375"/>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52:notes"/>
          <p:cNvSpPr/>
          <p:nvPr/>
        </p:nvSpPr>
        <p:spPr>
          <a:xfrm>
            <a:off x="982662" y="963612"/>
            <a:ext cx="5678487" cy="3795712"/>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84" name="Google Shape;584;p52:notes"/>
          <p:cNvSpPr txBox="1"/>
          <p:nvPr>
            <p:ph idx="1" type="body"/>
          </p:nvPr>
        </p:nvSpPr>
        <p:spPr>
          <a:xfrm>
            <a:off x="1017587" y="5176837"/>
            <a:ext cx="5600700" cy="490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85" name="Google Shape;585;p52:notes"/>
          <p:cNvSpPr/>
          <p:nvPr>
            <p:ph idx="2" type="sldImg"/>
          </p:nvPr>
        </p:nvSpPr>
        <p:spPr>
          <a:xfrm>
            <a:off x="1371600" y="763587"/>
            <a:ext cx="5022850" cy="37655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53:notes"/>
          <p:cNvSpPr/>
          <p:nvPr/>
        </p:nvSpPr>
        <p:spPr>
          <a:xfrm>
            <a:off x="982662" y="963612"/>
            <a:ext cx="5678487" cy="3795712"/>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12" name="Google Shape;612;p53:notes"/>
          <p:cNvSpPr txBox="1"/>
          <p:nvPr>
            <p:ph idx="1" type="body"/>
          </p:nvPr>
        </p:nvSpPr>
        <p:spPr>
          <a:xfrm>
            <a:off x="1017587" y="5176837"/>
            <a:ext cx="5600700" cy="490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13" name="Google Shape;613;p53:notes"/>
          <p:cNvSpPr/>
          <p:nvPr>
            <p:ph idx="2" type="sldImg"/>
          </p:nvPr>
        </p:nvSpPr>
        <p:spPr>
          <a:xfrm>
            <a:off x="1371600" y="763587"/>
            <a:ext cx="5022850" cy="37655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54: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620" name="Google Shape;620;p54: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621" name="Google Shape;621;p54:notes"/>
          <p:cNvSpPr/>
          <p:nvPr/>
        </p:nvSpPr>
        <p:spPr>
          <a:xfrm>
            <a:off x="866775" y="950912"/>
            <a:ext cx="5010150" cy="3744912"/>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22" name="Google Shape;622;p54: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23" name="Google Shape;623;p54: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55: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35" name="Google Shape;635;p55: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56: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645" name="Google Shape;645;p56: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646" name="Google Shape;646;p56:notes"/>
          <p:cNvSpPr/>
          <p:nvPr/>
        </p:nvSpPr>
        <p:spPr>
          <a:xfrm>
            <a:off x="941387" y="773112"/>
            <a:ext cx="4972050" cy="371633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47" name="Google Shape;647;p56:notes"/>
          <p:cNvSpPr txBox="1"/>
          <p:nvPr>
            <p:ph idx="1" type="body"/>
          </p:nvPr>
        </p:nvSpPr>
        <p:spPr>
          <a:xfrm>
            <a:off x="914400" y="4719637"/>
            <a:ext cx="5027612" cy="284162"/>
          </a:xfrm>
          <a:prstGeom prst="rect">
            <a:avLst/>
          </a:prstGeom>
          <a:solidFill>
            <a:srgbClr val="00CC99"/>
          </a:solidFill>
          <a:ln cap="flat" cmpd="sng" w="9525">
            <a:solidFill>
              <a:srgbClr val="000000"/>
            </a:solidFill>
            <a:prstDash val="solid"/>
            <a:miter lim="800000"/>
            <a:headEnd len="sm" w="sm" type="none"/>
            <a:tailEnd len="sm" w="sm" type="none"/>
          </a:ln>
        </p:spPr>
        <p:txBody>
          <a:bodyPr anchorCtr="0" anchor="t" bIns="46800" lIns="90000" spcFirstLastPara="1" rIns="90000" wrap="square" tIns="46800">
            <a:noAutofit/>
          </a:bodyPr>
          <a:lstStyle/>
          <a:p>
            <a:pPr indent="0" lvl="0" marL="0" rtl="0" algn="l">
              <a:lnSpc>
                <a:spcPct val="100000"/>
              </a:lnSpc>
              <a:spcBef>
                <a:spcPts val="0"/>
              </a:spcBef>
              <a:spcAft>
                <a:spcPts val="0"/>
              </a:spcAft>
              <a:buSzPts val="2000"/>
              <a:buFont typeface="Arial"/>
              <a:buNone/>
            </a:pPr>
            <a:r>
              <a:rPr lang="en-US" sz="2000">
                <a:latin typeface="Arial"/>
                <a:ea typeface="Arial"/>
                <a:cs typeface="Arial"/>
                <a:sym typeface="Arial"/>
              </a:rPr>
              <a:t>To be updated (change the complete entry ?)</a:t>
            </a:r>
            <a:endParaRPr/>
          </a:p>
        </p:txBody>
      </p:sp>
      <p:sp>
        <p:nvSpPr>
          <p:cNvPr id="648" name="Google Shape;648;p56: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57: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56" name="Google Shape;656;p57: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58: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64" name="Google Shape;664;p58: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59: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72" name="Google Shape;672;p59: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17" name="Google Shape;117;p6: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18" name="Google Shape;118;p6:notes"/>
          <p:cNvSpPr/>
          <p:nvPr/>
        </p:nvSpPr>
        <p:spPr>
          <a:xfrm>
            <a:off x="866775" y="950912"/>
            <a:ext cx="5010150" cy="3744912"/>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9" name="Google Shape;119;p6: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Font typeface="Arial"/>
              <a:buNone/>
            </a:pPr>
            <a:r>
              <a:rPr lang="en-US" sz="2000">
                <a:latin typeface="Arial"/>
                <a:ea typeface="Arial"/>
                <a:cs typeface="Arial"/>
                <a:sym typeface="Arial"/>
              </a:rPr>
              <a:t>ENA:European Nucleotide Archive</a:t>
            </a:r>
            <a:endParaRPr/>
          </a:p>
          <a:p>
            <a:pPr indent="0" lvl="0" marL="0" rtl="0" algn="l">
              <a:lnSpc>
                <a:spcPct val="100000"/>
              </a:lnSpc>
              <a:spcBef>
                <a:spcPts val="400"/>
              </a:spcBef>
              <a:spcAft>
                <a:spcPts val="0"/>
              </a:spcAft>
              <a:buSzPts val="2000"/>
              <a:buNone/>
            </a:pPr>
            <a:r>
              <a:t/>
            </a:r>
            <a:endParaRPr sz="2000">
              <a:latin typeface="Arial"/>
              <a:ea typeface="Arial"/>
              <a:cs typeface="Arial"/>
              <a:sym typeface="Arial"/>
            </a:endParaRPr>
          </a:p>
          <a:p>
            <a:pPr indent="0" lvl="0" marL="0" rtl="0" algn="l">
              <a:lnSpc>
                <a:spcPct val="100000"/>
              </a:lnSpc>
              <a:spcBef>
                <a:spcPts val="400"/>
              </a:spcBef>
              <a:spcAft>
                <a:spcPts val="0"/>
              </a:spcAft>
              <a:buSzPts val="2000"/>
              <a:buFont typeface="Arial"/>
              <a:buNone/>
            </a:pPr>
            <a:r>
              <a:rPr lang="en-US" sz="2000">
                <a:latin typeface="Arial"/>
                <a:ea typeface="Arial"/>
                <a:cs typeface="Arial"/>
                <a:sym typeface="Arial"/>
              </a:rPr>
              <a:t>The Reference Sequence (RefSeq) database[1] is an open access, annotated and curated collection of publicly available nucleotide sequences (DNA, RNA) and their protein products. This database is built by National Center for Biotechnology Information (NCBI), and, unlike GenBank, provides only a single record for each natural biological molecule (i.e. DNA, RNA or protein) for major organisms ranging from viruses to bacteria to eukaryotes.</a:t>
            </a:r>
            <a:endParaRPr/>
          </a:p>
          <a:p>
            <a:pPr indent="0" lvl="0" marL="0" rtl="0" algn="l">
              <a:lnSpc>
                <a:spcPct val="100000"/>
              </a:lnSpc>
              <a:spcBef>
                <a:spcPts val="400"/>
              </a:spcBef>
              <a:spcAft>
                <a:spcPts val="0"/>
              </a:spcAft>
              <a:buSzPts val="2000"/>
              <a:buNone/>
            </a:pPr>
            <a:r>
              <a:t/>
            </a:r>
            <a:endParaRPr sz="2000">
              <a:latin typeface="Arial"/>
              <a:ea typeface="Arial"/>
              <a:cs typeface="Arial"/>
              <a:sym typeface="Arial"/>
            </a:endParaRPr>
          </a:p>
          <a:p>
            <a:pPr indent="0" lvl="0" marL="0" rtl="0" algn="l">
              <a:lnSpc>
                <a:spcPct val="100000"/>
              </a:lnSpc>
              <a:spcBef>
                <a:spcPts val="400"/>
              </a:spcBef>
              <a:spcAft>
                <a:spcPts val="0"/>
              </a:spcAft>
              <a:buSzPts val="2000"/>
              <a:buFont typeface="Arial"/>
              <a:buNone/>
            </a:pPr>
            <a:r>
              <a:rPr lang="en-US" sz="2000">
                <a:latin typeface="Arial"/>
                <a:ea typeface="Arial"/>
                <a:cs typeface="Arial"/>
                <a:sym typeface="Arial"/>
              </a:rPr>
              <a:t>For each model organism, RefSeq aims to provide separate and linked records for the genomic DNA, the gene transcripts, and the proteins arising from those transcripts. RefSeq is limited to major organisms for which sufficient data are available (more than 66,000 distinct “named” organisms as of September 2011),[2] while GenBank includes sequences for any organism submitted (approximately 250,000 different named organisms). </a:t>
            </a:r>
            <a:endParaRPr/>
          </a:p>
        </p:txBody>
      </p:sp>
      <p:sp>
        <p:nvSpPr>
          <p:cNvPr id="120" name="Google Shape;120;p6: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60: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80" name="Google Shape;680;p60: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61: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88" name="Google Shape;688;p61: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62: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96" name="Google Shape;696;p62: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63: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04" name="Google Shape;704;p63: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64: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12" name="Google Shape;712;p64: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65: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20" name="Google Shape;720;p65: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66: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28" name="Google Shape;728;p66: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67: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36" name="Google Shape;736;p67: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68: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44" name="Google Shape;744;p68: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69: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54" name="Google Shape;754;p69: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txBox="1"/>
          <p:nvPr/>
        </p:nvSpPr>
        <p:spPr>
          <a:xfrm>
            <a:off x="4398962" y="9555162"/>
            <a:ext cx="3338512" cy="468312"/>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a:solidFill>
                  <a:srgbClr val="000000"/>
                </a:solidFill>
                <a:latin typeface="Arial"/>
                <a:ea typeface="Arial"/>
                <a:cs typeface="Arial"/>
                <a:sym typeface="Arial"/>
              </a:rPr>
              <a:t>‹#›</a:t>
            </a:fld>
            <a:endParaRPr/>
          </a:p>
        </p:txBody>
      </p:sp>
      <p:sp>
        <p:nvSpPr>
          <p:cNvPr id="137" name="Google Shape;137;p7: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38" name="Google Shape;138;p7:notes"/>
          <p:cNvSpPr txBox="1"/>
          <p:nvPr>
            <p:ph idx="1" type="body"/>
          </p:nvPr>
        </p:nvSpPr>
        <p:spPr>
          <a:xfrm>
            <a:off x="777875" y="4776787"/>
            <a:ext cx="6183312" cy="4491037"/>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Font typeface="Arial"/>
              <a:buNone/>
            </a:pPr>
            <a:r>
              <a:rPr lang="en-US" sz="2000">
                <a:latin typeface="Arial"/>
                <a:ea typeface="Arial"/>
                <a:cs typeface="Arial"/>
                <a:sym typeface="Arial"/>
              </a:rPr>
              <a:t>International Nucleotide Sequence Database Collaboration</a:t>
            </a:r>
            <a:endParaRPr/>
          </a:p>
          <a:p>
            <a:pPr indent="0" lvl="0" marL="0" rtl="0" algn="l">
              <a:lnSpc>
                <a:spcPct val="100000"/>
              </a:lnSpc>
              <a:spcBef>
                <a:spcPts val="400"/>
              </a:spcBef>
              <a:spcAft>
                <a:spcPts val="0"/>
              </a:spcAft>
              <a:buSzPts val="2000"/>
              <a:buNone/>
            </a:pPr>
            <a:r>
              <a:t/>
            </a:r>
            <a:endParaRPr sz="2000">
              <a:latin typeface="Arial"/>
              <a:ea typeface="Arial"/>
              <a:cs typeface="Arial"/>
              <a:sym typeface="Arial"/>
            </a:endParaRPr>
          </a:p>
          <a:p>
            <a:pPr indent="0" lvl="0" marL="0" rtl="0" algn="l">
              <a:lnSpc>
                <a:spcPct val="100000"/>
              </a:lnSpc>
              <a:spcBef>
                <a:spcPts val="400"/>
              </a:spcBef>
              <a:spcAft>
                <a:spcPts val="0"/>
              </a:spcAft>
              <a:buSzPts val="2000"/>
              <a:buFont typeface="Arial"/>
              <a:buNone/>
            </a:pPr>
            <a:r>
              <a:rPr lang="en-US" sz="2000">
                <a:latin typeface="Arial"/>
                <a:ea typeface="Arial"/>
                <a:cs typeface="Arial"/>
                <a:sym typeface="Arial"/>
              </a:rPr>
              <a:t>    The International Nucleotide Sequence Database Collaboration (INSDC) is a long-standing foundational initiative that operates between DDBJ, EMBL-EBI and NCBI. INSDC covers the spectrum of data raw reads, through alignments and assemblies to functional annotation, enriched with contextual information relating to samples and experimental configurations.</a:t>
            </a:r>
            <a:endParaRPr/>
          </a:p>
        </p:txBody>
      </p:sp>
      <p:sp>
        <p:nvSpPr>
          <p:cNvPr id="139" name="Google Shape;139;p7:notes"/>
          <p:cNvSpPr txBox="1"/>
          <p:nvPr/>
        </p:nvSpPr>
        <p:spPr>
          <a:xfrm>
            <a:off x="4398962" y="9555162"/>
            <a:ext cx="3338512" cy="468312"/>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a:solidFill>
                  <a:srgbClr val="000000"/>
                </a:solidFill>
                <a:latin typeface="Arial"/>
                <a:ea typeface="Arial"/>
                <a:cs typeface="Arial"/>
                <a:sym typeface="Arial"/>
              </a:rPr>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70: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763" name="Google Shape;763;p70:notes"/>
          <p:cNvSpPr/>
          <p:nvPr>
            <p:ph idx="2" type="sldImg"/>
          </p:nvPr>
        </p:nvSpPr>
        <p:spPr>
          <a:xfrm>
            <a:off x="1374775" y="763587"/>
            <a:ext cx="5006975" cy="37560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64" name="Google Shape;764;p70:notes"/>
          <p:cNvSpPr txBox="1"/>
          <p:nvPr>
            <p:ph idx="1" type="body"/>
          </p:nvPr>
        </p:nvSpPr>
        <p:spPr>
          <a:xfrm>
            <a:off x="777875" y="4776787"/>
            <a:ext cx="6202362" cy="45100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71: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76" name="Google Shape;776;p71: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72:notes"/>
          <p:cNvSpPr/>
          <p:nvPr/>
        </p:nvSpPr>
        <p:spPr>
          <a:xfrm>
            <a:off x="982662" y="963612"/>
            <a:ext cx="5678487" cy="3795712"/>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92" name="Google Shape;792;p72:notes"/>
          <p:cNvSpPr txBox="1"/>
          <p:nvPr>
            <p:ph idx="1" type="body"/>
          </p:nvPr>
        </p:nvSpPr>
        <p:spPr>
          <a:xfrm>
            <a:off x="1017587" y="5176837"/>
            <a:ext cx="5600700" cy="490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793" name="Google Shape;793;p72:notes"/>
          <p:cNvSpPr/>
          <p:nvPr>
            <p:ph idx="2" type="sldImg"/>
          </p:nvPr>
        </p:nvSpPr>
        <p:spPr>
          <a:xfrm>
            <a:off x="1371600" y="763587"/>
            <a:ext cx="5022850" cy="37655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73:notes"/>
          <p:cNvSpPr/>
          <p:nvPr>
            <p:ph idx="2" type="sldImg"/>
          </p:nvPr>
        </p:nvSpPr>
        <p:spPr>
          <a:xfrm>
            <a:off x="992187" y="963612"/>
            <a:ext cx="5657850" cy="37957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803" name="Google Shape;803;p73:notes"/>
          <p:cNvSpPr txBox="1"/>
          <p:nvPr>
            <p:ph idx="1" type="body"/>
          </p:nvPr>
        </p:nvSpPr>
        <p:spPr>
          <a:xfrm>
            <a:off x="1017587" y="5176837"/>
            <a:ext cx="5607050" cy="490378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74: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10" name="Google Shape;810;p74: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11" name="Google Shape;811;p74: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12" name="Google Shape;812;p74: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13" name="Google Shape;813;p74: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75: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19" name="Google Shape;819;p75: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20" name="Google Shape;820;p75:notes"/>
          <p:cNvSpPr/>
          <p:nvPr/>
        </p:nvSpPr>
        <p:spPr>
          <a:xfrm>
            <a:off x="866775" y="950912"/>
            <a:ext cx="5010150" cy="3744912"/>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1" name="Google Shape;821;p75: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2000"/>
              <a:buFont typeface="Arial"/>
              <a:buNone/>
            </a:pPr>
            <a:r>
              <a:rPr lang="en-US" sz="2000">
                <a:latin typeface="Arial"/>
                <a:ea typeface="Arial"/>
                <a:cs typeface="Arial"/>
                <a:sym typeface="Arial"/>
              </a:rPr>
              <a:t>Ενα-εθροπεαν νθψλεοτιδε αρψηιεωε</a:t>
            </a:r>
            <a:endParaRPr/>
          </a:p>
          <a:p>
            <a:pPr indent="0" lvl="0" marL="0" rtl="0" algn="l">
              <a:lnSpc>
                <a:spcPct val="100000"/>
              </a:lnSpc>
              <a:spcBef>
                <a:spcPts val="400"/>
              </a:spcBef>
              <a:spcAft>
                <a:spcPts val="0"/>
              </a:spcAft>
              <a:buSzPts val="2000"/>
              <a:buNone/>
            </a:pPr>
            <a:r>
              <a:t/>
            </a:r>
            <a:endParaRPr sz="2000">
              <a:latin typeface="Arial"/>
              <a:ea typeface="Arial"/>
              <a:cs typeface="Arial"/>
              <a:sym typeface="Arial"/>
            </a:endParaRPr>
          </a:p>
          <a:p>
            <a:pPr indent="0" lvl="0" marL="0" rtl="0" algn="l">
              <a:lnSpc>
                <a:spcPct val="100000"/>
              </a:lnSpc>
              <a:spcBef>
                <a:spcPts val="400"/>
              </a:spcBef>
              <a:spcAft>
                <a:spcPts val="0"/>
              </a:spcAft>
              <a:buSzPts val="2000"/>
              <a:buFont typeface="Arial"/>
              <a:buNone/>
            </a:pPr>
            <a:r>
              <a:rPr lang="en-US" sz="2000">
                <a:latin typeface="Arial"/>
                <a:ea typeface="Arial"/>
                <a:cs typeface="Arial"/>
                <a:sym typeface="Arial"/>
              </a:rPr>
              <a:t>The Reference Sequence (RefSeq) database[1] is an open access, annotated and curated collection of publicly available nucleotide sequences (DNA, RNA) and their protein products. This database is built by National Center for Biotechnology Information (NCBI), and, unlike GenBank, provides only a single record for each natural biological molecule (i.e. DNA, RNA or protein) for major organisms ranging from viruses to bacteria to eukaryotes.</a:t>
            </a:r>
            <a:endParaRPr/>
          </a:p>
          <a:p>
            <a:pPr indent="0" lvl="0" marL="0" rtl="0" algn="l">
              <a:lnSpc>
                <a:spcPct val="100000"/>
              </a:lnSpc>
              <a:spcBef>
                <a:spcPts val="400"/>
              </a:spcBef>
              <a:spcAft>
                <a:spcPts val="0"/>
              </a:spcAft>
              <a:buSzPts val="2000"/>
              <a:buNone/>
            </a:pPr>
            <a:r>
              <a:t/>
            </a:r>
            <a:endParaRPr sz="2000">
              <a:latin typeface="Arial"/>
              <a:ea typeface="Arial"/>
              <a:cs typeface="Arial"/>
              <a:sym typeface="Arial"/>
            </a:endParaRPr>
          </a:p>
          <a:p>
            <a:pPr indent="0" lvl="0" marL="0" rtl="0" algn="l">
              <a:lnSpc>
                <a:spcPct val="100000"/>
              </a:lnSpc>
              <a:spcBef>
                <a:spcPts val="400"/>
              </a:spcBef>
              <a:spcAft>
                <a:spcPts val="0"/>
              </a:spcAft>
              <a:buSzPts val="2000"/>
              <a:buFont typeface="Arial"/>
              <a:buNone/>
            </a:pPr>
            <a:r>
              <a:rPr lang="en-US" sz="2000">
                <a:latin typeface="Arial"/>
                <a:ea typeface="Arial"/>
                <a:cs typeface="Arial"/>
                <a:sym typeface="Arial"/>
              </a:rPr>
              <a:t>For each model organism, RefSeq aims to provide separate and linked records for the genomic DNA, the gene transcripts, and the proteins arising from those transcripts. RefSeq is limited to major organisms for which sufficient data are available (more than 66,000 distinct “named” organisms as of September 2011),[2] while GenBank includes sequences for any organism submitted (approximately 250,000 different named organisms). </a:t>
            </a:r>
            <a:endParaRPr/>
          </a:p>
        </p:txBody>
      </p:sp>
      <p:sp>
        <p:nvSpPr>
          <p:cNvPr id="822" name="Google Shape;822;p75: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p76: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42" name="Google Shape;842;p76: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43" name="Google Shape;843;p76: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4" name="Google Shape;844;p76: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45" name="Google Shape;845;p76: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77: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52" name="Google Shape;852;p77: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53" name="Google Shape;853;p77: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54" name="Google Shape;854;p77: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55" name="Google Shape;855;p77: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78: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63" name="Google Shape;863;p78: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64" name="Google Shape;864;p78: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5" name="Google Shape;865;p78: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66" name="Google Shape;866;p78: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79: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75" name="Google Shape;875;p79: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876" name="Google Shape;876;p79: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7" name="Google Shape;877;p79: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878" name="Google Shape;878;p79: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8: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47" name="Google Shape;147;p8: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48" name="Google Shape;148;p8:notes"/>
          <p:cNvSpPr/>
          <p:nvPr/>
        </p:nvSpPr>
        <p:spPr>
          <a:xfrm>
            <a:off x="866775" y="950912"/>
            <a:ext cx="5010150" cy="3744912"/>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49" name="Google Shape;149;p8:notes"/>
          <p:cNvSpPr txBox="1"/>
          <p:nvPr>
            <p:ph idx="1" type="body"/>
          </p:nvPr>
        </p:nvSpPr>
        <p:spPr>
          <a:xfrm>
            <a:off x="777875" y="4776787"/>
            <a:ext cx="6218237" cy="4525962"/>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800"/>
              <a:buFont typeface="Arial"/>
              <a:buNone/>
            </a:pPr>
            <a:r>
              <a:rPr lang="en-US" sz="1800">
                <a:latin typeface="Arial"/>
                <a:ea typeface="Arial"/>
                <a:cs typeface="Arial"/>
                <a:sym typeface="Arial"/>
              </a:rPr>
              <a:t>ENA:European Nucleotide Archive</a:t>
            </a:r>
            <a:endParaRPr/>
          </a:p>
          <a:p>
            <a:pPr indent="0" lvl="0" marL="0" rtl="0" algn="l">
              <a:lnSpc>
                <a:spcPct val="100000"/>
              </a:lnSpc>
              <a:spcBef>
                <a:spcPts val="400"/>
              </a:spcBef>
              <a:spcAft>
                <a:spcPts val="0"/>
              </a:spcAft>
              <a:buSzPts val="1800"/>
              <a:buNone/>
            </a:pPr>
            <a:r>
              <a:t/>
            </a:r>
            <a:endParaRPr sz="1800">
              <a:latin typeface="Arial"/>
              <a:ea typeface="Arial"/>
              <a:cs typeface="Arial"/>
              <a:sym typeface="Arial"/>
            </a:endParaRPr>
          </a:p>
          <a:p>
            <a:pPr indent="0" lvl="0" marL="0" rtl="0" algn="l">
              <a:lnSpc>
                <a:spcPct val="100000"/>
              </a:lnSpc>
              <a:spcBef>
                <a:spcPts val="400"/>
              </a:spcBef>
              <a:spcAft>
                <a:spcPts val="0"/>
              </a:spcAft>
              <a:buSzPts val="1800"/>
              <a:buFont typeface="Arial"/>
              <a:buNone/>
            </a:pPr>
            <a:r>
              <a:rPr lang="en-US" sz="1800">
                <a:latin typeface="Arial"/>
                <a:ea typeface="Arial"/>
                <a:cs typeface="Arial"/>
                <a:sym typeface="Arial"/>
              </a:rPr>
              <a:t>The Reference Sequence (RefSeq) database[1] is an open access, annotated and curated collection of publicly available nucleotide sequences (DNA, RNA) and their protein products. This database is built by National Center for Biotechnology Information (NCBI), and, unlike GenBank, provides only a single record for each natural biological molecule (i.e. DNA, RNA or protein) for major organisms ranging from viruses to bacteria to eukaryotes.</a:t>
            </a:r>
            <a:endParaRPr/>
          </a:p>
          <a:p>
            <a:pPr indent="0" lvl="0" marL="0" rtl="0" algn="l">
              <a:lnSpc>
                <a:spcPct val="100000"/>
              </a:lnSpc>
              <a:spcBef>
                <a:spcPts val="400"/>
              </a:spcBef>
              <a:spcAft>
                <a:spcPts val="0"/>
              </a:spcAft>
              <a:buSzPts val="1800"/>
              <a:buNone/>
            </a:pPr>
            <a:r>
              <a:t/>
            </a:r>
            <a:endParaRPr sz="1800">
              <a:latin typeface="Arial"/>
              <a:ea typeface="Arial"/>
              <a:cs typeface="Arial"/>
              <a:sym typeface="Arial"/>
            </a:endParaRPr>
          </a:p>
          <a:p>
            <a:pPr indent="0" lvl="0" marL="0" rtl="0" algn="l">
              <a:lnSpc>
                <a:spcPct val="100000"/>
              </a:lnSpc>
              <a:spcBef>
                <a:spcPts val="400"/>
              </a:spcBef>
              <a:spcAft>
                <a:spcPts val="0"/>
              </a:spcAft>
              <a:buSzPts val="1800"/>
              <a:buFont typeface="Arial"/>
              <a:buNone/>
            </a:pPr>
            <a:r>
              <a:rPr lang="en-US" sz="1800">
                <a:latin typeface="Arial"/>
                <a:ea typeface="Arial"/>
                <a:cs typeface="Arial"/>
                <a:sym typeface="Arial"/>
              </a:rPr>
              <a:t>For each model organism, RefSeq aims to provide separate and linked records for the genomic DNA, the gene transcripts, and the proteins arising from those transcripts. RefSeq is limited to major organisms for which sufficient data are available (more than 66,000 distinct “named” organisms as of September 2011),[2] while GenBank includes sequences for any organism submitted (approximately 250,000 different named organisms). </a:t>
            </a:r>
            <a:endParaRPr/>
          </a:p>
        </p:txBody>
      </p:sp>
      <p:sp>
        <p:nvSpPr>
          <p:cNvPr id="150" name="Google Shape;150;p8:notes"/>
          <p:cNvSpPr/>
          <p:nvPr>
            <p:ph idx="2" type="sldImg"/>
          </p:nvPr>
        </p:nvSpPr>
        <p:spPr>
          <a:xfrm>
            <a:off x="1371600" y="763587"/>
            <a:ext cx="50292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80: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05" name="Google Shape;905;p80: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06" name="Google Shape;906;p80: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7" name="Google Shape;907;p80: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08" name="Google Shape;908;p80: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81: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16" name="Google Shape;916;p81: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17" name="Google Shape;917;p81: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18" name="Google Shape;918;p81: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919" name="Google Shape;919;p81: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82: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29" name="Google Shape;929;p82:notes"/>
          <p:cNvSpPr/>
          <p:nvPr>
            <p:ph idx="2" type="sldImg"/>
          </p:nvPr>
        </p:nvSpPr>
        <p:spPr>
          <a:xfrm>
            <a:off x="1373187" y="763587"/>
            <a:ext cx="5013325" cy="3759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30" name="Google Shape;930;p82:notes"/>
          <p:cNvSpPr txBox="1"/>
          <p:nvPr>
            <p:ph idx="1" type="body"/>
          </p:nvPr>
        </p:nvSpPr>
        <p:spPr>
          <a:xfrm>
            <a:off x="777875" y="4776787"/>
            <a:ext cx="6205537" cy="45132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83: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37" name="Google Shape;937;p83:notes"/>
          <p:cNvSpPr/>
          <p:nvPr>
            <p:ph idx="2" type="sldImg"/>
          </p:nvPr>
        </p:nvSpPr>
        <p:spPr>
          <a:xfrm>
            <a:off x="1373187" y="763587"/>
            <a:ext cx="5013325" cy="3759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38" name="Google Shape;938;p83:notes"/>
          <p:cNvSpPr txBox="1"/>
          <p:nvPr>
            <p:ph idx="1" type="body"/>
          </p:nvPr>
        </p:nvSpPr>
        <p:spPr>
          <a:xfrm>
            <a:off x="777875" y="4776787"/>
            <a:ext cx="6205537" cy="45132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84: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44" name="Google Shape;944;p84:notes"/>
          <p:cNvSpPr txBox="1"/>
          <p:nvPr/>
        </p:nvSpPr>
        <p:spPr>
          <a:xfrm>
            <a:off x="4402137" y="9553575"/>
            <a:ext cx="3368675" cy="503237"/>
          </a:xfrm>
          <a:prstGeom prst="rect">
            <a:avLst/>
          </a:prstGeom>
          <a:noFill/>
          <a:ln>
            <a:noFill/>
          </a:ln>
        </p:spPr>
        <p:txBody>
          <a:bodyPr anchorCtr="0" anchor="b" bIns="46800" lIns="90000" spcFirstLastPara="1" rIns="90000" wrap="square" tIns="46800">
            <a:noAutofit/>
          </a:bodyPr>
          <a:lstStyle/>
          <a:p>
            <a:pPr indent="0" lvl="0" marL="0" marR="0" rtl="0" algn="r">
              <a:lnSpc>
                <a:spcPct val="93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
        <p:nvSpPr>
          <p:cNvPr id="945" name="Google Shape;945;p84:notes"/>
          <p:cNvSpPr/>
          <p:nvPr>
            <p:ph idx="2" type="sldImg"/>
          </p:nvPr>
        </p:nvSpPr>
        <p:spPr>
          <a:xfrm>
            <a:off x="1371600" y="754062"/>
            <a:ext cx="50292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46" name="Google Shape;946;p84:notes"/>
          <p:cNvSpPr txBox="1"/>
          <p:nvPr>
            <p:ph idx="1" type="body"/>
          </p:nvPr>
        </p:nvSpPr>
        <p:spPr>
          <a:xfrm>
            <a:off x="777875" y="4776787"/>
            <a:ext cx="6218237" cy="45259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85: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71" name="Google Shape;971;p85:notes"/>
          <p:cNvSpPr/>
          <p:nvPr>
            <p:ph idx="2" type="sldImg"/>
          </p:nvPr>
        </p:nvSpPr>
        <p:spPr>
          <a:xfrm>
            <a:off x="1373187" y="763587"/>
            <a:ext cx="5013325" cy="3759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72" name="Google Shape;972;p85:notes"/>
          <p:cNvSpPr txBox="1"/>
          <p:nvPr>
            <p:ph idx="1" type="body"/>
          </p:nvPr>
        </p:nvSpPr>
        <p:spPr>
          <a:xfrm>
            <a:off x="777875" y="4776787"/>
            <a:ext cx="6205537" cy="45132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86: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81" name="Google Shape;981;p86: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82" name="Google Shape;982;p86:notes"/>
          <p:cNvSpPr/>
          <p:nvPr>
            <p:ph idx="2" type="sldImg"/>
          </p:nvPr>
        </p:nvSpPr>
        <p:spPr>
          <a:xfrm>
            <a:off x="876300" y="950912"/>
            <a:ext cx="4992687" cy="3744912"/>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83" name="Google Shape;983;p86: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87: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90" name="Google Shape;990;p87:notes"/>
          <p:cNvSpPr/>
          <p:nvPr>
            <p:ph idx="2" type="sldImg"/>
          </p:nvPr>
        </p:nvSpPr>
        <p:spPr>
          <a:xfrm>
            <a:off x="1373187" y="763587"/>
            <a:ext cx="5013325" cy="3759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91" name="Google Shape;991;p87:notes"/>
          <p:cNvSpPr txBox="1"/>
          <p:nvPr>
            <p:ph idx="1" type="body"/>
          </p:nvPr>
        </p:nvSpPr>
        <p:spPr>
          <a:xfrm>
            <a:off x="777875" y="4776787"/>
            <a:ext cx="6205537" cy="45132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88: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997" name="Google Shape;997;p88:notes"/>
          <p:cNvSpPr/>
          <p:nvPr>
            <p:ph idx="2" type="sldImg"/>
          </p:nvPr>
        </p:nvSpPr>
        <p:spPr>
          <a:xfrm>
            <a:off x="1373187" y="763587"/>
            <a:ext cx="5013325" cy="3759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998" name="Google Shape;998;p88:notes"/>
          <p:cNvSpPr txBox="1"/>
          <p:nvPr>
            <p:ph idx="1" type="body"/>
          </p:nvPr>
        </p:nvSpPr>
        <p:spPr>
          <a:xfrm>
            <a:off x="777875" y="4776787"/>
            <a:ext cx="6205537" cy="45132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89: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13" name="Google Shape;1013;p89:notes"/>
          <p:cNvSpPr/>
          <p:nvPr>
            <p:ph idx="2" type="sldImg"/>
          </p:nvPr>
        </p:nvSpPr>
        <p:spPr>
          <a:xfrm>
            <a:off x="1373187" y="763587"/>
            <a:ext cx="5013325" cy="3759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014" name="Google Shape;1014;p89:notes"/>
          <p:cNvSpPr txBox="1"/>
          <p:nvPr>
            <p:ph idx="1" type="body"/>
          </p:nvPr>
        </p:nvSpPr>
        <p:spPr>
          <a:xfrm>
            <a:off x="777875" y="4776787"/>
            <a:ext cx="6205537" cy="45132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9: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70" name="Google Shape;170;p9:notes"/>
          <p:cNvSpPr/>
          <p:nvPr>
            <p:ph idx="2" type="sldImg"/>
          </p:nvPr>
        </p:nvSpPr>
        <p:spPr>
          <a:xfrm>
            <a:off x="1373187" y="763587"/>
            <a:ext cx="5016500" cy="37623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71" name="Google Shape;171;p9:notes"/>
          <p:cNvSpPr txBox="1"/>
          <p:nvPr>
            <p:ph idx="1" type="body"/>
          </p:nvPr>
        </p:nvSpPr>
        <p:spPr>
          <a:xfrm>
            <a:off x="777875" y="4776787"/>
            <a:ext cx="6208712" cy="45164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90: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28" name="Google Shape;1028;p90:notes"/>
          <p:cNvSpPr/>
          <p:nvPr>
            <p:ph idx="2" type="sldImg"/>
          </p:nvPr>
        </p:nvSpPr>
        <p:spPr>
          <a:xfrm>
            <a:off x="1373187" y="763587"/>
            <a:ext cx="5013325" cy="3759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029" name="Google Shape;1029;p90:notes"/>
          <p:cNvSpPr txBox="1"/>
          <p:nvPr>
            <p:ph idx="1" type="body"/>
          </p:nvPr>
        </p:nvSpPr>
        <p:spPr>
          <a:xfrm>
            <a:off x="777875" y="4776787"/>
            <a:ext cx="6205537" cy="45132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91: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38" name="Google Shape;1038;p91:notes"/>
          <p:cNvSpPr txBox="1"/>
          <p:nvPr/>
        </p:nvSpPr>
        <p:spPr>
          <a:xfrm>
            <a:off x="4398962" y="9555162"/>
            <a:ext cx="3368675" cy="49847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39" name="Google Shape;1039;p91:notes"/>
          <p:cNvSpPr/>
          <p:nvPr/>
        </p:nvSpPr>
        <p:spPr>
          <a:xfrm>
            <a:off x="1143000" y="744537"/>
            <a:ext cx="4572000" cy="3722687"/>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40" name="Google Shape;1040;p91:notes"/>
          <p:cNvSpPr txBox="1"/>
          <p:nvPr>
            <p:ph idx="1" type="body"/>
          </p:nvPr>
        </p:nvSpPr>
        <p:spPr>
          <a:xfrm>
            <a:off x="685800" y="4714875"/>
            <a:ext cx="5484812" cy="4465637"/>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041" name="Google Shape;1041;p91:notes"/>
          <p:cNvSpPr/>
          <p:nvPr>
            <p:ph idx="2" type="sldImg"/>
          </p:nvPr>
        </p:nvSpPr>
        <p:spPr>
          <a:xfrm>
            <a:off x="1371600" y="763587"/>
            <a:ext cx="4994275" cy="3736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92: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49" name="Google Shape;1049;p92: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050" name="Google Shape;1050;p92: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93: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56" name="Google Shape;1056;p93: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057" name="Google Shape;1057;p93: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94: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62" name="Google Shape;1062;p94: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063" name="Google Shape;1063;p94: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p95: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70" name="Google Shape;1070;p95: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071" name="Google Shape;1071;p95: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96: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77" name="Google Shape;1077;p96: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078" name="Google Shape;1078;p96: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97: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83" name="Google Shape;1083;p97: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084" name="Google Shape;1084;p97: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p98: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90" name="Google Shape;1090;p98: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091" name="Google Shape;1091;p98: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p99:notes"/>
          <p:cNvSpPr txBox="1"/>
          <p:nvPr/>
        </p:nvSpPr>
        <p:spPr>
          <a:xfrm>
            <a:off x="4398962" y="9555162"/>
            <a:ext cx="3349625" cy="479425"/>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102" name="Google Shape;1102;p99:notes"/>
          <p:cNvSpPr/>
          <p:nvPr>
            <p:ph idx="2" type="sldImg"/>
          </p:nvPr>
        </p:nvSpPr>
        <p:spPr>
          <a:xfrm>
            <a:off x="1371600" y="763587"/>
            <a:ext cx="5024437" cy="3767137"/>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103" name="Google Shape;1103;p99:notes"/>
          <p:cNvSpPr txBox="1"/>
          <p:nvPr>
            <p:ph idx="1" type="body"/>
          </p:nvPr>
        </p:nvSpPr>
        <p:spPr>
          <a:xfrm>
            <a:off x="777875" y="4776787"/>
            <a:ext cx="6213475" cy="4521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ayout with centered title and subtitle placeholders" type="title">
  <p:cSld name="TITLE">
    <p:spTree>
      <p:nvGrpSpPr>
        <p:cNvPr id="19" name="Shape 19"/>
        <p:cNvGrpSpPr/>
        <p:nvPr/>
      </p:nvGrpSpPr>
      <p:grpSpPr>
        <a:xfrm>
          <a:off x="0" y="0"/>
          <a:ext cx="0" cy="0"/>
          <a:chOff x="0" y="0"/>
          <a:chExt cx="0" cy="0"/>
        </a:xfrm>
      </p:grpSpPr>
      <p:sp>
        <p:nvSpPr>
          <p:cNvPr id="20" name="Google Shape;20;p123"/>
          <p:cNvSpPr txBox="1"/>
          <p:nvPr>
            <p:ph type="ctrTitle"/>
          </p:nvPr>
        </p:nvSpPr>
        <p:spPr>
          <a:xfrm>
            <a:off x="685800" y="2130425"/>
            <a:ext cx="7772400" cy="147002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1" name="Google Shape;21;p123"/>
          <p:cNvSpPr txBox="1"/>
          <p:nvPr>
            <p:ph idx="1" type="subTitle"/>
          </p:nvPr>
        </p:nvSpPr>
        <p:spPr>
          <a:xfrm>
            <a:off x="1371600" y="3886200"/>
            <a:ext cx="6400800" cy="1752600"/>
          </a:xfrm>
          <a:prstGeom prst="rect">
            <a:avLst/>
          </a:prstGeom>
          <a:noFill/>
          <a:ln>
            <a:noFill/>
          </a:ln>
        </p:spPr>
        <p:txBody>
          <a:bodyPr anchorCtr="0" anchor="t" bIns="0" lIns="0" spcFirstLastPara="1" rIns="0" wrap="square" tIns="28075">
            <a:noAutofit/>
          </a:bodyPr>
          <a:lstStyle>
            <a:lvl1pPr lvl="0" algn="l">
              <a:lnSpc>
                <a:spcPct val="93000"/>
              </a:lnSpc>
              <a:spcBef>
                <a:spcPts val="0"/>
              </a:spcBef>
              <a:spcAft>
                <a:spcPts val="0"/>
              </a:spcAft>
              <a:buSzPts val="1400"/>
              <a:buNone/>
              <a:defRPr/>
            </a:lvl1pPr>
            <a:lvl2pPr lvl="1" algn="l">
              <a:lnSpc>
                <a:spcPct val="93000"/>
              </a:lnSpc>
              <a:spcBef>
                <a:spcPts val="1400"/>
              </a:spcBef>
              <a:spcAft>
                <a:spcPts val="0"/>
              </a:spcAft>
              <a:buSzPts val="1400"/>
              <a:buNone/>
              <a:defRPr/>
            </a:lvl2pPr>
            <a:lvl3pPr lvl="2" algn="l">
              <a:lnSpc>
                <a:spcPct val="93000"/>
              </a:lnSpc>
              <a:spcBef>
                <a:spcPts val="1100"/>
              </a:spcBef>
              <a:spcAft>
                <a:spcPts val="0"/>
              </a:spcAft>
              <a:buSzPts val="1400"/>
              <a:buNone/>
              <a:defRPr/>
            </a:lvl3pPr>
            <a:lvl4pPr lvl="3" algn="l">
              <a:lnSpc>
                <a:spcPct val="93000"/>
              </a:lnSpc>
              <a:spcBef>
                <a:spcPts val="800"/>
              </a:spcBef>
              <a:spcAft>
                <a:spcPts val="0"/>
              </a:spcAft>
              <a:buSzPts val="1400"/>
              <a:buNone/>
              <a:defRPr/>
            </a:lvl4pPr>
            <a:lvl5pPr lvl="4" algn="l">
              <a:lnSpc>
                <a:spcPct val="93000"/>
              </a:lnSpc>
              <a:spcBef>
                <a:spcPts val="500"/>
              </a:spcBef>
              <a:spcAft>
                <a:spcPts val="0"/>
              </a:spcAft>
              <a:buSzPts val="1400"/>
              <a:buNone/>
              <a:defRPr/>
            </a:lvl5pPr>
            <a:lvl6pPr lvl="5" algn="l">
              <a:lnSpc>
                <a:spcPct val="93000"/>
              </a:lnSpc>
              <a:spcBef>
                <a:spcPts val="200"/>
              </a:spcBef>
              <a:spcAft>
                <a:spcPts val="0"/>
              </a:spcAft>
              <a:buSzPts val="1400"/>
              <a:buNone/>
              <a:defRPr/>
            </a:lvl6pPr>
            <a:lvl7pPr lvl="6" algn="l">
              <a:lnSpc>
                <a:spcPct val="93000"/>
              </a:lnSpc>
              <a:spcBef>
                <a:spcPts val="200"/>
              </a:spcBef>
              <a:spcAft>
                <a:spcPts val="0"/>
              </a:spcAft>
              <a:buSzPts val="1400"/>
              <a:buNone/>
              <a:defRPr/>
            </a:lvl7pPr>
            <a:lvl8pPr lvl="7" algn="l">
              <a:lnSpc>
                <a:spcPct val="93000"/>
              </a:lnSpc>
              <a:spcBef>
                <a:spcPts val="200"/>
              </a:spcBef>
              <a:spcAft>
                <a:spcPts val="0"/>
              </a:spcAft>
              <a:buSzPts val="1400"/>
              <a:buNone/>
              <a:defRPr/>
            </a:lvl8pPr>
            <a:lvl9pPr lvl="8" algn="l">
              <a:lnSpc>
                <a:spcPct val="93000"/>
              </a:lnSpc>
              <a:spcBef>
                <a:spcPts val="200"/>
              </a:spcBef>
              <a:spcAft>
                <a:spcPts val="200"/>
              </a:spcAft>
              <a:buSzPts val="1400"/>
              <a:buNone/>
              <a:defRPr/>
            </a:lvl9pPr>
          </a:lstStyle>
          <a:p/>
        </p:txBody>
      </p:sp>
      <p:sp>
        <p:nvSpPr>
          <p:cNvPr id="22" name="Google Shape;22;p123"/>
          <p:cNvSpPr txBox="1"/>
          <p:nvPr>
            <p:ph idx="10" type="dt"/>
          </p:nvPr>
        </p:nvSpPr>
        <p:spPr>
          <a:xfrm>
            <a:off x="503237" y="6886575"/>
            <a:ext cx="2341562" cy="514350"/>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p:txBody>
      </p:sp>
      <p:sp>
        <p:nvSpPr>
          <p:cNvPr id="23" name="Google Shape;23;p123"/>
          <p:cNvSpPr txBox="1"/>
          <p:nvPr>
            <p:ph idx="11" type="ftr"/>
          </p:nvPr>
        </p:nvSpPr>
        <p:spPr>
          <a:xfrm>
            <a:off x="3448050" y="6886575"/>
            <a:ext cx="3189287" cy="514350"/>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p:txBody>
      </p:sp>
      <p:sp>
        <p:nvSpPr>
          <p:cNvPr id="24" name="Google Shape;24;p123"/>
          <p:cNvSpPr txBox="1"/>
          <p:nvPr>
            <p:ph idx="12" type="sldNum"/>
          </p:nvPr>
        </p:nvSpPr>
        <p:spPr>
          <a:xfrm>
            <a:off x="7227887" y="6886575"/>
            <a:ext cx="2341562" cy="514350"/>
          </a:xfrm>
          <a:prstGeom prst="rect">
            <a:avLst/>
          </a:prstGeom>
          <a:noFill/>
          <a:ln>
            <a:noFill/>
          </a:ln>
        </p:spPr>
        <p:txBody>
          <a:bodyPr anchorCtr="0" anchor="t" bIns="0" lIns="0" spcFirstLastPara="1" rIns="0" wrap="square" tIns="0">
            <a:noAutofit/>
          </a:bodyPr>
          <a:lstStyle>
            <a:lvl1pPr indent="0" lvl="0" marL="0" algn="l">
              <a:lnSpc>
                <a:spcPct val="93000"/>
              </a:lnSpc>
              <a:spcBef>
                <a:spcPts val="0"/>
              </a:spcBef>
              <a:spcAft>
                <a:spcPts val="0"/>
              </a:spcAft>
              <a:buNone/>
              <a:defRPr/>
            </a:lvl1pPr>
            <a:lvl2pPr indent="0" lvl="1" marL="0" algn="l">
              <a:lnSpc>
                <a:spcPct val="93000"/>
              </a:lnSpc>
              <a:spcBef>
                <a:spcPts val="0"/>
              </a:spcBef>
              <a:spcAft>
                <a:spcPts val="0"/>
              </a:spcAft>
              <a:buNone/>
              <a:defRPr/>
            </a:lvl2pPr>
            <a:lvl3pPr indent="0" lvl="2" marL="0" algn="l">
              <a:lnSpc>
                <a:spcPct val="93000"/>
              </a:lnSpc>
              <a:spcBef>
                <a:spcPts val="0"/>
              </a:spcBef>
              <a:spcAft>
                <a:spcPts val="0"/>
              </a:spcAft>
              <a:buNone/>
              <a:defRPr/>
            </a:lvl3pPr>
            <a:lvl4pPr indent="0" lvl="3" marL="0" algn="l">
              <a:lnSpc>
                <a:spcPct val="93000"/>
              </a:lnSpc>
              <a:spcBef>
                <a:spcPts val="0"/>
              </a:spcBef>
              <a:spcAft>
                <a:spcPts val="0"/>
              </a:spcAft>
              <a:buNone/>
              <a:defRPr/>
            </a:lvl4pPr>
            <a:lvl5pPr indent="0" lvl="4" marL="0" algn="l">
              <a:lnSpc>
                <a:spcPct val="93000"/>
              </a:lnSpc>
              <a:spcBef>
                <a:spcPts val="0"/>
              </a:spcBef>
              <a:spcAft>
                <a:spcPts val="0"/>
              </a:spcAft>
              <a:buNone/>
              <a:defRPr/>
            </a:lvl5pPr>
            <a:lvl6pPr indent="0" lvl="5" marL="0" algn="l">
              <a:lnSpc>
                <a:spcPct val="93000"/>
              </a:lnSpc>
              <a:spcBef>
                <a:spcPts val="0"/>
              </a:spcBef>
              <a:spcAft>
                <a:spcPts val="0"/>
              </a:spcAft>
              <a:buNone/>
              <a:defRPr/>
            </a:lvl6pPr>
            <a:lvl7pPr indent="0" lvl="6" marL="0" algn="l">
              <a:lnSpc>
                <a:spcPct val="93000"/>
              </a:lnSpc>
              <a:spcBef>
                <a:spcPts val="0"/>
              </a:spcBef>
              <a:spcAft>
                <a:spcPts val="0"/>
              </a:spcAft>
              <a:buNone/>
              <a:defRPr/>
            </a:lvl7pPr>
            <a:lvl8pPr indent="0" lvl="7" marL="0" algn="l">
              <a:lnSpc>
                <a:spcPct val="93000"/>
              </a:lnSpc>
              <a:spcBef>
                <a:spcPts val="0"/>
              </a:spcBef>
              <a:spcAft>
                <a:spcPts val="0"/>
              </a:spcAft>
              <a:buNone/>
              <a:defRPr/>
            </a:lvl8pPr>
            <a:lvl9pPr indent="0" lvl="8" marL="0" algn="l">
              <a:lnSpc>
                <a:spcPct val="93000"/>
              </a:lnSpc>
              <a:spcBef>
                <a:spcPts val="0"/>
              </a:spcBef>
              <a:spcAft>
                <a:spcPts val="0"/>
              </a:spcAft>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on left, text on right" type="twoColTx">
  <p:cSld name="TITLE_AND_TWO_COLUMNS">
    <p:spTree>
      <p:nvGrpSpPr>
        <p:cNvPr id="25" name="Shape 25"/>
        <p:cNvGrpSpPr/>
        <p:nvPr/>
      </p:nvGrpSpPr>
      <p:grpSpPr>
        <a:xfrm>
          <a:off x="0" y="0"/>
          <a:ext cx="0" cy="0"/>
          <a:chOff x="0" y="0"/>
          <a:chExt cx="0" cy="0"/>
        </a:xfrm>
      </p:grpSpPr>
      <p:sp>
        <p:nvSpPr>
          <p:cNvPr id="26" name="Google Shape;26;p126"/>
          <p:cNvSpPr txBox="1"/>
          <p:nvPr>
            <p:ph idx="10" type="dt"/>
          </p:nvPr>
        </p:nvSpPr>
        <p:spPr>
          <a:xfrm>
            <a:off x="503237" y="6886575"/>
            <a:ext cx="2341562" cy="514350"/>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p:txBody>
      </p:sp>
      <p:sp>
        <p:nvSpPr>
          <p:cNvPr id="27" name="Google Shape;27;p126"/>
          <p:cNvSpPr txBox="1"/>
          <p:nvPr>
            <p:ph idx="11" type="ftr"/>
          </p:nvPr>
        </p:nvSpPr>
        <p:spPr>
          <a:xfrm>
            <a:off x="3448050" y="6886575"/>
            <a:ext cx="3189287" cy="514350"/>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p:txBody>
      </p:sp>
      <p:sp>
        <p:nvSpPr>
          <p:cNvPr id="28" name="Google Shape;28;p126"/>
          <p:cNvSpPr txBox="1"/>
          <p:nvPr>
            <p:ph idx="12" type="sldNum"/>
          </p:nvPr>
        </p:nvSpPr>
        <p:spPr>
          <a:xfrm>
            <a:off x="7227887" y="6886575"/>
            <a:ext cx="2341562" cy="514350"/>
          </a:xfrm>
          <a:prstGeom prst="rect">
            <a:avLst/>
          </a:prstGeom>
          <a:noFill/>
          <a:ln>
            <a:noFill/>
          </a:ln>
        </p:spPr>
        <p:txBody>
          <a:bodyPr anchorCtr="0" anchor="t" bIns="0" lIns="0" spcFirstLastPara="1" rIns="0" wrap="square" tIns="0">
            <a:noAutofit/>
          </a:bodyPr>
          <a:lstStyle>
            <a:lvl1pPr indent="0" lvl="0" marL="0" algn="l">
              <a:lnSpc>
                <a:spcPct val="93000"/>
              </a:lnSpc>
              <a:spcBef>
                <a:spcPts val="0"/>
              </a:spcBef>
              <a:spcAft>
                <a:spcPts val="0"/>
              </a:spcAft>
              <a:buNone/>
              <a:defRPr/>
            </a:lvl1pPr>
            <a:lvl2pPr indent="0" lvl="1" marL="0" algn="l">
              <a:lnSpc>
                <a:spcPct val="93000"/>
              </a:lnSpc>
              <a:spcBef>
                <a:spcPts val="0"/>
              </a:spcBef>
              <a:spcAft>
                <a:spcPts val="0"/>
              </a:spcAft>
              <a:buNone/>
              <a:defRPr/>
            </a:lvl2pPr>
            <a:lvl3pPr indent="0" lvl="2" marL="0" algn="l">
              <a:lnSpc>
                <a:spcPct val="93000"/>
              </a:lnSpc>
              <a:spcBef>
                <a:spcPts val="0"/>
              </a:spcBef>
              <a:spcAft>
                <a:spcPts val="0"/>
              </a:spcAft>
              <a:buNone/>
              <a:defRPr/>
            </a:lvl3pPr>
            <a:lvl4pPr indent="0" lvl="3" marL="0" algn="l">
              <a:lnSpc>
                <a:spcPct val="93000"/>
              </a:lnSpc>
              <a:spcBef>
                <a:spcPts val="0"/>
              </a:spcBef>
              <a:spcAft>
                <a:spcPts val="0"/>
              </a:spcAft>
              <a:buNone/>
              <a:defRPr/>
            </a:lvl4pPr>
            <a:lvl5pPr indent="0" lvl="4" marL="0" algn="l">
              <a:lnSpc>
                <a:spcPct val="93000"/>
              </a:lnSpc>
              <a:spcBef>
                <a:spcPts val="0"/>
              </a:spcBef>
              <a:spcAft>
                <a:spcPts val="0"/>
              </a:spcAft>
              <a:buNone/>
              <a:defRPr/>
            </a:lvl5pPr>
            <a:lvl6pPr indent="0" lvl="5" marL="0" algn="l">
              <a:lnSpc>
                <a:spcPct val="93000"/>
              </a:lnSpc>
              <a:spcBef>
                <a:spcPts val="0"/>
              </a:spcBef>
              <a:spcAft>
                <a:spcPts val="0"/>
              </a:spcAft>
              <a:buNone/>
              <a:defRPr/>
            </a:lvl6pPr>
            <a:lvl7pPr indent="0" lvl="6" marL="0" algn="l">
              <a:lnSpc>
                <a:spcPct val="93000"/>
              </a:lnSpc>
              <a:spcBef>
                <a:spcPts val="0"/>
              </a:spcBef>
              <a:spcAft>
                <a:spcPts val="0"/>
              </a:spcAft>
              <a:buNone/>
              <a:defRPr/>
            </a:lvl7pPr>
            <a:lvl8pPr indent="0" lvl="7" marL="0" algn="l">
              <a:lnSpc>
                <a:spcPct val="93000"/>
              </a:lnSpc>
              <a:spcBef>
                <a:spcPts val="0"/>
              </a:spcBef>
              <a:spcAft>
                <a:spcPts val="0"/>
              </a:spcAft>
              <a:buNone/>
              <a:defRPr/>
            </a:lvl8pPr>
            <a:lvl9pPr indent="0" lvl="8" marL="0" algn="l">
              <a:lnSpc>
                <a:spcPct val="93000"/>
              </a:lnSpc>
              <a:spcBef>
                <a:spcPts val="0"/>
              </a:spcBef>
              <a:spcAft>
                <a:spcPts val="0"/>
              </a:spcAft>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29" name="Shape 29"/>
        <p:cNvGrpSpPr/>
        <p:nvPr/>
      </p:nvGrpSpPr>
      <p:grpSpPr>
        <a:xfrm>
          <a:off x="0" y="0"/>
          <a:ext cx="0" cy="0"/>
          <a:chOff x="0" y="0"/>
          <a:chExt cx="0" cy="0"/>
        </a:xfrm>
      </p:grpSpPr>
      <p:sp>
        <p:nvSpPr>
          <p:cNvPr id="30" name="Google Shape;30;p127"/>
          <p:cNvSpPr txBox="1"/>
          <p:nvPr>
            <p:ph type="title"/>
          </p:nvPr>
        </p:nvSpPr>
        <p:spPr>
          <a:xfrm>
            <a:off x="503237" y="301625"/>
            <a:ext cx="9064625" cy="1255712"/>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1" name="Google Shape;31;p127"/>
          <p:cNvSpPr txBox="1"/>
          <p:nvPr>
            <p:ph idx="1" type="body"/>
          </p:nvPr>
        </p:nvSpPr>
        <p:spPr>
          <a:xfrm>
            <a:off x="503237" y="1768475"/>
            <a:ext cx="9064625" cy="4983162"/>
          </a:xfrm>
          <a:prstGeom prst="rect">
            <a:avLst/>
          </a:prstGeom>
          <a:noFill/>
          <a:ln>
            <a:noFill/>
          </a:ln>
        </p:spPr>
        <p:txBody>
          <a:bodyPr anchorCtr="0" anchor="t" bIns="0" lIns="0" spcFirstLastPara="1" rIns="0" wrap="square" tIns="28075">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00"/>
              </a:spcBef>
              <a:spcAft>
                <a:spcPts val="0"/>
              </a:spcAft>
              <a:buSzPts val="1400"/>
              <a:buNone/>
              <a:defRPr/>
            </a:lvl2pPr>
            <a:lvl3pPr indent="-228600" lvl="2" marL="1371600" algn="l">
              <a:lnSpc>
                <a:spcPct val="93000"/>
              </a:lnSpc>
              <a:spcBef>
                <a:spcPts val="1100"/>
              </a:spcBef>
              <a:spcAft>
                <a:spcPts val="0"/>
              </a:spcAft>
              <a:buSzPts val="1400"/>
              <a:buNone/>
              <a:defRPr/>
            </a:lvl3pPr>
            <a:lvl4pPr indent="-228600" lvl="3" marL="1828800" algn="l">
              <a:lnSpc>
                <a:spcPct val="93000"/>
              </a:lnSpc>
              <a:spcBef>
                <a:spcPts val="800"/>
              </a:spcBef>
              <a:spcAft>
                <a:spcPts val="0"/>
              </a:spcAft>
              <a:buSzPts val="1400"/>
              <a:buNone/>
              <a:defRPr/>
            </a:lvl4pPr>
            <a:lvl5pPr indent="-228600" lvl="4" marL="2286000" algn="l">
              <a:lnSpc>
                <a:spcPct val="93000"/>
              </a:lnSpc>
              <a:spcBef>
                <a:spcPts val="500"/>
              </a:spcBef>
              <a:spcAft>
                <a:spcPts val="0"/>
              </a:spcAft>
              <a:buSzPts val="1400"/>
              <a:buNone/>
              <a:defRPr/>
            </a:lvl5pPr>
            <a:lvl6pPr indent="-228600" lvl="5" marL="2743200" algn="l">
              <a:lnSpc>
                <a:spcPct val="93000"/>
              </a:lnSpc>
              <a:spcBef>
                <a:spcPts val="200"/>
              </a:spcBef>
              <a:spcAft>
                <a:spcPts val="0"/>
              </a:spcAft>
              <a:buSzPts val="1400"/>
              <a:buNone/>
              <a:defRPr/>
            </a:lvl6pPr>
            <a:lvl7pPr indent="-228600" lvl="6" marL="3200400" algn="l">
              <a:lnSpc>
                <a:spcPct val="93000"/>
              </a:lnSpc>
              <a:spcBef>
                <a:spcPts val="200"/>
              </a:spcBef>
              <a:spcAft>
                <a:spcPts val="0"/>
              </a:spcAft>
              <a:buSzPts val="1400"/>
              <a:buNone/>
              <a:defRPr/>
            </a:lvl7pPr>
            <a:lvl8pPr indent="-228600" lvl="7" marL="3657600" algn="l">
              <a:lnSpc>
                <a:spcPct val="93000"/>
              </a:lnSpc>
              <a:spcBef>
                <a:spcPts val="200"/>
              </a:spcBef>
              <a:spcAft>
                <a:spcPts val="0"/>
              </a:spcAft>
              <a:buSzPts val="1400"/>
              <a:buNone/>
              <a:defRPr/>
            </a:lvl8pPr>
            <a:lvl9pPr indent="-228600" lvl="8" marL="4114800" algn="l">
              <a:lnSpc>
                <a:spcPct val="93000"/>
              </a:lnSpc>
              <a:spcBef>
                <a:spcPts val="200"/>
              </a:spcBef>
              <a:spcAft>
                <a:spcPts val="200"/>
              </a:spcAft>
              <a:buSzPts val="1400"/>
              <a:buNone/>
              <a:defRPr/>
            </a:lvl9pPr>
          </a:lstStyle>
          <a:p/>
        </p:txBody>
      </p:sp>
      <p:sp>
        <p:nvSpPr>
          <p:cNvPr id="32" name="Google Shape;32;p127"/>
          <p:cNvSpPr txBox="1"/>
          <p:nvPr>
            <p:ph idx="10" type="dt"/>
          </p:nvPr>
        </p:nvSpPr>
        <p:spPr>
          <a:xfrm>
            <a:off x="503237" y="6886575"/>
            <a:ext cx="2341562" cy="514350"/>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p:txBody>
      </p:sp>
      <p:sp>
        <p:nvSpPr>
          <p:cNvPr id="33" name="Google Shape;33;p127"/>
          <p:cNvSpPr txBox="1"/>
          <p:nvPr>
            <p:ph idx="11" type="ftr"/>
          </p:nvPr>
        </p:nvSpPr>
        <p:spPr>
          <a:xfrm>
            <a:off x="3448050" y="6886575"/>
            <a:ext cx="3189287" cy="514350"/>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p:txBody>
      </p:sp>
      <p:sp>
        <p:nvSpPr>
          <p:cNvPr id="34" name="Google Shape;34;p127"/>
          <p:cNvSpPr txBox="1"/>
          <p:nvPr>
            <p:ph idx="12" type="sldNum"/>
          </p:nvPr>
        </p:nvSpPr>
        <p:spPr>
          <a:xfrm>
            <a:off x="7227887" y="6886575"/>
            <a:ext cx="2341562" cy="514350"/>
          </a:xfrm>
          <a:prstGeom prst="rect">
            <a:avLst/>
          </a:prstGeom>
          <a:noFill/>
          <a:ln>
            <a:noFill/>
          </a:ln>
        </p:spPr>
        <p:txBody>
          <a:bodyPr anchorCtr="0" anchor="t" bIns="0" lIns="0" spcFirstLastPara="1" rIns="0" wrap="square" tIns="0">
            <a:noAutofit/>
          </a:bodyPr>
          <a:lstStyle>
            <a:lvl1pPr indent="0" lvl="0" marL="0" algn="l">
              <a:lnSpc>
                <a:spcPct val="93000"/>
              </a:lnSpc>
              <a:spcBef>
                <a:spcPts val="0"/>
              </a:spcBef>
              <a:spcAft>
                <a:spcPts val="0"/>
              </a:spcAft>
              <a:buNone/>
              <a:defRPr/>
            </a:lvl1pPr>
            <a:lvl2pPr indent="0" lvl="1" marL="0" algn="l">
              <a:lnSpc>
                <a:spcPct val="93000"/>
              </a:lnSpc>
              <a:spcBef>
                <a:spcPts val="0"/>
              </a:spcBef>
              <a:spcAft>
                <a:spcPts val="0"/>
              </a:spcAft>
              <a:buNone/>
              <a:defRPr/>
            </a:lvl2pPr>
            <a:lvl3pPr indent="0" lvl="2" marL="0" algn="l">
              <a:lnSpc>
                <a:spcPct val="93000"/>
              </a:lnSpc>
              <a:spcBef>
                <a:spcPts val="0"/>
              </a:spcBef>
              <a:spcAft>
                <a:spcPts val="0"/>
              </a:spcAft>
              <a:buNone/>
              <a:defRPr/>
            </a:lvl3pPr>
            <a:lvl4pPr indent="0" lvl="3" marL="0" algn="l">
              <a:lnSpc>
                <a:spcPct val="93000"/>
              </a:lnSpc>
              <a:spcBef>
                <a:spcPts val="0"/>
              </a:spcBef>
              <a:spcAft>
                <a:spcPts val="0"/>
              </a:spcAft>
              <a:buNone/>
              <a:defRPr/>
            </a:lvl4pPr>
            <a:lvl5pPr indent="0" lvl="4" marL="0" algn="l">
              <a:lnSpc>
                <a:spcPct val="93000"/>
              </a:lnSpc>
              <a:spcBef>
                <a:spcPts val="0"/>
              </a:spcBef>
              <a:spcAft>
                <a:spcPts val="0"/>
              </a:spcAft>
              <a:buNone/>
              <a:defRPr/>
            </a:lvl5pPr>
            <a:lvl6pPr indent="0" lvl="5" marL="0" algn="l">
              <a:lnSpc>
                <a:spcPct val="93000"/>
              </a:lnSpc>
              <a:spcBef>
                <a:spcPts val="0"/>
              </a:spcBef>
              <a:spcAft>
                <a:spcPts val="0"/>
              </a:spcAft>
              <a:buNone/>
              <a:defRPr/>
            </a:lvl6pPr>
            <a:lvl7pPr indent="0" lvl="6" marL="0" algn="l">
              <a:lnSpc>
                <a:spcPct val="93000"/>
              </a:lnSpc>
              <a:spcBef>
                <a:spcPts val="0"/>
              </a:spcBef>
              <a:spcAft>
                <a:spcPts val="0"/>
              </a:spcAft>
              <a:buNone/>
              <a:defRPr/>
            </a:lvl7pPr>
            <a:lvl8pPr indent="0" lvl="7" marL="0" algn="l">
              <a:lnSpc>
                <a:spcPct val="93000"/>
              </a:lnSpc>
              <a:spcBef>
                <a:spcPts val="0"/>
              </a:spcBef>
              <a:spcAft>
                <a:spcPts val="0"/>
              </a:spcAft>
              <a:buNone/>
              <a:defRPr/>
            </a:lvl8pPr>
            <a:lvl9pPr indent="0" lvl="8" marL="0" algn="l">
              <a:lnSpc>
                <a:spcPct val="93000"/>
              </a:lnSpc>
              <a:spcBef>
                <a:spcPts val="0"/>
              </a:spcBef>
              <a:spcAft>
                <a:spcPts val="0"/>
              </a:spcAft>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 name="Shape 35"/>
        <p:cNvGrpSpPr/>
        <p:nvPr/>
      </p:nvGrpSpPr>
      <p:grpSpPr>
        <a:xfrm>
          <a:off x="0" y="0"/>
          <a:ext cx="0" cy="0"/>
          <a:chOff x="0" y="0"/>
          <a:chExt cx="0" cy="0"/>
        </a:xfrm>
      </p:grpSpPr>
      <p:sp>
        <p:nvSpPr>
          <p:cNvPr id="36" name="Google Shape;36;p128"/>
          <p:cNvSpPr txBox="1"/>
          <p:nvPr>
            <p:ph idx="10" type="dt"/>
          </p:nvPr>
        </p:nvSpPr>
        <p:spPr>
          <a:xfrm>
            <a:off x="503237" y="6886575"/>
            <a:ext cx="2341562" cy="514350"/>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p:txBody>
      </p:sp>
      <p:sp>
        <p:nvSpPr>
          <p:cNvPr id="37" name="Google Shape;37;p128"/>
          <p:cNvSpPr txBox="1"/>
          <p:nvPr>
            <p:ph idx="11" type="ftr"/>
          </p:nvPr>
        </p:nvSpPr>
        <p:spPr>
          <a:xfrm>
            <a:off x="3448050" y="6886575"/>
            <a:ext cx="3189287" cy="514350"/>
          </a:xfrm>
          <a:prstGeom prst="rect">
            <a:avLst/>
          </a:prstGeom>
          <a:noFill/>
          <a:ln>
            <a:noFill/>
          </a:ln>
        </p:spPr>
        <p:txBody>
          <a:bodyPr anchorCtr="0" anchor="t" bIns="0" lIns="0" spcFirstLastPara="1" rIns="0" wrap="square" tIns="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p:txBody>
      </p:sp>
      <p:sp>
        <p:nvSpPr>
          <p:cNvPr id="38" name="Google Shape;38;p128"/>
          <p:cNvSpPr txBox="1"/>
          <p:nvPr>
            <p:ph idx="12" type="sldNum"/>
          </p:nvPr>
        </p:nvSpPr>
        <p:spPr>
          <a:xfrm>
            <a:off x="7227887" y="6886575"/>
            <a:ext cx="2341562" cy="514350"/>
          </a:xfrm>
          <a:prstGeom prst="rect">
            <a:avLst/>
          </a:prstGeom>
          <a:noFill/>
          <a:ln>
            <a:noFill/>
          </a:ln>
        </p:spPr>
        <p:txBody>
          <a:bodyPr anchorCtr="0" anchor="t" bIns="0" lIns="0" spcFirstLastPara="1" rIns="0" wrap="square" tIns="0">
            <a:noAutofit/>
          </a:bodyPr>
          <a:lstStyle>
            <a:lvl1pPr indent="0" lvl="0" marL="0" algn="l">
              <a:lnSpc>
                <a:spcPct val="93000"/>
              </a:lnSpc>
              <a:spcBef>
                <a:spcPts val="0"/>
              </a:spcBef>
              <a:spcAft>
                <a:spcPts val="0"/>
              </a:spcAft>
              <a:buNone/>
              <a:defRPr/>
            </a:lvl1pPr>
            <a:lvl2pPr indent="0" lvl="1" marL="0" algn="l">
              <a:lnSpc>
                <a:spcPct val="93000"/>
              </a:lnSpc>
              <a:spcBef>
                <a:spcPts val="0"/>
              </a:spcBef>
              <a:spcAft>
                <a:spcPts val="0"/>
              </a:spcAft>
              <a:buNone/>
              <a:defRPr/>
            </a:lvl2pPr>
            <a:lvl3pPr indent="0" lvl="2" marL="0" algn="l">
              <a:lnSpc>
                <a:spcPct val="93000"/>
              </a:lnSpc>
              <a:spcBef>
                <a:spcPts val="0"/>
              </a:spcBef>
              <a:spcAft>
                <a:spcPts val="0"/>
              </a:spcAft>
              <a:buNone/>
              <a:defRPr/>
            </a:lvl3pPr>
            <a:lvl4pPr indent="0" lvl="3" marL="0" algn="l">
              <a:lnSpc>
                <a:spcPct val="93000"/>
              </a:lnSpc>
              <a:spcBef>
                <a:spcPts val="0"/>
              </a:spcBef>
              <a:spcAft>
                <a:spcPts val="0"/>
              </a:spcAft>
              <a:buNone/>
              <a:defRPr/>
            </a:lvl4pPr>
            <a:lvl5pPr indent="0" lvl="4" marL="0" algn="l">
              <a:lnSpc>
                <a:spcPct val="93000"/>
              </a:lnSpc>
              <a:spcBef>
                <a:spcPts val="0"/>
              </a:spcBef>
              <a:spcAft>
                <a:spcPts val="0"/>
              </a:spcAft>
              <a:buNone/>
              <a:defRPr/>
            </a:lvl5pPr>
            <a:lvl6pPr indent="0" lvl="5" marL="0" algn="l">
              <a:lnSpc>
                <a:spcPct val="93000"/>
              </a:lnSpc>
              <a:spcBef>
                <a:spcPts val="0"/>
              </a:spcBef>
              <a:spcAft>
                <a:spcPts val="0"/>
              </a:spcAft>
              <a:buNone/>
              <a:defRPr/>
            </a:lvl6pPr>
            <a:lvl7pPr indent="0" lvl="6" marL="0" algn="l">
              <a:lnSpc>
                <a:spcPct val="93000"/>
              </a:lnSpc>
              <a:spcBef>
                <a:spcPts val="0"/>
              </a:spcBef>
              <a:spcAft>
                <a:spcPts val="0"/>
              </a:spcAft>
              <a:buNone/>
              <a:defRPr/>
            </a:lvl7pPr>
            <a:lvl8pPr indent="0" lvl="7" marL="0" algn="l">
              <a:lnSpc>
                <a:spcPct val="93000"/>
              </a:lnSpc>
              <a:spcBef>
                <a:spcPts val="0"/>
              </a:spcBef>
              <a:spcAft>
                <a:spcPts val="0"/>
              </a:spcAft>
              <a:buNone/>
              <a:defRPr/>
            </a:lvl8pPr>
            <a:lvl9pPr indent="0" lvl="8" marL="0" algn="l">
              <a:lnSpc>
                <a:spcPct val="93000"/>
              </a:lnSpc>
              <a:spcBef>
                <a:spcPts val="0"/>
              </a:spcBef>
              <a:spcAft>
                <a:spcPts val="0"/>
              </a:spcAft>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5"/>
          <p:cNvSpPr txBox="1"/>
          <p:nvPr>
            <p:ph idx="10" type="dt"/>
          </p:nvPr>
        </p:nvSpPr>
        <p:spPr>
          <a:xfrm>
            <a:off x="503237" y="6886575"/>
            <a:ext cx="2341562" cy="514350"/>
          </a:xfrm>
          <a:prstGeom prst="rect">
            <a:avLst/>
          </a:prstGeom>
          <a:noFill/>
          <a:ln>
            <a:noFill/>
          </a:ln>
        </p:spPr>
        <p:txBody>
          <a:bodyPr anchorCtr="0" anchor="t" bIns="0" lIns="0" spcFirstLastPara="1" rIns="0" wrap="square" tIns="0">
            <a:noAutofit/>
          </a:bodyPr>
          <a:lstStyle>
            <a:lvl1pPr lvl="0" algn="l">
              <a:lnSpc>
                <a:spcPct val="95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p:txBody>
      </p:sp>
      <p:sp>
        <p:nvSpPr>
          <p:cNvPr id="51" name="Google Shape;51;p125"/>
          <p:cNvSpPr txBox="1"/>
          <p:nvPr>
            <p:ph idx="11" type="ftr"/>
          </p:nvPr>
        </p:nvSpPr>
        <p:spPr>
          <a:xfrm>
            <a:off x="3448050" y="6886575"/>
            <a:ext cx="3189287" cy="514350"/>
          </a:xfrm>
          <a:prstGeom prst="rect">
            <a:avLst/>
          </a:prstGeom>
          <a:noFill/>
          <a:ln>
            <a:noFill/>
          </a:ln>
        </p:spPr>
        <p:txBody>
          <a:bodyPr anchorCtr="0" anchor="t" bIns="0" lIns="0" spcFirstLastPara="1" rIns="0" wrap="square" tIns="0">
            <a:noAutofit/>
          </a:bodyPr>
          <a:lstStyle>
            <a:lvl1pPr lvl="0" algn="ctr">
              <a:lnSpc>
                <a:spcPct val="95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p:txBody>
      </p:sp>
      <p:sp>
        <p:nvSpPr>
          <p:cNvPr id="52" name="Google Shape;52;p125"/>
          <p:cNvSpPr txBox="1"/>
          <p:nvPr>
            <p:ph idx="12" type="sldNum"/>
          </p:nvPr>
        </p:nvSpPr>
        <p:spPr>
          <a:xfrm>
            <a:off x="7227887" y="6886575"/>
            <a:ext cx="2278062" cy="450850"/>
          </a:xfrm>
          <a:prstGeom prst="rect">
            <a:avLst/>
          </a:prstGeom>
          <a:noFill/>
          <a:ln>
            <a:noFill/>
          </a:ln>
        </p:spPr>
        <p:txBody>
          <a:bodyPr anchorCtr="0" anchor="t" bIns="0" lIns="0" spcFirstLastPara="1" rIns="0" wrap="square" tIns="0">
            <a:noAutofit/>
          </a:bodyPr>
          <a:lstStyle>
            <a:lvl1pPr indent="0" lvl="0" marL="0" algn="l">
              <a:lnSpc>
                <a:spcPct val="100000"/>
              </a:lnSpc>
              <a:spcBef>
                <a:spcPts val="0"/>
              </a:spcBef>
              <a:spcAft>
                <a:spcPts val="0"/>
              </a:spcAft>
              <a:buNone/>
              <a:defRPr sz="1400">
                <a:solidFill>
                  <a:srgbClr val="000000"/>
                </a:solidFill>
                <a:latin typeface="Arial"/>
                <a:ea typeface="Arial"/>
                <a:cs typeface="Arial"/>
                <a:sym typeface="Arial"/>
              </a:defRPr>
            </a:lvl1pPr>
            <a:lvl2pPr indent="0" lvl="1" marL="0" algn="l">
              <a:lnSpc>
                <a:spcPct val="100000"/>
              </a:lnSpc>
              <a:spcBef>
                <a:spcPts val="0"/>
              </a:spcBef>
              <a:spcAft>
                <a:spcPts val="0"/>
              </a:spcAft>
              <a:buNone/>
              <a:defRPr sz="1400">
                <a:solidFill>
                  <a:srgbClr val="000000"/>
                </a:solidFill>
                <a:latin typeface="Arial"/>
                <a:ea typeface="Arial"/>
                <a:cs typeface="Arial"/>
                <a:sym typeface="Arial"/>
              </a:defRPr>
            </a:lvl2pPr>
            <a:lvl3pPr indent="0" lvl="2" marL="0" algn="l">
              <a:lnSpc>
                <a:spcPct val="100000"/>
              </a:lnSpc>
              <a:spcBef>
                <a:spcPts val="0"/>
              </a:spcBef>
              <a:spcAft>
                <a:spcPts val="0"/>
              </a:spcAft>
              <a:buNone/>
              <a:defRPr sz="1400">
                <a:solidFill>
                  <a:srgbClr val="000000"/>
                </a:solidFill>
                <a:latin typeface="Arial"/>
                <a:ea typeface="Arial"/>
                <a:cs typeface="Arial"/>
                <a:sym typeface="Arial"/>
              </a:defRPr>
            </a:lvl3pPr>
            <a:lvl4pPr indent="0" lvl="3" marL="0" algn="l">
              <a:lnSpc>
                <a:spcPct val="100000"/>
              </a:lnSpc>
              <a:spcBef>
                <a:spcPts val="0"/>
              </a:spcBef>
              <a:spcAft>
                <a:spcPts val="0"/>
              </a:spcAft>
              <a:buNone/>
              <a:defRPr sz="1400">
                <a:solidFill>
                  <a:srgbClr val="000000"/>
                </a:solidFill>
                <a:latin typeface="Arial"/>
                <a:ea typeface="Arial"/>
                <a:cs typeface="Arial"/>
                <a:sym typeface="Arial"/>
              </a:defRPr>
            </a:lvl4pPr>
            <a:lvl5pPr indent="0" lvl="4" marL="0" algn="l">
              <a:lnSpc>
                <a:spcPct val="100000"/>
              </a:lnSpc>
              <a:spcBef>
                <a:spcPts val="0"/>
              </a:spcBef>
              <a:spcAft>
                <a:spcPts val="0"/>
              </a:spcAft>
              <a:buNone/>
              <a:defRPr sz="1400">
                <a:solidFill>
                  <a:srgbClr val="000000"/>
                </a:solidFill>
                <a:latin typeface="Arial"/>
                <a:ea typeface="Arial"/>
                <a:cs typeface="Arial"/>
                <a:sym typeface="Arial"/>
              </a:defRPr>
            </a:lvl5pPr>
            <a:lvl6pPr indent="0" lvl="5" marL="0" algn="l">
              <a:lnSpc>
                <a:spcPct val="100000"/>
              </a:lnSpc>
              <a:spcBef>
                <a:spcPts val="0"/>
              </a:spcBef>
              <a:spcAft>
                <a:spcPts val="0"/>
              </a:spcAft>
              <a:buNone/>
              <a:defRPr sz="1400">
                <a:solidFill>
                  <a:srgbClr val="000000"/>
                </a:solidFill>
                <a:latin typeface="Arial"/>
                <a:ea typeface="Arial"/>
                <a:cs typeface="Arial"/>
                <a:sym typeface="Arial"/>
              </a:defRPr>
            </a:lvl6pPr>
            <a:lvl7pPr indent="0" lvl="6" marL="0" algn="l">
              <a:lnSpc>
                <a:spcPct val="100000"/>
              </a:lnSpc>
              <a:spcBef>
                <a:spcPts val="0"/>
              </a:spcBef>
              <a:spcAft>
                <a:spcPts val="0"/>
              </a:spcAft>
              <a:buNone/>
              <a:defRPr sz="1400">
                <a:solidFill>
                  <a:srgbClr val="000000"/>
                </a:solidFill>
                <a:latin typeface="Arial"/>
                <a:ea typeface="Arial"/>
                <a:cs typeface="Arial"/>
                <a:sym typeface="Arial"/>
              </a:defRPr>
            </a:lvl7pPr>
            <a:lvl8pPr indent="0" lvl="7" marL="0" algn="l">
              <a:lnSpc>
                <a:spcPct val="100000"/>
              </a:lnSpc>
              <a:spcBef>
                <a:spcPts val="0"/>
              </a:spcBef>
              <a:spcAft>
                <a:spcPts val="0"/>
              </a:spcAft>
              <a:buNone/>
              <a:defRPr sz="1400">
                <a:solidFill>
                  <a:srgbClr val="000000"/>
                </a:solidFill>
                <a:latin typeface="Arial"/>
                <a:ea typeface="Arial"/>
                <a:cs typeface="Arial"/>
                <a:sym typeface="Arial"/>
              </a:defRPr>
            </a:lvl8pPr>
            <a:lvl9pPr indent="0" lvl="8" marL="0" algn="l">
              <a:lnSpc>
                <a:spcPct val="100000"/>
              </a:lnSpc>
              <a:spcBef>
                <a:spcPts val="0"/>
              </a:spcBef>
              <a:spcAft>
                <a:spcPts val="0"/>
              </a:spcAft>
              <a:buNone/>
              <a:defRPr sz="1400">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 name="Shape 13"/>
        <p:cNvGrpSpPr/>
        <p:nvPr/>
      </p:nvGrpSpPr>
      <p:grpSpPr>
        <a:xfrm>
          <a:off x="0" y="0"/>
          <a:ext cx="0" cy="0"/>
          <a:chOff x="0" y="0"/>
          <a:chExt cx="0" cy="0"/>
        </a:xfrm>
      </p:grpSpPr>
      <p:sp>
        <p:nvSpPr>
          <p:cNvPr id="14" name="Google Shape;14;p122"/>
          <p:cNvSpPr txBox="1"/>
          <p:nvPr>
            <p:ph type="title"/>
          </p:nvPr>
        </p:nvSpPr>
        <p:spPr>
          <a:xfrm>
            <a:off x="503237" y="301625"/>
            <a:ext cx="9064625" cy="1255712"/>
          </a:xfrm>
          <a:prstGeom prst="rect">
            <a:avLst/>
          </a:prstGeom>
          <a:noFill/>
          <a:ln>
            <a:noFill/>
          </a:ln>
        </p:spPr>
        <p:txBody>
          <a:bodyPr anchorCtr="0" anchor="ctr" bIns="0" lIns="0" spcFirstLastPara="1" rIns="0" wrap="square" tIns="0">
            <a:noAutofit/>
          </a:bodyPr>
          <a:lstStyle>
            <a:lvl1pPr lvl="0"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1pPr>
            <a:lvl2pPr lvl="1"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2pPr>
            <a:lvl3pPr lvl="2"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3pPr>
            <a:lvl4pPr lvl="3"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4pPr>
            <a:lvl5pPr lvl="4"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5pPr>
            <a:lvl6pPr lvl="5"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6pPr>
            <a:lvl7pPr lvl="6"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7pPr>
            <a:lvl8pPr lvl="7"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8pPr>
            <a:lvl9pPr lvl="8" marR="0" rtl="0" algn="ctr">
              <a:lnSpc>
                <a:spcPct val="93000"/>
              </a:lnSpc>
              <a:spcBef>
                <a:spcPts val="0"/>
              </a:spcBef>
              <a:spcAft>
                <a:spcPts val="0"/>
              </a:spcAft>
              <a:buSzPts val="1400"/>
              <a:buNone/>
              <a:defRPr b="0" i="0" sz="4400" u="none" cap="none" strike="noStrike">
                <a:solidFill>
                  <a:srgbClr val="000000"/>
                </a:solidFill>
                <a:latin typeface="Arial"/>
                <a:ea typeface="Arial"/>
                <a:cs typeface="Arial"/>
                <a:sym typeface="Arial"/>
              </a:defRPr>
            </a:lvl9pPr>
          </a:lstStyle>
          <a:p/>
        </p:txBody>
      </p:sp>
      <p:sp>
        <p:nvSpPr>
          <p:cNvPr id="15" name="Google Shape;15;p122"/>
          <p:cNvSpPr txBox="1"/>
          <p:nvPr>
            <p:ph idx="1" type="body"/>
          </p:nvPr>
        </p:nvSpPr>
        <p:spPr>
          <a:xfrm>
            <a:off x="503237" y="1768475"/>
            <a:ext cx="9064625" cy="4983162"/>
          </a:xfrm>
          <a:prstGeom prst="rect">
            <a:avLst/>
          </a:prstGeom>
          <a:noFill/>
          <a:ln>
            <a:noFill/>
          </a:ln>
        </p:spPr>
        <p:txBody>
          <a:bodyPr anchorCtr="0" anchor="t" bIns="0" lIns="0" spcFirstLastPara="1" rIns="0" wrap="square" tIns="28075">
            <a:noAutofit/>
          </a:bodyPr>
          <a:lstStyle>
            <a:lvl1pPr indent="-228600" lvl="0" marL="457200" marR="0" rtl="0" algn="l">
              <a:lnSpc>
                <a:spcPct val="93000"/>
              </a:lnSpc>
              <a:spcBef>
                <a:spcPts val="0"/>
              </a:spcBef>
              <a:spcAft>
                <a:spcPts val="0"/>
              </a:spcAft>
              <a:buSzPts val="1400"/>
              <a:buNone/>
              <a:defRPr b="0" i="0" sz="3200" u="none" cap="none" strike="noStrike">
                <a:solidFill>
                  <a:srgbClr val="000000"/>
                </a:solidFill>
                <a:latin typeface="Arial"/>
                <a:ea typeface="Arial"/>
                <a:cs typeface="Arial"/>
                <a:sym typeface="Arial"/>
              </a:defRPr>
            </a:lvl1pPr>
            <a:lvl2pPr indent="-228600" lvl="1" marL="914400" marR="0" rtl="0" algn="l">
              <a:lnSpc>
                <a:spcPct val="93000"/>
              </a:lnSpc>
              <a:spcBef>
                <a:spcPts val="1400"/>
              </a:spcBef>
              <a:spcAft>
                <a:spcPts val="0"/>
              </a:spcAft>
              <a:buSzPts val="1400"/>
              <a:buNone/>
              <a:defRPr b="0" i="0" sz="2800" u="none" cap="none" strike="noStrike">
                <a:solidFill>
                  <a:srgbClr val="000000"/>
                </a:solidFill>
                <a:latin typeface="Arial"/>
                <a:ea typeface="Arial"/>
                <a:cs typeface="Arial"/>
                <a:sym typeface="Arial"/>
              </a:defRPr>
            </a:lvl2pPr>
            <a:lvl3pPr indent="-228600" lvl="2" marL="1371600" marR="0" rtl="0" algn="l">
              <a:lnSpc>
                <a:spcPct val="93000"/>
              </a:lnSpc>
              <a:spcBef>
                <a:spcPts val="1100"/>
              </a:spcBef>
              <a:spcAft>
                <a:spcPts val="0"/>
              </a:spcAft>
              <a:buSzPts val="1400"/>
              <a:buNone/>
              <a:defRPr b="0" i="0" sz="2400" u="none" cap="none" strike="noStrike">
                <a:solidFill>
                  <a:srgbClr val="000000"/>
                </a:solidFill>
                <a:latin typeface="Arial"/>
                <a:ea typeface="Arial"/>
                <a:cs typeface="Arial"/>
                <a:sym typeface="Arial"/>
              </a:defRPr>
            </a:lvl3pPr>
            <a:lvl4pPr indent="-228600" lvl="3" marL="1828800" marR="0" rtl="0" algn="l">
              <a:lnSpc>
                <a:spcPct val="93000"/>
              </a:lnSpc>
              <a:spcBef>
                <a:spcPts val="800"/>
              </a:spcBef>
              <a:spcAft>
                <a:spcPts val="0"/>
              </a:spcAft>
              <a:buSzPts val="1400"/>
              <a:buNone/>
              <a:defRPr b="0" i="0" sz="2000" u="none" cap="none" strike="noStrike">
                <a:solidFill>
                  <a:srgbClr val="000000"/>
                </a:solidFill>
                <a:latin typeface="Arial"/>
                <a:ea typeface="Arial"/>
                <a:cs typeface="Arial"/>
                <a:sym typeface="Arial"/>
              </a:defRPr>
            </a:lvl4pPr>
            <a:lvl5pPr indent="-228600" lvl="4" marL="2286000" marR="0" rtl="0" algn="l">
              <a:lnSpc>
                <a:spcPct val="93000"/>
              </a:lnSpc>
              <a:spcBef>
                <a:spcPts val="500"/>
              </a:spcBef>
              <a:spcAft>
                <a:spcPts val="0"/>
              </a:spcAft>
              <a:buSzPts val="1400"/>
              <a:buNone/>
              <a:defRPr b="0" i="0" sz="2000" u="none" cap="none" strike="noStrike">
                <a:solidFill>
                  <a:srgbClr val="000000"/>
                </a:solidFill>
                <a:latin typeface="Arial"/>
                <a:ea typeface="Arial"/>
                <a:cs typeface="Arial"/>
                <a:sym typeface="Arial"/>
              </a:defRPr>
            </a:lvl5pPr>
            <a:lvl6pPr indent="-228600" lvl="5" marL="2743200" marR="0" rtl="0" algn="l">
              <a:lnSpc>
                <a:spcPct val="93000"/>
              </a:lnSpc>
              <a:spcBef>
                <a:spcPts val="200"/>
              </a:spcBef>
              <a:spcAft>
                <a:spcPts val="0"/>
              </a:spcAft>
              <a:buSzPts val="1400"/>
              <a:buNone/>
              <a:defRPr b="0" i="0" sz="2000" u="none" cap="none" strike="noStrike">
                <a:solidFill>
                  <a:srgbClr val="000000"/>
                </a:solidFill>
                <a:latin typeface="Arial"/>
                <a:ea typeface="Arial"/>
                <a:cs typeface="Arial"/>
                <a:sym typeface="Arial"/>
              </a:defRPr>
            </a:lvl6pPr>
            <a:lvl7pPr indent="-228600" lvl="6" marL="3200400" marR="0" rtl="0" algn="l">
              <a:lnSpc>
                <a:spcPct val="93000"/>
              </a:lnSpc>
              <a:spcBef>
                <a:spcPts val="200"/>
              </a:spcBef>
              <a:spcAft>
                <a:spcPts val="0"/>
              </a:spcAft>
              <a:buSzPts val="1400"/>
              <a:buNone/>
              <a:defRPr b="0" i="0" sz="2000" u="none" cap="none" strike="noStrike">
                <a:solidFill>
                  <a:srgbClr val="000000"/>
                </a:solidFill>
                <a:latin typeface="Arial"/>
                <a:ea typeface="Arial"/>
                <a:cs typeface="Arial"/>
                <a:sym typeface="Arial"/>
              </a:defRPr>
            </a:lvl7pPr>
            <a:lvl8pPr indent="-228600" lvl="7" marL="3657600" marR="0" rtl="0" algn="l">
              <a:lnSpc>
                <a:spcPct val="93000"/>
              </a:lnSpc>
              <a:spcBef>
                <a:spcPts val="200"/>
              </a:spcBef>
              <a:spcAft>
                <a:spcPts val="0"/>
              </a:spcAft>
              <a:buSzPts val="1400"/>
              <a:buNone/>
              <a:defRPr b="0" i="0" sz="2000" u="none" cap="none" strike="noStrike">
                <a:solidFill>
                  <a:srgbClr val="000000"/>
                </a:solidFill>
                <a:latin typeface="Arial"/>
                <a:ea typeface="Arial"/>
                <a:cs typeface="Arial"/>
                <a:sym typeface="Arial"/>
              </a:defRPr>
            </a:lvl8pPr>
            <a:lvl9pPr indent="-228600" lvl="8" marL="4114800" marR="0" rtl="0" algn="l">
              <a:lnSpc>
                <a:spcPct val="93000"/>
              </a:lnSpc>
              <a:spcBef>
                <a:spcPts val="200"/>
              </a:spcBef>
              <a:spcAft>
                <a:spcPts val="200"/>
              </a:spcAft>
              <a:buSzPts val="1400"/>
              <a:buNone/>
              <a:defRPr b="0" i="0" sz="2000" u="none" cap="none" strike="noStrike">
                <a:solidFill>
                  <a:srgbClr val="000000"/>
                </a:solidFill>
                <a:latin typeface="Arial"/>
                <a:ea typeface="Arial"/>
                <a:cs typeface="Arial"/>
                <a:sym typeface="Arial"/>
              </a:defRPr>
            </a:lvl9pPr>
          </a:lstStyle>
          <a:p/>
        </p:txBody>
      </p:sp>
      <p:sp>
        <p:nvSpPr>
          <p:cNvPr id="16" name="Google Shape;16;p122"/>
          <p:cNvSpPr txBox="1"/>
          <p:nvPr>
            <p:ph idx="10" type="dt"/>
          </p:nvPr>
        </p:nvSpPr>
        <p:spPr>
          <a:xfrm>
            <a:off x="503237" y="6886575"/>
            <a:ext cx="2341562" cy="514350"/>
          </a:xfrm>
          <a:prstGeom prst="rect">
            <a:avLst/>
          </a:prstGeom>
          <a:noFill/>
          <a:ln>
            <a:noFill/>
          </a:ln>
        </p:spPr>
        <p:txBody>
          <a:bodyPr anchorCtr="0" anchor="t" bIns="0" lIns="0" spcFirstLastPara="1" rIns="0" wrap="square" tIns="0">
            <a:noAutofit/>
          </a:bodyPr>
          <a:lstStyle>
            <a:lvl1pPr lvl="0" marR="0" rtl="0" algn="l">
              <a:lnSpc>
                <a:spcPct val="93000"/>
              </a:lnSpc>
              <a:spcBef>
                <a:spcPts val="0"/>
              </a:spcBef>
              <a:spcAft>
                <a:spcPts val="0"/>
              </a:spcAft>
              <a:buSzPts val="1400"/>
              <a:buNone/>
              <a:defRPr b="0" i="0" sz="1800" u="none">
                <a:solidFill>
                  <a:srgbClr val="000000"/>
                </a:solidFill>
                <a:latin typeface="Arial"/>
                <a:ea typeface="Arial"/>
                <a:cs typeface="Arial"/>
                <a:sym typeface="Arial"/>
              </a:defRPr>
            </a:lvl1pPr>
            <a:lvl2pPr lvl="1"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7" name="Google Shape;17;p122"/>
          <p:cNvSpPr txBox="1"/>
          <p:nvPr>
            <p:ph idx="11" type="ftr"/>
          </p:nvPr>
        </p:nvSpPr>
        <p:spPr>
          <a:xfrm>
            <a:off x="3448050" y="6886575"/>
            <a:ext cx="3189287" cy="514350"/>
          </a:xfrm>
          <a:prstGeom prst="rect">
            <a:avLst/>
          </a:prstGeom>
          <a:noFill/>
          <a:ln>
            <a:noFill/>
          </a:ln>
        </p:spPr>
        <p:txBody>
          <a:bodyPr anchorCtr="0" anchor="t" bIns="0" lIns="0" spcFirstLastPara="1" rIns="0" wrap="square" tIns="0">
            <a:noAutofit/>
          </a:bodyPr>
          <a:lstStyle>
            <a:lvl1pPr lvl="0" marR="0" rtl="0" algn="l">
              <a:lnSpc>
                <a:spcPct val="93000"/>
              </a:lnSpc>
              <a:spcBef>
                <a:spcPts val="0"/>
              </a:spcBef>
              <a:spcAft>
                <a:spcPts val="0"/>
              </a:spcAft>
              <a:buSzPts val="1400"/>
              <a:buNone/>
              <a:defRPr b="0" i="0" sz="1800" u="none">
                <a:solidFill>
                  <a:srgbClr val="000000"/>
                </a:solidFill>
                <a:latin typeface="Arial"/>
                <a:ea typeface="Arial"/>
                <a:cs typeface="Arial"/>
                <a:sym typeface="Arial"/>
              </a:defRPr>
            </a:lvl1pPr>
            <a:lvl2pPr lvl="1"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18" name="Google Shape;18;p122"/>
          <p:cNvSpPr txBox="1"/>
          <p:nvPr>
            <p:ph idx="12" type="sldNum"/>
          </p:nvPr>
        </p:nvSpPr>
        <p:spPr>
          <a:xfrm>
            <a:off x="7227887" y="6886575"/>
            <a:ext cx="2341562" cy="514350"/>
          </a:xfrm>
          <a:prstGeom prst="rect">
            <a:avLst/>
          </a:prstGeom>
          <a:noFill/>
          <a:ln>
            <a:noFill/>
          </a:ln>
        </p:spPr>
        <p:txBody>
          <a:bodyPr anchorCtr="0" anchor="t" bIns="0" lIns="0" spcFirstLastPara="1" rIns="0" wrap="square" tIns="0">
            <a:noAutofit/>
          </a:bodyPr>
          <a:lstStyle>
            <a:lvl1pPr indent="0" lvl="0" marL="0" marR="0" rtl="0" algn="l">
              <a:lnSpc>
                <a:spcPct val="93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1pPr>
            <a:lvl2pPr indent="0" lvl="1" marL="0" marR="0" rtl="0" algn="l">
              <a:lnSpc>
                <a:spcPct val="93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2pPr>
            <a:lvl3pPr indent="0" lvl="2" marL="0" marR="0" rtl="0" algn="l">
              <a:lnSpc>
                <a:spcPct val="93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3pPr>
            <a:lvl4pPr indent="0" lvl="3" marL="0" marR="0" rtl="0" algn="l">
              <a:lnSpc>
                <a:spcPct val="93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4pPr>
            <a:lvl5pPr indent="0" lvl="4" marL="0" marR="0" rtl="0" algn="l">
              <a:lnSpc>
                <a:spcPct val="93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5pPr>
            <a:lvl6pPr indent="0" lvl="5" marL="0" marR="0" rtl="0" algn="l">
              <a:lnSpc>
                <a:spcPct val="93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6pPr>
            <a:lvl7pPr indent="0" lvl="6" marL="0" marR="0" rtl="0" algn="l">
              <a:lnSpc>
                <a:spcPct val="93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7pPr>
            <a:lvl8pPr indent="0" lvl="7" marL="0" marR="0" rtl="0" algn="l">
              <a:lnSpc>
                <a:spcPct val="93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8pPr>
            <a:lvl9pPr indent="0" lvl="8" marL="0" marR="0" rtl="0" algn="l">
              <a:lnSpc>
                <a:spcPct val="93000"/>
              </a:lnSpc>
              <a:spcBef>
                <a:spcPts val="0"/>
              </a:spcBef>
              <a:spcAft>
                <a:spcPts val="0"/>
              </a:spcAft>
              <a:buClr>
                <a:srgbClr val="000000"/>
              </a:buClr>
              <a:buSzPts val="1800"/>
              <a:buFont typeface="Arial"/>
              <a:buNone/>
              <a:defRPr b="0" i="0" sz="1800" u="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sz="1400"/>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 name="Shape 39"/>
        <p:cNvGrpSpPr/>
        <p:nvPr/>
      </p:nvGrpSpPr>
      <p:grpSpPr>
        <a:xfrm>
          <a:off x="0" y="0"/>
          <a:ext cx="0" cy="0"/>
          <a:chOff x="0" y="0"/>
          <a:chExt cx="0" cy="0"/>
        </a:xfrm>
      </p:grpSpPr>
      <p:sp>
        <p:nvSpPr>
          <p:cNvPr id="40" name="Google Shape;40;p124"/>
          <p:cNvSpPr/>
          <p:nvPr/>
        </p:nvSpPr>
        <p:spPr>
          <a:xfrm>
            <a:off x="503237" y="6886575"/>
            <a:ext cx="2343150" cy="515937"/>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1" name="Google Shape;41;p124"/>
          <p:cNvSpPr/>
          <p:nvPr/>
        </p:nvSpPr>
        <p:spPr>
          <a:xfrm>
            <a:off x="3448050" y="6886575"/>
            <a:ext cx="3190875" cy="515937"/>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2" name="Google Shape;42;p124"/>
          <p:cNvSpPr/>
          <p:nvPr/>
        </p:nvSpPr>
        <p:spPr>
          <a:xfrm>
            <a:off x="0" y="0"/>
            <a:ext cx="2998787" cy="2998787"/>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3" name="Google Shape;43;p124"/>
          <p:cNvSpPr/>
          <p:nvPr/>
        </p:nvSpPr>
        <p:spPr>
          <a:xfrm>
            <a:off x="0" y="0"/>
            <a:ext cx="2998787" cy="2998787"/>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44" name="Google Shape;44;p124"/>
          <p:cNvSpPr txBox="1"/>
          <p:nvPr>
            <p:ph idx="12" type="sldNum"/>
          </p:nvPr>
        </p:nvSpPr>
        <p:spPr>
          <a:xfrm>
            <a:off x="7227887" y="6886575"/>
            <a:ext cx="2278062" cy="45085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5" name="Google Shape;45;p124"/>
          <p:cNvSpPr txBox="1"/>
          <p:nvPr>
            <p:ph type="title"/>
          </p:nvPr>
        </p:nvSpPr>
        <p:spPr>
          <a:xfrm>
            <a:off x="503237" y="301625"/>
            <a:ext cx="9037637" cy="1227137"/>
          </a:xfrm>
          <a:prstGeom prst="rect">
            <a:avLst/>
          </a:prstGeom>
          <a:noFill/>
          <a:ln>
            <a:noFill/>
          </a:ln>
        </p:spPr>
        <p:txBody>
          <a:bodyPr anchorCtr="0" anchor="ctr" bIns="0" lIns="0" spcFirstLastPara="1" rIns="0" wrap="square" tIns="0">
            <a:noAutofit/>
          </a:bodyPr>
          <a:lstStyle>
            <a:lvl1pPr lvl="0" marR="0" rtl="0" algn="l">
              <a:lnSpc>
                <a:spcPct val="93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93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46" name="Google Shape;46;p124"/>
          <p:cNvSpPr txBox="1"/>
          <p:nvPr>
            <p:ph idx="1" type="body"/>
          </p:nvPr>
        </p:nvSpPr>
        <p:spPr>
          <a:xfrm>
            <a:off x="503237" y="1768475"/>
            <a:ext cx="9037637" cy="4954587"/>
          </a:xfrm>
          <a:prstGeom prst="rect">
            <a:avLst/>
          </a:prstGeom>
          <a:noFill/>
          <a:ln>
            <a:noFill/>
          </a:ln>
        </p:spPr>
        <p:txBody>
          <a:bodyPr anchorCtr="0" anchor="t" bIns="0" lIns="0" spcFirstLastPara="1" rIns="0" wrap="square" tIns="12225">
            <a:noAutofit/>
          </a:bodyPr>
          <a:lstStyle>
            <a:lvl1pPr indent="-228600" lvl="0" marL="457200" marR="0" rtl="0" algn="l">
              <a:lnSpc>
                <a:spcPct val="93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93000"/>
              </a:lnSpc>
              <a:spcBef>
                <a:spcPts val="140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93000"/>
              </a:lnSpc>
              <a:spcBef>
                <a:spcPts val="110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93000"/>
              </a:lnSpc>
              <a:spcBef>
                <a:spcPts val="80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93000"/>
              </a:lnSpc>
              <a:spcBef>
                <a:spcPts val="500"/>
              </a:spcBef>
              <a:spcAft>
                <a:spcPts val="0"/>
              </a:spcAft>
              <a:buSzPts val="1400"/>
              <a:buNone/>
              <a:defRPr b="0" i="0" sz="2000" u="none" cap="none" strike="noStrike">
                <a:solidFill>
                  <a:srgbClr val="000000"/>
                </a:solidFill>
                <a:latin typeface="Arial"/>
                <a:ea typeface="Arial"/>
                <a:cs typeface="Arial"/>
                <a:sym typeface="Arial"/>
              </a:defRPr>
            </a:lvl5pPr>
            <a:lvl6pPr indent="-228600" lvl="5" marL="2743200" marR="0" rtl="0" algn="l">
              <a:lnSpc>
                <a:spcPct val="93000"/>
              </a:lnSpc>
              <a:spcBef>
                <a:spcPts val="200"/>
              </a:spcBef>
              <a:spcAft>
                <a:spcPts val="0"/>
              </a:spcAft>
              <a:buSzPts val="1400"/>
              <a:buNone/>
              <a:defRPr b="0" i="0" sz="2000" u="none" cap="none" strike="noStrike">
                <a:solidFill>
                  <a:srgbClr val="000000"/>
                </a:solidFill>
                <a:latin typeface="Arial"/>
                <a:ea typeface="Arial"/>
                <a:cs typeface="Arial"/>
                <a:sym typeface="Arial"/>
              </a:defRPr>
            </a:lvl6pPr>
            <a:lvl7pPr indent="-228600" lvl="6" marL="3200400" marR="0" rtl="0" algn="l">
              <a:lnSpc>
                <a:spcPct val="93000"/>
              </a:lnSpc>
              <a:spcBef>
                <a:spcPts val="200"/>
              </a:spcBef>
              <a:spcAft>
                <a:spcPts val="0"/>
              </a:spcAft>
              <a:buSzPts val="1400"/>
              <a:buNone/>
              <a:defRPr b="0" i="0" sz="2000" u="none" cap="none" strike="noStrike">
                <a:solidFill>
                  <a:srgbClr val="000000"/>
                </a:solidFill>
                <a:latin typeface="Arial"/>
                <a:ea typeface="Arial"/>
                <a:cs typeface="Arial"/>
                <a:sym typeface="Arial"/>
              </a:defRPr>
            </a:lvl7pPr>
            <a:lvl8pPr indent="-228600" lvl="7" marL="3657600" marR="0" rtl="0" algn="l">
              <a:lnSpc>
                <a:spcPct val="93000"/>
              </a:lnSpc>
              <a:spcBef>
                <a:spcPts val="200"/>
              </a:spcBef>
              <a:spcAft>
                <a:spcPts val="0"/>
              </a:spcAft>
              <a:buSzPts val="1400"/>
              <a:buNone/>
              <a:defRPr b="0" i="0" sz="2000" u="none" cap="none" strike="noStrike">
                <a:solidFill>
                  <a:srgbClr val="000000"/>
                </a:solidFill>
                <a:latin typeface="Arial"/>
                <a:ea typeface="Arial"/>
                <a:cs typeface="Arial"/>
                <a:sym typeface="Arial"/>
              </a:defRPr>
            </a:lvl8pPr>
            <a:lvl9pPr indent="-228600" lvl="8" marL="4114800" marR="0" rtl="0" algn="l">
              <a:lnSpc>
                <a:spcPct val="93000"/>
              </a:lnSpc>
              <a:spcBef>
                <a:spcPts val="200"/>
              </a:spcBef>
              <a:spcAft>
                <a:spcPts val="200"/>
              </a:spcAft>
              <a:buSzPts val="1400"/>
              <a:buNone/>
              <a:defRPr b="0" i="0" sz="2000" u="none" cap="none" strike="noStrike">
                <a:solidFill>
                  <a:srgbClr val="000000"/>
                </a:solidFill>
                <a:latin typeface="Arial"/>
                <a:ea typeface="Arial"/>
                <a:cs typeface="Arial"/>
                <a:sym typeface="Arial"/>
              </a:defRPr>
            </a:lvl9pPr>
          </a:lstStyle>
          <a:p/>
        </p:txBody>
      </p:sp>
      <p:sp>
        <p:nvSpPr>
          <p:cNvPr id="47" name="Google Shape;47;p124"/>
          <p:cNvSpPr txBox="1"/>
          <p:nvPr>
            <p:ph idx="10" type="dt"/>
          </p:nvPr>
        </p:nvSpPr>
        <p:spPr>
          <a:xfrm>
            <a:off x="503237" y="6886575"/>
            <a:ext cx="2341562" cy="514350"/>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8" name="Google Shape;48;p124"/>
          <p:cNvSpPr txBox="1"/>
          <p:nvPr>
            <p:ph idx="11" type="ftr"/>
          </p:nvPr>
        </p:nvSpPr>
        <p:spPr>
          <a:xfrm>
            <a:off x="3448050" y="6886575"/>
            <a:ext cx="3189287" cy="514350"/>
          </a:xfrm>
          <a:prstGeom prst="rect">
            <a:avLst/>
          </a:prstGeom>
          <a:noFill/>
          <a:ln>
            <a:noFill/>
          </a:ln>
        </p:spPr>
        <p:txBody>
          <a:bodyPr anchorCtr="0" anchor="t" bIns="0" lIns="0" spcFirstLastPara="1" rIns="0" wrap="square" tIns="0">
            <a:noAutofit/>
          </a:bodyPr>
          <a:lstStyle>
            <a:lvl1pPr lvl="0" marR="0" rtl="0" algn="ctr">
              <a:lnSpc>
                <a:spcPct val="95000"/>
              </a:lnSpc>
              <a:spcBef>
                <a:spcPts val="0"/>
              </a:spcBef>
              <a:spcAft>
                <a:spcPts val="0"/>
              </a:spcAft>
              <a:buSzPts val="1400"/>
              <a:buNone/>
              <a:defRPr b="0" i="0" sz="1400" u="none">
                <a:solidFill>
                  <a:srgbClr val="000000"/>
                </a:solidFill>
                <a:latin typeface="Times New Roman"/>
                <a:ea typeface="Times New Roman"/>
                <a:cs typeface="Times New Roman"/>
                <a:sym typeface="Times New Roman"/>
              </a:defRPr>
            </a:lvl1pPr>
            <a:lvl2pPr lvl="1"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4"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0.xml"/><Relationship Id="rId3" Type="http://schemas.openxmlformats.org/officeDocument/2006/relationships/image" Target="../media/image6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 Id="rId3" Type="http://schemas.openxmlformats.org/officeDocument/2006/relationships/image" Target="../media/image6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 Id="rId3" Type="http://schemas.openxmlformats.org/officeDocument/2006/relationships/image" Target="../media/image9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 Id="rId3" Type="http://schemas.openxmlformats.org/officeDocument/2006/relationships/image" Target="../media/image8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image" Target="../media/image9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8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 Id="rId3" Type="http://schemas.openxmlformats.org/officeDocument/2006/relationships/image" Target="../media/image9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 Id="rId3" Type="http://schemas.openxmlformats.org/officeDocument/2006/relationships/image" Target="../media/image8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 Id="rId3" Type="http://schemas.openxmlformats.org/officeDocument/2006/relationships/image" Target="../media/image9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 Id="rId3" Type="http://schemas.openxmlformats.org/officeDocument/2006/relationships/image" Target="../media/image8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9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5.xml"/><Relationship Id="rId3" Type="http://schemas.openxmlformats.org/officeDocument/2006/relationships/image" Target="../media/image102.png"/><Relationship Id="rId4" Type="http://schemas.openxmlformats.org/officeDocument/2006/relationships/image" Target="../media/image93.png"/><Relationship Id="rId5" Type="http://schemas.openxmlformats.org/officeDocument/2006/relationships/image" Target="../media/image8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6.xml"/><Relationship Id="rId3" Type="http://schemas.openxmlformats.org/officeDocument/2006/relationships/image" Target="../media/image8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 Id="rId3" Type="http://schemas.openxmlformats.org/officeDocument/2006/relationships/image" Target="../media/image95.png"/><Relationship Id="rId4" Type="http://schemas.openxmlformats.org/officeDocument/2006/relationships/image" Target="../media/image91.png"/><Relationship Id="rId5" Type="http://schemas.openxmlformats.org/officeDocument/2006/relationships/image" Target="../media/image10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 Id="rId3" Type="http://schemas.openxmlformats.org/officeDocument/2006/relationships/image" Target="../media/image71.png"/><Relationship Id="rId4" Type="http://schemas.openxmlformats.org/officeDocument/2006/relationships/image" Target="../media/image9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www.informatics.jax.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42.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42.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48.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hyperlink" Target="https://www.ensembl.org/index.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4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5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7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69.jp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hyperlink" Target="https://www.uniprot.org/" TargetMode="External"/><Relationship Id="rId4" Type="http://schemas.openxmlformats.org/officeDocument/2006/relationships/hyperlink" Target="https://www.rcsb.org/"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hyperlink" Target="http://www.ncbi.nlm.nih.gov/"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6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6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image" Target="../media/image6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 Id="rId3" Type="http://schemas.openxmlformats.org/officeDocument/2006/relationships/image" Target="../media/image6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72.png"/><Relationship Id="rId4" Type="http://schemas.openxmlformats.org/officeDocument/2006/relationships/image" Target="../media/image6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 Id="rId3" Type="http://schemas.openxmlformats.org/officeDocument/2006/relationships/image" Target="../media/image7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 Id="rId3" Type="http://schemas.openxmlformats.org/officeDocument/2006/relationships/image" Target="../media/image7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 Id="rId3" Type="http://schemas.openxmlformats.org/officeDocument/2006/relationships/image" Target="../media/image7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 Id="rId3" Type="http://schemas.openxmlformats.org/officeDocument/2006/relationships/image" Target="../media/image79.png"/><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 Id="rId3" Type="http://schemas.openxmlformats.org/officeDocument/2006/relationships/image" Target="../media/image6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 Id="rId3" Type="http://schemas.openxmlformats.org/officeDocument/2006/relationships/image" Target="../media/image8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 Id="rId3" Type="http://schemas.openxmlformats.org/officeDocument/2006/relationships/image" Target="../media/image7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 Id="rId3" Type="http://schemas.openxmlformats.org/officeDocument/2006/relationships/image" Target="../media/image77.png"/><Relationship Id="rId4" Type="http://schemas.openxmlformats.org/officeDocument/2006/relationships/image" Target="../media/image7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 Id="rId3" Type="http://schemas.openxmlformats.org/officeDocument/2006/relationships/image" Target="../media/image8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 Id="rId3" Type="http://schemas.openxmlformats.org/officeDocument/2006/relationships/image" Target="../media/image8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 Id="rId3" Type="http://schemas.openxmlformats.org/officeDocument/2006/relationships/image" Target="../media/image8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 Id="rId3" Type="http://schemas.openxmlformats.org/officeDocument/2006/relationships/image" Target="../media/image87.png"/><Relationship Id="rId4" Type="http://schemas.openxmlformats.org/officeDocument/2006/relationships/image" Target="../media/image85.png"/><Relationship Id="rId5" Type="http://schemas.openxmlformats.org/officeDocument/2006/relationships/image" Target="../media/image83.png"/><Relationship Id="rId6" Type="http://schemas.openxmlformats.org/officeDocument/2006/relationships/image" Target="../media/image9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 Id="rId3" Type="http://schemas.openxmlformats.org/officeDocument/2006/relationships/image" Target="../media/image90.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 name="Shape 57"/>
        <p:cNvGrpSpPr/>
        <p:nvPr/>
      </p:nvGrpSpPr>
      <p:grpSpPr>
        <a:xfrm>
          <a:off x="0" y="0"/>
          <a:ext cx="0" cy="0"/>
          <a:chOff x="0" y="0"/>
          <a:chExt cx="0" cy="0"/>
        </a:xfrm>
      </p:grpSpPr>
      <p:pic>
        <p:nvPicPr>
          <p:cNvPr id="58" name="Google Shape;58;p1"/>
          <p:cNvPicPr preferRelativeResize="0"/>
          <p:nvPr/>
        </p:nvPicPr>
        <p:blipFill rotWithShape="1">
          <a:blip r:embed="rId4">
            <a:alphaModFix/>
          </a:blip>
          <a:srcRect b="0" l="0" r="0" t="0"/>
          <a:stretch/>
        </p:blipFill>
        <p:spPr>
          <a:xfrm>
            <a:off x="115887" y="-28575"/>
            <a:ext cx="2998787" cy="6405562"/>
          </a:xfrm>
          <a:prstGeom prst="rect">
            <a:avLst/>
          </a:prstGeom>
          <a:noFill/>
          <a:ln>
            <a:noFill/>
          </a:ln>
        </p:spPr>
      </p:pic>
      <p:pic>
        <p:nvPicPr>
          <p:cNvPr id="59" name="Google Shape;59;p1"/>
          <p:cNvPicPr preferRelativeResize="0"/>
          <p:nvPr/>
        </p:nvPicPr>
        <p:blipFill rotWithShape="1">
          <a:blip r:embed="rId4">
            <a:alphaModFix/>
          </a:blip>
          <a:srcRect b="0" l="0" r="0" t="0"/>
          <a:stretch/>
        </p:blipFill>
        <p:spPr>
          <a:xfrm>
            <a:off x="115887" y="-28575"/>
            <a:ext cx="2998787" cy="6405562"/>
          </a:xfrm>
          <a:prstGeom prst="rect">
            <a:avLst/>
          </a:prstGeom>
          <a:noFill/>
          <a:ln>
            <a:noFill/>
          </a:ln>
        </p:spPr>
      </p:pic>
      <p:pic>
        <p:nvPicPr>
          <p:cNvPr id="60" name="Google Shape;60;p1"/>
          <p:cNvPicPr preferRelativeResize="0"/>
          <p:nvPr/>
        </p:nvPicPr>
        <p:blipFill rotWithShape="1">
          <a:blip r:embed="rId5">
            <a:alphaModFix/>
          </a:blip>
          <a:srcRect b="0" l="0" r="0" t="0"/>
          <a:stretch/>
        </p:blipFill>
        <p:spPr>
          <a:xfrm>
            <a:off x="809625" y="4297362"/>
            <a:ext cx="7877175" cy="122237"/>
          </a:xfrm>
          <a:prstGeom prst="rect">
            <a:avLst/>
          </a:prstGeom>
          <a:noFill/>
          <a:ln>
            <a:noFill/>
          </a:ln>
        </p:spPr>
      </p:pic>
      <p:sp>
        <p:nvSpPr>
          <p:cNvPr id="61" name="Google Shape;61;p1"/>
          <p:cNvSpPr txBox="1"/>
          <p:nvPr/>
        </p:nvSpPr>
        <p:spPr>
          <a:xfrm>
            <a:off x="4846637" y="5667375"/>
            <a:ext cx="4572000" cy="1190625"/>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a:solidFill>
                  <a:srgbClr val="000000"/>
                </a:solidFill>
                <a:latin typeface="Arial"/>
                <a:ea typeface="Arial"/>
                <a:cs typeface="Arial"/>
                <a:sym typeface="Arial"/>
              </a:rPr>
              <a:t>Mαρία Καπασά</a:t>
            </a:r>
            <a:endParaRPr/>
          </a:p>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Βιολόγος ΜSc, PhD</a:t>
            </a:r>
            <a:r>
              <a:rPr b="1" i="0" lang="en-US" sz="3600" u="none">
                <a:solidFill>
                  <a:srgbClr val="000000"/>
                </a:solidFill>
                <a:latin typeface="Arial"/>
                <a:ea typeface="Arial"/>
                <a:cs typeface="Arial"/>
                <a:sym typeface="Arial"/>
              </a:rPr>
              <a:t> </a:t>
            </a:r>
            <a:endParaRPr/>
          </a:p>
        </p:txBody>
      </p:sp>
      <p:sp>
        <p:nvSpPr>
          <p:cNvPr id="62" name="Google Shape;62;p1"/>
          <p:cNvSpPr txBox="1"/>
          <p:nvPr/>
        </p:nvSpPr>
        <p:spPr>
          <a:xfrm>
            <a:off x="1230312" y="3633787"/>
            <a:ext cx="7607300" cy="577850"/>
          </a:xfrm>
          <a:prstGeom prst="rect">
            <a:avLst/>
          </a:prstGeom>
          <a:noFill/>
          <a:ln>
            <a:noFill/>
          </a:ln>
        </p:spPr>
        <p:txBody>
          <a:bodyPr anchorCtr="0" anchor="t" bIns="45000" lIns="90000" spcFirstLastPara="1" rIns="90000" wrap="square" tIns="73075">
            <a:noAutofit/>
          </a:bodyPr>
          <a:lstStyle/>
          <a:p>
            <a:pPr indent="0" lvl="0" marL="0" marR="0" rtl="0" algn="l">
              <a:lnSpc>
                <a:spcPct val="93000"/>
              </a:lnSpc>
              <a:spcBef>
                <a:spcPts val="0"/>
              </a:spcBef>
              <a:spcAft>
                <a:spcPts val="0"/>
              </a:spcAft>
              <a:buClr>
                <a:srgbClr val="000000"/>
              </a:buClr>
              <a:buSzPts val="3600"/>
              <a:buFont typeface="Arial"/>
              <a:buNone/>
            </a:pPr>
            <a:r>
              <a:rPr b="1" i="0" lang="en-US" sz="3600" u="none">
                <a:solidFill>
                  <a:srgbClr val="000000"/>
                </a:solidFill>
                <a:latin typeface="Arial"/>
                <a:ea typeface="Arial"/>
                <a:cs typeface="Arial"/>
                <a:sym typeface="Arial"/>
              </a:rPr>
              <a:t>Εισαγωγή στη Βιοπληροφορική</a:t>
            </a:r>
            <a:endParaRPr/>
          </a:p>
        </p:txBody>
      </p:sp>
      <p:sp>
        <p:nvSpPr>
          <p:cNvPr id="63" name="Google Shape;63;p1"/>
          <p:cNvSpPr txBox="1"/>
          <p:nvPr/>
        </p:nvSpPr>
        <p:spPr>
          <a:xfrm>
            <a:off x="549275" y="1519237"/>
            <a:ext cx="8504237" cy="3057525"/>
          </a:xfrm>
          <a:prstGeom prst="rect">
            <a:avLst/>
          </a:prstGeom>
          <a:noFill/>
          <a:ln>
            <a:noFill/>
          </a:ln>
        </p:spPr>
        <p:txBody>
          <a:bodyPr anchorCtr="0" anchor="t" bIns="45000" lIns="90000" spcFirstLastPara="1" rIns="90000" wrap="square" tIns="45000">
            <a:no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 </a:t>
            </a:r>
            <a:endParaRPr/>
          </a:p>
          <a:p>
            <a:pPr indent="0" lvl="0" marL="0" marR="0" rtl="0" algn="ctr">
              <a:lnSpc>
                <a:spcPct val="93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ΟΜΙΛΟΣ ΒΙΟΛΟΓΙΑΣ</a:t>
            </a:r>
            <a:endParaRPr/>
          </a:p>
          <a:p>
            <a:pPr indent="0" lvl="0" marL="0" marR="0" rtl="0" algn="ctr">
              <a:lnSpc>
                <a:spcPct val="93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«Βασικές Αρχές Βιοπληροφορικής και Εφαρμογές στη Βιολογία»</a:t>
            </a:r>
            <a:endParaRPr/>
          </a:p>
          <a:p>
            <a:pPr indent="0" lvl="0" marL="0" marR="0" rtl="0" algn="l">
              <a:lnSpc>
                <a:spcPct val="93000"/>
              </a:lnSpc>
              <a:spcBef>
                <a:spcPts val="0"/>
              </a:spcBef>
              <a:spcAft>
                <a:spcPts val="0"/>
              </a:spcAft>
              <a:buNone/>
            </a:pPr>
            <a:r>
              <a:t/>
            </a:r>
            <a:endParaRPr b="1" i="0" sz="2800" u="none">
              <a:solidFill>
                <a:srgbClr val="000000"/>
              </a:solidFill>
              <a:latin typeface="Arial"/>
              <a:ea typeface="Arial"/>
              <a:cs typeface="Arial"/>
              <a:sym typeface="Arial"/>
            </a:endParaRPr>
          </a:p>
        </p:txBody>
      </p:sp>
      <p:sp>
        <p:nvSpPr>
          <p:cNvPr id="64" name="Google Shape;64;p1"/>
          <p:cNvSpPr txBox="1"/>
          <p:nvPr/>
        </p:nvSpPr>
        <p:spPr>
          <a:xfrm>
            <a:off x="360362" y="758825"/>
            <a:ext cx="9144000" cy="1449387"/>
          </a:xfrm>
          <a:prstGeom prst="rect">
            <a:avLst/>
          </a:prstGeom>
          <a:noFill/>
          <a:ln>
            <a:noFill/>
          </a:ln>
        </p:spPr>
        <p:txBody>
          <a:bodyPr anchorCtr="0" anchor="t" bIns="45000" lIns="90000" spcFirstLastPara="1" rIns="90000" wrap="square" tIns="45000">
            <a:noAutofit/>
          </a:bodyPr>
          <a:lstStyle/>
          <a:p>
            <a:pPr indent="0" lvl="0" marL="0" marR="0" rtl="0" algn="ctr">
              <a:lnSpc>
                <a:spcPct val="93000"/>
              </a:lnSpc>
              <a:spcBef>
                <a:spcPts val="0"/>
              </a:spcBef>
              <a:spcAft>
                <a:spcPts val="0"/>
              </a:spcAft>
              <a:buClr>
                <a:srgbClr val="000000"/>
              </a:buClr>
              <a:buSzPts val="4400"/>
              <a:buFont typeface="Arial"/>
              <a:buNone/>
            </a:pPr>
            <a:r>
              <a:rPr b="1" i="0" lang="en-US" sz="4400" u="none">
                <a:solidFill>
                  <a:srgbClr val="000000"/>
                </a:solidFill>
                <a:latin typeface="Arial"/>
                <a:ea typeface="Arial"/>
                <a:cs typeface="Arial"/>
                <a:sym typeface="Arial"/>
              </a:rPr>
              <a:t>ΒΑΡΒΑΚΕΙΟ ΠΡΟΤΥΠΟ ΛΥΚΕΙΟ</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1" name="Shape 181"/>
        <p:cNvGrpSpPr/>
        <p:nvPr/>
      </p:nvGrpSpPr>
      <p:grpSpPr>
        <a:xfrm>
          <a:off x="0" y="0"/>
          <a:ext cx="0" cy="0"/>
          <a:chOff x="0" y="0"/>
          <a:chExt cx="0" cy="0"/>
        </a:xfrm>
      </p:grpSpPr>
      <p:cxnSp>
        <p:nvCxnSpPr>
          <p:cNvPr id="182" name="Google Shape;182;p10"/>
          <p:cNvCxnSpPr/>
          <p:nvPr/>
        </p:nvCxnSpPr>
        <p:spPr>
          <a:xfrm>
            <a:off x="122237" y="1182687"/>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183" name="Google Shape;183;p10"/>
          <p:cNvSpPr txBox="1"/>
          <p:nvPr/>
        </p:nvSpPr>
        <p:spPr>
          <a:xfrm>
            <a:off x="33337" y="92075"/>
            <a:ext cx="9783762" cy="1903412"/>
          </a:xfrm>
          <a:prstGeom prst="rect">
            <a:avLst/>
          </a:prstGeom>
          <a:noFill/>
          <a:ln>
            <a:noFill/>
          </a:ln>
        </p:spPr>
        <p:txBody>
          <a:bodyPr anchorCtr="0" anchor="t" bIns="45000" lIns="90000" spcFirstLastPara="1" rIns="90000" wrap="square" tIns="45000">
            <a:no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Αναζητώντας Πληροφορίες για την Αιμοσφαιρίνη του Ανθρώπου</a:t>
            </a:r>
            <a:endParaRPr/>
          </a:p>
        </p:txBody>
      </p:sp>
      <p:pic>
        <p:nvPicPr>
          <p:cNvPr id="184" name="Google Shape;184;p10"/>
          <p:cNvPicPr preferRelativeResize="0"/>
          <p:nvPr/>
        </p:nvPicPr>
        <p:blipFill rotWithShape="1">
          <a:blip r:embed="rId3">
            <a:alphaModFix/>
          </a:blip>
          <a:srcRect b="24998" l="14997" r="24995" t="9999"/>
          <a:stretch/>
        </p:blipFill>
        <p:spPr>
          <a:xfrm>
            <a:off x="4846637" y="2706687"/>
            <a:ext cx="5138737" cy="3419475"/>
          </a:xfrm>
          <a:prstGeom prst="rect">
            <a:avLst/>
          </a:prstGeom>
          <a:noFill/>
          <a:ln>
            <a:noFill/>
          </a:ln>
        </p:spPr>
      </p:pic>
      <p:sp>
        <p:nvSpPr>
          <p:cNvPr id="185" name="Google Shape;185;p10"/>
          <p:cNvSpPr txBox="1"/>
          <p:nvPr/>
        </p:nvSpPr>
        <p:spPr>
          <a:xfrm>
            <a:off x="33337" y="1463675"/>
            <a:ext cx="5668962" cy="6094412"/>
          </a:xfrm>
          <a:prstGeom prst="rect">
            <a:avLst/>
          </a:prstGeom>
          <a:noFill/>
          <a:ln>
            <a:noFill/>
          </a:ln>
        </p:spPr>
        <p:txBody>
          <a:bodyPr anchorCtr="0" anchor="t" bIns="45000" lIns="90000" spcFirstLastPara="1" rIns="90000" wrap="square" tIns="45000">
            <a:noAutofit/>
          </a:bodyPr>
          <a:lstStyle/>
          <a:p>
            <a:pPr indent="-214311" lvl="0" marL="215900" marR="0" rtl="0" algn="l">
              <a:lnSpc>
                <a:spcPct val="93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Αιμοσφαιρίνη</a:t>
            </a:r>
            <a:r>
              <a:rPr b="0" i="0" lang="en-US" sz="2400" u="none">
                <a:solidFill>
                  <a:srgbClr val="000000"/>
                </a:solidFill>
                <a:latin typeface="Arial"/>
                <a:ea typeface="Arial"/>
                <a:cs typeface="Arial"/>
                <a:sym typeface="Arial"/>
              </a:rPr>
              <a:t>: </a:t>
            </a:r>
            <a:endParaRPr/>
          </a:p>
          <a:p>
            <a:pPr indent="-214311" lvl="0" marL="215900" marR="0" rtl="0" algn="l">
              <a:lnSpc>
                <a:spcPct val="93000"/>
              </a:lnSpc>
              <a:spcBef>
                <a:spcPts val="0"/>
              </a:spcBef>
              <a:spcAft>
                <a:spcPts val="0"/>
              </a:spcAft>
              <a:buClr>
                <a:srgbClr val="000000"/>
              </a:buClr>
              <a:buSzPts val="1080"/>
              <a:buFont typeface="Noto Sans Symbols"/>
              <a:buChar char="●"/>
            </a:pPr>
            <a:r>
              <a:rPr lang="en-US" sz="2400"/>
              <a:t>Πρωτεΐνη</a:t>
            </a:r>
            <a:r>
              <a:rPr b="0" i="0" lang="en-US" sz="2400" u="none">
                <a:solidFill>
                  <a:srgbClr val="000000"/>
                </a:solidFill>
                <a:latin typeface="Arial"/>
                <a:ea typeface="Arial"/>
                <a:cs typeface="Arial"/>
                <a:sym typeface="Arial"/>
              </a:rPr>
              <a:t> που αφθονεί</a:t>
            </a:r>
            <a:endParaRPr/>
          </a:p>
          <a:p>
            <a:pPr indent="-214311" lvl="0" marL="215900" marR="0" rtl="0" algn="l">
              <a:lnSpc>
                <a:spcPct val="93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στα ερυθρά αιμοσφαίρια του αίματος και μεταφέρει τα αέρια του αίματος (O</a:t>
            </a:r>
            <a:r>
              <a:rPr b="0" baseline="-25000" i="0" lang="en-US" sz="2400" u="none">
                <a:solidFill>
                  <a:srgbClr val="000000"/>
                </a:solidFill>
                <a:latin typeface="Arial"/>
                <a:ea typeface="Arial"/>
                <a:cs typeface="Arial"/>
                <a:sym typeface="Arial"/>
              </a:rPr>
              <a:t>2</a:t>
            </a:r>
            <a:r>
              <a:rPr b="0" i="0" lang="en-US" sz="2400" u="none">
                <a:solidFill>
                  <a:srgbClr val="000000"/>
                </a:solidFill>
                <a:latin typeface="Arial"/>
                <a:ea typeface="Arial"/>
                <a:cs typeface="Arial"/>
                <a:sym typeface="Arial"/>
              </a:rPr>
              <a:t>/CO</a:t>
            </a:r>
            <a:r>
              <a:rPr b="0" baseline="-25000" i="0" lang="en-US" sz="2400" u="none">
                <a:solidFill>
                  <a:srgbClr val="000000"/>
                </a:solidFill>
                <a:latin typeface="Arial"/>
                <a:ea typeface="Arial"/>
                <a:cs typeface="Arial"/>
                <a:sym typeface="Arial"/>
              </a:rPr>
              <a:t>2</a:t>
            </a:r>
            <a:r>
              <a:rPr b="0" i="0" lang="en-US" sz="2400" u="none">
                <a:solidFill>
                  <a:srgbClr val="000000"/>
                </a:solidFill>
                <a:latin typeface="Arial"/>
                <a:ea typeface="Arial"/>
                <a:cs typeface="Arial"/>
                <a:sym typeface="Arial"/>
              </a:rPr>
              <a:t>)</a:t>
            </a:r>
            <a:endParaRPr/>
          </a:p>
          <a:p>
            <a:pPr indent="-214311" lvl="0" marL="215900" marR="0" rtl="0" algn="l">
              <a:lnSpc>
                <a:spcPct val="93000"/>
              </a:lnSpc>
              <a:spcBef>
                <a:spcPts val="0"/>
              </a:spcBef>
              <a:spcAft>
                <a:spcPts val="0"/>
              </a:spcAft>
              <a:buClr>
                <a:srgbClr val="000000"/>
              </a:buClr>
              <a:buSzPts val="1080"/>
              <a:buFont typeface="Noto Sans Symbols"/>
              <a:buChar char="●"/>
            </a:pPr>
            <a:r>
              <a:rPr b="0" i="0" lang="en-US" sz="2400" u="none">
                <a:solidFill>
                  <a:srgbClr val="000000"/>
                </a:solidFill>
                <a:latin typeface="Arial"/>
                <a:ea typeface="Arial"/>
                <a:cs typeface="Arial"/>
                <a:sym typeface="Arial"/>
              </a:rPr>
              <a:t>Το μόριο της αιμοσφαιρίνης έχει σφαιρικό σχήμα (τεταρτοταγής διαμόρφωση) και αποτελείται από 4 επιμέρους πολυπεπτιδικές αλυσίδες αμινοξέων ανα δύο όμοιες.</a:t>
            </a:r>
            <a:endParaRPr/>
          </a:p>
          <a:p>
            <a:pPr indent="-214311" lvl="0" marL="215900" marR="0" rtl="0" algn="l">
              <a:lnSpc>
                <a:spcPct val="93000"/>
              </a:lnSpc>
              <a:spcBef>
                <a:spcPts val="0"/>
              </a:spcBef>
              <a:spcAft>
                <a:spcPts val="0"/>
              </a:spcAft>
              <a:buClr>
                <a:srgbClr val="000000"/>
              </a:buClr>
              <a:buSzPts val="1080"/>
              <a:buFont typeface="Noto Sans Symbols"/>
              <a:buChar char="●"/>
            </a:pPr>
            <a:r>
              <a:rPr b="0" i="0" lang="en-US" sz="2400" u="none">
                <a:solidFill>
                  <a:srgbClr val="000000"/>
                </a:solidFill>
                <a:latin typeface="Arial"/>
                <a:ea typeface="Arial"/>
                <a:cs typeface="Arial"/>
                <a:sym typeface="Arial"/>
              </a:rPr>
              <a:t>Υπάρχουν διάφορα είδη αιμοσφαιρίνης στον άνθρωπο.</a:t>
            </a:r>
            <a:endParaRPr/>
          </a:p>
          <a:p>
            <a:pPr indent="-214311" lvl="0" marL="215900" marR="0" rtl="0" algn="l">
              <a:lnSpc>
                <a:spcPct val="93000"/>
              </a:lnSpc>
              <a:spcBef>
                <a:spcPts val="0"/>
              </a:spcBef>
              <a:spcAft>
                <a:spcPts val="0"/>
              </a:spcAft>
              <a:buClr>
                <a:srgbClr val="000000"/>
              </a:buClr>
              <a:buSzPts val="1080"/>
              <a:buFont typeface="Noto Sans Symbols"/>
              <a:buChar char="●"/>
            </a:pPr>
            <a:r>
              <a:rPr b="0" i="0" lang="en-US" sz="2400" u="none">
                <a:solidFill>
                  <a:srgbClr val="000000"/>
                </a:solidFill>
                <a:latin typeface="Arial"/>
                <a:ea typeface="Arial"/>
                <a:cs typeface="Arial"/>
                <a:sym typeface="Arial"/>
              </a:rPr>
              <a:t>Φυσιολογικά στους ενήλικες κυριαρχεί η αιμοσφαιρίνη Α  και στα έμβρυα η εμβρυϊκή αιμοσφαιρίνη F.</a:t>
            </a:r>
            <a:endParaRPr/>
          </a:p>
          <a:p>
            <a:pPr indent="-214311" lvl="0" marL="215900" marR="0" rtl="0" algn="l">
              <a:lnSpc>
                <a:spcPct val="93000"/>
              </a:lnSpc>
              <a:spcBef>
                <a:spcPts val="0"/>
              </a:spcBef>
              <a:spcAft>
                <a:spcPts val="0"/>
              </a:spcAft>
              <a:buClr>
                <a:srgbClr val="000000"/>
              </a:buClr>
              <a:buSzPts val="1080"/>
              <a:buFont typeface="Noto Sans Symbols"/>
              <a:buChar char="●"/>
            </a:pPr>
            <a:r>
              <a:rPr b="0" i="0" lang="en-US" sz="2400" u="none">
                <a:solidFill>
                  <a:srgbClr val="000000"/>
                </a:solidFill>
                <a:latin typeface="Arial"/>
                <a:ea typeface="Arial"/>
                <a:cs typeface="Arial"/>
                <a:sym typeface="Arial"/>
              </a:rPr>
              <a:t>Παθολογικές καταστάσεις αναφέρονται ως αιμοσφαιρινοπάθειες.</a:t>
            </a:r>
            <a:endParaRPr/>
          </a:p>
        </p:txBody>
      </p:sp>
      <p:sp>
        <p:nvSpPr>
          <p:cNvPr id="186" name="Google Shape;186;p10"/>
          <p:cNvSpPr/>
          <p:nvPr/>
        </p:nvSpPr>
        <p:spPr>
          <a:xfrm>
            <a:off x="8047037" y="5464175"/>
            <a:ext cx="1828800" cy="365125"/>
          </a:xfrm>
          <a:prstGeom prst="roundRect">
            <a:avLst>
              <a:gd fmla="val 9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7" name="Google Shape;187;p10"/>
          <p:cNvSpPr/>
          <p:nvPr/>
        </p:nvSpPr>
        <p:spPr>
          <a:xfrm>
            <a:off x="6308725" y="5394325"/>
            <a:ext cx="3475037" cy="365125"/>
          </a:xfrm>
          <a:prstGeom prst="roundRect">
            <a:avLst>
              <a:gd fmla="val 9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8" name="Google Shape;188;p10"/>
          <p:cNvSpPr/>
          <p:nvPr/>
        </p:nvSpPr>
        <p:spPr>
          <a:xfrm>
            <a:off x="7680325" y="6583362"/>
            <a:ext cx="731837" cy="365125"/>
          </a:xfrm>
          <a:prstGeom prst="roundRect">
            <a:avLst>
              <a:gd fmla="val 9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89" name="Google Shape;189;p10"/>
          <p:cNvSpPr/>
          <p:nvPr/>
        </p:nvSpPr>
        <p:spPr>
          <a:xfrm>
            <a:off x="5668962" y="3382962"/>
            <a:ext cx="4206875" cy="365125"/>
          </a:xfrm>
          <a:prstGeom prst="roundRect">
            <a:avLst>
              <a:gd fmla="val 93"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15" name="Shape 1115"/>
        <p:cNvGrpSpPr/>
        <p:nvPr/>
      </p:nvGrpSpPr>
      <p:grpSpPr>
        <a:xfrm>
          <a:off x="0" y="0"/>
          <a:ext cx="0" cy="0"/>
          <a:chOff x="0" y="0"/>
          <a:chExt cx="0" cy="0"/>
        </a:xfrm>
      </p:grpSpPr>
      <p:pic>
        <p:nvPicPr>
          <p:cNvPr id="1116" name="Google Shape;1116;p100"/>
          <p:cNvPicPr preferRelativeResize="0"/>
          <p:nvPr/>
        </p:nvPicPr>
        <p:blipFill rotWithShape="1">
          <a:blip r:embed="rId3">
            <a:alphaModFix/>
          </a:blip>
          <a:srcRect b="9999" l="0" r="0" t="9999"/>
          <a:stretch/>
        </p:blipFill>
        <p:spPr>
          <a:xfrm>
            <a:off x="92075" y="731837"/>
            <a:ext cx="7954962" cy="3017837"/>
          </a:xfrm>
          <a:prstGeom prst="rect">
            <a:avLst/>
          </a:prstGeom>
          <a:noFill/>
          <a:ln>
            <a:noFill/>
          </a:ln>
        </p:spPr>
      </p:pic>
      <p:sp>
        <p:nvSpPr>
          <p:cNvPr id="1117" name="Google Shape;1117;p100"/>
          <p:cNvSpPr/>
          <p:nvPr/>
        </p:nvSpPr>
        <p:spPr>
          <a:xfrm>
            <a:off x="5311775" y="2011362"/>
            <a:ext cx="431800"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1118" name="Google Shape;1118;p100"/>
          <p:cNvCxnSpPr/>
          <p:nvPr/>
        </p:nvCxnSpPr>
        <p:spPr>
          <a:xfrm>
            <a:off x="142875" y="669925"/>
            <a:ext cx="8382000" cy="1500"/>
          </a:xfrm>
          <a:prstGeom prst="bentConnector3">
            <a:avLst>
              <a:gd fmla="val 10800" name="adj1"/>
            </a:avLst>
          </a:prstGeom>
          <a:noFill/>
          <a:ln cap="flat" cmpd="sng" w="28425">
            <a:solidFill>
              <a:srgbClr val="FF9933"/>
            </a:solidFill>
            <a:prstDash val="solid"/>
            <a:miter lim="800000"/>
            <a:headEnd len="med" w="med" type="none"/>
            <a:tailEnd len="med" w="med" type="none"/>
          </a:ln>
        </p:spPr>
      </p:cxnSp>
      <p:sp>
        <p:nvSpPr>
          <p:cNvPr id="1119" name="Google Shape;1119;p100"/>
          <p:cNvSpPr txBox="1"/>
          <p:nvPr/>
        </p:nvSpPr>
        <p:spPr>
          <a:xfrm>
            <a:off x="365125" y="92075"/>
            <a:ext cx="7681912" cy="99695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 NCBI:</a:t>
            </a:r>
            <a:r>
              <a:rPr b="1" i="0" lang="en-US" sz="2800" u="none">
                <a:solidFill>
                  <a:srgbClr val="000000"/>
                </a:solidFill>
                <a:latin typeface="Arial"/>
                <a:ea typeface="Arial"/>
                <a:cs typeface="Arial"/>
                <a:sym typeface="Arial"/>
              </a:rPr>
              <a:t>Μεταλλάξεις/ Πολυμορφισμοί</a:t>
            </a:r>
            <a:endParaRPr/>
          </a:p>
        </p:txBody>
      </p:sp>
      <p:sp>
        <p:nvSpPr>
          <p:cNvPr id="1120" name="Google Shape;1120;p100"/>
          <p:cNvSpPr txBox="1"/>
          <p:nvPr/>
        </p:nvSpPr>
        <p:spPr>
          <a:xfrm>
            <a:off x="165100" y="4133850"/>
            <a:ext cx="9618662" cy="3381375"/>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SNPs</a:t>
            </a:r>
            <a:r>
              <a:rPr b="0" i="0" lang="en-US" sz="2400" u="none">
                <a:solidFill>
                  <a:srgbClr val="000000"/>
                </a:solidFill>
                <a:latin typeface="Arial"/>
                <a:ea typeface="Arial"/>
                <a:cs typeface="Arial"/>
                <a:sym typeface="Arial"/>
              </a:rPr>
              <a:t>: Πολυμορφισμοί του ενός νουκλεοτιδίου</a:t>
            </a:r>
            <a:endParaRPr/>
          </a:p>
          <a:p>
            <a:pPr indent="0" lvl="0" marL="0" marR="0" rtl="0" algn="l">
              <a:lnSpc>
                <a:spcPct val="9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c-SNPs</a:t>
            </a:r>
            <a:r>
              <a:rPr b="0" i="0" lang="en-US" sz="2400" u="none">
                <a:solidFill>
                  <a:srgbClr val="000000"/>
                </a:solidFill>
                <a:latin typeface="Arial"/>
                <a:ea typeface="Arial"/>
                <a:cs typeface="Arial"/>
                <a:sym typeface="Arial"/>
              </a:rPr>
              <a:t>: coding single nucleotide polymorphisms (Πολυμορφισμοί του ενός νουκλεοτιδίου σε cDNA ακολουθίες,δηλαδή σε αλληλουχίες που κωδικοποιούν αμινοξέα)</a:t>
            </a:r>
            <a:endParaRPr/>
          </a:p>
          <a:p>
            <a:pPr indent="0" lvl="0" marL="0" marR="0" rtl="0" algn="l">
              <a:lnSpc>
                <a:spcPct val="9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SAPs</a:t>
            </a:r>
            <a:r>
              <a:rPr b="0" i="0" lang="en-US" sz="2400" u="none">
                <a:solidFill>
                  <a:srgbClr val="000000"/>
                </a:solidFill>
                <a:latin typeface="Arial"/>
                <a:ea typeface="Arial"/>
                <a:cs typeface="Arial"/>
                <a:sym typeface="Arial"/>
              </a:rPr>
              <a:t>: Πολυμορφισμοί του ενός αμινοξέος</a:t>
            </a:r>
            <a:endParaRPr/>
          </a:p>
          <a:p>
            <a:pPr indent="0" lvl="0" marL="0" marR="0" rtl="0" algn="l">
              <a:lnSpc>
                <a:spcPct val="9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Mετάλλαξη με άλλο νόημα: -&gt; SAP</a:t>
            </a:r>
            <a:endParaRPr/>
          </a:p>
          <a:p>
            <a:pPr indent="0" lvl="0" marL="0" marR="0" rtl="0" algn="l">
              <a:lnSpc>
                <a:spcPct val="9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Μετάλλαξη χωρίς νόημα: -&gt; STOP</a:t>
            </a:r>
            <a:endParaRPr/>
          </a:p>
          <a:p>
            <a:pPr indent="0" lvl="0" marL="0" marR="0" rtl="0" algn="l">
              <a:lnSpc>
                <a:spcPct val="9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Προσθήκη / Έλλειψη νουκλεοτιδίων -&gt; Μεταλλάξεις αλλαγής του αναγνωστικού πλαισίου (frameshift)…</a:t>
            </a:r>
            <a:endParaRPr/>
          </a:p>
        </p:txBody>
      </p:sp>
      <p:sp>
        <p:nvSpPr>
          <p:cNvPr id="1121" name="Google Shape;1121;p100"/>
          <p:cNvSpPr txBox="1"/>
          <p:nvPr/>
        </p:nvSpPr>
        <p:spPr>
          <a:xfrm>
            <a:off x="130175" y="3657600"/>
            <a:ext cx="1371600" cy="430212"/>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Ορισμοί</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25" name="Shape 1125"/>
        <p:cNvGrpSpPr/>
        <p:nvPr/>
      </p:nvGrpSpPr>
      <p:grpSpPr>
        <a:xfrm>
          <a:off x="0" y="0"/>
          <a:ext cx="0" cy="0"/>
          <a:chOff x="0" y="0"/>
          <a:chExt cx="0" cy="0"/>
        </a:xfrm>
      </p:grpSpPr>
      <p:pic>
        <p:nvPicPr>
          <p:cNvPr id="1126" name="Google Shape;1126;p101"/>
          <p:cNvPicPr preferRelativeResize="0"/>
          <p:nvPr/>
        </p:nvPicPr>
        <p:blipFill rotWithShape="1">
          <a:blip r:embed="rId3">
            <a:alphaModFix/>
          </a:blip>
          <a:srcRect b="9999" l="0" r="0" t="9999"/>
          <a:stretch/>
        </p:blipFill>
        <p:spPr>
          <a:xfrm>
            <a:off x="0" y="1371600"/>
            <a:ext cx="9986962" cy="3930650"/>
          </a:xfrm>
          <a:prstGeom prst="rect">
            <a:avLst/>
          </a:prstGeom>
          <a:noFill/>
          <a:ln>
            <a:noFill/>
          </a:ln>
        </p:spPr>
      </p:pic>
      <p:cxnSp>
        <p:nvCxnSpPr>
          <p:cNvPr id="1127" name="Google Shape;1127;p101"/>
          <p:cNvCxnSpPr/>
          <p:nvPr/>
        </p:nvCxnSpPr>
        <p:spPr>
          <a:xfrm>
            <a:off x="142875" y="669925"/>
            <a:ext cx="8382000" cy="1500"/>
          </a:xfrm>
          <a:prstGeom prst="bentConnector3">
            <a:avLst>
              <a:gd fmla="val 10800" name="adj1"/>
            </a:avLst>
          </a:prstGeom>
          <a:noFill/>
          <a:ln cap="flat" cmpd="sng" w="28425">
            <a:solidFill>
              <a:srgbClr val="FF9933"/>
            </a:solidFill>
            <a:prstDash val="solid"/>
            <a:miter lim="800000"/>
            <a:headEnd len="med" w="med" type="none"/>
            <a:tailEnd len="med" w="med" type="none"/>
          </a:ln>
        </p:spPr>
      </p:cxnSp>
      <p:sp>
        <p:nvSpPr>
          <p:cNvPr id="1128" name="Google Shape;1128;p101"/>
          <p:cNvSpPr txBox="1"/>
          <p:nvPr/>
        </p:nvSpPr>
        <p:spPr>
          <a:xfrm>
            <a:off x="242887" y="127000"/>
            <a:ext cx="4421187" cy="14493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NCBI: Επιπλέον...</a:t>
            </a:r>
            <a:endParaRPr/>
          </a:p>
        </p:txBody>
      </p:sp>
      <p:cxnSp>
        <p:nvCxnSpPr>
          <p:cNvPr id="1129" name="Google Shape;1129;p101"/>
          <p:cNvCxnSpPr/>
          <p:nvPr/>
        </p:nvCxnSpPr>
        <p:spPr>
          <a:xfrm flipH="1">
            <a:off x="2374900" y="3200400"/>
            <a:ext cx="552450" cy="639762"/>
          </a:xfrm>
          <a:prstGeom prst="straightConnector1">
            <a:avLst/>
          </a:prstGeom>
          <a:noFill/>
          <a:ln cap="flat" cmpd="sng" w="9525">
            <a:solidFill>
              <a:srgbClr val="000000"/>
            </a:solidFill>
            <a:prstDash val="solid"/>
            <a:round/>
            <a:headEnd len="med" w="med" type="none"/>
            <a:tailEnd len="med" w="med" type="triangle"/>
          </a:ln>
        </p:spPr>
      </p:cxnSp>
      <p:sp>
        <p:nvSpPr>
          <p:cNvPr id="1130" name="Google Shape;1130;p101"/>
          <p:cNvSpPr txBox="1"/>
          <p:nvPr/>
        </p:nvSpPr>
        <p:spPr>
          <a:xfrm>
            <a:off x="1492250" y="3768725"/>
            <a:ext cx="2530475" cy="346075"/>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Κατάθεση δεδομένων</a:t>
            </a:r>
            <a:endParaRPr/>
          </a:p>
        </p:txBody>
      </p:sp>
      <p:cxnSp>
        <p:nvCxnSpPr>
          <p:cNvPr id="1131" name="Google Shape;1131;p101"/>
          <p:cNvCxnSpPr/>
          <p:nvPr/>
        </p:nvCxnSpPr>
        <p:spPr>
          <a:xfrm>
            <a:off x="4937125" y="3108325"/>
            <a:ext cx="549275" cy="639762"/>
          </a:xfrm>
          <a:prstGeom prst="straightConnector1">
            <a:avLst/>
          </a:prstGeom>
          <a:noFill/>
          <a:ln cap="flat" cmpd="sng" w="9525">
            <a:solidFill>
              <a:srgbClr val="000000"/>
            </a:solidFill>
            <a:prstDash val="solid"/>
            <a:round/>
            <a:headEnd len="med" w="med" type="none"/>
            <a:tailEnd len="med" w="med" type="triangle"/>
          </a:ln>
        </p:spPr>
      </p:cxnSp>
      <p:sp>
        <p:nvSpPr>
          <p:cNvPr id="1132" name="Google Shape;1132;p101"/>
          <p:cNvSpPr txBox="1"/>
          <p:nvPr/>
        </p:nvSpPr>
        <p:spPr>
          <a:xfrm>
            <a:off x="4510087" y="3768725"/>
            <a:ext cx="3262312" cy="600075"/>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Απόκτηση δεδομένων</a:t>
            </a:r>
            <a:endParaRPr/>
          </a:p>
        </p:txBody>
      </p:sp>
      <p:cxnSp>
        <p:nvCxnSpPr>
          <p:cNvPr id="1133" name="Google Shape;1133;p101"/>
          <p:cNvCxnSpPr/>
          <p:nvPr/>
        </p:nvCxnSpPr>
        <p:spPr>
          <a:xfrm>
            <a:off x="6675437" y="2925762"/>
            <a:ext cx="1006475" cy="1096962"/>
          </a:xfrm>
          <a:prstGeom prst="straightConnector1">
            <a:avLst/>
          </a:prstGeom>
          <a:noFill/>
          <a:ln cap="flat" cmpd="sng" w="9525">
            <a:solidFill>
              <a:srgbClr val="000000"/>
            </a:solidFill>
            <a:prstDash val="solid"/>
            <a:round/>
            <a:headEnd len="med" w="med" type="none"/>
            <a:tailEnd len="med" w="med" type="triangle"/>
          </a:ln>
        </p:spPr>
      </p:cxnSp>
      <p:sp>
        <p:nvSpPr>
          <p:cNvPr id="1134" name="Google Shape;1134;p101"/>
          <p:cNvSpPr txBox="1"/>
          <p:nvPr/>
        </p:nvSpPr>
        <p:spPr>
          <a:xfrm>
            <a:off x="6888162" y="4225925"/>
            <a:ext cx="2530475" cy="600075"/>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Αναζήτηση Βιβλίων  Σεμιναρίων κλπ..</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38" name="Shape 1138"/>
        <p:cNvGrpSpPr/>
        <p:nvPr/>
      </p:nvGrpSpPr>
      <p:grpSpPr>
        <a:xfrm>
          <a:off x="0" y="0"/>
          <a:ext cx="0" cy="0"/>
          <a:chOff x="0" y="0"/>
          <a:chExt cx="0" cy="0"/>
        </a:xfrm>
      </p:grpSpPr>
      <p:pic>
        <p:nvPicPr>
          <p:cNvPr id="1139" name="Google Shape;1139;p102"/>
          <p:cNvPicPr preferRelativeResize="0"/>
          <p:nvPr/>
        </p:nvPicPr>
        <p:blipFill rotWithShape="1">
          <a:blip r:embed="rId3">
            <a:alphaModFix/>
          </a:blip>
          <a:srcRect b="9999" l="0" r="0" t="14997"/>
          <a:stretch/>
        </p:blipFill>
        <p:spPr>
          <a:xfrm>
            <a:off x="0" y="860425"/>
            <a:ext cx="10079037" cy="4260850"/>
          </a:xfrm>
          <a:prstGeom prst="rect">
            <a:avLst/>
          </a:prstGeom>
          <a:noFill/>
          <a:ln>
            <a:noFill/>
          </a:ln>
        </p:spPr>
      </p:pic>
      <p:cxnSp>
        <p:nvCxnSpPr>
          <p:cNvPr id="1140" name="Google Shape;1140;p102"/>
          <p:cNvCxnSpPr/>
          <p:nvPr/>
        </p:nvCxnSpPr>
        <p:spPr>
          <a:xfrm>
            <a:off x="142875" y="669925"/>
            <a:ext cx="8382000" cy="1500"/>
          </a:xfrm>
          <a:prstGeom prst="bentConnector3">
            <a:avLst>
              <a:gd fmla="val 10800" name="adj1"/>
            </a:avLst>
          </a:prstGeom>
          <a:noFill/>
          <a:ln cap="flat" cmpd="sng" w="28425">
            <a:solidFill>
              <a:srgbClr val="FF9933"/>
            </a:solidFill>
            <a:prstDash val="solid"/>
            <a:miter lim="800000"/>
            <a:headEnd len="med" w="med" type="none"/>
            <a:tailEnd len="med" w="med" type="none"/>
          </a:ln>
        </p:spPr>
      </p:cxnSp>
      <p:sp>
        <p:nvSpPr>
          <p:cNvPr id="1141" name="Google Shape;1141;p102"/>
          <p:cNvSpPr txBox="1"/>
          <p:nvPr/>
        </p:nvSpPr>
        <p:spPr>
          <a:xfrm>
            <a:off x="190500" y="4762"/>
            <a:ext cx="13617575" cy="99695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NCBI: Μια βάση για πολλές...</a:t>
            </a:r>
            <a:endParaRPr/>
          </a:p>
        </p:txBody>
      </p:sp>
      <p:sp>
        <p:nvSpPr>
          <p:cNvPr id="1142" name="Google Shape;1142;p102"/>
          <p:cNvSpPr/>
          <p:nvPr/>
        </p:nvSpPr>
        <p:spPr>
          <a:xfrm>
            <a:off x="2860675" y="1724025"/>
            <a:ext cx="431800"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47" name="Shape 1147"/>
        <p:cNvGrpSpPr/>
        <p:nvPr/>
      </p:nvGrpSpPr>
      <p:grpSpPr>
        <a:xfrm>
          <a:off x="0" y="0"/>
          <a:ext cx="0" cy="0"/>
          <a:chOff x="0" y="0"/>
          <a:chExt cx="0" cy="0"/>
        </a:xfrm>
      </p:grpSpPr>
      <p:sp>
        <p:nvSpPr>
          <p:cNvPr id="1148" name="Google Shape;1148;p103"/>
          <p:cNvSpPr txBox="1"/>
          <p:nvPr/>
        </p:nvSpPr>
        <p:spPr>
          <a:xfrm>
            <a:off x="3443287" y="6888162"/>
            <a:ext cx="3192462" cy="30638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1400"/>
              <a:buFont typeface="Times New Roman"/>
              <a:buNone/>
            </a:pPr>
            <a:r>
              <a:rPr b="0" i="0" lang="en-US" sz="1400" u="none">
                <a:solidFill>
                  <a:srgbClr val="FFFFFF"/>
                </a:solidFill>
                <a:latin typeface="Times New Roman"/>
                <a:ea typeface="Times New Roman"/>
                <a:cs typeface="Times New Roman"/>
                <a:sym typeface="Times New Roman"/>
              </a:rPr>
              <a:t>*</a:t>
            </a:r>
            <a:endParaRPr/>
          </a:p>
        </p:txBody>
      </p:sp>
      <p:sp>
        <p:nvSpPr>
          <p:cNvPr id="1149" name="Google Shape;1149;p103"/>
          <p:cNvSpPr txBox="1"/>
          <p:nvPr/>
        </p:nvSpPr>
        <p:spPr>
          <a:xfrm>
            <a:off x="755650" y="6888162"/>
            <a:ext cx="2100262" cy="306387"/>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FFFFFF"/>
              </a:buClr>
              <a:buSzPts val="1400"/>
              <a:buFont typeface="Times New Roman"/>
              <a:buNone/>
            </a:pPr>
            <a:r>
              <a:rPr b="0" i="0" lang="en-US" sz="1400" u="none">
                <a:solidFill>
                  <a:srgbClr val="FFFFFF"/>
                </a:solidFill>
                <a:latin typeface="Times New Roman"/>
                <a:ea typeface="Times New Roman"/>
                <a:cs typeface="Times New Roman"/>
                <a:sym typeface="Times New Roman"/>
              </a:rPr>
              <a:t>*</a:t>
            </a:r>
            <a:endParaRPr/>
          </a:p>
        </p:txBody>
      </p:sp>
      <p:sp>
        <p:nvSpPr>
          <p:cNvPr id="1150" name="Google Shape;1150;p103"/>
          <p:cNvSpPr txBox="1"/>
          <p:nvPr/>
        </p:nvSpPr>
        <p:spPr>
          <a:xfrm>
            <a:off x="434975" y="2906712"/>
            <a:ext cx="7808912" cy="2333625"/>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FF9933"/>
              </a:buClr>
              <a:buSzPts val="3600"/>
              <a:buFont typeface="Arial"/>
              <a:buNone/>
            </a:pPr>
            <a:r>
              <a:rPr b="0" i="0" lang="en-US" sz="3600" u="none">
                <a:solidFill>
                  <a:srgbClr val="FF9933"/>
                </a:solidFill>
                <a:latin typeface="Arial"/>
                <a:ea typeface="Arial"/>
                <a:cs typeface="Arial"/>
                <a:sym typeface="Arial"/>
              </a:rPr>
              <a:t>Structure…</a:t>
            </a:r>
            <a:endParaRPr/>
          </a:p>
          <a:p>
            <a:pPr indent="0" lvl="0" marL="0" marR="0" rtl="0" algn="l">
              <a:lnSpc>
                <a:spcPct val="93000"/>
              </a:lnSpc>
              <a:spcBef>
                <a:spcPts val="0"/>
              </a:spcBef>
              <a:spcAft>
                <a:spcPts val="0"/>
              </a:spcAft>
              <a:buClr>
                <a:srgbClr val="000000"/>
              </a:buClr>
              <a:buSzPts val="2400"/>
              <a:buFont typeface="Arial"/>
              <a:buNone/>
            </a:pPr>
            <a:r>
              <a:t/>
            </a:r>
            <a:endParaRPr b="0" i="0" sz="2400" u="none">
              <a:solidFill>
                <a:srgbClr val="FF9933"/>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800"/>
              <a:buFont typeface="Arial"/>
              <a:buNone/>
            </a:pPr>
            <a:r>
              <a:rPr b="0" i="0" lang="en-US" sz="2800" u="none">
                <a:solidFill>
                  <a:srgbClr val="000000"/>
                </a:solidFill>
                <a:latin typeface="Arial"/>
                <a:ea typeface="Arial"/>
                <a:cs typeface="Arial"/>
                <a:sym typeface="Arial"/>
              </a:rPr>
              <a:t> </a:t>
            </a:r>
            <a:r>
              <a:rPr b="0" i="0" lang="en-US" sz="2400" u="none">
                <a:solidFill>
                  <a:srgbClr val="000000"/>
                </a:solidFill>
                <a:latin typeface="Arial"/>
                <a:ea typeface="Arial"/>
                <a:cs typeface="Arial"/>
                <a:sym typeface="Arial"/>
              </a:rPr>
              <a:t>Molecular Modelling Database (MMDB)</a:t>
            </a:r>
            <a:endParaRPr/>
          </a:p>
          <a:p>
            <a:pPr indent="0" lvl="0" marL="0" marR="0" rtl="0" algn="l">
              <a:lnSpc>
                <a:spcPct val="12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 Δομές βιοπολυμερών από την Protein Data Bank (PDB)</a:t>
            </a:r>
            <a:endParaRPr/>
          </a:p>
          <a:p>
            <a:pPr indent="0" lvl="0" marL="0" marR="0" rtl="0" algn="l">
              <a:lnSpc>
                <a:spcPct val="12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 Cn3D (a 3D-structure viewer)</a:t>
            </a:r>
            <a:endParaRPr/>
          </a:p>
        </p:txBody>
      </p:sp>
      <p:pic>
        <p:nvPicPr>
          <p:cNvPr id="1151" name="Google Shape;1151;p103"/>
          <p:cNvPicPr preferRelativeResize="0"/>
          <p:nvPr/>
        </p:nvPicPr>
        <p:blipFill rotWithShape="1">
          <a:blip r:embed="rId3">
            <a:alphaModFix/>
          </a:blip>
          <a:srcRect b="70008" l="1231" r="40611" t="17369"/>
          <a:stretch/>
        </p:blipFill>
        <p:spPr>
          <a:xfrm>
            <a:off x="503237" y="587375"/>
            <a:ext cx="9156700" cy="1773237"/>
          </a:xfrm>
          <a:prstGeom prst="rect">
            <a:avLst/>
          </a:prstGeom>
          <a:noFill/>
          <a:ln>
            <a:noFill/>
          </a:ln>
        </p:spPr>
      </p:pic>
    </p:spTree>
  </p:cSld>
  <p:clrMapOvr>
    <a:masterClrMapping/>
  </p:clrMapOvr>
  <p:transition advTm="1024" spd="slow">
    <p:split/>
  </p:transition>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55" name="Shape 1155"/>
        <p:cNvGrpSpPr/>
        <p:nvPr/>
      </p:nvGrpSpPr>
      <p:grpSpPr>
        <a:xfrm>
          <a:off x="0" y="0"/>
          <a:ext cx="0" cy="0"/>
          <a:chOff x="0" y="0"/>
          <a:chExt cx="0" cy="0"/>
        </a:xfrm>
      </p:grpSpPr>
      <p:pic>
        <p:nvPicPr>
          <p:cNvPr id="1156" name="Google Shape;1156;p104"/>
          <p:cNvPicPr preferRelativeResize="0"/>
          <p:nvPr/>
        </p:nvPicPr>
        <p:blipFill rotWithShape="1">
          <a:blip r:embed="rId3">
            <a:alphaModFix/>
          </a:blip>
          <a:srcRect b="9999" l="0" r="0" t="14997"/>
          <a:stretch/>
        </p:blipFill>
        <p:spPr>
          <a:xfrm>
            <a:off x="0" y="860425"/>
            <a:ext cx="10079037" cy="4260850"/>
          </a:xfrm>
          <a:prstGeom prst="rect">
            <a:avLst/>
          </a:prstGeom>
          <a:noFill/>
          <a:ln>
            <a:noFill/>
          </a:ln>
        </p:spPr>
      </p:pic>
      <p:cxnSp>
        <p:nvCxnSpPr>
          <p:cNvPr id="1157" name="Google Shape;1157;p104"/>
          <p:cNvCxnSpPr/>
          <p:nvPr/>
        </p:nvCxnSpPr>
        <p:spPr>
          <a:xfrm>
            <a:off x="142875" y="669925"/>
            <a:ext cx="8382000" cy="1500"/>
          </a:xfrm>
          <a:prstGeom prst="bentConnector3">
            <a:avLst>
              <a:gd fmla="val 10800" name="adj1"/>
            </a:avLst>
          </a:prstGeom>
          <a:noFill/>
          <a:ln cap="flat" cmpd="sng" w="28425">
            <a:solidFill>
              <a:srgbClr val="FF9933"/>
            </a:solidFill>
            <a:prstDash val="solid"/>
            <a:miter lim="800000"/>
            <a:headEnd len="med" w="med" type="none"/>
            <a:tailEnd len="med" w="med" type="none"/>
          </a:ln>
        </p:spPr>
      </p:cxnSp>
      <p:sp>
        <p:nvSpPr>
          <p:cNvPr id="1158" name="Google Shape;1158;p104"/>
          <p:cNvSpPr txBox="1"/>
          <p:nvPr/>
        </p:nvSpPr>
        <p:spPr>
          <a:xfrm>
            <a:off x="190500" y="4762"/>
            <a:ext cx="13617575" cy="99695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NCBI: Μια βάση για πολλές...</a:t>
            </a:r>
            <a:endParaRPr/>
          </a:p>
        </p:txBody>
      </p:sp>
      <p:sp>
        <p:nvSpPr>
          <p:cNvPr id="1159" name="Google Shape;1159;p104"/>
          <p:cNvSpPr/>
          <p:nvPr/>
        </p:nvSpPr>
        <p:spPr>
          <a:xfrm>
            <a:off x="3003550" y="2119312"/>
            <a:ext cx="431800"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64" name="Shape 1164"/>
        <p:cNvGrpSpPr/>
        <p:nvPr/>
      </p:nvGrpSpPr>
      <p:grpSpPr>
        <a:xfrm>
          <a:off x="0" y="0"/>
          <a:ext cx="0" cy="0"/>
          <a:chOff x="0" y="0"/>
          <a:chExt cx="0" cy="0"/>
        </a:xfrm>
      </p:grpSpPr>
      <p:sp>
        <p:nvSpPr>
          <p:cNvPr id="1165" name="Google Shape;1165;p105"/>
          <p:cNvSpPr txBox="1"/>
          <p:nvPr/>
        </p:nvSpPr>
        <p:spPr>
          <a:xfrm>
            <a:off x="3443287" y="6888162"/>
            <a:ext cx="3192462" cy="30638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1400"/>
              <a:buFont typeface="Times New Roman"/>
              <a:buNone/>
            </a:pPr>
            <a:r>
              <a:rPr b="0" i="0" lang="en-US" sz="1400" u="none">
                <a:solidFill>
                  <a:srgbClr val="FFFFFF"/>
                </a:solidFill>
                <a:latin typeface="Times New Roman"/>
                <a:ea typeface="Times New Roman"/>
                <a:cs typeface="Times New Roman"/>
                <a:sym typeface="Times New Roman"/>
              </a:rPr>
              <a:t>*</a:t>
            </a:r>
            <a:endParaRPr/>
          </a:p>
        </p:txBody>
      </p:sp>
      <p:sp>
        <p:nvSpPr>
          <p:cNvPr id="1166" name="Google Shape;1166;p105"/>
          <p:cNvSpPr txBox="1"/>
          <p:nvPr/>
        </p:nvSpPr>
        <p:spPr>
          <a:xfrm>
            <a:off x="755650" y="6888162"/>
            <a:ext cx="2100262" cy="306387"/>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FFFFFF"/>
              </a:buClr>
              <a:buSzPts val="1400"/>
              <a:buFont typeface="Times New Roman"/>
              <a:buNone/>
            </a:pPr>
            <a:r>
              <a:rPr b="0" i="0" lang="en-US" sz="1400" u="none">
                <a:solidFill>
                  <a:srgbClr val="FFFFFF"/>
                </a:solidFill>
                <a:latin typeface="Times New Roman"/>
                <a:ea typeface="Times New Roman"/>
                <a:cs typeface="Times New Roman"/>
                <a:sym typeface="Times New Roman"/>
              </a:rPr>
              <a:t>*</a:t>
            </a:r>
            <a:endParaRPr/>
          </a:p>
        </p:txBody>
      </p:sp>
      <p:sp>
        <p:nvSpPr>
          <p:cNvPr id="1167" name="Google Shape;1167;p105"/>
          <p:cNvSpPr txBox="1"/>
          <p:nvPr/>
        </p:nvSpPr>
        <p:spPr>
          <a:xfrm>
            <a:off x="839787" y="2863850"/>
            <a:ext cx="7542212" cy="2624137"/>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FF9933"/>
              </a:buClr>
              <a:buSzPts val="3600"/>
              <a:buFont typeface="Arial"/>
              <a:buNone/>
            </a:pPr>
            <a:r>
              <a:rPr b="1" i="0" lang="en-US" sz="3600" u="none">
                <a:solidFill>
                  <a:srgbClr val="FF9933"/>
                </a:solidFill>
                <a:latin typeface="Arial"/>
                <a:ea typeface="Arial"/>
                <a:cs typeface="Arial"/>
                <a:sym typeface="Arial"/>
              </a:rPr>
              <a:t>Τaxonomy </a:t>
            </a:r>
            <a:r>
              <a:rPr b="0" i="0" lang="en-US" sz="3600" u="none">
                <a:solidFill>
                  <a:srgbClr val="FF9933"/>
                </a:solidFill>
                <a:latin typeface="Arial"/>
                <a:ea typeface="Arial"/>
                <a:cs typeface="Arial"/>
                <a:sym typeface="Arial"/>
              </a:rPr>
              <a:t>Browser…</a:t>
            </a:r>
            <a:endParaRPr/>
          </a:p>
          <a:p>
            <a:pPr indent="0" lvl="0" marL="0" marR="0" rtl="0" algn="l">
              <a:lnSpc>
                <a:spcPct val="93000"/>
              </a:lnSpc>
              <a:spcBef>
                <a:spcPts val="0"/>
              </a:spcBef>
              <a:spcAft>
                <a:spcPts val="0"/>
              </a:spcAft>
              <a:buClr>
                <a:srgbClr val="000000"/>
              </a:buClr>
              <a:buSzPts val="3600"/>
              <a:buFont typeface="Arial"/>
              <a:buNone/>
            </a:pPr>
            <a:r>
              <a:t/>
            </a:r>
            <a:endParaRPr b="0" i="0" sz="3600" u="none">
              <a:solidFill>
                <a:srgbClr val="FF9933"/>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παρέχει ταξινομικές πληροφορίες</a:t>
            </a:r>
            <a:endParaRPr/>
          </a:p>
          <a:p>
            <a:pPr indent="0" lvl="0" marL="0" marR="0" rtl="0" algn="l">
              <a:lnSpc>
                <a:spcPct val="100000"/>
              </a:lnSpc>
              <a:spcBef>
                <a:spcPts val="0"/>
              </a:spcBef>
              <a:spcAft>
                <a:spcPts val="0"/>
              </a:spcAft>
              <a:buClr>
                <a:srgbClr val="000000"/>
              </a:buClr>
              <a:buSzPts val="2400"/>
              <a:buFont typeface="Arial"/>
              <a:buNone/>
            </a:pPr>
            <a:r>
              <a:t/>
            </a:r>
            <a:endParaRPr b="0" i="0" sz="2400" u="none">
              <a:solidFill>
                <a:srgbClr val="FF9933"/>
              </a:solidFill>
              <a:latin typeface="Times New Roman"/>
              <a:ea typeface="Times New Roman"/>
              <a:cs typeface="Times New Roman"/>
              <a:sym typeface="Times New Roman"/>
            </a:endParaRPr>
          </a:p>
          <a:p>
            <a:pPr indent="0" lvl="0" marL="0" marR="0" rtl="0" algn="l">
              <a:lnSpc>
                <a:spcPct val="11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πρόσβαση σε αρχαία, βακτήρια, ευκαρυωτικά και ιούς </a:t>
            </a:r>
            <a:endParaRPr/>
          </a:p>
          <a:p>
            <a:pPr indent="0" lvl="0" marL="0" marR="0" rtl="0" algn="l">
              <a:lnSpc>
                <a:spcPct val="93000"/>
              </a:lnSpc>
              <a:spcBef>
                <a:spcPts val="0"/>
              </a:spcBef>
              <a:spcAft>
                <a:spcPts val="0"/>
              </a:spcAft>
              <a:buNone/>
            </a:pPr>
            <a:r>
              <a:t/>
            </a:r>
            <a:endParaRPr b="0" i="0" sz="2400" u="none">
              <a:solidFill>
                <a:srgbClr val="000000"/>
              </a:solidFill>
              <a:latin typeface="Arial"/>
              <a:ea typeface="Arial"/>
              <a:cs typeface="Arial"/>
              <a:sym typeface="Arial"/>
            </a:endParaRPr>
          </a:p>
        </p:txBody>
      </p:sp>
      <p:pic>
        <p:nvPicPr>
          <p:cNvPr id="1168" name="Google Shape;1168;p105"/>
          <p:cNvPicPr preferRelativeResize="0"/>
          <p:nvPr/>
        </p:nvPicPr>
        <p:blipFill rotWithShape="1">
          <a:blip r:embed="rId3">
            <a:alphaModFix/>
          </a:blip>
          <a:srcRect b="70008" l="1231" r="40611" t="17369"/>
          <a:stretch/>
        </p:blipFill>
        <p:spPr>
          <a:xfrm>
            <a:off x="503237" y="587375"/>
            <a:ext cx="9156700" cy="1773237"/>
          </a:xfrm>
          <a:prstGeom prst="rect">
            <a:avLst/>
          </a:prstGeom>
          <a:noFill/>
          <a:ln>
            <a:noFill/>
          </a:ln>
        </p:spPr>
      </p:pic>
    </p:spTree>
  </p:cSld>
  <p:clrMapOvr>
    <a:masterClrMapping/>
  </p:clrMapOvr>
  <p:transition advTm="1024" spd="slow">
    <p:split/>
  </p:transition>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72" name="Shape 1172"/>
        <p:cNvGrpSpPr/>
        <p:nvPr/>
      </p:nvGrpSpPr>
      <p:grpSpPr>
        <a:xfrm>
          <a:off x="0" y="0"/>
          <a:ext cx="0" cy="0"/>
          <a:chOff x="0" y="0"/>
          <a:chExt cx="0" cy="0"/>
        </a:xfrm>
      </p:grpSpPr>
      <p:pic>
        <p:nvPicPr>
          <p:cNvPr id="1173" name="Google Shape;1173;p106"/>
          <p:cNvPicPr preferRelativeResize="0"/>
          <p:nvPr/>
        </p:nvPicPr>
        <p:blipFill rotWithShape="1">
          <a:blip r:embed="rId3">
            <a:alphaModFix/>
          </a:blip>
          <a:srcRect b="9999" l="0" r="0" t="14997"/>
          <a:stretch/>
        </p:blipFill>
        <p:spPr>
          <a:xfrm>
            <a:off x="0" y="860425"/>
            <a:ext cx="10079037" cy="4260850"/>
          </a:xfrm>
          <a:prstGeom prst="rect">
            <a:avLst/>
          </a:prstGeom>
          <a:noFill/>
          <a:ln>
            <a:noFill/>
          </a:ln>
        </p:spPr>
      </p:pic>
      <p:cxnSp>
        <p:nvCxnSpPr>
          <p:cNvPr id="1174" name="Google Shape;1174;p106"/>
          <p:cNvCxnSpPr/>
          <p:nvPr/>
        </p:nvCxnSpPr>
        <p:spPr>
          <a:xfrm>
            <a:off x="142875" y="669925"/>
            <a:ext cx="8382000" cy="1500"/>
          </a:xfrm>
          <a:prstGeom prst="bentConnector3">
            <a:avLst>
              <a:gd fmla="val 10800" name="adj1"/>
            </a:avLst>
          </a:prstGeom>
          <a:noFill/>
          <a:ln cap="flat" cmpd="sng" w="28425">
            <a:solidFill>
              <a:srgbClr val="FF9933"/>
            </a:solidFill>
            <a:prstDash val="solid"/>
            <a:miter lim="800000"/>
            <a:headEnd len="med" w="med" type="none"/>
            <a:tailEnd len="med" w="med" type="none"/>
          </a:ln>
        </p:spPr>
      </p:cxnSp>
      <p:sp>
        <p:nvSpPr>
          <p:cNvPr id="1175" name="Google Shape;1175;p106"/>
          <p:cNvSpPr txBox="1"/>
          <p:nvPr/>
        </p:nvSpPr>
        <p:spPr>
          <a:xfrm>
            <a:off x="190500" y="4762"/>
            <a:ext cx="13617575" cy="99695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NCBI: Μια βάση για πολλές...</a:t>
            </a:r>
            <a:endParaRPr/>
          </a:p>
        </p:txBody>
      </p:sp>
      <p:sp>
        <p:nvSpPr>
          <p:cNvPr id="1176" name="Google Shape;1176;p106"/>
          <p:cNvSpPr/>
          <p:nvPr/>
        </p:nvSpPr>
        <p:spPr>
          <a:xfrm>
            <a:off x="3003550" y="2335212"/>
            <a:ext cx="431800"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81" name="Shape 1181"/>
        <p:cNvGrpSpPr/>
        <p:nvPr/>
      </p:nvGrpSpPr>
      <p:grpSpPr>
        <a:xfrm>
          <a:off x="0" y="0"/>
          <a:ext cx="0" cy="0"/>
          <a:chOff x="0" y="0"/>
          <a:chExt cx="0" cy="0"/>
        </a:xfrm>
      </p:grpSpPr>
      <p:sp>
        <p:nvSpPr>
          <p:cNvPr id="1182" name="Google Shape;1182;p107"/>
          <p:cNvSpPr txBox="1"/>
          <p:nvPr/>
        </p:nvSpPr>
        <p:spPr>
          <a:xfrm>
            <a:off x="3443287" y="6888162"/>
            <a:ext cx="3192462" cy="30638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1400"/>
              <a:buFont typeface="Times New Roman"/>
              <a:buNone/>
            </a:pPr>
            <a:r>
              <a:rPr b="0" i="0" lang="en-US" sz="1400" u="none">
                <a:solidFill>
                  <a:srgbClr val="FFFFFF"/>
                </a:solidFill>
                <a:latin typeface="Times New Roman"/>
                <a:ea typeface="Times New Roman"/>
                <a:cs typeface="Times New Roman"/>
                <a:sym typeface="Times New Roman"/>
              </a:rPr>
              <a:t>*</a:t>
            </a:r>
            <a:endParaRPr/>
          </a:p>
        </p:txBody>
      </p:sp>
      <p:sp>
        <p:nvSpPr>
          <p:cNvPr id="1183" name="Google Shape;1183;p107"/>
          <p:cNvSpPr txBox="1"/>
          <p:nvPr/>
        </p:nvSpPr>
        <p:spPr>
          <a:xfrm>
            <a:off x="755650" y="6888162"/>
            <a:ext cx="2100262" cy="306387"/>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FFFFFF"/>
              </a:buClr>
              <a:buSzPts val="1400"/>
              <a:buFont typeface="Times New Roman"/>
              <a:buNone/>
            </a:pPr>
            <a:r>
              <a:rPr b="0" i="0" lang="en-US" sz="1400" u="none">
                <a:solidFill>
                  <a:srgbClr val="FFFFFF"/>
                </a:solidFill>
                <a:latin typeface="Times New Roman"/>
                <a:ea typeface="Times New Roman"/>
                <a:cs typeface="Times New Roman"/>
                <a:sym typeface="Times New Roman"/>
              </a:rPr>
              <a:t>*</a:t>
            </a:r>
            <a:endParaRPr/>
          </a:p>
        </p:txBody>
      </p:sp>
      <p:sp>
        <p:nvSpPr>
          <p:cNvPr id="1184" name="Google Shape;1184;p107"/>
          <p:cNvSpPr txBox="1"/>
          <p:nvPr/>
        </p:nvSpPr>
        <p:spPr>
          <a:xfrm>
            <a:off x="357187" y="2873375"/>
            <a:ext cx="8413750" cy="2740025"/>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FF9933"/>
              </a:buClr>
              <a:buSzPts val="3600"/>
              <a:buFont typeface="Arial"/>
              <a:buNone/>
            </a:pPr>
            <a:r>
              <a:rPr b="0" i="0" lang="en-US" sz="3600" u="none">
                <a:solidFill>
                  <a:srgbClr val="FF9933"/>
                </a:solidFill>
                <a:latin typeface="Arial"/>
                <a:ea typeface="Arial"/>
                <a:cs typeface="Arial"/>
                <a:sym typeface="Arial"/>
              </a:rPr>
              <a:t>OMIM…</a:t>
            </a:r>
            <a:endParaRPr/>
          </a:p>
          <a:p>
            <a:pPr indent="0" lvl="0" marL="0" marR="0" rtl="0" algn="l">
              <a:lnSpc>
                <a:spcPct val="93000"/>
              </a:lnSpc>
              <a:spcBef>
                <a:spcPts val="0"/>
              </a:spcBef>
              <a:spcAft>
                <a:spcPts val="0"/>
              </a:spcAft>
              <a:buClr>
                <a:srgbClr val="000000"/>
              </a:buClr>
              <a:buSzPts val="3200"/>
              <a:buFont typeface="Arial"/>
              <a:buNone/>
            </a:pPr>
            <a:r>
              <a:t/>
            </a:r>
            <a:endParaRPr b="0" i="0" sz="3200" u="none">
              <a:solidFill>
                <a:srgbClr val="FF9933"/>
              </a:solidFill>
              <a:latin typeface="Arial"/>
              <a:ea typeface="Arial"/>
              <a:cs typeface="Arial"/>
              <a:sym typeface="Arial"/>
            </a:endParaRPr>
          </a:p>
          <a:p>
            <a:pPr indent="0" lvl="0" marL="0" marR="0" rtl="0" algn="l">
              <a:lnSpc>
                <a:spcPct val="120000"/>
              </a:lnSpc>
              <a:spcBef>
                <a:spcPts val="0"/>
              </a:spcBef>
              <a:spcAft>
                <a:spcPts val="0"/>
              </a:spcAft>
              <a:buClr>
                <a:srgbClr val="FFFFFF"/>
              </a:buClr>
              <a:buSzPts val="2400"/>
              <a:buFont typeface="Arial"/>
              <a:buNone/>
            </a:pPr>
            <a:r>
              <a:rPr b="0" i="0" lang="en-US" sz="2400" u="none">
                <a:solidFill>
                  <a:srgbClr val="FFFFFF"/>
                </a:solidFill>
                <a:latin typeface="Arial"/>
                <a:ea typeface="Arial"/>
                <a:cs typeface="Arial"/>
                <a:sym typeface="Arial"/>
              </a:rPr>
              <a:t> </a:t>
            </a:r>
            <a:r>
              <a:rPr b="0" i="0" lang="en-US" sz="2400" u="none">
                <a:solidFill>
                  <a:srgbClr val="000000"/>
                </a:solidFill>
                <a:latin typeface="Arial"/>
                <a:ea typeface="Arial"/>
                <a:cs typeface="Arial"/>
                <a:sym typeface="Arial"/>
              </a:rPr>
              <a:t>Online Mendelian Inheritance in Man</a:t>
            </a:r>
            <a:endParaRPr/>
          </a:p>
          <a:p>
            <a:pPr indent="0" lvl="0" marL="0" marR="0" rtl="0" algn="l">
              <a:lnSpc>
                <a:spcPct val="12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 κατάλογος ανθρώπινων γονιδίων και γενετικών δυσμορφιών</a:t>
            </a:r>
            <a:endParaRPr/>
          </a:p>
          <a:p>
            <a:pPr indent="0" lvl="0" marL="0" marR="0" rtl="0" algn="l">
              <a:lnSpc>
                <a:spcPct val="12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 εκδότης Dr. Victor McKusick</a:t>
            </a:r>
            <a:endParaRPr/>
          </a:p>
          <a:p>
            <a:pPr indent="0" lvl="0" marL="0" marR="0" rtl="0" algn="l">
              <a:lnSpc>
                <a:spcPct val="93000"/>
              </a:lnSpc>
              <a:spcBef>
                <a:spcPts val="0"/>
              </a:spcBef>
              <a:spcAft>
                <a:spcPts val="0"/>
              </a:spcAft>
              <a:buNone/>
            </a:pPr>
            <a:r>
              <a:t/>
            </a:r>
            <a:endParaRPr b="0" i="0" sz="2400" u="none">
              <a:solidFill>
                <a:srgbClr val="000000"/>
              </a:solidFill>
              <a:latin typeface="Arial"/>
              <a:ea typeface="Arial"/>
              <a:cs typeface="Arial"/>
              <a:sym typeface="Arial"/>
            </a:endParaRPr>
          </a:p>
        </p:txBody>
      </p:sp>
      <p:pic>
        <p:nvPicPr>
          <p:cNvPr id="1185" name="Google Shape;1185;p107"/>
          <p:cNvPicPr preferRelativeResize="0"/>
          <p:nvPr/>
        </p:nvPicPr>
        <p:blipFill rotWithShape="1">
          <a:blip r:embed="rId3">
            <a:alphaModFix/>
          </a:blip>
          <a:srcRect b="70008" l="1231" r="40611" t="17369"/>
          <a:stretch/>
        </p:blipFill>
        <p:spPr>
          <a:xfrm>
            <a:off x="503237" y="587375"/>
            <a:ext cx="9156700" cy="1773237"/>
          </a:xfrm>
          <a:prstGeom prst="rect">
            <a:avLst/>
          </a:prstGeom>
          <a:noFill/>
          <a:ln>
            <a:noFill/>
          </a:ln>
        </p:spPr>
      </p:pic>
    </p:spTree>
  </p:cSld>
  <p:clrMapOvr>
    <a:masterClrMapping/>
  </p:clrMapOvr>
  <p:transition advTm="1024" spd="slow">
    <p:split/>
  </p:transition>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89" name="Shape 1189"/>
        <p:cNvGrpSpPr/>
        <p:nvPr/>
      </p:nvGrpSpPr>
      <p:grpSpPr>
        <a:xfrm>
          <a:off x="0" y="0"/>
          <a:ext cx="0" cy="0"/>
          <a:chOff x="0" y="0"/>
          <a:chExt cx="0" cy="0"/>
        </a:xfrm>
      </p:grpSpPr>
      <p:pic>
        <p:nvPicPr>
          <p:cNvPr id="1190" name="Google Shape;1190;p108"/>
          <p:cNvPicPr preferRelativeResize="0"/>
          <p:nvPr/>
        </p:nvPicPr>
        <p:blipFill rotWithShape="1">
          <a:blip r:embed="rId3">
            <a:alphaModFix/>
          </a:blip>
          <a:srcRect b="9999" l="0" r="0" t="14997"/>
          <a:stretch/>
        </p:blipFill>
        <p:spPr>
          <a:xfrm>
            <a:off x="0" y="860425"/>
            <a:ext cx="10079037" cy="4260850"/>
          </a:xfrm>
          <a:prstGeom prst="rect">
            <a:avLst/>
          </a:prstGeom>
          <a:noFill/>
          <a:ln>
            <a:noFill/>
          </a:ln>
        </p:spPr>
      </p:pic>
      <p:cxnSp>
        <p:nvCxnSpPr>
          <p:cNvPr id="1191" name="Google Shape;1191;p108"/>
          <p:cNvCxnSpPr/>
          <p:nvPr/>
        </p:nvCxnSpPr>
        <p:spPr>
          <a:xfrm>
            <a:off x="142875" y="669925"/>
            <a:ext cx="8382000" cy="1500"/>
          </a:xfrm>
          <a:prstGeom prst="bentConnector3">
            <a:avLst>
              <a:gd fmla="val 10800" name="adj1"/>
            </a:avLst>
          </a:prstGeom>
          <a:noFill/>
          <a:ln cap="flat" cmpd="sng" w="28425">
            <a:solidFill>
              <a:srgbClr val="FF9933"/>
            </a:solidFill>
            <a:prstDash val="solid"/>
            <a:miter lim="800000"/>
            <a:headEnd len="med" w="med" type="none"/>
            <a:tailEnd len="med" w="med" type="none"/>
          </a:ln>
        </p:spPr>
      </p:cxnSp>
      <p:sp>
        <p:nvSpPr>
          <p:cNvPr id="1192" name="Google Shape;1192;p108"/>
          <p:cNvSpPr txBox="1"/>
          <p:nvPr/>
        </p:nvSpPr>
        <p:spPr>
          <a:xfrm>
            <a:off x="190500" y="4762"/>
            <a:ext cx="13617575" cy="99695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NCBI: Μια βάση για πολλές...</a:t>
            </a:r>
            <a:endParaRPr/>
          </a:p>
        </p:txBody>
      </p:sp>
      <p:sp>
        <p:nvSpPr>
          <p:cNvPr id="1193" name="Google Shape;1193;p108"/>
          <p:cNvSpPr/>
          <p:nvPr/>
        </p:nvSpPr>
        <p:spPr>
          <a:xfrm>
            <a:off x="3003550" y="3487737"/>
            <a:ext cx="431800"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98" name="Shape 1198"/>
        <p:cNvGrpSpPr/>
        <p:nvPr/>
      </p:nvGrpSpPr>
      <p:grpSpPr>
        <a:xfrm>
          <a:off x="0" y="0"/>
          <a:ext cx="0" cy="0"/>
          <a:chOff x="0" y="0"/>
          <a:chExt cx="0" cy="0"/>
        </a:xfrm>
      </p:grpSpPr>
      <p:sp>
        <p:nvSpPr>
          <p:cNvPr id="1199" name="Google Shape;1199;p109"/>
          <p:cNvSpPr txBox="1"/>
          <p:nvPr/>
        </p:nvSpPr>
        <p:spPr>
          <a:xfrm>
            <a:off x="3443287" y="6888162"/>
            <a:ext cx="3192462" cy="30638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1400"/>
              <a:buFont typeface="Times New Roman"/>
              <a:buNone/>
            </a:pPr>
            <a:r>
              <a:rPr b="0" i="0" lang="en-US" sz="1400" u="none">
                <a:solidFill>
                  <a:srgbClr val="FFFFFF"/>
                </a:solidFill>
                <a:latin typeface="Times New Roman"/>
                <a:ea typeface="Times New Roman"/>
                <a:cs typeface="Times New Roman"/>
                <a:sym typeface="Times New Roman"/>
              </a:rPr>
              <a:t>*</a:t>
            </a:r>
            <a:endParaRPr/>
          </a:p>
        </p:txBody>
      </p:sp>
      <p:sp>
        <p:nvSpPr>
          <p:cNvPr id="1200" name="Google Shape;1200;p109"/>
          <p:cNvSpPr txBox="1"/>
          <p:nvPr/>
        </p:nvSpPr>
        <p:spPr>
          <a:xfrm>
            <a:off x="755650" y="6888162"/>
            <a:ext cx="2100262" cy="306387"/>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FFFFFF"/>
              </a:buClr>
              <a:buSzPts val="1400"/>
              <a:buFont typeface="Times New Roman"/>
              <a:buNone/>
            </a:pPr>
            <a:r>
              <a:rPr b="0" i="0" lang="en-US" sz="1400" u="none">
                <a:solidFill>
                  <a:srgbClr val="FFFFFF"/>
                </a:solidFill>
                <a:latin typeface="Times New Roman"/>
                <a:ea typeface="Times New Roman"/>
                <a:cs typeface="Times New Roman"/>
                <a:sym typeface="Times New Roman"/>
              </a:rPr>
              <a:t>*</a:t>
            </a:r>
            <a:endParaRPr/>
          </a:p>
        </p:txBody>
      </p:sp>
      <p:sp>
        <p:nvSpPr>
          <p:cNvPr id="1201" name="Google Shape;1201;p109"/>
          <p:cNvSpPr txBox="1"/>
          <p:nvPr/>
        </p:nvSpPr>
        <p:spPr>
          <a:xfrm>
            <a:off x="839787" y="2863850"/>
            <a:ext cx="3860800" cy="1493837"/>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FF9933"/>
              </a:buClr>
              <a:buSzPts val="3600"/>
              <a:buFont typeface="Arial"/>
              <a:buNone/>
            </a:pPr>
            <a:r>
              <a:rPr b="0" i="0" lang="en-US" sz="3600" u="none">
                <a:solidFill>
                  <a:srgbClr val="FF9933"/>
                </a:solidFill>
                <a:latin typeface="Arial"/>
                <a:ea typeface="Arial"/>
                <a:cs typeface="Arial"/>
                <a:sym typeface="Arial"/>
              </a:rPr>
              <a:t>Books is…</a:t>
            </a:r>
            <a:endParaRPr/>
          </a:p>
          <a:p>
            <a:pPr indent="0" lvl="0" marL="0" marR="0" rtl="0" algn="l">
              <a:lnSpc>
                <a:spcPct val="100000"/>
              </a:lnSpc>
              <a:spcBef>
                <a:spcPts val="0"/>
              </a:spcBef>
              <a:spcAft>
                <a:spcPts val="0"/>
              </a:spcAft>
              <a:buClr>
                <a:srgbClr val="000000"/>
              </a:buClr>
              <a:buSzPts val="3200"/>
              <a:buFont typeface="Arial"/>
              <a:buNone/>
            </a:pPr>
            <a:r>
              <a:t/>
            </a:r>
            <a:endParaRPr b="0" i="0" sz="3200" u="none">
              <a:solidFill>
                <a:srgbClr val="FFCC00"/>
              </a:solidFill>
              <a:latin typeface="Times New Roman"/>
              <a:ea typeface="Times New Roman"/>
              <a:cs typeface="Times New Roman"/>
              <a:sym typeface="Times New Roman"/>
            </a:endParaRPr>
          </a:p>
          <a:p>
            <a:pPr indent="0" lvl="0" marL="0" marR="0" rtl="0" algn="l">
              <a:lnSpc>
                <a:spcPct val="11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Αναζήτηση βιβλίων on-line </a:t>
            </a:r>
            <a:endParaRPr/>
          </a:p>
        </p:txBody>
      </p:sp>
      <p:pic>
        <p:nvPicPr>
          <p:cNvPr id="1202" name="Google Shape;1202;p109"/>
          <p:cNvPicPr preferRelativeResize="0"/>
          <p:nvPr/>
        </p:nvPicPr>
        <p:blipFill rotWithShape="1">
          <a:blip r:embed="rId3">
            <a:alphaModFix/>
          </a:blip>
          <a:srcRect b="70008" l="1231" r="40611" t="17369"/>
          <a:stretch/>
        </p:blipFill>
        <p:spPr>
          <a:xfrm>
            <a:off x="503237" y="587375"/>
            <a:ext cx="9156700" cy="1773237"/>
          </a:xfrm>
          <a:prstGeom prst="rect">
            <a:avLst/>
          </a:prstGeom>
          <a:noFill/>
          <a:ln>
            <a:noFill/>
          </a:ln>
        </p:spPr>
      </p:pic>
    </p:spTree>
  </p:cSld>
  <p:clrMapOvr>
    <a:masterClrMapping/>
  </p:clrMapOvr>
  <p:transition advTm="1024" spd="slow">
    <p:spli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3" name="Shape 193"/>
        <p:cNvGrpSpPr/>
        <p:nvPr/>
      </p:nvGrpSpPr>
      <p:grpSpPr>
        <a:xfrm>
          <a:off x="0" y="0"/>
          <a:ext cx="0" cy="0"/>
          <a:chOff x="0" y="0"/>
          <a:chExt cx="0" cy="0"/>
        </a:xfrm>
      </p:grpSpPr>
      <p:pic>
        <p:nvPicPr>
          <p:cNvPr id="194" name="Google Shape;194;p11"/>
          <p:cNvPicPr preferRelativeResize="0"/>
          <p:nvPr/>
        </p:nvPicPr>
        <p:blipFill rotWithShape="1">
          <a:blip r:embed="rId3">
            <a:alphaModFix/>
          </a:blip>
          <a:srcRect b="24998" l="29997" r="24996" t="19998"/>
          <a:stretch/>
        </p:blipFill>
        <p:spPr>
          <a:xfrm>
            <a:off x="4338637" y="2239962"/>
            <a:ext cx="5741987" cy="5319712"/>
          </a:xfrm>
          <a:prstGeom prst="rect">
            <a:avLst/>
          </a:prstGeom>
          <a:noFill/>
          <a:ln>
            <a:noFill/>
          </a:ln>
        </p:spPr>
      </p:pic>
      <p:sp>
        <p:nvSpPr>
          <p:cNvPr id="195" name="Google Shape;195;p11"/>
          <p:cNvSpPr/>
          <p:nvPr/>
        </p:nvSpPr>
        <p:spPr>
          <a:xfrm>
            <a:off x="2193925" y="4846637"/>
            <a:ext cx="1828800" cy="457200"/>
          </a:xfrm>
          <a:prstGeom prst="roundRect">
            <a:avLst>
              <a:gd fmla="val 75"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96" name="Google Shape;196;p11"/>
          <p:cNvSpPr txBox="1"/>
          <p:nvPr/>
        </p:nvSpPr>
        <p:spPr>
          <a:xfrm>
            <a:off x="33337" y="92075"/>
            <a:ext cx="9783762" cy="1903412"/>
          </a:xfrm>
          <a:prstGeom prst="rect">
            <a:avLst/>
          </a:prstGeom>
          <a:noFill/>
          <a:ln>
            <a:noFill/>
          </a:ln>
        </p:spPr>
        <p:txBody>
          <a:bodyPr anchorCtr="0" anchor="t" bIns="45000" lIns="90000" spcFirstLastPara="1" rIns="90000" wrap="square" tIns="45000">
            <a:no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Oι Αιμοσφαιρίνες στον Άνθρωπο  </a:t>
            </a:r>
            <a:endParaRPr/>
          </a:p>
        </p:txBody>
      </p:sp>
      <p:cxnSp>
        <p:nvCxnSpPr>
          <p:cNvPr id="197" name="Google Shape;197;p11"/>
          <p:cNvCxnSpPr/>
          <p:nvPr/>
        </p:nvCxnSpPr>
        <p:spPr>
          <a:xfrm>
            <a:off x="122237" y="728662"/>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198" name="Google Shape;198;p11"/>
          <p:cNvSpPr txBox="1"/>
          <p:nvPr/>
        </p:nvSpPr>
        <p:spPr>
          <a:xfrm>
            <a:off x="182562" y="1182687"/>
            <a:ext cx="4754562" cy="6094412"/>
          </a:xfrm>
          <a:prstGeom prst="rect">
            <a:avLst/>
          </a:prstGeom>
          <a:noFill/>
          <a:ln>
            <a:noFill/>
          </a:ln>
        </p:spPr>
        <p:txBody>
          <a:bodyPr anchorCtr="0" anchor="t" bIns="45000" lIns="90000" spcFirstLastPara="1" rIns="90000" wrap="square" tIns="45000">
            <a:noAutofit/>
          </a:bodyPr>
          <a:lstStyle/>
          <a:p>
            <a:pPr indent="-214311" lvl="0" marL="215900" marR="0" rtl="0" algn="l">
              <a:lnSpc>
                <a:spcPct val="93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Αιμοσφαιρίνες Ενηλίκων</a:t>
            </a:r>
            <a:endParaRPr/>
          </a:p>
          <a:p>
            <a:pPr indent="-214311" lvl="0" marL="215900" marR="0" rtl="0" algn="l">
              <a:lnSpc>
                <a:spcPct val="93000"/>
              </a:lnSpc>
              <a:spcBef>
                <a:spcPts val="0"/>
              </a:spcBef>
              <a:spcAft>
                <a:spcPts val="0"/>
              </a:spcAft>
              <a:buClr>
                <a:srgbClr val="000000"/>
              </a:buClr>
              <a:buSzPts val="1080"/>
              <a:buFont typeface="Noto Sans Symbols"/>
              <a:buChar char="●"/>
            </a:pPr>
            <a:r>
              <a:rPr b="0" i="0" lang="en-US" sz="2400" u="none">
                <a:solidFill>
                  <a:srgbClr val="000000"/>
                </a:solidFill>
                <a:latin typeface="Arial"/>
                <a:ea typeface="Arial"/>
                <a:cs typeface="Arial"/>
                <a:sym typeface="Arial"/>
              </a:rPr>
              <a:t>Αιμοσφαιρίνη Α : 2a + 2b αλυσίδες</a:t>
            </a:r>
            <a:endParaRPr/>
          </a:p>
          <a:p>
            <a:pPr indent="-214311" lvl="0" marL="215900" marR="0" rtl="0" algn="l">
              <a:lnSpc>
                <a:spcPct val="93000"/>
              </a:lnSpc>
              <a:spcBef>
                <a:spcPts val="0"/>
              </a:spcBef>
              <a:spcAft>
                <a:spcPts val="0"/>
              </a:spcAft>
              <a:buClr>
                <a:srgbClr val="000000"/>
              </a:buClr>
              <a:buSzPts val="1080"/>
              <a:buFont typeface="Noto Sans Symbols"/>
              <a:buChar char="●"/>
            </a:pPr>
            <a:r>
              <a:rPr b="0" i="0" lang="en-US" sz="2400" u="none">
                <a:solidFill>
                  <a:srgbClr val="000000"/>
                </a:solidFill>
                <a:latin typeface="Arial"/>
                <a:ea typeface="Arial"/>
                <a:cs typeface="Arial"/>
                <a:sym typeface="Arial"/>
              </a:rPr>
              <a:t>Αιμοσφαιρίνη Α2 : 2a + 2δ αλυσίδες</a:t>
            </a:r>
            <a:endParaRPr/>
          </a:p>
          <a:p>
            <a:pPr indent="-214311" lvl="0" marL="215900" marR="0" rtl="0" algn="l">
              <a:lnSpc>
                <a:spcPct val="93000"/>
              </a:lnSpc>
              <a:spcBef>
                <a:spcPts val="0"/>
              </a:spcBef>
              <a:spcAft>
                <a:spcPts val="0"/>
              </a:spcAft>
              <a:buClr>
                <a:srgbClr val="000000"/>
              </a:buClr>
              <a:buSzPts val="2400"/>
              <a:buFont typeface="Arial"/>
              <a:buNone/>
            </a:pPr>
            <a:r>
              <a:t/>
            </a:r>
            <a:endParaRPr b="0" i="0" sz="2400" u="none">
              <a:solidFill>
                <a:srgbClr val="000000"/>
              </a:solidFill>
              <a:latin typeface="Arial"/>
              <a:ea typeface="Arial"/>
              <a:cs typeface="Arial"/>
              <a:sym typeface="Arial"/>
            </a:endParaRPr>
          </a:p>
          <a:p>
            <a:pPr indent="-214311" lvl="0" marL="215900" marR="0" rtl="0" algn="l">
              <a:lnSpc>
                <a:spcPct val="93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 Εμβρυϊκή αιμοσφαιρίνη</a:t>
            </a:r>
            <a:endParaRPr/>
          </a:p>
          <a:p>
            <a:pPr indent="-214311" lvl="0" marL="215900" marR="0" rtl="0" algn="l">
              <a:lnSpc>
                <a:spcPct val="93000"/>
              </a:lnSpc>
              <a:spcBef>
                <a:spcPts val="0"/>
              </a:spcBef>
              <a:spcAft>
                <a:spcPts val="0"/>
              </a:spcAft>
              <a:buClr>
                <a:srgbClr val="000000"/>
              </a:buClr>
              <a:buSzPts val="1080"/>
              <a:buFont typeface="Noto Sans Symbols"/>
              <a:buChar char="●"/>
            </a:pPr>
            <a:r>
              <a:rPr b="0" i="0" lang="en-US" sz="2400" u="none">
                <a:solidFill>
                  <a:srgbClr val="000000"/>
                </a:solidFill>
                <a:latin typeface="Arial"/>
                <a:ea typeface="Arial"/>
                <a:cs typeface="Arial"/>
                <a:sym typeface="Arial"/>
              </a:rPr>
              <a:t> Αιμοσφαιρίνη F: 2a + 2γ αλυσίδες</a:t>
            </a:r>
            <a:endParaRPr/>
          </a:p>
          <a:p>
            <a:pPr indent="-214311" lvl="0" marL="215900" marR="0" rtl="0" algn="l">
              <a:lnSpc>
                <a:spcPct val="93000"/>
              </a:lnSpc>
              <a:spcBef>
                <a:spcPts val="0"/>
              </a:spcBef>
              <a:spcAft>
                <a:spcPts val="0"/>
              </a:spcAft>
              <a:buClr>
                <a:srgbClr val="000000"/>
              </a:buClr>
              <a:buSzPts val="2400"/>
              <a:buFont typeface="Arial"/>
              <a:buNone/>
            </a:pPr>
            <a:r>
              <a:t/>
            </a:r>
            <a:endParaRPr b="0" i="0" sz="2400" u="none">
              <a:solidFill>
                <a:srgbClr val="000000"/>
              </a:solidFill>
              <a:latin typeface="Arial"/>
              <a:ea typeface="Arial"/>
              <a:cs typeface="Arial"/>
              <a:sym typeface="Arial"/>
            </a:endParaRPr>
          </a:p>
          <a:p>
            <a:pPr indent="0" lvl="0" marL="0" marR="0" rtl="0" algn="l">
              <a:lnSpc>
                <a:spcPct val="93000"/>
              </a:lnSpc>
              <a:spcBef>
                <a:spcPts val="0"/>
              </a:spcBef>
              <a:spcAft>
                <a:spcPts val="0"/>
              </a:spcAft>
              <a:buNone/>
            </a:pPr>
            <a:r>
              <a:t/>
            </a:r>
            <a:endParaRPr b="0" i="0" sz="2400" u="none">
              <a:solidFill>
                <a:srgbClr val="000000"/>
              </a:solidFill>
              <a:latin typeface="Arial"/>
              <a:ea typeface="Arial"/>
              <a:cs typeface="Arial"/>
              <a:sym typeface="Arial"/>
            </a:endParaRPr>
          </a:p>
        </p:txBody>
      </p:sp>
      <p:sp>
        <p:nvSpPr>
          <p:cNvPr id="199" name="Google Shape;199;p11"/>
          <p:cNvSpPr/>
          <p:nvPr/>
        </p:nvSpPr>
        <p:spPr>
          <a:xfrm>
            <a:off x="5121275" y="5029200"/>
            <a:ext cx="549275" cy="457200"/>
          </a:xfrm>
          <a:prstGeom prst="roundRect">
            <a:avLst>
              <a:gd fmla="val 75" name="adj"/>
            </a:avLst>
          </a:prstGeom>
          <a:solidFill>
            <a:srgbClr val="FFFFFF"/>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00" name="Google Shape;200;p11"/>
          <p:cNvSpPr txBox="1"/>
          <p:nvPr/>
        </p:nvSpPr>
        <p:spPr>
          <a:xfrm>
            <a:off x="4672012" y="4886325"/>
            <a:ext cx="1284287" cy="600075"/>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Ομάδες Αίμης</a:t>
            </a:r>
            <a:endParaRPr/>
          </a:p>
        </p:txBody>
      </p:sp>
      <p:sp>
        <p:nvSpPr>
          <p:cNvPr id="201" name="Google Shape;201;p11"/>
          <p:cNvSpPr txBox="1"/>
          <p:nvPr/>
        </p:nvSpPr>
        <p:spPr>
          <a:xfrm>
            <a:off x="5121275" y="1358900"/>
            <a:ext cx="4297362" cy="1109662"/>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Στους ενήλικες φυσιολογικά κυριαρχεί η αιμοσφαιρίνη Α</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08" name="Shape 1208"/>
        <p:cNvGrpSpPr/>
        <p:nvPr/>
      </p:nvGrpSpPr>
      <p:grpSpPr>
        <a:xfrm>
          <a:off x="0" y="0"/>
          <a:ext cx="0" cy="0"/>
          <a:chOff x="0" y="0"/>
          <a:chExt cx="0" cy="0"/>
        </a:xfrm>
      </p:grpSpPr>
      <p:sp>
        <p:nvSpPr>
          <p:cNvPr id="1209" name="Google Shape;1209;p110"/>
          <p:cNvSpPr txBox="1"/>
          <p:nvPr/>
        </p:nvSpPr>
        <p:spPr>
          <a:xfrm>
            <a:off x="323850" y="1700212"/>
            <a:ext cx="7128000" cy="1392300"/>
          </a:xfrm>
          <a:prstGeom prst="rect">
            <a:avLst/>
          </a:prstGeom>
          <a:solidFill>
            <a:srgbClr val="FFFFFF"/>
          </a:solidFill>
          <a:ln>
            <a:noFill/>
          </a:ln>
        </p:spPr>
        <p:txBody>
          <a:bodyPr anchorCtr="0" anchor="t" bIns="46800" lIns="90000" spcFirstLastPara="1" rIns="90000" wrap="square" tIns="46800">
            <a:spAutoFit/>
          </a:bodyPr>
          <a:lstStyle/>
          <a:p>
            <a:pPr indent="-152400" lvl="0" marL="0" marR="0" rtl="0" algn="l">
              <a:lnSpc>
                <a:spcPct val="100000"/>
              </a:lnSpc>
              <a:spcBef>
                <a:spcPts val="0"/>
              </a:spcBef>
              <a:spcAft>
                <a:spcPts val="0"/>
              </a:spcAft>
              <a:buClr>
                <a:srgbClr val="000000"/>
              </a:buClr>
              <a:buSzPts val="2400"/>
              <a:buFont typeface="Arial"/>
              <a:buChar char="•"/>
            </a:pPr>
            <a:r>
              <a:rPr b="0" i="0" lang="en-US" sz="2400" u="none">
                <a:solidFill>
                  <a:srgbClr val="000000"/>
                </a:solidFill>
                <a:latin typeface="Arial"/>
                <a:ea typeface="Arial"/>
                <a:cs typeface="Arial"/>
                <a:sym typeface="Arial"/>
              </a:rPr>
              <a:t> Στοίχιση Αλληλουχιών: Πολλαπλή &amp; Κατά ζεύγη </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152400" lvl="0" marL="0" marR="0" rtl="0" algn="l">
              <a:lnSpc>
                <a:spcPct val="100000"/>
              </a:lnSpc>
              <a:spcBef>
                <a:spcPts val="0"/>
              </a:spcBef>
              <a:spcAft>
                <a:spcPts val="0"/>
              </a:spcAft>
              <a:buClr>
                <a:srgbClr val="000000"/>
              </a:buClr>
              <a:buSzPts val="2400"/>
              <a:buFont typeface="Arial"/>
              <a:buChar char="•"/>
            </a:pPr>
            <a:r>
              <a:rPr b="0" i="0" lang="en-US" sz="2400" u="none">
                <a:solidFill>
                  <a:srgbClr val="000000"/>
                </a:solidFill>
                <a:latin typeface="Arial"/>
                <a:ea typeface="Arial"/>
                <a:cs typeface="Arial"/>
                <a:sym typeface="Arial"/>
              </a:rPr>
              <a:t> Πρακτική ΄</a:t>
            </a:r>
            <a:r>
              <a:rPr lang="en-US" sz="2400"/>
              <a:t>Άσκηση</a:t>
            </a:r>
            <a:endParaRPr/>
          </a:p>
          <a:p>
            <a:pPr indent="0" lvl="0" marL="0" marR="0" rtl="0" algn="l">
              <a:lnSpc>
                <a:spcPct val="93000"/>
              </a:lnSpc>
              <a:spcBef>
                <a:spcPts val="0"/>
              </a:spcBef>
              <a:spcAft>
                <a:spcPts val="0"/>
              </a:spcAft>
              <a:buNone/>
            </a:pPr>
            <a:r>
              <a:t/>
            </a:r>
            <a:endParaRPr b="0" i="0" sz="2400" u="none">
              <a:solidFill>
                <a:srgbClr val="000000"/>
              </a:solidFill>
              <a:latin typeface="Arial"/>
              <a:ea typeface="Arial"/>
              <a:cs typeface="Arial"/>
              <a:sym typeface="Arial"/>
            </a:endParaRPr>
          </a:p>
        </p:txBody>
      </p:sp>
      <p:cxnSp>
        <p:nvCxnSpPr>
          <p:cNvPr id="1210" name="Google Shape;1210;p110"/>
          <p:cNvCxnSpPr/>
          <p:nvPr/>
        </p:nvCxnSpPr>
        <p:spPr>
          <a:xfrm>
            <a:off x="684212" y="1196975"/>
            <a:ext cx="7696200" cy="1500"/>
          </a:xfrm>
          <a:prstGeom prst="bentConnector3">
            <a:avLst>
              <a:gd fmla="val 10797" name="adj1"/>
            </a:avLst>
          </a:prstGeom>
          <a:noFill/>
          <a:ln cap="flat" cmpd="sng" w="28425">
            <a:solidFill>
              <a:srgbClr val="FF9933"/>
            </a:solidFill>
            <a:prstDash val="solid"/>
            <a:miter lim="800000"/>
            <a:headEnd len="med" w="med" type="none"/>
            <a:tailEnd len="med" w="med" type="none"/>
          </a:ln>
        </p:spPr>
      </p:cxnSp>
      <p:sp>
        <p:nvSpPr>
          <p:cNvPr id="1211" name="Google Shape;1211;p110"/>
          <p:cNvSpPr txBox="1"/>
          <p:nvPr/>
        </p:nvSpPr>
        <p:spPr>
          <a:xfrm>
            <a:off x="900112" y="476250"/>
            <a:ext cx="6624637" cy="58102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a:solidFill>
                  <a:srgbClr val="000000"/>
                </a:solidFill>
                <a:latin typeface="Arial"/>
                <a:ea typeface="Arial"/>
                <a:cs typeface="Arial"/>
                <a:sym typeface="Arial"/>
              </a:rPr>
              <a:t> Μέρος 3</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17" name="Shape 1217"/>
        <p:cNvGrpSpPr/>
        <p:nvPr/>
      </p:nvGrpSpPr>
      <p:grpSpPr>
        <a:xfrm>
          <a:off x="0" y="0"/>
          <a:ext cx="0" cy="0"/>
          <a:chOff x="0" y="0"/>
          <a:chExt cx="0" cy="0"/>
        </a:xfrm>
      </p:grpSpPr>
      <p:sp>
        <p:nvSpPr>
          <p:cNvPr id="1218" name="Google Shape;1218;p111"/>
          <p:cNvSpPr txBox="1"/>
          <p:nvPr/>
        </p:nvSpPr>
        <p:spPr>
          <a:xfrm>
            <a:off x="468312" y="1341437"/>
            <a:ext cx="8675687" cy="2927350"/>
          </a:xfrm>
          <a:prstGeom prst="rect">
            <a:avLst/>
          </a:prstGeom>
          <a:noFill/>
          <a:ln>
            <a:noFill/>
          </a:ln>
        </p:spPr>
        <p:txBody>
          <a:bodyPr anchorCtr="0" anchor="t" bIns="46800" lIns="90000" spcFirstLastPara="1" rIns="90000" wrap="square" tIns="46800">
            <a:spAutoFit/>
          </a:bodyPr>
          <a:lstStyle/>
          <a:p>
            <a:pPr indent="-152400" lvl="0" marL="0" marR="0" rtl="0" algn="l">
              <a:lnSpc>
                <a:spcPct val="100000"/>
              </a:lnSpc>
              <a:spcBef>
                <a:spcPts val="0"/>
              </a:spcBef>
              <a:spcAft>
                <a:spcPts val="0"/>
              </a:spcAft>
              <a:buClr>
                <a:srgbClr val="000000"/>
              </a:buClr>
              <a:buSzPts val="2400"/>
              <a:buFont typeface="Book Antiqua"/>
              <a:buChar char="•"/>
            </a:pPr>
            <a:r>
              <a:rPr b="0" i="0" lang="en-US" sz="2400" u="none">
                <a:solidFill>
                  <a:srgbClr val="000000"/>
                </a:solidFill>
                <a:latin typeface="Book Antiqua"/>
                <a:ea typeface="Book Antiqua"/>
                <a:cs typeface="Book Antiqua"/>
                <a:sym typeface="Book Antiqua"/>
              </a:rPr>
              <a:t> </a:t>
            </a:r>
            <a:r>
              <a:rPr b="0" i="0" lang="en-US" sz="2400" u="none">
                <a:solidFill>
                  <a:srgbClr val="000000"/>
                </a:solidFill>
                <a:latin typeface="Arial"/>
                <a:ea typeface="Arial"/>
                <a:cs typeface="Arial"/>
                <a:sym typeface="Arial"/>
              </a:rPr>
              <a:t>Μας δείχνει την ομοιότητα- ταυτότητα (%) δύο ακολουθιών.</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152400" lvl="0" marL="0" marR="0" rtl="0" algn="l">
              <a:lnSpc>
                <a:spcPct val="100000"/>
              </a:lnSpc>
              <a:spcBef>
                <a:spcPts val="0"/>
              </a:spcBef>
              <a:spcAft>
                <a:spcPts val="0"/>
              </a:spcAft>
              <a:buClr>
                <a:srgbClr val="000000"/>
              </a:buClr>
              <a:buSzPts val="2400"/>
              <a:buFont typeface="Book Antiqua"/>
              <a:buChar char="•"/>
            </a:pPr>
            <a:r>
              <a:rPr b="0" i="0" lang="en-US" sz="2400" u="none">
                <a:solidFill>
                  <a:srgbClr val="000000"/>
                </a:solidFill>
                <a:latin typeface="Arial"/>
                <a:ea typeface="Arial"/>
                <a:cs typeface="Arial"/>
                <a:sym typeface="Arial"/>
              </a:rPr>
              <a:t> Το score υπολογίζεται από τη σχέση των θετικών τιμών</a:t>
            </a:r>
            <a:endParaRPr/>
          </a:p>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  από ακριβή ταιριάσματα καταλοίπων με ποινές από κακοζευγαρώματα και κενά μεταξύ των δύο ακολουθιών.</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 </a:t>
            </a:r>
            <a:endParaRPr/>
          </a:p>
          <a:p>
            <a:pPr indent="-152400" lvl="0" marL="0" marR="0" rtl="0" algn="l">
              <a:lnSpc>
                <a:spcPct val="100000"/>
              </a:lnSpc>
              <a:spcBef>
                <a:spcPts val="0"/>
              </a:spcBef>
              <a:spcAft>
                <a:spcPts val="0"/>
              </a:spcAft>
              <a:buClr>
                <a:srgbClr val="000000"/>
              </a:buClr>
              <a:buSzPts val="2400"/>
              <a:buFont typeface="Book Antiqua"/>
              <a:buChar char="•"/>
            </a:pPr>
            <a:r>
              <a:rPr b="0" i="0" lang="en-US" sz="2400" u="none">
                <a:solidFill>
                  <a:srgbClr val="000000"/>
                </a:solidFill>
                <a:latin typeface="Arial"/>
                <a:ea typeface="Arial"/>
                <a:cs typeface="Arial"/>
                <a:sym typeface="Arial"/>
              </a:rPr>
              <a:t> Ολικές (global) &amp; Τοπικές  (local) στοιχίσεις.</a:t>
            </a:r>
            <a:r>
              <a:rPr b="0" i="0" lang="en-US" sz="2400" u="none">
                <a:solidFill>
                  <a:srgbClr val="000000"/>
                </a:solidFill>
                <a:latin typeface="Book Antiqua"/>
                <a:ea typeface="Book Antiqua"/>
                <a:cs typeface="Book Antiqua"/>
                <a:sym typeface="Book Antiqua"/>
              </a:rPr>
              <a:t> </a:t>
            </a:r>
            <a:endParaRPr/>
          </a:p>
        </p:txBody>
      </p:sp>
      <p:cxnSp>
        <p:nvCxnSpPr>
          <p:cNvPr id="1219" name="Google Shape;1219;p111"/>
          <p:cNvCxnSpPr/>
          <p:nvPr/>
        </p:nvCxnSpPr>
        <p:spPr>
          <a:xfrm>
            <a:off x="685800" y="981075"/>
            <a:ext cx="7696200" cy="3300"/>
          </a:xfrm>
          <a:prstGeom prst="bentConnector3">
            <a:avLst>
              <a:gd fmla="val 10797" name="adj1"/>
            </a:avLst>
          </a:prstGeom>
          <a:noFill/>
          <a:ln cap="flat" cmpd="sng" w="28425">
            <a:solidFill>
              <a:srgbClr val="FF9933"/>
            </a:solidFill>
            <a:prstDash val="solid"/>
            <a:miter lim="800000"/>
            <a:headEnd len="med" w="med" type="none"/>
            <a:tailEnd len="med" w="med" type="none"/>
          </a:ln>
        </p:spPr>
      </p:cxnSp>
      <p:sp>
        <p:nvSpPr>
          <p:cNvPr id="1220" name="Google Shape;1220;p111"/>
          <p:cNvSpPr txBox="1"/>
          <p:nvPr/>
        </p:nvSpPr>
        <p:spPr>
          <a:xfrm>
            <a:off x="1042987" y="425450"/>
            <a:ext cx="6024562" cy="520700"/>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Στοίχιση Αλληλουχιών Κατά ζεύγη</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26" name="Shape 1226"/>
        <p:cNvGrpSpPr/>
        <p:nvPr/>
      </p:nvGrpSpPr>
      <p:grpSpPr>
        <a:xfrm>
          <a:off x="0" y="0"/>
          <a:ext cx="0" cy="0"/>
          <a:chOff x="0" y="0"/>
          <a:chExt cx="0" cy="0"/>
        </a:xfrm>
      </p:grpSpPr>
      <p:sp>
        <p:nvSpPr>
          <p:cNvPr id="1227" name="Google Shape;1227;p112"/>
          <p:cNvSpPr txBox="1"/>
          <p:nvPr/>
        </p:nvSpPr>
        <p:spPr>
          <a:xfrm>
            <a:off x="468312" y="1341437"/>
            <a:ext cx="8329612" cy="3294062"/>
          </a:xfrm>
          <a:prstGeom prst="rect">
            <a:avLst/>
          </a:prstGeom>
          <a:noFill/>
          <a:ln>
            <a:noFill/>
          </a:ln>
        </p:spPr>
        <p:txBody>
          <a:bodyPr anchorCtr="0" anchor="t" bIns="46800" lIns="90000" spcFirstLastPara="1" rIns="90000" wrap="square" tIns="46800">
            <a:spAutoFit/>
          </a:bodyPr>
          <a:lstStyle/>
          <a:p>
            <a:pPr indent="-152400" lvl="0" marL="0" marR="0" rtl="0" algn="l">
              <a:lnSpc>
                <a:spcPct val="100000"/>
              </a:lnSpc>
              <a:spcBef>
                <a:spcPts val="0"/>
              </a:spcBef>
              <a:spcAft>
                <a:spcPts val="0"/>
              </a:spcAft>
              <a:buClr>
                <a:srgbClr val="000000"/>
              </a:buClr>
              <a:buSzPts val="2400"/>
              <a:buFont typeface="Book Antiqua"/>
              <a:buChar char="•"/>
            </a:pPr>
            <a:r>
              <a:rPr b="0" i="0" lang="en-US" sz="2400" u="none">
                <a:solidFill>
                  <a:srgbClr val="000000"/>
                </a:solidFill>
                <a:latin typeface="Book Antiqua"/>
                <a:ea typeface="Book Antiqua"/>
                <a:cs typeface="Book Antiqua"/>
                <a:sym typeface="Book Antiqua"/>
              </a:rPr>
              <a:t> </a:t>
            </a:r>
            <a:r>
              <a:rPr b="0" i="0" lang="en-US" sz="2400" u="none">
                <a:solidFill>
                  <a:srgbClr val="000000"/>
                </a:solidFill>
                <a:latin typeface="Arial"/>
                <a:ea typeface="Arial"/>
                <a:cs typeface="Arial"/>
                <a:sym typeface="Arial"/>
              </a:rPr>
              <a:t>Μας δείχνει την ομοιότητα μεταξύ των καταλοίπων περισσότερων από δύο  ακολουθιών.</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152400" lvl="0" marL="0" marR="0" rtl="0" algn="l">
              <a:lnSpc>
                <a:spcPct val="100000"/>
              </a:lnSpc>
              <a:spcBef>
                <a:spcPts val="0"/>
              </a:spcBef>
              <a:spcAft>
                <a:spcPts val="0"/>
              </a:spcAft>
              <a:buClr>
                <a:srgbClr val="000000"/>
              </a:buClr>
              <a:buSzPts val="2400"/>
              <a:buFont typeface="Book Antiqua"/>
              <a:buChar char="•"/>
            </a:pPr>
            <a:r>
              <a:rPr b="0" i="0" lang="en-US" sz="2400" u="none">
                <a:solidFill>
                  <a:srgbClr val="000000"/>
                </a:solidFill>
                <a:latin typeface="Arial"/>
                <a:ea typeface="Arial"/>
                <a:cs typeface="Arial"/>
                <a:sym typeface="Arial"/>
              </a:rPr>
              <a:t> Εκτελούνται όλες οι επιμέρους δυνατές στοιχίσεις κατά ζεύγη. </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152400" lvl="0" marL="0" marR="0" rtl="0" algn="l">
              <a:lnSpc>
                <a:spcPct val="100000"/>
              </a:lnSpc>
              <a:spcBef>
                <a:spcPts val="0"/>
              </a:spcBef>
              <a:spcAft>
                <a:spcPts val="0"/>
              </a:spcAft>
              <a:buClr>
                <a:srgbClr val="000000"/>
              </a:buClr>
              <a:buSzPts val="2400"/>
              <a:buFont typeface="Book Antiqua"/>
              <a:buChar char="•"/>
            </a:pPr>
            <a:r>
              <a:rPr b="0" i="0" lang="en-US" sz="2400" u="none">
                <a:solidFill>
                  <a:srgbClr val="000000"/>
                </a:solidFill>
                <a:latin typeface="Arial"/>
                <a:ea typeface="Arial"/>
                <a:cs typeface="Arial"/>
                <a:sym typeface="Arial"/>
              </a:rPr>
              <a:t> Η ομοιότητα των καταλοίπων των ακολουθιών υποδηλώνεται με σύμβολα.</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152400" lvl="0" marL="0" marR="0" rtl="0" algn="l">
              <a:lnSpc>
                <a:spcPct val="100000"/>
              </a:lnSpc>
              <a:spcBef>
                <a:spcPts val="0"/>
              </a:spcBef>
              <a:spcAft>
                <a:spcPts val="0"/>
              </a:spcAft>
              <a:buClr>
                <a:srgbClr val="000000"/>
              </a:buClr>
              <a:buSzPts val="2400"/>
              <a:buFont typeface="Book Antiqua"/>
              <a:buChar char="•"/>
            </a:pPr>
            <a:r>
              <a:rPr b="0" i="0" lang="en-US" sz="2400" u="none">
                <a:solidFill>
                  <a:srgbClr val="000000"/>
                </a:solidFill>
                <a:latin typeface="Arial"/>
                <a:ea typeface="Arial"/>
                <a:cs typeface="Arial"/>
                <a:sym typeface="Arial"/>
              </a:rPr>
              <a:t> Ολικές (global) &amp; Τοπικές  (local) στοιχίσεις</a:t>
            </a:r>
            <a:r>
              <a:rPr b="0" i="0" lang="en-US" sz="2400" u="none">
                <a:solidFill>
                  <a:srgbClr val="000000"/>
                </a:solidFill>
                <a:latin typeface="Book Antiqua"/>
                <a:ea typeface="Book Antiqua"/>
                <a:cs typeface="Book Antiqua"/>
                <a:sym typeface="Book Antiqua"/>
              </a:rPr>
              <a:t>.</a:t>
            </a:r>
            <a:endParaRPr/>
          </a:p>
        </p:txBody>
      </p:sp>
      <p:cxnSp>
        <p:nvCxnSpPr>
          <p:cNvPr id="1228" name="Google Shape;1228;p112"/>
          <p:cNvCxnSpPr/>
          <p:nvPr/>
        </p:nvCxnSpPr>
        <p:spPr>
          <a:xfrm>
            <a:off x="685800" y="981075"/>
            <a:ext cx="7696200" cy="3300"/>
          </a:xfrm>
          <a:prstGeom prst="bentConnector3">
            <a:avLst>
              <a:gd fmla="val 10797" name="adj1"/>
            </a:avLst>
          </a:prstGeom>
          <a:noFill/>
          <a:ln cap="flat" cmpd="sng" w="28425">
            <a:solidFill>
              <a:srgbClr val="FF9933"/>
            </a:solidFill>
            <a:prstDash val="solid"/>
            <a:miter lim="800000"/>
            <a:headEnd len="med" w="med" type="none"/>
            <a:tailEnd len="med" w="med" type="none"/>
          </a:ln>
        </p:spPr>
      </p:cxnSp>
      <p:sp>
        <p:nvSpPr>
          <p:cNvPr id="1229" name="Google Shape;1229;p112"/>
          <p:cNvSpPr txBox="1"/>
          <p:nvPr/>
        </p:nvSpPr>
        <p:spPr>
          <a:xfrm>
            <a:off x="1042987" y="425450"/>
            <a:ext cx="5991225" cy="520700"/>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Πολλαπλή Στοίχιση Αλληλουχιών </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35" name="Shape 1235"/>
        <p:cNvGrpSpPr/>
        <p:nvPr/>
      </p:nvGrpSpPr>
      <p:grpSpPr>
        <a:xfrm>
          <a:off x="0" y="0"/>
          <a:ext cx="0" cy="0"/>
          <a:chOff x="0" y="0"/>
          <a:chExt cx="0" cy="0"/>
        </a:xfrm>
      </p:grpSpPr>
      <p:sp>
        <p:nvSpPr>
          <p:cNvPr id="1236" name="Google Shape;1236;p113"/>
          <p:cNvSpPr txBox="1"/>
          <p:nvPr/>
        </p:nvSpPr>
        <p:spPr>
          <a:xfrm>
            <a:off x="0" y="476250"/>
            <a:ext cx="9144000" cy="4025900"/>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[1] Ολική (Global</a:t>
            </a:r>
            <a:r>
              <a:rPr b="1" i="0" lang="en-US" sz="2400" u="none">
                <a:solidFill>
                  <a:srgbClr val="000000"/>
                </a:solidFill>
                <a:latin typeface="Arial"/>
                <a:ea typeface="Arial"/>
                <a:cs typeface="Arial"/>
                <a:sym typeface="Arial"/>
              </a:rPr>
              <a:t> ) </a:t>
            </a:r>
            <a:r>
              <a:rPr b="0" i="0" lang="en-US" sz="2400" u="none">
                <a:solidFill>
                  <a:srgbClr val="000000"/>
                </a:solidFill>
                <a:latin typeface="Arial"/>
                <a:ea typeface="Arial"/>
                <a:cs typeface="Arial"/>
                <a:sym typeface="Arial"/>
              </a:rPr>
              <a:t>στοίχιση (Needleman &amp; Wunsch 1970). Οι αλληλουχίες συγκρίνονται σε όλο τους το μήκος. Οι επιμέρους ακολουθίες προσπαθούν να ταιριάξουν με τον μικρότερο αριθμό κενών.</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[2] Τοπική (local) στοίχιση (Smith &amp; Waterman, 1980).Στοίχιση επιμέρους περιοχών των αλληλουχιών. Κατάλληλη για εύρεση δομικών περιοχών (domains) σε αλληλουχίες. Απαιτεί περισσότερο χρόνο (computationally expensive).</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BLAST: Ευριστικός αλγόριθμος για τοπικές στοιχίσεις.</a:t>
            </a:r>
            <a:endParaRPr/>
          </a:p>
        </p:txBody>
      </p:sp>
      <p:cxnSp>
        <p:nvCxnSpPr>
          <p:cNvPr id="1237" name="Google Shape;1237;p113"/>
          <p:cNvCxnSpPr/>
          <p:nvPr/>
        </p:nvCxnSpPr>
        <p:spPr>
          <a:xfrm>
            <a:off x="323850" y="549275"/>
            <a:ext cx="7696200" cy="1500"/>
          </a:xfrm>
          <a:prstGeom prst="bentConnector3">
            <a:avLst>
              <a:gd fmla="val 10797" name="adj1"/>
            </a:avLst>
          </a:prstGeom>
          <a:noFill/>
          <a:ln cap="flat" cmpd="sng" w="25550">
            <a:solidFill>
              <a:srgbClr val="FF9933"/>
            </a:solidFill>
            <a:prstDash val="solid"/>
            <a:miter lim="800000"/>
            <a:headEnd len="med" w="med" type="none"/>
            <a:tailEnd len="med" w="med" type="none"/>
          </a:ln>
        </p:spPr>
      </p:cxnSp>
      <p:sp>
        <p:nvSpPr>
          <p:cNvPr id="1238" name="Google Shape;1238;p113"/>
          <p:cNvSpPr txBox="1"/>
          <p:nvPr/>
        </p:nvSpPr>
        <p:spPr>
          <a:xfrm>
            <a:off x="323850" y="44450"/>
            <a:ext cx="7586662" cy="947737"/>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Ολικές (Global) &amp; Τοπικές  (local) Στοιχίσεις</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42" name="Shape 1242"/>
        <p:cNvGrpSpPr/>
        <p:nvPr/>
      </p:nvGrpSpPr>
      <p:grpSpPr>
        <a:xfrm>
          <a:off x="0" y="0"/>
          <a:ext cx="0" cy="0"/>
          <a:chOff x="0" y="0"/>
          <a:chExt cx="0" cy="0"/>
        </a:xfrm>
      </p:grpSpPr>
      <p:sp>
        <p:nvSpPr>
          <p:cNvPr id="1243" name="Google Shape;1243;p114"/>
          <p:cNvSpPr txBox="1"/>
          <p:nvPr>
            <p:ph type="title"/>
          </p:nvPr>
        </p:nvSpPr>
        <p:spPr>
          <a:xfrm>
            <a:off x="515937" y="0"/>
            <a:ext cx="9072562" cy="684212"/>
          </a:xfrm>
          <a:prstGeom prst="rect">
            <a:avLst/>
          </a:prstGeom>
          <a:noFill/>
          <a:ln>
            <a:noFill/>
          </a:ln>
        </p:spPr>
        <p:txBody>
          <a:bodyPr anchorCtr="0" anchor="t" bIns="46800" lIns="90000" spcFirstLastPara="1" rIns="90000" wrap="square" tIns="46800">
            <a:noAutofit/>
          </a:bodyPr>
          <a:lstStyle/>
          <a:p>
            <a:pPr indent="0" lvl="0" marL="0" rtl="0" algn="ctr">
              <a:lnSpc>
                <a:spcPct val="93000"/>
              </a:lnSpc>
              <a:spcBef>
                <a:spcPts val="0"/>
              </a:spcBef>
              <a:spcAft>
                <a:spcPts val="0"/>
              </a:spcAft>
              <a:buClr>
                <a:srgbClr val="FF9933"/>
              </a:buClr>
              <a:buSzPts val="2800"/>
              <a:buFont typeface="Arial"/>
              <a:buNone/>
            </a:pPr>
            <a:r>
              <a:rPr b="1" i="0" lang="en-US" sz="2800" u="sng">
                <a:solidFill>
                  <a:srgbClr val="FF9933"/>
                </a:solidFill>
                <a:latin typeface="Arial"/>
                <a:ea typeface="Arial"/>
                <a:cs typeface="Arial"/>
                <a:sym typeface="Arial"/>
              </a:rPr>
              <a:t>Στοίχιση Αλληλουχιών κατά Ζεύγη</a:t>
            </a:r>
            <a:endParaRPr/>
          </a:p>
        </p:txBody>
      </p:sp>
      <p:sp>
        <p:nvSpPr>
          <p:cNvPr id="1244" name="Google Shape;1244;p114"/>
          <p:cNvSpPr txBox="1"/>
          <p:nvPr>
            <p:ph idx="1" type="body"/>
          </p:nvPr>
        </p:nvSpPr>
        <p:spPr>
          <a:xfrm>
            <a:off x="1704975" y="446087"/>
            <a:ext cx="7008812" cy="588962"/>
          </a:xfrm>
          <a:prstGeom prst="rect">
            <a:avLst/>
          </a:prstGeom>
          <a:noFill/>
          <a:ln>
            <a:noFill/>
          </a:ln>
        </p:spPr>
        <p:txBody>
          <a:bodyPr anchorCtr="0" anchor="t" bIns="46800" lIns="90000" spcFirstLastPara="1" rIns="90000" wrap="square" tIns="46800">
            <a:noAutofit/>
          </a:bodyPr>
          <a:lstStyle/>
          <a:p>
            <a:pPr indent="-336550" lvl="0" marL="342900" marR="0" rtl="0" algn="l">
              <a:lnSpc>
                <a:spcPct val="90000"/>
              </a:lnSpc>
              <a:spcBef>
                <a:spcPts val="0"/>
              </a:spcBef>
              <a:spcAft>
                <a:spcPts val="0"/>
              </a:spcAft>
              <a:buClr>
                <a:srgbClr val="000000"/>
              </a:buClr>
              <a:buSzPts val="2800"/>
              <a:buFont typeface="Arial"/>
              <a:buNone/>
            </a:pPr>
            <a:r>
              <a:rPr b="0" i="0" lang="en-US" sz="2800" u="none">
                <a:solidFill>
                  <a:srgbClr val="000000"/>
                </a:solidFill>
                <a:latin typeface="Arial"/>
                <a:ea typeface="Arial"/>
                <a:cs typeface="Arial"/>
                <a:sym typeface="Arial"/>
              </a:rPr>
              <a:t>Όταν στοιχίζονται δύο ακολουθίες</a:t>
            </a:r>
            <a:r>
              <a:rPr b="0" i="0" lang="en-US" sz="3200" u="none">
                <a:solidFill>
                  <a:srgbClr val="000000"/>
                </a:solidFill>
                <a:latin typeface="Arial"/>
                <a:ea typeface="Arial"/>
                <a:cs typeface="Arial"/>
                <a:sym typeface="Arial"/>
              </a:rPr>
              <a:t> </a:t>
            </a:r>
            <a:endParaRPr/>
          </a:p>
          <a:p>
            <a:pPr indent="-342900" lvl="0" marL="342900" marR="0" rtl="0" algn="l">
              <a:lnSpc>
                <a:spcPct val="93000"/>
              </a:lnSpc>
              <a:spcBef>
                <a:spcPts val="0"/>
              </a:spcBef>
              <a:spcAft>
                <a:spcPts val="0"/>
              </a:spcAft>
              <a:buNone/>
            </a:pPr>
            <a:r>
              <a:t/>
            </a:r>
            <a:endParaRPr b="0" i="0" sz="3200" u="none">
              <a:solidFill>
                <a:srgbClr val="000000"/>
              </a:solidFill>
              <a:latin typeface="Arial"/>
              <a:ea typeface="Arial"/>
              <a:cs typeface="Arial"/>
              <a:sym typeface="Arial"/>
            </a:endParaRPr>
          </a:p>
        </p:txBody>
      </p:sp>
      <p:pic>
        <p:nvPicPr>
          <p:cNvPr id="1245" name="Google Shape;1245;p114"/>
          <p:cNvPicPr preferRelativeResize="0"/>
          <p:nvPr/>
        </p:nvPicPr>
        <p:blipFill rotWithShape="1">
          <a:blip r:embed="rId3">
            <a:alphaModFix/>
          </a:blip>
          <a:srcRect b="9390" l="0" r="40936" t="14842"/>
          <a:stretch/>
        </p:blipFill>
        <p:spPr>
          <a:xfrm>
            <a:off x="2260600" y="2033587"/>
            <a:ext cx="4872037" cy="5002212"/>
          </a:xfrm>
          <a:prstGeom prst="rect">
            <a:avLst/>
          </a:prstGeom>
          <a:noFill/>
          <a:ln>
            <a:noFill/>
          </a:ln>
        </p:spPr>
      </p:pic>
      <p:sp>
        <p:nvSpPr>
          <p:cNvPr id="1246" name="Google Shape;1246;p114"/>
          <p:cNvSpPr/>
          <p:nvPr/>
        </p:nvSpPr>
        <p:spPr>
          <a:xfrm flipH="1" rot="-5280000">
            <a:off x="4294981" y="1116806"/>
            <a:ext cx="793750" cy="554037"/>
          </a:xfrm>
          <a:prstGeom prst="rightArrow">
            <a:avLst>
              <a:gd fmla="val 16200" name="adj1"/>
              <a:gd fmla="val 5400" name="adj2"/>
            </a:avLst>
          </a:prstGeom>
          <a:gradFill>
            <a:gsLst>
              <a:gs pos="0">
                <a:srgbClr val="FFCC00">
                  <a:alpha val="72941"/>
                </a:srgbClr>
              </a:gs>
              <a:gs pos="50000">
                <a:srgbClr val="755E00"/>
              </a:gs>
              <a:gs pos="100000">
                <a:srgbClr val="FFCC00">
                  <a:alpha val="72941"/>
                </a:srgbClr>
              </a:gs>
            </a:gsLst>
            <a:lin ang="18780000" scaled="0"/>
          </a:gra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47" name="Google Shape;1247;p114"/>
          <p:cNvSpPr txBox="1"/>
          <p:nvPr/>
        </p:nvSpPr>
        <p:spPr>
          <a:xfrm>
            <a:off x="3849687" y="1636712"/>
            <a:ext cx="1706562" cy="433387"/>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FFCC00"/>
              </a:buClr>
              <a:buSzPts val="2400"/>
              <a:buFont typeface="Arial"/>
              <a:buNone/>
            </a:pPr>
            <a:r>
              <a:rPr b="1" i="0" lang="en-US" sz="2400" u="none">
                <a:solidFill>
                  <a:srgbClr val="FFCC00"/>
                </a:solidFill>
                <a:latin typeface="Arial"/>
                <a:ea typeface="Arial"/>
                <a:cs typeface="Arial"/>
                <a:sym typeface="Arial"/>
              </a:rPr>
              <a:t>EMBOSS</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53" name="Shape 1253"/>
        <p:cNvGrpSpPr/>
        <p:nvPr/>
      </p:nvGrpSpPr>
      <p:grpSpPr>
        <a:xfrm>
          <a:off x="0" y="0"/>
          <a:ext cx="0" cy="0"/>
          <a:chOff x="0" y="0"/>
          <a:chExt cx="0" cy="0"/>
        </a:xfrm>
      </p:grpSpPr>
      <p:sp>
        <p:nvSpPr>
          <p:cNvPr id="1254" name="Google Shape;1254;p115"/>
          <p:cNvSpPr txBox="1"/>
          <p:nvPr/>
        </p:nvSpPr>
        <p:spPr>
          <a:xfrm>
            <a:off x="468312" y="0"/>
            <a:ext cx="8229600" cy="620712"/>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sng">
                <a:solidFill>
                  <a:srgbClr val="000000"/>
                </a:solidFill>
                <a:latin typeface="Arial"/>
                <a:ea typeface="Arial"/>
                <a:cs typeface="Arial"/>
                <a:sym typeface="Arial"/>
              </a:rPr>
              <a:t>Στοίχιση Αλληλουχιών κατά Ζεύγη</a:t>
            </a:r>
            <a:endParaRPr/>
          </a:p>
        </p:txBody>
      </p:sp>
      <p:sp>
        <p:nvSpPr>
          <p:cNvPr id="1255" name="Google Shape;1255;p115"/>
          <p:cNvSpPr txBox="1"/>
          <p:nvPr/>
        </p:nvSpPr>
        <p:spPr>
          <a:xfrm>
            <a:off x="1547812" y="404812"/>
            <a:ext cx="6357937" cy="533400"/>
          </a:xfrm>
          <a:prstGeom prst="rect">
            <a:avLst/>
          </a:prstGeom>
          <a:noFill/>
          <a:ln>
            <a:noFill/>
          </a:ln>
        </p:spPr>
        <p:txBody>
          <a:bodyPr anchorCtr="0" anchor="t" bIns="46800" lIns="90000" spcFirstLastPara="1" rIns="90000" wrap="square" tIns="46800">
            <a:noAutofit/>
          </a:bodyPr>
          <a:lstStyle/>
          <a:p>
            <a:pPr indent="-271462" lvl="0" marL="342900" marR="0" rtl="0" algn="l">
              <a:lnSpc>
                <a:spcPct val="90000"/>
              </a:lnSpc>
              <a:spcBef>
                <a:spcPts val="0"/>
              </a:spcBef>
              <a:spcAft>
                <a:spcPts val="0"/>
              </a:spcAft>
              <a:buClr>
                <a:srgbClr val="000000"/>
              </a:buClr>
              <a:buSzPts val="2800"/>
              <a:buFont typeface="Arial"/>
              <a:buNone/>
            </a:pPr>
            <a:r>
              <a:rPr b="0" i="0" lang="en-US" sz="2800" u="none">
                <a:solidFill>
                  <a:srgbClr val="000000"/>
                </a:solidFill>
                <a:latin typeface="Arial"/>
                <a:ea typeface="Arial"/>
                <a:cs typeface="Arial"/>
                <a:sym typeface="Arial"/>
              </a:rPr>
              <a:t>Όταν στοιχίζονται δύο ακολουθίες</a:t>
            </a:r>
            <a:r>
              <a:rPr b="0" i="0" lang="en-US" sz="3200" u="none">
                <a:solidFill>
                  <a:srgbClr val="000000"/>
                </a:solidFill>
                <a:latin typeface="Arial"/>
                <a:ea typeface="Arial"/>
                <a:cs typeface="Arial"/>
                <a:sym typeface="Arial"/>
              </a:rPr>
              <a:t> </a:t>
            </a:r>
            <a:endParaRPr/>
          </a:p>
          <a:p>
            <a:pPr indent="0" lvl="0" marL="0" marR="0" rtl="0" algn="l">
              <a:lnSpc>
                <a:spcPct val="93000"/>
              </a:lnSpc>
              <a:spcBef>
                <a:spcPts val="0"/>
              </a:spcBef>
              <a:spcAft>
                <a:spcPts val="0"/>
              </a:spcAft>
              <a:buNone/>
            </a:pPr>
            <a:r>
              <a:t/>
            </a:r>
            <a:endParaRPr b="0" i="0" sz="3200" u="none">
              <a:solidFill>
                <a:srgbClr val="000000"/>
              </a:solidFill>
              <a:latin typeface="Arial"/>
              <a:ea typeface="Arial"/>
              <a:cs typeface="Arial"/>
              <a:sym typeface="Arial"/>
            </a:endParaRPr>
          </a:p>
        </p:txBody>
      </p:sp>
      <p:sp>
        <p:nvSpPr>
          <p:cNvPr id="1256" name="Google Shape;1256;p115"/>
          <p:cNvSpPr txBox="1"/>
          <p:nvPr/>
        </p:nvSpPr>
        <p:spPr>
          <a:xfrm>
            <a:off x="3571875" y="822325"/>
            <a:ext cx="1547812" cy="46037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EMBOSS</a:t>
            </a:r>
            <a:endParaRPr/>
          </a:p>
        </p:txBody>
      </p:sp>
      <p:pic>
        <p:nvPicPr>
          <p:cNvPr id="1257" name="Google Shape;1257;p115"/>
          <p:cNvPicPr preferRelativeResize="0"/>
          <p:nvPr/>
        </p:nvPicPr>
        <p:blipFill rotWithShape="1">
          <a:blip r:embed="rId3">
            <a:alphaModFix/>
          </a:blip>
          <a:srcRect b="14955" l="0" r="0" t="0"/>
          <a:stretch/>
        </p:blipFill>
        <p:spPr>
          <a:xfrm>
            <a:off x="1920875" y="1279525"/>
            <a:ext cx="5486400" cy="6286500"/>
          </a:xfrm>
          <a:prstGeom prst="rect">
            <a:avLst/>
          </a:prstGeom>
          <a:noFill/>
          <a:ln>
            <a:noFill/>
          </a:ln>
        </p:spPr>
      </p:pic>
      <p:pic>
        <p:nvPicPr>
          <p:cNvPr id="1258" name="Google Shape;1258;p115"/>
          <p:cNvPicPr preferRelativeResize="0"/>
          <p:nvPr/>
        </p:nvPicPr>
        <p:blipFill rotWithShape="1">
          <a:blip r:embed="rId4">
            <a:alphaModFix/>
          </a:blip>
          <a:srcRect b="34999" l="4988" r="54890" t="19998"/>
          <a:stretch/>
        </p:blipFill>
        <p:spPr>
          <a:xfrm>
            <a:off x="5053012" y="1646237"/>
            <a:ext cx="3086100" cy="2025650"/>
          </a:xfrm>
          <a:prstGeom prst="rect">
            <a:avLst/>
          </a:prstGeom>
          <a:noFill/>
          <a:ln>
            <a:noFill/>
          </a:ln>
        </p:spPr>
      </p:pic>
      <p:sp>
        <p:nvSpPr>
          <p:cNvPr id="1259" name="Google Shape;1259;p115"/>
          <p:cNvSpPr/>
          <p:nvPr/>
        </p:nvSpPr>
        <p:spPr>
          <a:xfrm flipH="1">
            <a:off x="4114800" y="2468562"/>
            <a:ext cx="731837"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0" name="Google Shape;1260;p115"/>
          <p:cNvSpPr/>
          <p:nvPr/>
        </p:nvSpPr>
        <p:spPr>
          <a:xfrm flipH="1">
            <a:off x="4114800" y="3117850"/>
            <a:ext cx="731837"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1" name="Google Shape;1261;p115"/>
          <p:cNvSpPr txBox="1"/>
          <p:nvPr/>
        </p:nvSpPr>
        <p:spPr>
          <a:xfrm>
            <a:off x="5053012" y="2995612"/>
            <a:ext cx="3605212" cy="893762"/>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1200"/>
              <a:buFont typeface="Arial"/>
              <a:buNone/>
            </a:pPr>
            <a:r>
              <a:rPr b="0" i="0" lang="en-US" sz="1200" u="none">
                <a:solidFill>
                  <a:srgbClr val="000000"/>
                </a:solidFill>
                <a:latin typeface="Arial"/>
                <a:ea typeface="Arial"/>
                <a:cs typeface="Arial"/>
                <a:sym typeface="Arial"/>
              </a:rPr>
              <a:t> FASTA,GCG, EMBL (Nucleotide only), GenBank, </a:t>
            </a:r>
            <a:endParaRPr/>
          </a:p>
          <a:p>
            <a:pPr indent="0" lvl="0" marL="0" marR="0" rtl="0" algn="l">
              <a:lnSpc>
                <a:spcPct val="93000"/>
              </a:lnSpc>
              <a:spcBef>
                <a:spcPts val="0"/>
              </a:spcBef>
              <a:spcAft>
                <a:spcPts val="0"/>
              </a:spcAft>
              <a:buClr>
                <a:srgbClr val="000000"/>
              </a:buClr>
              <a:buSzPts val="1200"/>
              <a:buFont typeface="Arial"/>
              <a:buNone/>
            </a:pPr>
            <a:r>
              <a:rPr b="0" i="0" lang="en-US" sz="1200" u="none">
                <a:solidFill>
                  <a:srgbClr val="000000"/>
                </a:solidFill>
                <a:latin typeface="Arial"/>
                <a:ea typeface="Arial"/>
                <a:cs typeface="Arial"/>
                <a:sym typeface="Arial"/>
              </a:rPr>
              <a:t>PIR, NBRF, PHYLIP or UniProtKB/Swiss-Prot</a:t>
            </a:r>
            <a:endParaRPr/>
          </a:p>
        </p:txBody>
      </p:sp>
      <p:pic>
        <p:nvPicPr>
          <p:cNvPr id="1262" name="Google Shape;1262;p115"/>
          <p:cNvPicPr preferRelativeResize="0"/>
          <p:nvPr/>
        </p:nvPicPr>
        <p:blipFill rotWithShape="1">
          <a:blip r:embed="rId5">
            <a:alphaModFix/>
          </a:blip>
          <a:srcRect b="14998" l="0" r="69862" t="14999"/>
          <a:stretch/>
        </p:blipFill>
        <p:spPr>
          <a:xfrm>
            <a:off x="6583362" y="3563937"/>
            <a:ext cx="3017837" cy="3995737"/>
          </a:xfrm>
          <a:prstGeom prst="rect">
            <a:avLst/>
          </a:prstGeom>
          <a:noFill/>
          <a:ln>
            <a:noFill/>
          </a:ln>
        </p:spPr>
      </p:pic>
      <p:sp>
        <p:nvSpPr>
          <p:cNvPr id="1263" name="Google Shape;1263;p115"/>
          <p:cNvSpPr/>
          <p:nvPr/>
        </p:nvSpPr>
        <p:spPr>
          <a:xfrm flipH="1">
            <a:off x="6400800" y="5578475"/>
            <a:ext cx="731837"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4" name="Google Shape;1264;p115"/>
          <p:cNvSpPr/>
          <p:nvPr/>
        </p:nvSpPr>
        <p:spPr>
          <a:xfrm flipH="1">
            <a:off x="2743200" y="6583362"/>
            <a:ext cx="731837"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69" name="Shape 1269"/>
        <p:cNvGrpSpPr/>
        <p:nvPr/>
      </p:nvGrpSpPr>
      <p:grpSpPr>
        <a:xfrm>
          <a:off x="0" y="0"/>
          <a:ext cx="0" cy="0"/>
          <a:chOff x="0" y="0"/>
          <a:chExt cx="0" cy="0"/>
        </a:xfrm>
      </p:grpSpPr>
      <p:pic>
        <p:nvPicPr>
          <p:cNvPr id="1270" name="Google Shape;1270;p116"/>
          <p:cNvPicPr preferRelativeResize="0"/>
          <p:nvPr/>
        </p:nvPicPr>
        <p:blipFill rotWithShape="1">
          <a:blip r:embed="rId3">
            <a:alphaModFix/>
          </a:blip>
          <a:srcRect b="14967" l="0" r="39998" t="0"/>
          <a:stretch/>
        </p:blipFill>
        <p:spPr>
          <a:xfrm>
            <a:off x="384175" y="1341437"/>
            <a:ext cx="9048750" cy="6183312"/>
          </a:xfrm>
          <a:prstGeom prst="rect">
            <a:avLst/>
          </a:prstGeom>
          <a:noFill/>
          <a:ln>
            <a:noFill/>
          </a:ln>
        </p:spPr>
      </p:pic>
      <p:sp>
        <p:nvSpPr>
          <p:cNvPr id="1271" name="Google Shape;1271;p116"/>
          <p:cNvSpPr txBox="1"/>
          <p:nvPr/>
        </p:nvSpPr>
        <p:spPr>
          <a:xfrm>
            <a:off x="115887" y="176212"/>
            <a:ext cx="6019800" cy="517525"/>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sng">
                <a:solidFill>
                  <a:srgbClr val="000000"/>
                </a:solidFill>
                <a:latin typeface="Arial"/>
                <a:ea typeface="Arial"/>
                <a:cs typeface="Arial"/>
                <a:sym typeface="Arial"/>
              </a:rPr>
              <a:t>Στοίχιση Αλληλουχιών κατά Ζεύγη</a:t>
            </a:r>
            <a:endParaRPr/>
          </a:p>
        </p:txBody>
      </p:sp>
      <p:sp>
        <p:nvSpPr>
          <p:cNvPr id="1272" name="Google Shape;1272;p116"/>
          <p:cNvSpPr txBox="1"/>
          <p:nvPr/>
        </p:nvSpPr>
        <p:spPr>
          <a:xfrm>
            <a:off x="330200" y="855662"/>
            <a:ext cx="5551487" cy="46037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EMBOSS PAIRWISE ALIGNMENT</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79" name="Shape 1279"/>
        <p:cNvGrpSpPr/>
        <p:nvPr/>
      </p:nvGrpSpPr>
      <p:grpSpPr>
        <a:xfrm>
          <a:off x="0" y="0"/>
          <a:ext cx="0" cy="0"/>
          <a:chOff x="0" y="0"/>
          <a:chExt cx="0" cy="0"/>
        </a:xfrm>
      </p:grpSpPr>
      <p:pic>
        <p:nvPicPr>
          <p:cNvPr id="1280" name="Google Shape;1280;p117"/>
          <p:cNvPicPr preferRelativeResize="0"/>
          <p:nvPr/>
        </p:nvPicPr>
        <p:blipFill rotWithShape="1">
          <a:blip r:embed="rId3">
            <a:alphaModFix/>
          </a:blip>
          <a:srcRect b="14998" l="0" r="34930" t="14999"/>
          <a:stretch/>
        </p:blipFill>
        <p:spPr>
          <a:xfrm>
            <a:off x="358775" y="1031875"/>
            <a:ext cx="9204325" cy="6492875"/>
          </a:xfrm>
          <a:prstGeom prst="rect">
            <a:avLst/>
          </a:prstGeom>
          <a:noFill/>
          <a:ln>
            <a:noFill/>
          </a:ln>
        </p:spPr>
      </p:pic>
      <p:pic>
        <p:nvPicPr>
          <p:cNvPr id="1281" name="Google Shape;1281;p117"/>
          <p:cNvPicPr preferRelativeResize="0"/>
          <p:nvPr/>
        </p:nvPicPr>
        <p:blipFill rotWithShape="1">
          <a:blip r:embed="rId4">
            <a:alphaModFix/>
          </a:blip>
          <a:srcRect b="19999" l="4988" r="34930" t="9999"/>
          <a:stretch/>
        </p:blipFill>
        <p:spPr>
          <a:xfrm>
            <a:off x="1096962" y="1828800"/>
            <a:ext cx="8870950" cy="5641975"/>
          </a:xfrm>
          <a:prstGeom prst="rect">
            <a:avLst/>
          </a:prstGeom>
          <a:noFill/>
          <a:ln>
            <a:noFill/>
          </a:ln>
        </p:spPr>
      </p:pic>
      <p:sp>
        <p:nvSpPr>
          <p:cNvPr id="1282" name="Google Shape;1282;p117"/>
          <p:cNvSpPr txBox="1"/>
          <p:nvPr/>
        </p:nvSpPr>
        <p:spPr>
          <a:xfrm>
            <a:off x="3879850" y="627062"/>
            <a:ext cx="2744787" cy="46037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ClustalOmega</a:t>
            </a:r>
            <a:endParaRPr/>
          </a:p>
        </p:txBody>
      </p:sp>
      <p:sp>
        <p:nvSpPr>
          <p:cNvPr id="1283" name="Google Shape;1283;p117"/>
          <p:cNvSpPr txBox="1"/>
          <p:nvPr/>
        </p:nvSpPr>
        <p:spPr>
          <a:xfrm>
            <a:off x="215900" y="-22225"/>
            <a:ext cx="6408737" cy="5207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sng">
                <a:solidFill>
                  <a:srgbClr val="000000"/>
                </a:solidFill>
                <a:latin typeface="Arial"/>
                <a:ea typeface="Arial"/>
                <a:cs typeface="Arial"/>
                <a:sym typeface="Arial"/>
              </a:rPr>
              <a:t>Πολλαπλή Στοίχιση Αλληλουχιών </a:t>
            </a:r>
            <a:endParaRPr/>
          </a:p>
        </p:txBody>
      </p:sp>
      <p:sp>
        <p:nvSpPr>
          <p:cNvPr id="1284" name="Google Shape;1284;p117"/>
          <p:cNvSpPr txBox="1"/>
          <p:nvPr/>
        </p:nvSpPr>
        <p:spPr>
          <a:xfrm>
            <a:off x="179387" y="395287"/>
            <a:ext cx="9398000" cy="533400"/>
          </a:xfrm>
          <a:prstGeom prst="rect">
            <a:avLst/>
          </a:prstGeom>
          <a:noFill/>
          <a:ln>
            <a:noFill/>
          </a:ln>
        </p:spPr>
        <p:txBody>
          <a:bodyPr anchorCtr="0" anchor="t" bIns="46800" lIns="90000" spcFirstLastPara="1" rIns="90000" wrap="square" tIns="46800">
            <a:noAutofit/>
          </a:bodyPr>
          <a:lstStyle/>
          <a:p>
            <a:pPr indent="-271462" lvl="0" marL="342900" marR="0" rtl="0" algn="l">
              <a:lnSpc>
                <a:spcPct val="9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Όταν στοιχίζονται περισσότερες από δύο ακολουθίες </a:t>
            </a:r>
            <a:endParaRPr/>
          </a:p>
        </p:txBody>
      </p:sp>
      <p:pic>
        <p:nvPicPr>
          <p:cNvPr id="1285" name="Google Shape;1285;p117"/>
          <p:cNvPicPr preferRelativeResize="0"/>
          <p:nvPr/>
        </p:nvPicPr>
        <p:blipFill rotWithShape="1">
          <a:blip r:embed="rId5">
            <a:alphaModFix/>
          </a:blip>
          <a:srcRect b="25180" l="0" r="0" t="0"/>
          <a:stretch/>
        </p:blipFill>
        <p:spPr>
          <a:xfrm>
            <a:off x="1096962" y="1403350"/>
            <a:ext cx="6950075" cy="61166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5"/>
                                        </p:tgtEl>
                                        <p:attrNameLst>
                                          <p:attrName>style.visibility</p:attrName>
                                        </p:attrNameLst>
                                      </p:cBhvr>
                                      <p:to>
                                        <p:strVal val="visible"/>
                                      </p:to>
                                    </p:set>
                                    <p:animEffect filter="fade" transition="in">
                                      <p:cBhvr>
                                        <p:cTn dur="500"/>
                                        <p:tgtEl>
                                          <p:spTgt spid="1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85"/>
                                        </p:tgtEl>
                                      </p:cBhvr>
                                    </p:animEffect>
                                    <p:set>
                                      <p:cBhvr>
                                        <p:cTn dur="1" fill="hold">
                                          <p:stCondLst>
                                            <p:cond delay="500"/>
                                          </p:stCondLst>
                                        </p:cTn>
                                        <p:tgtEl>
                                          <p:spTgt spid="128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0"/>
                                        </p:tgtEl>
                                        <p:attrNameLst>
                                          <p:attrName>style.visibility</p:attrName>
                                        </p:attrNameLst>
                                      </p:cBhvr>
                                      <p:to>
                                        <p:strVal val="visible"/>
                                      </p:to>
                                    </p:set>
                                    <p:animEffect filter="fade" transition="in">
                                      <p:cBhvr>
                                        <p:cTn dur="500"/>
                                        <p:tgtEl>
                                          <p:spTgt spid="1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80"/>
                                        </p:tgtEl>
                                      </p:cBhvr>
                                    </p:animEffect>
                                    <p:set>
                                      <p:cBhvr>
                                        <p:cTn dur="1" fill="hold">
                                          <p:stCondLst>
                                            <p:cond delay="500"/>
                                          </p:stCondLst>
                                        </p:cTn>
                                        <p:tgtEl>
                                          <p:spTgt spid="128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1"/>
                                        </p:tgtEl>
                                        <p:attrNameLst>
                                          <p:attrName>style.visibility</p:attrName>
                                        </p:attrNameLst>
                                      </p:cBhvr>
                                      <p:to>
                                        <p:strVal val="visible"/>
                                      </p:to>
                                    </p:set>
                                    <p:animEffect filter="fade" transition="in">
                                      <p:cBhvr>
                                        <p:cTn dur="500"/>
                                        <p:tgtEl>
                                          <p:spTgt spid="1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91" name="Shape 1291"/>
        <p:cNvGrpSpPr/>
        <p:nvPr/>
      </p:nvGrpSpPr>
      <p:grpSpPr>
        <a:xfrm>
          <a:off x="0" y="0"/>
          <a:ext cx="0" cy="0"/>
          <a:chOff x="0" y="0"/>
          <a:chExt cx="0" cy="0"/>
        </a:xfrm>
      </p:grpSpPr>
      <p:sp>
        <p:nvSpPr>
          <p:cNvPr id="1292" name="Google Shape;1292;p118"/>
          <p:cNvSpPr txBox="1"/>
          <p:nvPr/>
        </p:nvSpPr>
        <p:spPr>
          <a:xfrm>
            <a:off x="2303462" y="3600450"/>
            <a:ext cx="5156200" cy="46037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Πολλαπλή Στοίχιση Αλληλουχιών</a:t>
            </a:r>
            <a:r>
              <a:rPr b="1" i="0" lang="en-US" sz="2200" u="none">
                <a:solidFill>
                  <a:srgbClr val="000000"/>
                </a:solidFill>
                <a:latin typeface="Arial"/>
                <a:ea typeface="Arial"/>
                <a:cs typeface="Arial"/>
                <a:sym typeface="Arial"/>
              </a:rPr>
              <a:t> </a:t>
            </a:r>
            <a:endParaRPr/>
          </a:p>
        </p:txBody>
      </p:sp>
      <p:sp>
        <p:nvSpPr>
          <p:cNvPr id="1293" name="Google Shape;1293;p118"/>
          <p:cNvSpPr txBox="1"/>
          <p:nvPr/>
        </p:nvSpPr>
        <p:spPr>
          <a:xfrm>
            <a:off x="2339975" y="260350"/>
            <a:ext cx="5187950" cy="825500"/>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Στοίχιση Αλληλουχιών κατά Ζεύγη</a:t>
            </a:r>
            <a:endParaRPr/>
          </a:p>
        </p:txBody>
      </p:sp>
      <p:pic>
        <p:nvPicPr>
          <p:cNvPr id="1294" name="Google Shape;1294;p118"/>
          <p:cNvPicPr preferRelativeResize="0"/>
          <p:nvPr/>
        </p:nvPicPr>
        <p:blipFill rotWithShape="1">
          <a:blip r:embed="rId3">
            <a:alphaModFix/>
          </a:blip>
          <a:srcRect b="0" l="0" r="0" t="24058"/>
          <a:stretch/>
        </p:blipFill>
        <p:spPr>
          <a:xfrm>
            <a:off x="1258887" y="822325"/>
            <a:ext cx="7062787" cy="2925762"/>
          </a:xfrm>
          <a:prstGeom prst="rect">
            <a:avLst/>
          </a:prstGeom>
          <a:noFill/>
          <a:ln>
            <a:noFill/>
          </a:ln>
        </p:spPr>
      </p:pic>
      <p:pic>
        <p:nvPicPr>
          <p:cNvPr id="1295" name="Google Shape;1295;p118"/>
          <p:cNvPicPr preferRelativeResize="0"/>
          <p:nvPr/>
        </p:nvPicPr>
        <p:blipFill rotWithShape="1">
          <a:blip r:embed="rId4">
            <a:alphaModFix/>
          </a:blip>
          <a:srcRect b="58401" l="1181" r="42120" t="12588"/>
          <a:stretch/>
        </p:blipFill>
        <p:spPr>
          <a:xfrm>
            <a:off x="900112" y="4027487"/>
            <a:ext cx="7786687" cy="2781300"/>
          </a:xfrm>
          <a:prstGeom prst="rect">
            <a:avLst/>
          </a:prstGeom>
          <a:noFill/>
          <a:ln>
            <a:noFill/>
          </a:ln>
        </p:spPr>
      </p:pic>
      <p:sp>
        <p:nvSpPr>
          <p:cNvPr id="1296" name="Google Shape;1296;p118"/>
          <p:cNvSpPr txBox="1"/>
          <p:nvPr/>
        </p:nvSpPr>
        <p:spPr>
          <a:xfrm>
            <a:off x="581025" y="6597650"/>
            <a:ext cx="8191500" cy="138747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a:solidFill>
                  <a:srgbClr val="000000"/>
                </a:solidFill>
                <a:latin typeface="Arial"/>
                <a:ea typeface="Arial"/>
                <a:cs typeface="Arial"/>
                <a:sym typeface="Arial"/>
              </a:rPr>
              <a:t>* απόλυτη φυσικοχημική ομοιότητα καταλοίπων</a:t>
            </a:r>
            <a:endParaRPr/>
          </a:p>
          <a:p>
            <a:pPr indent="0" lvl="0" marL="0" marR="0" rtl="0" algn="l">
              <a:lnSpc>
                <a:spcPct val="100000"/>
              </a:lnSpc>
              <a:spcBef>
                <a:spcPts val="0"/>
              </a:spcBef>
              <a:spcAft>
                <a:spcPts val="0"/>
              </a:spcAft>
              <a:buClr>
                <a:srgbClr val="000000"/>
              </a:buClr>
              <a:buSzPts val="1700"/>
              <a:buFont typeface="Arial"/>
              <a:buNone/>
            </a:pPr>
            <a:r>
              <a:rPr b="1" i="0" lang="en-US" sz="1700" u="none">
                <a:solidFill>
                  <a:srgbClr val="000000"/>
                </a:solidFill>
                <a:latin typeface="Arial"/>
                <a:ea typeface="Arial"/>
                <a:cs typeface="Arial"/>
                <a:sym typeface="Arial"/>
              </a:rPr>
              <a:t>:   μεγάλη φυσικοχημική ομοιότητα καταλοίπων</a:t>
            </a:r>
            <a:endParaRPr/>
          </a:p>
          <a:p>
            <a:pPr indent="0" lvl="0" marL="0" marR="0" rtl="0" algn="l">
              <a:lnSpc>
                <a:spcPct val="100000"/>
              </a:lnSpc>
              <a:spcBef>
                <a:spcPts val="0"/>
              </a:spcBef>
              <a:spcAft>
                <a:spcPts val="0"/>
              </a:spcAft>
              <a:buClr>
                <a:srgbClr val="000000"/>
              </a:buClr>
              <a:buSzPts val="1700"/>
              <a:buFont typeface="Arial"/>
              <a:buNone/>
            </a:pPr>
            <a:r>
              <a:rPr b="1" i="0" lang="en-US" sz="1700" u="none">
                <a:solidFill>
                  <a:srgbClr val="000000"/>
                </a:solidFill>
                <a:latin typeface="Arial"/>
                <a:ea typeface="Arial"/>
                <a:cs typeface="Arial"/>
                <a:sym typeface="Arial"/>
              </a:rPr>
              <a:t>.  μέτρια φυσικοχημική ομοιότητα καταλοίπων</a:t>
            </a:r>
            <a:endParaRPr/>
          </a:p>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None/>
            </a:pPr>
            <a:r>
              <a:t/>
            </a:r>
            <a:endParaRPr b="0" i="0" sz="1400" u="non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00" name="Shape 1300"/>
        <p:cNvGrpSpPr/>
        <p:nvPr/>
      </p:nvGrpSpPr>
      <p:grpSpPr>
        <a:xfrm>
          <a:off x="0" y="0"/>
          <a:ext cx="0" cy="0"/>
          <a:chOff x="0" y="0"/>
          <a:chExt cx="0" cy="0"/>
        </a:xfrm>
      </p:grpSpPr>
      <p:sp>
        <p:nvSpPr>
          <p:cNvPr id="1301" name="Google Shape;1301;p119"/>
          <p:cNvSpPr txBox="1"/>
          <p:nvPr>
            <p:ph type="title"/>
          </p:nvPr>
        </p:nvSpPr>
        <p:spPr>
          <a:xfrm>
            <a:off x="434975" y="287337"/>
            <a:ext cx="9286875" cy="698500"/>
          </a:xfrm>
          <a:prstGeom prst="rect">
            <a:avLst/>
          </a:prstGeom>
          <a:noFill/>
          <a:ln>
            <a:noFill/>
          </a:ln>
        </p:spPr>
        <p:txBody>
          <a:bodyPr anchorCtr="0" anchor="t" bIns="46800" lIns="90000" spcFirstLastPara="1" rIns="90000" wrap="square" tIns="46800">
            <a:noAutofit/>
          </a:bodyPr>
          <a:lstStyle/>
          <a:p>
            <a:pPr indent="0" lvl="0" marL="0" rtl="0" algn="ctr">
              <a:lnSpc>
                <a:spcPct val="93000"/>
              </a:lnSpc>
              <a:spcBef>
                <a:spcPts val="0"/>
              </a:spcBef>
              <a:spcAft>
                <a:spcPts val="0"/>
              </a:spcAft>
              <a:buClr>
                <a:srgbClr val="FF9900"/>
              </a:buClr>
              <a:buSzPts val="2800"/>
              <a:buFont typeface="Arial"/>
              <a:buNone/>
            </a:pPr>
            <a:r>
              <a:rPr b="1" i="0" lang="en-US" sz="2800" u="sng">
                <a:solidFill>
                  <a:srgbClr val="FF9900"/>
                </a:solidFill>
                <a:latin typeface="Arial"/>
                <a:ea typeface="Arial"/>
                <a:cs typeface="Arial"/>
                <a:sym typeface="Arial"/>
              </a:rPr>
              <a:t>Μερικές σημαντικές εμπειρικές παρατηρήσεις</a:t>
            </a:r>
            <a:endParaRPr/>
          </a:p>
        </p:txBody>
      </p:sp>
      <p:sp>
        <p:nvSpPr>
          <p:cNvPr id="1302" name="Google Shape;1302;p119"/>
          <p:cNvSpPr txBox="1"/>
          <p:nvPr>
            <p:ph idx="1" type="body"/>
          </p:nvPr>
        </p:nvSpPr>
        <p:spPr>
          <a:xfrm>
            <a:off x="503237" y="1477962"/>
            <a:ext cx="9072562" cy="4989512"/>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t" bIns="46800" lIns="90000" spcFirstLastPara="1" rIns="90000" wrap="square" tIns="46800">
            <a:noAutofit/>
          </a:bodyPr>
          <a:lstStyle/>
          <a:p>
            <a:pPr indent="-336550" lvl="0" marL="336550" marR="0" rtl="0" algn="l">
              <a:lnSpc>
                <a:spcPct val="90000"/>
              </a:lnSpc>
              <a:spcBef>
                <a:spcPts val="0"/>
              </a:spcBef>
              <a:spcAft>
                <a:spcPts val="0"/>
              </a:spcAft>
              <a:buClr>
                <a:srgbClr val="000000"/>
              </a:buClr>
              <a:buSzPts val="2400"/>
              <a:buFont typeface="Arial"/>
              <a:buChar char="•"/>
            </a:pPr>
            <a:r>
              <a:rPr b="0" i="0" lang="en-US" sz="2400" u="none">
                <a:solidFill>
                  <a:srgbClr val="000000"/>
                </a:solidFill>
                <a:latin typeface="Arial"/>
                <a:ea typeface="Arial"/>
                <a:cs typeface="Arial"/>
                <a:sym typeface="Arial"/>
              </a:rPr>
              <a:t>Βάσεις Δεδομένων: Πολλά λάθη από αυτοματοποιημένο χαρακτηρισμό (automated annotation)!</a:t>
            </a:r>
            <a:endParaRPr/>
          </a:p>
          <a:p>
            <a:pPr indent="-336550" lvl="0" marL="336550" marR="0" rtl="0" algn="l">
              <a:lnSpc>
                <a:spcPct val="90000"/>
              </a:lnSpc>
              <a:spcBef>
                <a:spcPts val="600"/>
              </a:spcBef>
              <a:spcAft>
                <a:spcPts val="0"/>
              </a:spcAft>
              <a:buClr>
                <a:srgbClr val="000000"/>
              </a:buClr>
              <a:buSzPts val="2400"/>
              <a:buFont typeface="Arial"/>
              <a:buChar char="•"/>
            </a:pPr>
            <a:r>
              <a:rPr b="0" i="0" lang="en-US" sz="2400" u="none">
                <a:solidFill>
                  <a:srgbClr val="000000"/>
                </a:solidFill>
                <a:latin typeface="Arial"/>
                <a:ea typeface="Arial"/>
                <a:cs typeface="Arial"/>
                <a:sym typeface="Arial"/>
              </a:rPr>
              <a:t>Όχι όλες οι βάσεις δεδομένων διαθέσιμες από όλους τους servers</a:t>
            </a:r>
            <a:endParaRPr/>
          </a:p>
          <a:p>
            <a:pPr indent="-336550" lvl="0" marL="336550" marR="0" rtl="0" algn="l">
              <a:lnSpc>
                <a:spcPct val="90000"/>
              </a:lnSpc>
              <a:spcBef>
                <a:spcPts val="600"/>
              </a:spcBef>
              <a:spcAft>
                <a:spcPts val="0"/>
              </a:spcAft>
              <a:buClr>
                <a:srgbClr val="000000"/>
              </a:buClr>
              <a:buSzPts val="2400"/>
              <a:buFont typeface="Arial"/>
              <a:buChar char="•"/>
            </a:pPr>
            <a:r>
              <a:rPr b="0" i="0" lang="en-US" sz="2400" u="none">
                <a:solidFill>
                  <a:srgbClr val="000000"/>
                </a:solidFill>
                <a:latin typeface="Arial"/>
                <a:ea typeface="Arial"/>
                <a:cs typeface="Arial"/>
                <a:sym typeface="Arial"/>
              </a:rPr>
              <a:t>Η συχνότητα ενημέρωσης δεν είναι ίδια για όλους τους servers. Δημιουργία νέων βάσεων μεταξύ διαφόρων εκδόσεων (παράδειγμα: EMBLnew….)</a:t>
            </a:r>
            <a:endParaRPr/>
          </a:p>
          <a:p>
            <a:pPr indent="-336550" lvl="0" marL="336550" marR="0" rtl="0" algn="l">
              <a:lnSpc>
                <a:spcPct val="90000"/>
              </a:lnSpc>
              <a:spcBef>
                <a:spcPts val="600"/>
              </a:spcBef>
              <a:spcAft>
                <a:spcPts val="0"/>
              </a:spcAft>
              <a:buClr>
                <a:srgbClr val="000000"/>
              </a:buClr>
              <a:buSzPts val="2400"/>
              <a:buFont typeface="Arial"/>
              <a:buChar char="•"/>
            </a:pPr>
            <a:r>
              <a:rPr b="0" i="0" lang="en-US" sz="2400" u="none">
                <a:solidFill>
                  <a:srgbClr val="000000"/>
                </a:solidFill>
                <a:latin typeface="Arial"/>
                <a:ea typeface="Arial"/>
                <a:cs typeface="Arial"/>
                <a:sym typeface="Arial"/>
              </a:rPr>
              <a:t>Μερικοί servers προσθέτουν αυτόματα έμμεσους συνδέσμους (implicit links) προς χρήσιμες διασυνδεόμενες αναφορές (cross-references) σε μια καταχώρηση, συμπληρωματικά προς τους ήδη υπάρχοντες συνδέσμους-links (explicit links)</a:t>
            </a:r>
            <a:endParaRPr/>
          </a:p>
          <a:p>
            <a:pPr indent="-342900" lvl="0" marL="342900" marR="0" rtl="0" algn="l">
              <a:lnSpc>
                <a:spcPct val="93000"/>
              </a:lnSpc>
              <a:spcBef>
                <a:spcPts val="0"/>
              </a:spcBef>
              <a:spcAft>
                <a:spcPts val="0"/>
              </a:spcAft>
              <a:buNone/>
            </a:pPr>
            <a:r>
              <a:t/>
            </a:r>
            <a:endParaRPr b="0" i="0" sz="2400" u="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5" name="Shape 205"/>
        <p:cNvGrpSpPr/>
        <p:nvPr/>
      </p:nvGrpSpPr>
      <p:grpSpPr>
        <a:xfrm>
          <a:off x="0" y="0"/>
          <a:ext cx="0" cy="0"/>
          <a:chOff x="0" y="0"/>
          <a:chExt cx="0" cy="0"/>
        </a:xfrm>
      </p:grpSpPr>
      <p:pic>
        <p:nvPicPr>
          <p:cNvPr id="206" name="Google Shape;206;p12"/>
          <p:cNvPicPr preferRelativeResize="0"/>
          <p:nvPr/>
        </p:nvPicPr>
        <p:blipFill rotWithShape="1">
          <a:blip r:embed="rId3">
            <a:alphaModFix/>
          </a:blip>
          <a:srcRect b="21663" l="19998" r="24995" t="9999"/>
          <a:stretch/>
        </p:blipFill>
        <p:spPr>
          <a:xfrm>
            <a:off x="731837" y="1592262"/>
            <a:ext cx="8321675" cy="5851525"/>
          </a:xfrm>
          <a:prstGeom prst="rect">
            <a:avLst/>
          </a:prstGeom>
          <a:noFill/>
          <a:ln>
            <a:noFill/>
          </a:ln>
        </p:spPr>
      </p:pic>
      <p:sp>
        <p:nvSpPr>
          <p:cNvPr id="207" name="Google Shape;207;p12"/>
          <p:cNvSpPr txBox="1"/>
          <p:nvPr/>
        </p:nvSpPr>
        <p:spPr>
          <a:xfrm>
            <a:off x="457200" y="365125"/>
            <a:ext cx="5942012" cy="542925"/>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Αιμοσφαιρίνη Α</a:t>
            </a:r>
            <a:endParaRPr/>
          </a:p>
        </p:txBody>
      </p:sp>
      <p:cxnSp>
        <p:nvCxnSpPr>
          <p:cNvPr id="208" name="Google Shape;208;p12"/>
          <p:cNvCxnSpPr/>
          <p:nvPr/>
        </p:nvCxnSpPr>
        <p:spPr>
          <a:xfrm>
            <a:off x="122237" y="1003300"/>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09" name="Shape 1309"/>
        <p:cNvGrpSpPr/>
        <p:nvPr/>
      </p:nvGrpSpPr>
      <p:grpSpPr>
        <a:xfrm>
          <a:off x="0" y="0"/>
          <a:ext cx="0" cy="0"/>
          <a:chOff x="0" y="0"/>
          <a:chExt cx="0" cy="0"/>
        </a:xfrm>
      </p:grpSpPr>
      <p:sp>
        <p:nvSpPr>
          <p:cNvPr id="1310" name="Google Shape;1310;p120"/>
          <p:cNvSpPr txBox="1"/>
          <p:nvPr/>
        </p:nvSpPr>
        <p:spPr>
          <a:xfrm>
            <a:off x="152400" y="0"/>
            <a:ext cx="8991600" cy="1008062"/>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a:solidFill>
                  <a:srgbClr val="000000"/>
                </a:solidFill>
                <a:latin typeface="Arial"/>
                <a:ea typeface="Arial"/>
                <a:cs typeface="Arial"/>
                <a:sym typeface="Arial"/>
              </a:rPr>
              <a:t>Πρακτική Άσκηση</a:t>
            </a:r>
            <a:endParaRPr/>
          </a:p>
          <a:p>
            <a:pPr indent="0" lvl="0" marL="0" marR="0" rtl="0" algn="l">
              <a:lnSpc>
                <a:spcPct val="93000"/>
              </a:lnSpc>
              <a:spcBef>
                <a:spcPts val="0"/>
              </a:spcBef>
              <a:spcAft>
                <a:spcPts val="0"/>
              </a:spcAft>
              <a:buNone/>
            </a:pPr>
            <a:r>
              <a:t/>
            </a:r>
            <a:endParaRPr b="1" i="0" sz="3000" u="sng">
              <a:solidFill>
                <a:srgbClr val="000000"/>
              </a:solidFill>
              <a:latin typeface="Arial"/>
              <a:ea typeface="Arial"/>
              <a:cs typeface="Arial"/>
              <a:sym typeface="Arial"/>
            </a:endParaRPr>
          </a:p>
        </p:txBody>
      </p:sp>
      <p:sp>
        <p:nvSpPr>
          <p:cNvPr id="1311" name="Google Shape;1311;p120"/>
          <p:cNvSpPr txBox="1"/>
          <p:nvPr/>
        </p:nvSpPr>
        <p:spPr>
          <a:xfrm>
            <a:off x="468312" y="684212"/>
            <a:ext cx="8362950" cy="5915025"/>
          </a:xfrm>
          <a:prstGeom prst="rect">
            <a:avLst/>
          </a:prstGeom>
          <a:noFill/>
          <a:ln>
            <a:noFill/>
          </a:ln>
        </p:spPr>
        <p:txBody>
          <a:bodyPr anchorCtr="0" anchor="t" bIns="46800" lIns="90000" spcFirstLastPara="1" rIns="90000" wrap="square" tIns="46800">
            <a:spAutoFit/>
          </a:bodyPr>
          <a:lstStyle/>
          <a:p>
            <a:pPr indent="-168275" lvl="0" marL="168275" marR="0" rtl="0" algn="l">
              <a:lnSpc>
                <a:spcPct val="100000"/>
              </a:lnSpc>
              <a:spcBef>
                <a:spcPts val="0"/>
              </a:spcBef>
              <a:spcAft>
                <a:spcPts val="0"/>
              </a:spcAft>
              <a:buClr>
                <a:srgbClr val="FF9900"/>
              </a:buClr>
              <a:buSzPts val="2400"/>
              <a:buFont typeface="Noto Sans Symbols"/>
              <a:buChar char="●"/>
            </a:pPr>
            <a:r>
              <a:rPr b="0" i="0" lang="en-US" sz="2400" u="none">
                <a:solidFill>
                  <a:srgbClr val="000000"/>
                </a:solidFill>
                <a:latin typeface="Arial"/>
                <a:ea typeface="Arial"/>
                <a:cs typeface="Arial"/>
                <a:sym typeface="Arial"/>
              </a:rPr>
              <a:t>Επισκεφθείτε  την σελίδα του </a:t>
            </a:r>
            <a:r>
              <a:rPr b="1" i="0" lang="en-US" sz="2400" u="none">
                <a:solidFill>
                  <a:srgbClr val="000000"/>
                </a:solidFill>
                <a:latin typeface="Arial"/>
                <a:ea typeface="Arial"/>
                <a:cs typeface="Arial"/>
                <a:sym typeface="Arial"/>
              </a:rPr>
              <a:t>NCBI</a:t>
            </a:r>
            <a:r>
              <a:rPr b="0" i="0" lang="en-US" sz="2400" u="none">
                <a:solidFill>
                  <a:srgbClr val="000000"/>
                </a:solidFill>
                <a:latin typeface="Arial"/>
                <a:ea typeface="Arial"/>
                <a:cs typeface="Arial"/>
                <a:sym typeface="Arial"/>
              </a:rPr>
              <a:t> και με «query» την λέξη «Wisp1» αναζητήστε..</a:t>
            </a:r>
            <a:endParaRPr/>
          </a:p>
          <a:p>
            <a:pPr indent="-168275" lvl="0" marL="168275"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168275" lvl="0" marL="168275" marR="0" rtl="0" algn="l">
              <a:lnSpc>
                <a:spcPct val="100000"/>
              </a:lnSpc>
              <a:spcBef>
                <a:spcPts val="0"/>
              </a:spcBef>
              <a:spcAft>
                <a:spcPts val="0"/>
              </a:spcAft>
              <a:buClr>
                <a:srgbClr val="FF9900"/>
              </a:buClr>
              <a:buSzPts val="2400"/>
              <a:buFont typeface="Noto Sans Symbols"/>
              <a:buChar char="●"/>
            </a:pPr>
            <a:r>
              <a:rPr b="0" i="0" lang="en-US" sz="2400" u="none">
                <a:solidFill>
                  <a:srgbClr val="000000"/>
                </a:solidFill>
                <a:latin typeface="Arial"/>
                <a:ea typeface="Arial"/>
                <a:cs typeface="Arial"/>
                <a:sym typeface="Arial"/>
              </a:rPr>
              <a:t>Περιορίστε τα αποτελέσματα (π.χ. για συγκεκριμένο οργανισμό)</a:t>
            </a:r>
            <a:endParaRPr/>
          </a:p>
          <a:p>
            <a:pPr indent="-168275" lvl="0" marL="168275"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168275" lvl="0" marL="168275" marR="0" rtl="0" algn="l">
              <a:lnSpc>
                <a:spcPct val="100000"/>
              </a:lnSpc>
              <a:spcBef>
                <a:spcPts val="0"/>
              </a:spcBef>
              <a:spcAft>
                <a:spcPts val="0"/>
              </a:spcAft>
              <a:buClr>
                <a:srgbClr val="FF9900"/>
              </a:buClr>
              <a:buSzPts val="2400"/>
              <a:buFont typeface="Noto Sans Symbols"/>
              <a:buChar char="●"/>
            </a:pPr>
            <a:r>
              <a:rPr b="0" i="0" lang="en-US" sz="2400" u="none">
                <a:solidFill>
                  <a:srgbClr val="000000"/>
                </a:solidFill>
                <a:latin typeface="Arial"/>
                <a:ea typeface="Arial"/>
                <a:cs typeface="Arial"/>
                <a:sym typeface="Arial"/>
              </a:rPr>
              <a:t>Eξάγουμε τις ακολουθίες του γονιδίου Wisp1 από άνθρωπο και ποντίκι καθώς και των πρωτεϊνών τους σε «fasta format» </a:t>
            </a:r>
            <a:endParaRPr/>
          </a:p>
          <a:p>
            <a:pPr indent="-168275" lvl="0" marL="168275"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168275" lvl="0" marL="168275" marR="0" rtl="0" algn="l">
              <a:lnSpc>
                <a:spcPct val="100000"/>
              </a:lnSpc>
              <a:spcBef>
                <a:spcPts val="0"/>
              </a:spcBef>
              <a:spcAft>
                <a:spcPts val="0"/>
              </a:spcAft>
              <a:buClr>
                <a:srgbClr val="FF9900"/>
              </a:buClr>
              <a:buSzPts val="2400"/>
              <a:buFont typeface="Noto Sans Symbols"/>
              <a:buChar char="●"/>
            </a:pPr>
            <a:r>
              <a:rPr b="0" i="0" lang="en-US" sz="2400" u="none">
                <a:solidFill>
                  <a:srgbClr val="000000"/>
                </a:solidFill>
                <a:latin typeface="Arial"/>
                <a:ea typeface="Arial"/>
                <a:cs typeface="Arial"/>
                <a:sym typeface="Arial"/>
              </a:rPr>
              <a:t>   Εκτελέστε κατά ζεύγη στοίχιση των πρωτεϊνικών και των    γονιδιακών αλληλουχιών αυτών των οργανισμών μέσω του</a:t>
            </a:r>
            <a:r>
              <a:rPr b="1" i="0" lang="en-US" sz="2400" u="none">
                <a:solidFill>
                  <a:srgbClr val="000000"/>
                </a:solidFill>
                <a:latin typeface="Arial"/>
                <a:ea typeface="Arial"/>
                <a:cs typeface="Arial"/>
                <a:sym typeface="Arial"/>
              </a:rPr>
              <a:t> ΕΜΒΟSS NEEDLE: https://www.ebi.ac.uk/Tools/psa/emboss_needle/</a:t>
            </a:r>
            <a:endParaRPr/>
          </a:p>
          <a:p>
            <a:pPr indent="-168275" lvl="0" marL="168275"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168275" lvl="0" marL="168275" marR="0" rtl="0" algn="l">
              <a:lnSpc>
                <a:spcPct val="100000"/>
              </a:lnSpc>
              <a:spcBef>
                <a:spcPts val="0"/>
              </a:spcBef>
              <a:spcAft>
                <a:spcPts val="0"/>
              </a:spcAft>
              <a:buClr>
                <a:srgbClr val="FF9900"/>
              </a:buClr>
              <a:buSzPts val="2400"/>
              <a:buFont typeface="Noto Sans Symbols"/>
              <a:buChar char="●"/>
            </a:pPr>
            <a:r>
              <a:rPr b="1" i="0" lang="en-US" sz="2400" u="none">
                <a:solidFill>
                  <a:srgbClr val="000000"/>
                </a:solidFill>
                <a:latin typeface="Arial"/>
                <a:ea typeface="Arial"/>
                <a:cs typeface="Arial"/>
                <a:sym typeface="Arial"/>
              </a:rPr>
              <a:t>Σχολιάστε τα αποτελέσματά σας. </a:t>
            </a:r>
            <a:endParaRPr/>
          </a:p>
          <a:p>
            <a:pPr indent="-168275" lvl="0" marL="168275"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168275" lvl="0" marL="168275" marR="0" rtl="0" algn="l">
              <a:lnSpc>
                <a:spcPct val="100000"/>
              </a:lnSpc>
              <a:spcBef>
                <a:spcPts val="0"/>
              </a:spcBef>
              <a:spcAft>
                <a:spcPts val="0"/>
              </a:spcAft>
              <a:buClr>
                <a:srgbClr val="FF9900"/>
              </a:buClr>
              <a:buSzPts val="2400"/>
              <a:buFont typeface="Noto Sans Symbols"/>
              <a:buChar char="●"/>
            </a:pPr>
            <a:r>
              <a:rPr b="1" i="0" lang="en-US" sz="2400" u="none">
                <a:solidFill>
                  <a:srgbClr val="000000"/>
                </a:solidFill>
                <a:latin typeface="Arial"/>
                <a:ea typeface="Arial"/>
                <a:cs typeface="Arial"/>
                <a:sym typeface="Arial"/>
              </a:rPr>
              <a:t>Τι συμπεραίνετε;</a:t>
            </a:r>
            <a:endParaRPr/>
          </a:p>
        </p:txBody>
      </p:sp>
    </p:spTree>
  </p:cSld>
  <p:clrMapOvr>
    <a:masterClrMapping/>
  </p:clrMapOvr>
  <p:transition advTm="1024">
    <p:split/>
  </p:transition>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18" name="Shape 1318"/>
        <p:cNvGrpSpPr/>
        <p:nvPr/>
      </p:nvGrpSpPr>
      <p:grpSpPr>
        <a:xfrm>
          <a:off x="0" y="0"/>
          <a:ext cx="0" cy="0"/>
          <a:chOff x="0" y="0"/>
          <a:chExt cx="0" cy="0"/>
        </a:xfrm>
      </p:grpSpPr>
      <p:sp>
        <p:nvSpPr>
          <p:cNvPr id="1319" name="Google Shape;1319;p121"/>
          <p:cNvSpPr txBox="1"/>
          <p:nvPr/>
        </p:nvSpPr>
        <p:spPr>
          <a:xfrm>
            <a:off x="274637" y="423862"/>
            <a:ext cx="8991600" cy="76358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sng">
                <a:solidFill>
                  <a:srgbClr val="000000"/>
                </a:solidFill>
                <a:latin typeface="Arial"/>
                <a:ea typeface="Arial"/>
                <a:cs typeface="Arial"/>
                <a:sym typeface="Arial"/>
              </a:rPr>
              <a:t>Ευχαριστώ</a:t>
            </a:r>
            <a:endParaRPr/>
          </a:p>
        </p:txBody>
      </p:sp>
      <p:sp>
        <p:nvSpPr>
          <p:cNvPr id="1320" name="Google Shape;1320;p121"/>
          <p:cNvSpPr txBox="1"/>
          <p:nvPr/>
        </p:nvSpPr>
        <p:spPr>
          <a:xfrm>
            <a:off x="4392612" y="6765925"/>
            <a:ext cx="5486400" cy="642937"/>
          </a:xfrm>
          <a:prstGeom prst="rect">
            <a:avLst/>
          </a:prstGeom>
          <a:noFill/>
          <a:ln>
            <a:noFill/>
          </a:ln>
        </p:spPr>
        <p:txBody>
          <a:bodyPr anchorCtr="0" anchor="t" bIns="46800" lIns="90000" spcFirstLastPara="1" rIns="90000" wrap="square" tIns="46800">
            <a:spAutoFit/>
          </a:bodyPr>
          <a:lstStyle/>
          <a:p>
            <a:pPr indent="-271462" lvl="0" marL="271462" marR="0" rtl="0" algn="l">
              <a:lnSpc>
                <a:spcPct val="100000"/>
              </a:lnSpc>
              <a:spcBef>
                <a:spcPts val="0"/>
              </a:spcBef>
              <a:spcAft>
                <a:spcPts val="0"/>
              </a:spcAft>
              <a:buClr>
                <a:srgbClr val="FFFFFF"/>
              </a:buClr>
              <a:buSzPts val="3600"/>
              <a:buFont typeface="Times New Roman"/>
              <a:buAutoNum type="arabicPeriod"/>
            </a:pPr>
            <a:r>
              <a:rPr b="1" i="0" lang="en-US" sz="3600" u="none">
                <a:solidFill>
                  <a:srgbClr val="000000"/>
                </a:solidFill>
                <a:latin typeface="Arial"/>
                <a:ea typeface="Arial"/>
                <a:cs typeface="Arial"/>
                <a:sym typeface="Arial"/>
              </a:rPr>
              <a:t>mkapasa@med.uoa.gr</a:t>
            </a:r>
            <a:endParaRPr/>
          </a:p>
        </p:txBody>
      </p:sp>
      <p:pic>
        <p:nvPicPr>
          <p:cNvPr id="1321" name="Google Shape;1321;p121"/>
          <p:cNvPicPr preferRelativeResize="0"/>
          <p:nvPr/>
        </p:nvPicPr>
        <p:blipFill rotWithShape="1">
          <a:blip r:embed="rId3">
            <a:alphaModFix/>
          </a:blip>
          <a:srcRect b="0" l="0" r="0" t="0"/>
          <a:stretch/>
        </p:blipFill>
        <p:spPr>
          <a:xfrm>
            <a:off x="2011362" y="1463675"/>
            <a:ext cx="5910262" cy="4346575"/>
          </a:xfrm>
          <a:prstGeom prst="rect">
            <a:avLst/>
          </a:prstGeom>
          <a:noFill/>
          <a:ln>
            <a:noFill/>
          </a:ln>
        </p:spPr>
      </p:pic>
    </p:spTree>
  </p:cSld>
  <p:clrMapOvr>
    <a:masterClrMapping/>
  </p:clrMapOvr>
  <p:transition advTm="1024">
    <p:spli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2" name="Shape 212"/>
        <p:cNvGrpSpPr/>
        <p:nvPr/>
      </p:nvGrpSpPr>
      <p:grpSpPr>
        <a:xfrm>
          <a:off x="0" y="0"/>
          <a:ext cx="0" cy="0"/>
          <a:chOff x="0" y="0"/>
          <a:chExt cx="0" cy="0"/>
        </a:xfrm>
      </p:grpSpPr>
      <p:pic>
        <p:nvPicPr>
          <p:cNvPr id="213" name="Google Shape;213;p13"/>
          <p:cNvPicPr preferRelativeResize="0"/>
          <p:nvPr/>
        </p:nvPicPr>
        <p:blipFill rotWithShape="1">
          <a:blip r:embed="rId3">
            <a:alphaModFix/>
          </a:blip>
          <a:srcRect b="24998" l="19998" r="19998" t="19998"/>
          <a:stretch/>
        </p:blipFill>
        <p:spPr>
          <a:xfrm>
            <a:off x="457200" y="2468562"/>
            <a:ext cx="8978900" cy="4732337"/>
          </a:xfrm>
          <a:prstGeom prst="rect">
            <a:avLst/>
          </a:prstGeom>
          <a:noFill/>
          <a:ln>
            <a:noFill/>
          </a:ln>
        </p:spPr>
      </p:pic>
      <p:cxnSp>
        <p:nvCxnSpPr>
          <p:cNvPr id="214" name="Google Shape;214;p13"/>
          <p:cNvCxnSpPr/>
          <p:nvPr/>
        </p:nvCxnSpPr>
        <p:spPr>
          <a:xfrm>
            <a:off x="122237" y="728662"/>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215" name="Google Shape;215;p13"/>
          <p:cNvSpPr txBox="1"/>
          <p:nvPr/>
        </p:nvSpPr>
        <p:spPr>
          <a:xfrm>
            <a:off x="206375" y="92075"/>
            <a:ext cx="6834187" cy="544512"/>
          </a:xfrm>
          <a:prstGeom prst="rect">
            <a:avLst/>
          </a:prstGeom>
          <a:noFill/>
          <a:ln>
            <a:noFill/>
          </a:ln>
        </p:spPr>
        <p:txBody>
          <a:bodyPr anchorCtr="0" anchor="t" bIns="45000" lIns="90000" spcFirstLastPara="1" rIns="90000" wrap="square" tIns="45000">
            <a:no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Oι Αιμοσφαιρίνες στον Άνθρωπο  </a:t>
            </a:r>
            <a:endParaRPr/>
          </a:p>
        </p:txBody>
      </p:sp>
      <p:sp>
        <p:nvSpPr>
          <p:cNvPr id="216" name="Google Shape;216;p13"/>
          <p:cNvSpPr txBox="1"/>
          <p:nvPr/>
        </p:nvSpPr>
        <p:spPr>
          <a:xfrm>
            <a:off x="914400" y="1828800"/>
            <a:ext cx="8045450" cy="487362"/>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Φυσιολογικά στα ερυθροκύτταρα ενός ενήλικα</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0" name="Shape 220"/>
        <p:cNvGrpSpPr/>
        <p:nvPr/>
      </p:nvGrpSpPr>
      <p:grpSpPr>
        <a:xfrm>
          <a:off x="0" y="0"/>
          <a:ext cx="0" cy="0"/>
          <a:chOff x="0" y="0"/>
          <a:chExt cx="0" cy="0"/>
        </a:xfrm>
      </p:grpSpPr>
      <p:pic>
        <p:nvPicPr>
          <p:cNvPr id="221" name="Google Shape;221;p14"/>
          <p:cNvPicPr preferRelativeResize="0"/>
          <p:nvPr/>
        </p:nvPicPr>
        <p:blipFill rotWithShape="1">
          <a:blip r:embed="rId3">
            <a:alphaModFix/>
          </a:blip>
          <a:srcRect b="24998" l="24996" r="9998" t="19998"/>
          <a:stretch/>
        </p:blipFill>
        <p:spPr>
          <a:xfrm>
            <a:off x="92075" y="1554162"/>
            <a:ext cx="7132637" cy="4389437"/>
          </a:xfrm>
          <a:prstGeom prst="rect">
            <a:avLst/>
          </a:prstGeom>
          <a:noFill/>
          <a:ln>
            <a:noFill/>
          </a:ln>
        </p:spPr>
      </p:pic>
      <p:cxnSp>
        <p:nvCxnSpPr>
          <p:cNvPr id="222" name="Google Shape;222;p14"/>
          <p:cNvCxnSpPr/>
          <p:nvPr/>
        </p:nvCxnSpPr>
        <p:spPr>
          <a:xfrm>
            <a:off x="274637" y="1370012"/>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223" name="Google Shape;223;p14"/>
          <p:cNvSpPr txBox="1"/>
          <p:nvPr/>
        </p:nvSpPr>
        <p:spPr>
          <a:xfrm>
            <a:off x="168275" y="282575"/>
            <a:ext cx="9798050" cy="99695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Τα γονίδια των  αλυσίδων σφαιρίνης στον Άνθρωπο  </a:t>
            </a:r>
            <a:endParaRPr/>
          </a:p>
        </p:txBody>
      </p:sp>
      <p:pic>
        <p:nvPicPr>
          <p:cNvPr id="224" name="Google Shape;224;p14"/>
          <p:cNvPicPr preferRelativeResize="0"/>
          <p:nvPr/>
        </p:nvPicPr>
        <p:blipFill rotWithShape="1">
          <a:blip r:embed="rId4">
            <a:alphaModFix/>
          </a:blip>
          <a:srcRect b="32775" l="34996" r="29996" t="9999"/>
          <a:stretch/>
        </p:blipFill>
        <p:spPr>
          <a:xfrm>
            <a:off x="5121275" y="2193925"/>
            <a:ext cx="4846637" cy="5303837"/>
          </a:xfrm>
          <a:prstGeom prst="rect">
            <a:avLst/>
          </a:prstGeom>
          <a:noFill/>
          <a:ln>
            <a:noFill/>
          </a:ln>
        </p:spPr>
      </p:pic>
      <p:sp>
        <p:nvSpPr>
          <p:cNvPr id="225" name="Google Shape;225;p14"/>
          <p:cNvSpPr/>
          <p:nvPr/>
        </p:nvSpPr>
        <p:spPr>
          <a:xfrm>
            <a:off x="4937125" y="3200400"/>
            <a:ext cx="457200" cy="2560637"/>
          </a:xfrm>
          <a:prstGeom prst="leftBrace">
            <a:avLst>
              <a:gd fmla="val 1800" name="adj1"/>
              <a:gd fmla="val 11257" name="adj2"/>
            </a:avLst>
          </a:prstGeom>
          <a:noFill/>
          <a:ln cap="flat" cmpd="sng" w="36700">
            <a:solidFill>
              <a:srgbClr val="00CC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26" name="Google Shape;226;p14"/>
          <p:cNvSpPr/>
          <p:nvPr/>
        </p:nvSpPr>
        <p:spPr>
          <a:xfrm>
            <a:off x="6594475" y="2651125"/>
            <a:ext cx="457200" cy="4389437"/>
          </a:xfrm>
          <a:prstGeom prst="leftBrace">
            <a:avLst>
              <a:gd fmla="val 1800" name="adj1"/>
              <a:gd fmla="val 11257" name="adj2"/>
            </a:avLst>
          </a:prstGeom>
          <a:noFill/>
          <a:ln cap="flat" cmpd="sng" w="36700">
            <a:solidFill>
              <a:srgbClr val="9933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0" name="Shape 230"/>
        <p:cNvGrpSpPr/>
        <p:nvPr/>
      </p:nvGrpSpPr>
      <p:grpSpPr>
        <a:xfrm>
          <a:off x="0" y="0"/>
          <a:ext cx="0" cy="0"/>
          <a:chOff x="0" y="0"/>
          <a:chExt cx="0" cy="0"/>
        </a:xfrm>
      </p:grpSpPr>
      <p:pic>
        <p:nvPicPr>
          <p:cNvPr id="231" name="Google Shape;231;p15"/>
          <p:cNvPicPr preferRelativeResize="0"/>
          <p:nvPr/>
        </p:nvPicPr>
        <p:blipFill rotWithShape="1">
          <a:blip r:embed="rId3">
            <a:alphaModFix/>
          </a:blip>
          <a:srcRect b="9999" l="0" r="0" t="9999"/>
          <a:stretch/>
        </p:blipFill>
        <p:spPr>
          <a:xfrm>
            <a:off x="6350" y="1495425"/>
            <a:ext cx="10079037" cy="4545012"/>
          </a:xfrm>
          <a:prstGeom prst="rect">
            <a:avLst/>
          </a:prstGeom>
          <a:noFill/>
          <a:ln>
            <a:noFill/>
          </a:ln>
        </p:spPr>
      </p:pic>
      <p:sp>
        <p:nvSpPr>
          <p:cNvPr id="232" name="Google Shape;232;p15"/>
          <p:cNvSpPr/>
          <p:nvPr/>
        </p:nvSpPr>
        <p:spPr>
          <a:xfrm>
            <a:off x="3749675" y="4206875"/>
            <a:ext cx="2774950" cy="204787"/>
          </a:xfrm>
          <a:prstGeom prst="leftArrow">
            <a:avLst>
              <a:gd fmla="val 5400" name="adj1"/>
              <a:gd fmla="val 5400" name="adj2"/>
            </a:avLst>
          </a:prstGeom>
          <a:solidFill>
            <a:srgbClr val="CC3300"/>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33" name="Google Shape;233;p15"/>
          <p:cNvSpPr txBox="1"/>
          <p:nvPr/>
        </p:nvSpPr>
        <p:spPr>
          <a:xfrm>
            <a:off x="6196012" y="3873500"/>
            <a:ext cx="3895725" cy="639762"/>
          </a:xfrm>
          <a:prstGeom prst="rect">
            <a:avLst/>
          </a:prstGeom>
          <a:noFill/>
          <a:ln>
            <a:noFill/>
          </a:ln>
        </p:spPr>
        <p:txBody>
          <a:bodyPr anchorCtr="0" anchor="t" bIns="45000" lIns="90000" spcFirstLastPara="1" rIns="90000" wrap="square" tIns="45000">
            <a:spAutoFit/>
          </a:bodyPr>
          <a:lstStyle/>
          <a:p>
            <a:pPr indent="0" lvl="0" marL="0" marR="0" rtl="0" algn="l">
              <a:lnSpc>
                <a:spcPct val="75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Οργανισμός</a:t>
            </a:r>
            <a:endParaRPr/>
          </a:p>
          <a:p>
            <a:pPr indent="0" lvl="0" marL="0" marR="0" rtl="0" algn="l">
              <a:lnSpc>
                <a:spcPct val="75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    π.χ. άνθρωπος (human)</a:t>
            </a:r>
            <a:endParaRPr/>
          </a:p>
        </p:txBody>
      </p:sp>
      <p:cxnSp>
        <p:nvCxnSpPr>
          <p:cNvPr id="234" name="Google Shape;234;p15"/>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235" name="Google Shape;235;p15"/>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9" name="Shape 239"/>
        <p:cNvGrpSpPr/>
        <p:nvPr/>
      </p:nvGrpSpPr>
      <p:grpSpPr>
        <a:xfrm>
          <a:off x="0" y="0"/>
          <a:ext cx="0" cy="0"/>
          <a:chOff x="0" y="0"/>
          <a:chExt cx="0" cy="0"/>
        </a:xfrm>
      </p:grpSpPr>
      <p:pic>
        <p:nvPicPr>
          <p:cNvPr id="240" name="Google Shape;240;p16"/>
          <p:cNvPicPr preferRelativeResize="0"/>
          <p:nvPr/>
        </p:nvPicPr>
        <p:blipFill rotWithShape="1">
          <a:blip r:embed="rId3">
            <a:alphaModFix/>
          </a:blip>
          <a:srcRect b="9999" l="0" r="0" t="9999"/>
          <a:stretch/>
        </p:blipFill>
        <p:spPr>
          <a:xfrm>
            <a:off x="6350" y="1495425"/>
            <a:ext cx="10079037" cy="4545012"/>
          </a:xfrm>
          <a:prstGeom prst="rect">
            <a:avLst/>
          </a:prstGeom>
          <a:noFill/>
          <a:ln>
            <a:noFill/>
          </a:ln>
        </p:spPr>
      </p:pic>
      <p:cxnSp>
        <p:nvCxnSpPr>
          <p:cNvPr id="241" name="Google Shape;241;p16"/>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242" name="Google Shape;242;p16"/>
          <p:cNvSpPr txBox="1"/>
          <p:nvPr/>
        </p:nvSpPr>
        <p:spPr>
          <a:xfrm>
            <a:off x="5375275" y="2132012"/>
            <a:ext cx="3494087" cy="971550"/>
          </a:xfrm>
          <a:prstGeom prst="rect">
            <a:avLst/>
          </a:prstGeom>
          <a:noFill/>
          <a:ln>
            <a:noFill/>
          </a:ln>
        </p:spPr>
        <p:txBody>
          <a:bodyPr anchorCtr="0" anchor="t" bIns="46800" lIns="90000" spcFirstLastPara="1" rIns="90000" wrap="square" tIns="46800">
            <a:spAutoFit/>
          </a:bodyPr>
          <a:lstStyle/>
          <a:p>
            <a:pPr indent="0" lvl="0" marL="0" marR="0" rtl="0" algn="l">
              <a:lnSpc>
                <a:spcPct val="8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Όνομα πρωτεϊνης</a:t>
            </a:r>
            <a:endParaRPr/>
          </a:p>
          <a:p>
            <a:pPr indent="0" lvl="0" marL="0" marR="0" rtl="0" algn="l">
              <a:lnSpc>
                <a:spcPct val="8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π.χ αιμοσφαιρίνη (hemoglobin)</a:t>
            </a:r>
            <a:endParaRPr/>
          </a:p>
        </p:txBody>
      </p:sp>
      <p:sp>
        <p:nvSpPr>
          <p:cNvPr id="243" name="Google Shape;243;p16"/>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
        <p:nvSpPr>
          <p:cNvPr id="244" name="Google Shape;244;p16"/>
          <p:cNvSpPr/>
          <p:nvPr/>
        </p:nvSpPr>
        <p:spPr>
          <a:xfrm>
            <a:off x="2600325" y="2538412"/>
            <a:ext cx="2774950" cy="204787"/>
          </a:xfrm>
          <a:prstGeom prst="leftArrow">
            <a:avLst>
              <a:gd fmla="val 5400" name="adj1"/>
              <a:gd fmla="val 5400" name="adj2"/>
            </a:avLst>
          </a:prstGeom>
          <a:solidFill>
            <a:srgbClr val="CC3300"/>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8" name="Shape 248"/>
        <p:cNvGrpSpPr/>
        <p:nvPr/>
      </p:nvGrpSpPr>
      <p:grpSpPr>
        <a:xfrm>
          <a:off x="0" y="0"/>
          <a:ext cx="0" cy="0"/>
          <a:chOff x="0" y="0"/>
          <a:chExt cx="0" cy="0"/>
        </a:xfrm>
      </p:grpSpPr>
      <p:pic>
        <p:nvPicPr>
          <p:cNvPr id="249" name="Google Shape;249;p17"/>
          <p:cNvPicPr preferRelativeResize="0"/>
          <p:nvPr/>
        </p:nvPicPr>
        <p:blipFill rotWithShape="1">
          <a:blip r:embed="rId3">
            <a:alphaModFix/>
          </a:blip>
          <a:srcRect b="9999" l="0" r="0" t="14997"/>
          <a:stretch/>
        </p:blipFill>
        <p:spPr>
          <a:xfrm>
            <a:off x="-4762" y="3054350"/>
            <a:ext cx="10079037" cy="4260850"/>
          </a:xfrm>
          <a:prstGeom prst="rect">
            <a:avLst/>
          </a:prstGeom>
          <a:noFill/>
          <a:ln>
            <a:noFill/>
          </a:ln>
        </p:spPr>
      </p:pic>
      <p:sp>
        <p:nvSpPr>
          <p:cNvPr id="250" name="Google Shape;250;p17"/>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cxnSp>
        <p:nvCxnSpPr>
          <p:cNvPr id="251" name="Google Shape;251;p17"/>
          <p:cNvCxnSpPr/>
          <p:nvPr/>
        </p:nvCxnSpPr>
        <p:spPr>
          <a:xfrm>
            <a:off x="212725" y="1189037"/>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252" name="Google Shape;252;p17"/>
          <p:cNvSpPr/>
          <p:nvPr/>
        </p:nvSpPr>
        <p:spPr>
          <a:xfrm>
            <a:off x="3351212" y="5921375"/>
            <a:ext cx="2774950" cy="204787"/>
          </a:xfrm>
          <a:prstGeom prst="leftArrow">
            <a:avLst>
              <a:gd fmla="val 5400" name="adj1"/>
              <a:gd fmla="val 5400" name="adj2"/>
            </a:avLst>
          </a:prstGeom>
          <a:solidFill>
            <a:srgbClr val="CC3300"/>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6" name="Shape 256"/>
        <p:cNvGrpSpPr/>
        <p:nvPr/>
      </p:nvGrpSpPr>
      <p:grpSpPr>
        <a:xfrm>
          <a:off x="0" y="0"/>
          <a:ext cx="0" cy="0"/>
          <a:chOff x="0" y="0"/>
          <a:chExt cx="0" cy="0"/>
        </a:xfrm>
      </p:grpSpPr>
      <p:sp>
        <p:nvSpPr>
          <p:cNvPr id="257" name="Google Shape;257;p18"/>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cxnSp>
        <p:nvCxnSpPr>
          <p:cNvPr id="258" name="Google Shape;258;p18"/>
          <p:cNvCxnSpPr/>
          <p:nvPr/>
        </p:nvCxnSpPr>
        <p:spPr>
          <a:xfrm>
            <a:off x="212725" y="1189037"/>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259" name="Google Shape;259;p18"/>
          <p:cNvSpPr txBox="1"/>
          <p:nvPr/>
        </p:nvSpPr>
        <p:spPr>
          <a:xfrm>
            <a:off x="15875" y="2679700"/>
            <a:ext cx="10079037" cy="4545012"/>
          </a:xfrm>
          <a:prstGeom prst="rect">
            <a:avLst/>
          </a:prstGeom>
          <a:blipFill rotWithShape="1">
            <a:blip r:embed="rId3">
              <a:alphaModFix/>
            </a:blip>
            <a:stretch>
              <a:fillRect b="0" l="0" r="0" t="0"/>
            </a:stretch>
          </a:blipFill>
          <a:ln>
            <a:noFill/>
          </a:ln>
        </p:spPr>
        <p:txBody>
          <a:bodyPr anchorCtr="0" anchor="ctr" bIns="45000" lIns="90000" spcFirstLastPara="1" rIns="90000" wrap="square" tIns="45000">
            <a:noAutofit/>
          </a:bodyPr>
          <a:lstStyle/>
          <a:p>
            <a:pPr indent="0" lvl="0" marL="0" marR="0" rtl="0" algn="l">
              <a:lnSpc>
                <a:spcPct val="93000"/>
              </a:lnSpc>
              <a:spcBef>
                <a:spcPts val="0"/>
              </a:spcBef>
              <a:spcAft>
                <a:spcPts val="0"/>
              </a:spcAft>
              <a:buClr>
                <a:srgbClr val="CC0000"/>
              </a:buClr>
              <a:buSzPts val="8800"/>
              <a:buFont typeface="Arial"/>
              <a:buNone/>
            </a:pPr>
            <a:r>
              <a:rPr b="0" i="0" lang="en-US" sz="8800" u="none">
                <a:solidFill>
                  <a:srgbClr val="CC0000"/>
                </a:solidFill>
                <a:latin typeface="Arial"/>
                <a:ea typeface="Arial"/>
                <a:cs typeface="Arial"/>
                <a:sym typeface="Arial"/>
              </a:rPr>
              <a:t>                   </a:t>
            </a:r>
            <a:endParaRPr/>
          </a:p>
          <a:p>
            <a:pPr indent="0" lvl="0" marL="0" marR="0" rtl="0" algn="l">
              <a:lnSpc>
                <a:spcPct val="93000"/>
              </a:lnSpc>
              <a:spcBef>
                <a:spcPts val="0"/>
              </a:spcBef>
              <a:spcAft>
                <a:spcPts val="0"/>
              </a:spcAft>
              <a:buClr>
                <a:srgbClr val="CC0000"/>
              </a:buClr>
              <a:buSzPts val="8800"/>
              <a:buFont typeface="Arial"/>
              <a:buNone/>
            </a:pPr>
            <a:r>
              <a:rPr b="0" i="0" lang="en-US" sz="8800" u="none">
                <a:solidFill>
                  <a:srgbClr val="CC0000"/>
                </a:solidFill>
                <a:latin typeface="Arial"/>
                <a:ea typeface="Arial"/>
                <a:cs typeface="Arial"/>
                <a:sym typeface="Arial"/>
              </a:rPr>
              <a:t>                ...</a:t>
            </a:r>
            <a:endParaRPr/>
          </a:p>
        </p:txBody>
      </p:sp>
      <p:sp>
        <p:nvSpPr>
          <p:cNvPr id="260" name="Google Shape;260;p18"/>
          <p:cNvSpPr/>
          <p:nvPr/>
        </p:nvSpPr>
        <p:spPr>
          <a:xfrm rot="1860000">
            <a:off x="2743200" y="4943475"/>
            <a:ext cx="731837" cy="457200"/>
          </a:xfrm>
          <a:prstGeom prst="leftArrow">
            <a:avLst>
              <a:gd fmla="val 5400" name="adj1"/>
              <a:gd fmla="val 5400" name="adj2"/>
            </a:avLst>
          </a:prstGeom>
          <a:solidFill>
            <a:srgbClr val="CC3300"/>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4" name="Shape 264"/>
        <p:cNvGrpSpPr/>
        <p:nvPr/>
      </p:nvGrpSpPr>
      <p:grpSpPr>
        <a:xfrm>
          <a:off x="0" y="0"/>
          <a:ext cx="0" cy="0"/>
          <a:chOff x="0" y="0"/>
          <a:chExt cx="0" cy="0"/>
        </a:xfrm>
      </p:grpSpPr>
      <p:pic>
        <p:nvPicPr>
          <p:cNvPr id="265" name="Google Shape;265;p19"/>
          <p:cNvPicPr preferRelativeResize="0"/>
          <p:nvPr/>
        </p:nvPicPr>
        <p:blipFill rotWithShape="1">
          <a:blip r:embed="rId3">
            <a:alphaModFix/>
          </a:blip>
          <a:srcRect b="4997" l="0" r="0" t="9999"/>
          <a:stretch/>
        </p:blipFill>
        <p:spPr>
          <a:xfrm>
            <a:off x="6350" y="1755775"/>
            <a:ext cx="10079037" cy="4827587"/>
          </a:xfrm>
          <a:prstGeom prst="rect">
            <a:avLst/>
          </a:prstGeom>
          <a:noFill/>
          <a:ln>
            <a:noFill/>
          </a:ln>
        </p:spPr>
      </p:pic>
      <p:cxnSp>
        <p:nvCxnSpPr>
          <p:cNvPr id="266" name="Google Shape;266;p19"/>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267" name="Google Shape;267;p19"/>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1" name="Shape 71"/>
        <p:cNvGrpSpPr/>
        <p:nvPr/>
      </p:nvGrpSpPr>
      <p:grpSpPr>
        <a:xfrm>
          <a:off x="0" y="0"/>
          <a:ext cx="0" cy="0"/>
          <a:chOff x="0" y="0"/>
          <a:chExt cx="0" cy="0"/>
        </a:xfrm>
      </p:grpSpPr>
      <p:sp>
        <p:nvSpPr>
          <p:cNvPr id="72" name="Google Shape;72;p2"/>
          <p:cNvSpPr txBox="1"/>
          <p:nvPr/>
        </p:nvSpPr>
        <p:spPr>
          <a:xfrm>
            <a:off x="1293812" y="217487"/>
            <a:ext cx="4241800" cy="58102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Η Διαδρομή μας...</a:t>
            </a:r>
            <a:endParaRPr/>
          </a:p>
        </p:txBody>
      </p:sp>
      <p:sp>
        <p:nvSpPr>
          <p:cNvPr id="73" name="Google Shape;73;p2"/>
          <p:cNvSpPr txBox="1"/>
          <p:nvPr/>
        </p:nvSpPr>
        <p:spPr>
          <a:xfrm>
            <a:off x="0" y="1052512"/>
            <a:ext cx="8485187" cy="6153150"/>
          </a:xfrm>
          <a:prstGeom prst="rect">
            <a:avLst/>
          </a:prstGeom>
          <a:noFill/>
          <a:ln>
            <a:noFill/>
          </a:ln>
        </p:spPr>
        <p:txBody>
          <a:bodyPr anchorCtr="0" anchor="t" bIns="46800" lIns="90000" spcFirstLastPara="1" rIns="90000" wrap="square" tIns="46800">
            <a:spAutoFit/>
          </a:bodyPr>
          <a:lstStyle/>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Ορισμός Βιοπληροφορικής</a:t>
            </a:r>
            <a:endParaRPr/>
          </a:p>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Εφαρμογές Βιοπληροφορικής</a:t>
            </a:r>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Το Πρόγραμμα του γονιδιώματος του Ανθρώπου &amp; άλλων οργανισμών</a:t>
            </a:r>
            <a:endParaRPr/>
          </a:p>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Εισαγωγή στις Βιολογικές Βάσεις Δεδομένων</a:t>
            </a:r>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Εξάγοντας πληροφορίες για γονίδια &amp; πρωτεΐνες</a:t>
            </a:r>
            <a:endParaRPr/>
          </a:p>
          <a:p>
            <a:pPr indent="-298450" lvl="0" marL="298450" marR="0" rtl="0" algn="l">
              <a:lnSpc>
                <a:spcPct val="130000"/>
              </a:lnSpc>
              <a:spcBef>
                <a:spcPts val="0"/>
              </a:spcBef>
              <a:spcAft>
                <a:spcPts val="0"/>
              </a:spcAft>
              <a:buClr>
                <a:srgbClr val="000000"/>
              </a:buClr>
              <a:buSzPts val="2000"/>
              <a:buFont typeface="Arial"/>
              <a:buNone/>
            </a:pPr>
            <a:r>
              <a:t/>
            </a:r>
            <a:endParaRPr b="0" i="0" sz="20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000000"/>
              </a:buClr>
              <a:buSzPts val="2000"/>
              <a:buFont typeface="Arial"/>
              <a:buNone/>
            </a:pPr>
            <a:r>
              <a:t/>
            </a:r>
            <a:endParaRPr b="0" i="0" sz="20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Στοίχιση Ακολουθιών: Πολλαπλή &amp; Κατά Ζεύγη</a:t>
            </a:r>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     Πρακτική Άσκηση</a:t>
            </a:r>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None/>
            </a:pPr>
            <a:r>
              <a:t/>
            </a:r>
            <a:endParaRPr b="0" i="0" sz="1400" u="none">
              <a:solidFill>
                <a:srgbClr val="000000"/>
              </a:solidFill>
              <a:latin typeface="Arial"/>
              <a:ea typeface="Arial"/>
              <a:cs typeface="Arial"/>
              <a:sym typeface="Arial"/>
            </a:endParaRPr>
          </a:p>
        </p:txBody>
      </p:sp>
      <p:cxnSp>
        <p:nvCxnSpPr>
          <p:cNvPr id="74" name="Google Shape;74;p2"/>
          <p:cNvCxnSpPr/>
          <p:nvPr/>
        </p:nvCxnSpPr>
        <p:spPr>
          <a:xfrm>
            <a:off x="755650" y="906462"/>
            <a:ext cx="7924800" cy="1500"/>
          </a:xfrm>
          <a:prstGeom prst="bentConnector3">
            <a:avLst>
              <a:gd fmla="val 10800" name="adj1"/>
            </a:avLst>
          </a:prstGeom>
          <a:noFill/>
          <a:ln cap="flat" cmpd="sng" w="19075">
            <a:solidFill>
              <a:srgbClr val="FF9933"/>
            </a:solidFill>
            <a:prstDash val="solid"/>
            <a:miter lim="800000"/>
            <a:headEnd len="med" w="med" type="none"/>
            <a:tailEnd len="med" w="med" type="none"/>
          </a:ln>
        </p:spPr>
      </p:cxnSp>
      <p:sp>
        <p:nvSpPr>
          <p:cNvPr id="75" name="Google Shape;75;p2"/>
          <p:cNvSpPr txBox="1"/>
          <p:nvPr/>
        </p:nvSpPr>
        <p:spPr>
          <a:xfrm>
            <a:off x="8535987" y="1468437"/>
            <a:ext cx="1512887" cy="360362"/>
          </a:xfrm>
          <a:prstGeom prst="rect">
            <a:avLst/>
          </a:prstGeom>
          <a:solidFill>
            <a:srgbClr val="BBE0E3">
              <a:alpha val="23921"/>
            </a:srgbClr>
          </a:solidFill>
          <a:ln cap="flat" cmpd="sng" w="9525">
            <a:solidFill>
              <a:srgbClr val="000000"/>
            </a:solidFill>
            <a:prstDash val="solid"/>
            <a:miter lim="800000"/>
            <a:headEnd len="sm" w="sm" type="none"/>
            <a:tailEnd len="sm" w="sm" type="none"/>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Μέρος 1</a:t>
            </a:r>
            <a:endParaRPr/>
          </a:p>
        </p:txBody>
      </p:sp>
      <p:sp>
        <p:nvSpPr>
          <p:cNvPr id="76" name="Google Shape;76;p2"/>
          <p:cNvSpPr txBox="1"/>
          <p:nvPr/>
        </p:nvSpPr>
        <p:spPr>
          <a:xfrm>
            <a:off x="8601075" y="4022725"/>
            <a:ext cx="1477962" cy="360362"/>
          </a:xfrm>
          <a:prstGeom prst="rect">
            <a:avLst/>
          </a:prstGeom>
          <a:solidFill>
            <a:srgbClr val="BBE0E3">
              <a:alpha val="22745"/>
            </a:srgbClr>
          </a:solidFill>
          <a:ln cap="flat" cmpd="sng" w="9525">
            <a:solidFill>
              <a:srgbClr val="000000"/>
            </a:solidFill>
            <a:prstDash val="solid"/>
            <a:miter lim="800000"/>
            <a:headEnd len="sm" w="sm" type="none"/>
            <a:tailEnd len="sm" w="sm" type="none"/>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Μέρος 3</a:t>
            </a:r>
            <a:endParaRPr/>
          </a:p>
        </p:txBody>
      </p:sp>
      <p:sp>
        <p:nvSpPr>
          <p:cNvPr id="77" name="Google Shape;77;p2"/>
          <p:cNvSpPr txBox="1"/>
          <p:nvPr/>
        </p:nvSpPr>
        <p:spPr>
          <a:xfrm>
            <a:off x="8601075" y="2835275"/>
            <a:ext cx="1477962" cy="360362"/>
          </a:xfrm>
          <a:prstGeom prst="rect">
            <a:avLst/>
          </a:prstGeom>
          <a:solidFill>
            <a:srgbClr val="BBE0E3">
              <a:alpha val="22745"/>
            </a:srgbClr>
          </a:solidFill>
          <a:ln cap="flat" cmpd="sng" w="9525">
            <a:solidFill>
              <a:srgbClr val="000000"/>
            </a:solidFill>
            <a:prstDash val="solid"/>
            <a:miter lim="800000"/>
            <a:headEnd len="sm" w="sm" type="none"/>
            <a:tailEnd len="sm" w="sm" type="none"/>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Μέρος 2</a:t>
            </a:r>
            <a:endParaRPr/>
          </a:p>
        </p:txBody>
      </p:sp>
      <p:sp>
        <p:nvSpPr>
          <p:cNvPr id="78" name="Google Shape;78;p2"/>
          <p:cNvSpPr txBox="1"/>
          <p:nvPr/>
        </p:nvSpPr>
        <p:spPr>
          <a:xfrm>
            <a:off x="8602662" y="5192712"/>
            <a:ext cx="1477962" cy="360362"/>
          </a:xfrm>
          <a:prstGeom prst="rect">
            <a:avLst/>
          </a:prstGeom>
          <a:solidFill>
            <a:srgbClr val="BBE0E3">
              <a:alpha val="22745"/>
            </a:srgbClr>
          </a:solidFill>
          <a:ln cap="flat" cmpd="sng" w="9525">
            <a:solidFill>
              <a:srgbClr val="000000"/>
            </a:solidFill>
            <a:prstDash val="solid"/>
            <a:miter lim="800000"/>
            <a:headEnd len="sm" w="sm" type="none"/>
            <a:tailEnd len="sm" w="sm" type="none"/>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Μέρος 4</a:t>
            </a:r>
            <a:endParaRPr/>
          </a:p>
        </p:txBody>
      </p:sp>
    </p:spTree>
  </p:cSld>
  <p:clrMapOvr>
    <a:masterClrMapping/>
  </p:clrMapOvr>
  <p:transition advTm="1024">
    <p:spli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1" name="Shape 271"/>
        <p:cNvGrpSpPr/>
        <p:nvPr/>
      </p:nvGrpSpPr>
      <p:grpSpPr>
        <a:xfrm>
          <a:off x="0" y="0"/>
          <a:ext cx="0" cy="0"/>
          <a:chOff x="0" y="0"/>
          <a:chExt cx="0" cy="0"/>
        </a:xfrm>
      </p:grpSpPr>
      <p:pic>
        <p:nvPicPr>
          <p:cNvPr id="272" name="Google Shape;272;p20"/>
          <p:cNvPicPr preferRelativeResize="0"/>
          <p:nvPr/>
        </p:nvPicPr>
        <p:blipFill rotWithShape="1">
          <a:blip r:embed="rId3">
            <a:alphaModFix/>
          </a:blip>
          <a:srcRect b="9999" l="0" r="0" t="14997"/>
          <a:stretch/>
        </p:blipFill>
        <p:spPr>
          <a:xfrm>
            <a:off x="0" y="2617787"/>
            <a:ext cx="10079037" cy="4260850"/>
          </a:xfrm>
          <a:prstGeom prst="rect">
            <a:avLst/>
          </a:prstGeom>
          <a:noFill/>
          <a:ln>
            <a:noFill/>
          </a:ln>
        </p:spPr>
      </p:pic>
      <p:cxnSp>
        <p:nvCxnSpPr>
          <p:cNvPr id="273" name="Google Shape;273;p20"/>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274" name="Google Shape;274;p20"/>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
        <p:nvSpPr>
          <p:cNvPr id="275" name="Google Shape;275;p20"/>
          <p:cNvSpPr/>
          <p:nvPr/>
        </p:nvSpPr>
        <p:spPr>
          <a:xfrm>
            <a:off x="2651125" y="3565525"/>
            <a:ext cx="2774950" cy="204787"/>
          </a:xfrm>
          <a:prstGeom prst="leftArrow">
            <a:avLst>
              <a:gd fmla="val 5400" name="adj1"/>
              <a:gd fmla="val 5400" name="adj2"/>
            </a:avLst>
          </a:prstGeom>
          <a:solidFill>
            <a:srgbClr val="CC3300"/>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76" name="Google Shape;276;p20"/>
          <p:cNvSpPr txBox="1"/>
          <p:nvPr/>
        </p:nvSpPr>
        <p:spPr>
          <a:xfrm>
            <a:off x="3341687" y="2843212"/>
            <a:ext cx="5668962" cy="776287"/>
          </a:xfrm>
          <a:prstGeom prst="rect">
            <a:avLst/>
          </a:prstGeom>
          <a:noFill/>
          <a:ln>
            <a:noFill/>
          </a:ln>
        </p:spPr>
        <p:txBody>
          <a:bodyPr anchorCtr="0" anchor="t" bIns="46800" lIns="90000" spcFirstLastPara="1" rIns="90000" wrap="square" tIns="46800">
            <a:spAutoFit/>
          </a:bodyPr>
          <a:lstStyle/>
          <a:p>
            <a:pPr indent="0" lvl="0" marL="0" marR="0" rtl="0" algn="l">
              <a:lnSpc>
                <a:spcPct val="8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Γονίδιο της β αλυσίδας της αιμοσφαιρίνης (hbb)</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0" name="Shape 280"/>
        <p:cNvGrpSpPr/>
        <p:nvPr/>
      </p:nvGrpSpPr>
      <p:grpSpPr>
        <a:xfrm>
          <a:off x="0" y="0"/>
          <a:ext cx="0" cy="0"/>
          <a:chOff x="0" y="0"/>
          <a:chExt cx="0" cy="0"/>
        </a:xfrm>
      </p:grpSpPr>
      <p:pic>
        <p:nvPicPr>
          <p:cNvPr id="281" name="Google Shape;281;p21"/>
          <p:cNvPicPr preferRelativeResize="0"/>
          <p:nvPr/>
        </p:nvPicPr>
        <p:blipFill rotWithShape="1">
          <a:blip r:embed="rId3">
            <a:alphaModFix/>
          </a:blip>
          <a:srcRect b="9999" l="0" r="4998" t="14997"/>
          <a:stretch/>
        </p:blipFill>
        <p:spPr>
          <a:xfrm>
            <a:off x="0" y="2378075"/>
            <a:ext cx="10080625" cy="4500562"/>
          </a:xfrm>
          <a:prstGeom prst="rect">
            <a:avLst/>
          </a:prstGeom>
          <a:noFill/>
          <a:ln>
            <a:noFill/>
          </a:ln>
        </p:spPr>
      </p:pic>
      <p:cxnSp>
        <p:nvCxnSpPr>
          <p:cNvPr id="282" name="Google Shape;282;p21"/>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283" name="Google Shape;283;p21"/>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
        <p:nvSpPr>
          <p:cNvPr id="284" name="Google Shape;284;p21"/>
          <p:cNvSpPr txBox="1"/>
          <p:nvPr/>
        </p:nvSpPr>
        <p:spPr>
          <a:xfrm>
            <a:off x="4868862" y="3038475"/>
            <a:ext cx="3635375" cy="3444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Σύμβολο και Accession number</a:t>
            </a:r>
            <a:endParaRPr/>
          </a:p>
        </p:txBody>
      </p:sp>
      <p:sp>
        <p:nvSpPr>
          <p:cNvPr id="285" name="Google Shape;285;p21"/>
          <p:cNvSpPr txBox="1"/>
          <p:nvPr/>
        </p:nvSpPr>
        <p:spPr>
          <a:xfrm>
            <a:off x="7223125" y="3475037"/>
            <a:ext cx="2152650" cy="3444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Γονιδιακός Τόπος</a:t>
            </a:r>
            <a:endParaRPr/>
          </a:p>
        </p:txBody>
      </p:sp>
      <p:sp>
        <p:nvSpPr>
          <p:cNvPr id="286" name="Google Shape;286;p21"/>
          <p:cNvSpPr txBox="1"/>
          <p:nvPr/>
        </p:nvSpPr>
        <p:spPr>
          <a:xfrm>
            <a:off x="6308725" y="4006850"/>
            <a:ext cx="2863850" cy="3444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Μετάγραφα του γονιδίου</a:t>
            </a:r>
            <a:endParaRPr/>
          </a:p>
        </p:txBody>
      </p:sp>
      <p:sp>
        <p:nvSpPr>
          <p:cNvPr id="287" name="Google Shape;287;p21"/>
          <p:cNvSpPr txBox="1"/>
          <p:nvPr/>
        </p:nvSpPr>
        <p:spPr>
          <a:xfrm>
            <a:off x="1228725" y="5029200"/>
            <a:ext cx="1514475" cy="3444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Παραλλαγές</a:t>
            </a:r>
            <a:endParaRPr/>
          </a:p>
        </p:txBody>
      </p:sp>
      <p:sp>
        <p:nvSpPr>
          <p:cNvPr id="288" name="Google Shape;288;p21"/>
          <p:cNvSpPr txBox="1"/>
          <p:nvPr/>
        </p:nvSpPr>
        <p:spPr>
          <a:xfrm>
            <a:off x="1276350" y="3695700"/>
            <a:ext cx="3646487" cy="76835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600"/>
              <a:buFont typeface="Arial"/>
              <a:buNone/>
            </a:pPr>
            <a:r>
              <a:rPr b="1" i="0" lang="en-US" sz="1600" u="none">
                <a:solidFill>
                  <a:srgbClr val="CC0000"/>
                </a:solidFill>
                <a:latin typeface="Arial"/>
                <a:ea typeface="Arial"/>
                <a:cs typeface="Arial"/>
                <a:sym typeface="Arial"/>
              </a:rPr>
              <a:t>Συγκριτική Γονιδιωματική</a:t>
            </a:r>
            <a:endParaRPr/>
          </a:p>
          <a:p>
            <a:pPr indent="0" lvl="0" marL="0" marR="0" rtl="0" algn="l">
              <a:lnSpc>
                <a:spcPct val="93000"/>
              </a:lnSpc>
              <a:spcBef>
                <a:spcPts val="0"/>
              </a:spcBef>
              <a:spcAft>
                <a:spcPts val="0"/>
              </a:spcAft>
              <a:buClr>
                <a:srgbClr val="CC0000"/>
              </a:buClr>
              <a:buSzPts val="1600"/>
              <a:buFont typeface="Arial"/>
              <a:buNone/>
            </a:pPr>
            <a:r>
              <a:rPr b="1" i="0" lang="en-US" sz="1600" u="none">
                <a:solidFill>
                  <a:srgbClr val="CC0000"/>
                </a:solidFill>
                <a:latin typeface="Arial"/>
                <a:ea typeface="Arial"/>
                <a:cs typeface="Arial"/>
                <a:sym typeface="Arial"/>
              </a:rPr>
              <a:t>Ορθόλογα και</a:t>
            </a:r>
            <a:endParaRPr/>
          </a:p>
          <a:p>
            <a:pPr indent="0" lvl="0" marL="0" marR="0" rtl="0" algn="l">
              <a:lnSpc>
                <a:spcPct val="93000"/>
              </a:lnSpc>
              <a:spcBef>
                <a:spcPts val="0"/>
              </a:spcBef>
              <a:spcAft>
                <a:spcPts val="0"/>
              </a:spcAft>
              <a:buClr>
                <a:srgbClr val="CC0000"/>
              </a:buClr>
              <a:buSzPts val="1600"/>
              <a:buFont typeface="Arial"/>
              <a:buNone/>
            </a:pPr>
            <a:r>
              <a:rPr b="1" i="0" lang="en-US" sz="1600" u="none">
                <a:solidFill>
                  <a:srgbClr val="CC0000"/>
                </a:solidFill>
                <a:latin typeface="Arial"/>
                <a:ea typeface="Arial"/>
                <a:cs typeface="Arial"/>
                <a:sym typeface="Arial"/>
              </a:rPr>
              <a:t>Φυλογενετικό Δέντρο</a:t>
            </a:r>
            <a:endParaRPr/>
          </a:p>
        </p:txBody>
      </p:sp>
      <p:sp>
        <p:nvSpPr>
          <p:cNvPr id="289" name="Google Shape;289;p21"/>
          <p:cNvSpPr txBox="1"/>
          <p:nvPr/>
        </p:nvSpPr>
        <p:spPr>
          <a:xfrm>
            <a:off x="1279525" y="5486400"/>
            <a:ext cx="2743200" cy="600075"/>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Δεδομένα έκφρασης</a:t>
            </a:r>
            <a:endParaRPr/>
          </a:p>
        </p:txBody>
      </p:sp>
      <p:sp>
        <p:nvSpPr>
          <p:cNvPr id="290" name="Google Shape;290;p21"/>
          <p:cNvSpPr txBox="1"/>
          <p:nvPr/>
        </p:nvSpPr>
        <p:spPr>
          <a:xfrm>
            <a:off x="1384300" y="4537075"/>
            <a:ext cx="6934200" cy="855662"/>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Θέση στο κύτταρο Βιολογικός Ρόλος </a:t>
            </a:r>
            <a:endParaRPr/>
          </a:p>
        </p:txBody>
      </p:sp>
      <p:sp>
        <p:nvSpPr>
          <p:cNvPr id="291" name="Google Shape;291;p21"/>
          <p:cNvSpPr txBox="1"/>
          <p:nvPr/>
        </p:nvSpPr>
        <p:spPr>
          <a:xfrm>
            <a:off x="1828800" y="1766887"/>
            <a:ext cx="5578475" cy="600075"/>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Περίληψη και Αλληλουχίες</a:t>
            </a:r>
            <a:endParaRPr/>
          </a:p>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DNA, RNA(μετάγραφα),</a:t>
            </a:r>
            <a:r>
              <a:rPr b="1" lang="en-US" sz="1800">
                <a:solidFill>
                  <a:srgbClr val="CC0000"/>
                </a:solidFill>
              </a:rPr>
              <a:t>Πρωτεΐνες</a:t>
            </a:r>
            <a:endParaRPr/>
          </a:p>
        </p:txBody>
      </p:sp>
      <p:cxnSp>
        <p:nvCxnSpPr>
          <p:cNvPr id="292" name="Google Shape;292;p21"/>
          <p:cNvCxnSpPr/>
          <p:nvPr/>
        </p:nvCxnSpPr>
        <p:spPr>
          <a:xfrm>
            <a:off x="3382962" y="3108325"/>
            <a:ext cx="1484312" cy="1587"/>
          </a:xfrm>
          <a:prstGeom prst="straightConnector1">
            <a:avLst/>
          </a:prstGeom>
          <a:noFill/>
          <a:ln cap="flat" cmpd="sng" w="9525">
            <a:solidFill>
              <a:srgbClr val="000000"/>
            </a:solidFill>
            <a:prstDash val="solid"/>
            <a:round/>
            <a:headEnd len="med" w="med" type="none"/>
            <a:tailEnd len="med" w="med" type="triangle"/>
          </a:ln>
        </p:spPr>
      </p:cxnSp>
      <p:cxnSp>
        <p:nvCxnSpPr>
          <p:cNvPr id="293" name="Google Shape;293;p21"/>
          <p:cNvCxnSpPr/>
          <p:nvPr/>
        </p:nvCxnSpPr>
        <p:spPr>
          <a:xfrm>
            <a:off x="5556250" y="3657600"/>
            <a:ext cx="1484312" cy="1587"/>
          </a:xfrm>
          <a:prstGeom prst="straightConnector1">
            <a:avLst/>
          </a:prstGeom>
          <a:noFill/>
          <a:ln cap="flat" cmpd="sng" w="9525">
            <a:solidFill>
              <a:srgbClr val="000000"/>
            </a:solidFill>
            <a:prstDash val="solid"/>
            <a:round/>
            <a:headEnd len="med" w="med" type="none"/>
            <a:tailEnd len="med" w="med" type="triangle"/>
          </a:ln>
        </p:spPr>
      </p:cxnSp>
      <p:cxnSp>
        <p:nvCxnSpPr>
          <p:cNvPr id="294" name="Google Shape;294;p21"/>
          <p:cNvCxnSpPr/>
          <p:nvPr/>
        </p:nvCxnSpPr>
        <p:spPr>
          <a:xfrm>
            <a:off x="4572000" y="4152900"/>
            <a:ext cx="1484312" cy="1587"/>
          </a:xfrm>
          <a:prstGeom prst="straightConnector1">
            <a:avLst/>
          </a:prstGeom>
          <a:noFill/>
          <a:ln cap="flat" cmpd="sng" w="9525">
            <a:solidFill>
              <a:srgbClr val="000000"/>
            </a:solidFill>
            <a:prstDash val="solid"/>
            <a:round/>
            <a:headEnd len="med" w="med" type="none"/>
            <a:tailEnd len="med" w="med" type="triangle"/>
          </a:ln>
        </p:spPr>
      </p:cxnSp>
      <p:cxnSp>
        <p:nvCxnSpPr>
          <p:cNvPr id="295" name="Google Shape;295;p21"/>
          <p:cNvCxnSpPr/>
          <p:nvPr/>
        </p:nvCxnSpPr>
        <p:spPr>
          <a:xfrm flipH="1" rot="10800000">
            <a:off x="812800" y="2335212"/>
            <a:ext cx="749300" cy="668337"/>
          </a:xfrm>
          <a:prstGeom prst="straightConnector1">
            <a:avLst/>
          </a:prstGeom>
          <a:noFill/>
          <a:ln cap="flat" cmpd="sng" w="9525">
            <a:solidFill>
              <a:srgbClr val="000000"/>
            </a:solidFill>
            <a:prstDash val="solid"/>
            <a:round/>
            <a:headEnd len="med" w="med" type="none"/>
            <a:tailEnd len="med" w="med" type="triangle"/>
          </a:ln>
        </p:spPr>
      </p:cxnSp>
      <p:sp>
        <p:nvSpPr>
          <p:cNvPr id="296" name="Google Shape;296;p21"/>
          <p:cNvSpPr/>
          <p:nvPr/>
        </p:nvSpPr>
        <p:spPr>
          <a:xfrm>
            <a:off x="914400" y="3749675"/>
            <a:ext cx="290512" cy="731837"/>
          </a:xfrm>
          <a:prstGeom prst="rightBrace">
            <a:avLst>
              <a:gd fmla="val 1800" name="adj1"/>
              <a:gd fmla="val 10800" name="adj2"/>
            </a:avLst>
          </a:prstGeom>
          <a:no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7" name="Google Shape;297;p21"/>
          <p:cNvSpPr/>
          <p:nvPr/>
        </p:nvSpPr>
        <p:spPr>
          <a:xfrm>
            <a:off x="1204912" y="4479925"/>
            <a:ext cx="179387" cy="549275"/>
          </a:xfrm>
          <a:prstGeom prst="rightBrace">
            <a:avLst>
              <a:gd fmla="val 1800" name="adj1"/>
              <a:gd fmla="val 10800" name="adj2"/>
            </a:avLst>
          </a:prstGeom>
          <a:no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298" name="Google Shape;298;p21"/>
          <p:cNvSpPr/>
          <p:nvPr/>
        </p:nvSpPr>
        <p:spPr>
          <a:xfrm>
            <a:off x="917575" y="4913312"/>
            <a:ext cx="179387" cy="549275"/>
          </a:xfrm>
          <a:prstGeom prst="rightBrace">
            <a:avLst>
              <a:gd fmla="val 1800" name="adj1"/>
              <a:gd fmla="val 10800" name="adj2"/>
            </a:avLst>
          </a:prstGeom>
          <a:no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299" name="Google Shape;299;p21"/>
          <p:cNvCxnSpPr/>
          <p:nvPr/>
        </p:nvCxnSpPr>
        <p:spPr>
          <a:xfrm>
            <a:off x="822325" y="5486400"/>
            <a:ext cx="457200" cy="182562"/>
          </a:xfrm>
          <a:prstGeom prst="straightConnector1">
            <a:avLst/>
          </a:prstGeom>
          <a:noFill/>
          <a:ln cap="flat" cmpd="sng" w="9525">
            <a:solidFill>
              <a:srgbClr val="000000"/>
            </a:solidFill>
            <a:prstDash val="solid"/>
            <a:round/>
            <a:headEnd len="med" w="med" type="none"/>
            <a:tailEnd len="med" w="med" type="triangle"/>
          </a:ln>
        </p:spPr>
      </p:cxnSp>
      <p:cxnSp>
        <p:nvCxnSpPr>
          <p:cNvPr id="300" name="Google Shape;300;p21"/>
          <p:cNvCxnSpPr/>
          <p:nvPr/>
        </p:nvCxnSpPr>
        <p:spPr>
          <a:xfrm>
            <a:off x="731837" y="5761037"/>
            <a:ext cx="639762" cy="325437"/>
          </a:xfrm>
          <a:prstGeom prst="straightConnector1">
            <a:avLst/>
          </a:prstGeom>
          <a:noFill/>
          <a:ln cap="flat" cmpd="sng" w="9525">
            <a:solidFill>
              <a:srgbClr val="000000"/>
            </a:solidFill>
            <a:prstDash val="solid"/>
            <a:round/>
            <a:headEnd len="med" w="med" type="none"/>
            <a:tailEnd len="med" w="med" type="triangle"/>
          </a:ln>
        </p:spPr>
      </p:cxnSp>
      <p:sp>
        <p:nvSpPr>
          <p:cNvPr id="301" name="Google Shape;301;p21"/>
          <p:cNvSpPr txBox="1"/>
          <p:nvPr/>
        </p:nvSpPr>
        <p:spPr>
          <a:xfrm>
            <a:off x="1371600" y="5964225"/>
            <a:ext cx="2366400" cy="34620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Αλληλεπιδράσεις</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5" name="Shape 305"/>
        <p:cNvGrpSpPr/>
        <p:nvPr/>
      </p:nvGrpSpPr>
      <p:grpSpPr>
        <a:xfrm>
          <a:off x="0" y="0"/>
          <a:ext cx="0" cy="0"/>
          <a:chOff x="0" y="0"/>
          <a:chExt cx="0" cy="0"/>
        </a:xfrm>
      </p:grpSpPr>
      <p:pic>
        <p:nvPicPr>
          <p:cNvPr id="306" name="Google Shape;306;p22"/>
          <p:cNvPicPr preferRelativeResize="0"/>
          <p:nvPr/>
        </p:nvPicPr>
        <p:blipFill rotWithShape="1">
          <a:blip r:embed="rId3">
            <a:alphaModFix/>
          </a:blip>
          <a:srcRect b="9999" l="0" r="0" t="9999"/>
          <a:stretch/>
        </p:blipFill>
        <p:spPr>
          <a:xfrm>
            <a:off x="-92075" y="3016250"/>
            <a:ext cx="10079037" cy="4545012"/>
          </a:xfrm>
          <a:prstGeom prst="rect">
            <a:avLst/>
          </a:prstGeom>
          <a:noFill/>
          <a:ln>
            <a:noFill/>
          </a:ln>
        </p:spPr>
      </p:pic>
      <p:cxnSp>
        <p:nvCxnSpPr>
          <p:cNvPr id="307" name="Google Shape;307;p22"/>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308" name="Google Shape;308;p22"/>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
        <p:nvSpPr>
          <p:cNvPr id="309" name="Google Shape;309;p22"/>
          <p:cNvSpPr txBox="1"/>
          <p:nvPr/>
        </p:nvSpPr>
        <p:spPr>
          <a:xfrm>
            <a:off x="2011362" y="2011362"/>
            <a:ext cx="5578475" cy="76993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400"/>
              <a:buFont typeface="Arial"/>
              <a:buNone/>
            </a:pPr>
            <a:r>
              <a:rPr b="1" i="0" lang="en-US" sz="2400" u="none">
                <a:solidFill>
                  <a:srgbClr val="CC0000"/>
                </a:solidFill>
                <a:latin typeface="Arial"/>
                <a:ea typeface="Arial"/>
                <a:cs typeface="Arial"/>
                <a:sym typeface="Arial"/>
              </a:rPr>
              <a:t>Περίληψη Γονιδίου και Αλληλουχίες</a:t>
            </a:r>
            <a:endParaRPr/>
          </a:p>
          <a:p>
            <a:pPr indent="0" lvl="0" marL="0" marR="0" rtl="0" algn="l">
              <a:lnSpc>
                <a:spcPct val="93000"/>
              </a:lnSpc>
              <a:spcBef>
                <a:spcPts val="0"/>
              </a:spcBef>
              <a:spcAft>
                <a:spcPts val="0"/>
              </a:spcAft>
              <a:buClr>
                <a:srgbClr val="CC0000"/>
              </a:buClr>
              <a:buSzPts val="2400"/>
              <a:buFont typeface="Arial"/>
              <a:buNone/>
            </a:pPr>
            <a:r>
              <a:rPr b="1" i="0" lang="en-US" sz="2400" u="none">
                <a:solidFill>
                  <a:srgbClr val="CC0000"/>
                </a:solidFill>
                <a:latin typeface="Arial"/>
                <a:ea typeface="Arial"/>
                <a:cs typeface="Arial"/>
                <a:sym typeface="Arial"/>
              </a:rPr>
              <a:t>DNA, RNA(μετάγραφα),</a:t>
            </a:r>
            <a:r>
              <a:rPr b="1" lang="en-US" sz="2400">
                <a:solidFill>
                  <a:srgbClr val="CC0000"/>
                </a:solidFill>
              </a:rPr>
              <a:t>Πρωτεΐνες</a:t>
            </a:r>
            <a:endParaRPr/>
          </a:p>
        </p:txBody>
      </p:sp>
    </p:spTree>
  </p:cSld>
  <p:clrMapOvr>
    <a:masterClrMapping/>
  </p:clrMapOvr>
  <p:transition advTm="1024">
    <p:spli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3" name="Shape 313"/>
        <p:cNvGrpSpPr/>
        <p:nvPr/>
      </p:nvGrpSpPr>
      <p:grpSpPr>
        <a:xfrm>
          <a:off x="0" y="0"/>
          <a:ext cx="0" cy="0"/>
          <a:chOff x="0" y="0"/>
          <a:chExt cx="0" cy="0"/>
        </a:xfrm>
      </p:grpSpPr>
      <p:cxnSp>
        <p:nvCxnSpPr>
          <p:cNvPr id="314" name="Google Shape;314;p23"/>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315" name="Google Shape;315;p23"/>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
        <p:nvSpPr>
          <p:cNvPr id="316" name="Google Shape;316;p23"/>
          <p:cNvSpPr txBox="1"/>
          <p:nvPr/>
        </p:nvSpPr>
        <p:spPr>
          <a:xfrm>
            <a:off x="3565525" y="2011362"/>
            <a:ext cx="2863850" cy="3444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Μετάγραφα του γονιδίου</a:t>
            </a:r>
            <a:endParaRPr/>
          </a:p>
        </p:txBody>
      </p:sp>
      <p:pic>
        <p:nvPicPr>
          <p:cNvPr id="317" name="Google Shape;317;p23"/>
          <p:cNvPicPr preferRelativeResize="0"/>
          <p:nvPr/>
        </p:nvPicPr>
        <p:blipFill rotWithShape="1">
          <a:blip r:embed="rId3">
            <a:alphaModFix/>
          </a:blip>
          <a:srcRect b="9999" l="0" r="0" t="9999"/>
          <a:stretch/>
        </p:blipFill>
        <p:spPr>
          <a:xfrm>
            <a:off x="274637" y="2378075"/>
            <a:ext cx="9601200" cy="4572000"/>
          </a:xfrm>
          <a:prstGeom prst="rect">
            <a:avLst/>
          </a:prstGeom>
          <a:noFill/>
          <a:ln>
            <a:noFill/>
          </a:ln>
        </p:spPr>
      </p:pic>
      <p:cxnSp>
        <p:nvCxnSpPr>
          <p:cNvPr id="318" name="Google Shape;318;p23"/>
          <p:cNvCxnSpPr/>
          <p:nvPr/>
        </p:nvCxnSpPr>
        <p:spPr>
          <a:xfrm>
            <a:off x="2651125" y="5121275"/>
            <a:ext cx="2378075" cy="1279525"/>
          </a:xfrm>
          <a:prstGeom prst="straightConnector1">
            <a:avLst/>
          </a:prstGeom>
          <a:noFill/>
          <a:ln cap="flat" cmpd="sng" w="36700">
            <a:solidFill>
              <a:srgbClr val="FF3333"/>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2" name="Shape 322"/>
        <p:cNvGrpSpPr/>
        <p:nvPr/>
      </p:nvGrpSpPr>
      <p:grpSpPr>
        <a:xfrm>
          <a:off x="0" y="0"/>
          <a:ext cx="0" cy="0"/>
          <a:chOff x="0" y="0"/>
          <a:chExt cx="0" cy="0"/>
        </a:xfrm>
      </p:grpSpPr>
      <p:pic>
        <p:nvPicPr>
          <p:cNvPr id="323" name="Google Shape;323;p24"/>
          <p:cNvPicPr preferRelativeResize="0"/>
          <p:nvPr/>
        </p:nvPicPr>
        <p:blipFill rotWithShape="1">
          <a:blip r:embed="rId3">
            <a:alphaModFix/>
          </a:blip>
          <a:srcRect b="9999" l="0" r="0" t="9999"/>
          <a:stretch/>
        </p:blipFill>
        <p:spPr>
          <a:xfrm>
            <a:off x="92075" y="1843087"/>
            <a:ext cx="10079037" cy="4545012"/>
          </a:xfrm>
          <a:prstGeom prst="rect">
            <a:avLst/>
          </a:prstGeom>
          <a:noFill/>
          <a:ln>
            <a:noFill/>
          </a:ln>
        </p:spPr>
      </p:pic>
      <p:sp>
        <p:nvSpPr>
          <p:cNvPr id="324" name="Google Shape;324;p24"/>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cxnSp>
        <p:nvCxnSpPr>
          <p:cNvPr id="325" name="Google Shape;325;p24"/>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326" name="Google Shape;326;p24"/>
          <p:cNvSpPr txBox="1"/>
          <p:nvPr/>
        </p:nvSpPr>
        <p:spPr>
          <a:xfrm>
            <a:off x="2787650" y="1371600"/>
            <a:ext cx="4070350" cy="4587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600"/>
              <a:buFont typeface="Arial"/>
              <a:buNone/>
            </a:pPr>
            <a:r>
              <a:rPr b="1" i="0" lang="en-US" sz="2600" u="none">
                <a:solidFill>
                  <a:srgbClr val="CC0000"/>
                </a:solidFill>
                <a:latin typeface="Arial"/>
                <a:ea typeface="Arial"/>
                <a:cs typeface="Arial"/>
                <a:sym typeface="Arial"/>
              </a:rPr>
              <a:t>Μετάγραφα του γονιδίου</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1" name="Shape 331"/>
        <p:cNvGrpSpPr/>
        <p:nvPr/>
      </p:nvGrpSpPr>
      <p:grpSpPr>
        <a:xfrm>
          <a:off x="0" y="0"/>
          <a:ext cx="0" cy="0"/>
          <a:chOff x="0" y="0"/>
          <a:chExt cx="0" cy="0"/>
        </a:xfrm>
      </p:grpSpPr>
      <p:sp>
        <p:nvSpPr>
          <p:cNvPr id="332" name="Google Shape;332;p25"/>
          <p:cNvSpPr/>
          <p:nvPr/>
        </p:nvSpPr>
        <p:spPr>
          <a:xfrm>
            <a:off x="503237" y="301625"/>
            <a:ext cx="9061450" cy="1252537"/>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3" name="Google Shape;333;p25"/>
          <p:cNvSpPr/>
          <p:nvPr/>
        </p:nvSpPr>
        <p:spPr>
          <a:xfrm>
            <a:off x="503237" y="1768475"/>
            <a:ext cx="9061450" cy="4979987"/>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34" name="Google Shape;334;p25"/>
          <p:cNvSpPr/>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pic>
        <p:nvPicPr>
          <p:cNvPr id="335" name="Google Shape;335;p25"/>
          <p:cNvPicPr preferRelativeResize="0"/>
          <p:nvPr/>
        </p:nvPicPr>
        <p:blipFill rotWithShape="1">
          <a:blip r:embed="rId3">
            <a:alphaModFix/>
          </a:blip>
          <a:srcRect b="7077" l="0" r="2580" t="11781"/>
          <a:stretch/>
        </p:blipFill>
        <p:spPr>
          <a:xfrm>
            <a:off x="179387" y="188912"/>
            <a:ext cx="4824412" cy="2711450"/>
          </a:xfrm>
          <a:prstGeom prst="rect">
            <a:avLst/>
          </a:prstGeom>
          <a:noFill/>
          <a:ln>
            <a:noFill/>
          </a:ln>
        </p:spPr>
      </p:pic>
      <p:pic>
        <p:nvPicPr>
          <p:cNvPr id="336" name="Google Shape;336;p25"/>
          <p:cNvPicPr preferRelativeResize="0"/>
          <p:nvPr/>
        </p:nvPicPr>
        <p:blipFill rotWithShape="1">
          <a:blip r:embed="rId4">
            <a:alphaModFix/>
          </a:blip>
          <a:srcRect b="4817" l="28416" r="0" t="15870"/>
          <a:stretch/>
        </p:blipFill>
        <p:spPr>
          <a:xfrm>
            <a:off x="0" y="3141662"/>
            <a:ext cx="4537075" cy="2992437"/>
          </a:xfrm>
          <a:prstGeom prst="rect">
            <a:avLst/>
          </a:prstGeom>
          <a:noFill/>
          <a:ln>
            <a:noFill/>
          </a:ln>
        </p:spPr>
      </p:pic>
      <p:pic>
        <p:nvPicPr>
          <p:cNvPr id="337" name="Google Shape;337;p25"/>
          <p:cNvPicPr preferRelativeResize="0"/>
          <p:nvPr/>
        </p:nvPicPr>
        <p:blipFill rotWithShape="1">
          <a:blip r:embed="rId5">
            <a:alphaModFix/>
          </a:blip>
          <a:srcRect b="8047" l="14685" r="11297" t="12908"/>
          <a:stretch/>
        </p:blipFill>
        <p:spPr>
          <a:xfrm>
            <a:off x="4356100" y="2133600"/>
            <a:ext cx="4176712" cy="2509837"/>
          </a:xfrm>
          <a:prstGeom prst="rect">
            <a:avLst/>
          </a:prstGeom>
          <a:noFill/>
          <a:ln>
            <a:noFill/>
          </a:ln>
        </p:spPr>
      </p:pic>
      <p:sp>
        <p:nvSpPr>
          <p:cNvPr id="338" name="Google Shape;338;p25"/>
          <p:cNvSpPr txBox="1"/>
          <p:nvPr/>
        </p:nvSpPr>
        <p:spPr>
          <a:xfrm>
            <a:off x="5616575" y="981075"/>
            <a:ext cx="3527425" cy="349250"/>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Γονίδια, Μετάγραφα, Πρωτεΐνες</a:t>
            </a:r>
            <a:endParaRPr/>
          </a:p>
        </p:txBody>
      </p:sp>
      <p:sp>
        <p:nvSpPr>
          <p:cNvPr id="339" name="Google Shape;339;p25"/>
          <p:cNvSpPr/>
          <p:nvPr/>
        </p:nvSpPr>
        <p:spPr>
          <a:xfrm>
            <a:off x="5076825" y="1052512"/>
            <a:ext cx="576262" cy="215900"/>
          </a:xfrm>
          <a:prstGeom prst="leftArrow">
            <a:avLst>
              <a:gd fmla="val 5400" name="adj1"/>
              <a:gd fmla="val 5400" name="adj2"/>
            </a:avLst>
          </a:prstGeom>
          <a:solidFill>
            <a:srgbClr val="FF0000"/>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0" name="Google Shape;340;p25"/>
          <p:cNvSpPr/>
          <p:nvPr/>
        </p:nvSpPr>
        <p:spPr>
          <a:xfrm>
            <a:off x="4356100" y="5300662"/>
            <a:ext cx="576262" cy="215900"/>
          </a:xfrm>
          <a:prstGeom prst="leftArrow">
            <a:avLst>
              <a:gd fmla="val 5400" name="adj1"/>
              <a:gd fmla="val 5400" name="adj2"/>
            </a:avLst>
          </a:prstGeom>
          <a:solidFill>
            <a:srgbClr val="FF0000"/>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1" name="Google Shape;341;p25"/>
          <p:cNvSpPr txBox="1"/>
          <p:nvPr/>
        </p:nvSpPr>
        <p:spPr>
          <a:xfrm>
            <a:off x="5003800" y="5373687"/>
            <a:ext cx="2089150" cy="349250"/>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Ορθόλογα</a:t>
            </a:r>
            <a:endParaRPr/>
          </a:p>
        </p:txBody>
      </p:sp>
      <p:sp>
        <p:nvSpPr>
          <p:cNvPr id="342" name="Google Shape;342;p25"/>
          <p:cNvSpPr/>
          <p:nvPr/>
        </p:nvSpPr>
        <p:spPr>
          <a:xfrm rot="5400000">
            <a:off x="7377112" y="4194175"/>
            <a:ext cx="576262" cy="611187"/>
          </a:xfrm>
          <a:prstGeom prst="leftArrow">
            <a:avLst>
              <a:gd fmla="val 5400" name="adj1"/>
              <a:gd fmla="val 5400" name="adj2"/>
            </a:avLst>
          </a:prstGeom>
          <a:solidFill>
            <a:srgbClr val="FF0000"/>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43" name="Google Shape;343;p25"/>
          <p:cNvSpPr txBox="1"/>
          <p:nvPr/>
        </p:nvSpPr>
        <p:spPr>
          <a:xfrm>
            <a:off x="6877050" y="4797425"/>
            <a:ext cx="1655762" cy="603250"/>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Γραφική Παράσταση</a:t>
            </a:r>
            <a:endParaRPr/>
          </a:p>
        </p:txBody>
      </p:sp>
    </p:spTree>
  </p:cSld>
  <p:clrMapOvr>
    <a:masterClrMapping/>
  </p:clrMapOvr>
  <p:transition advTm="1024">
    <p:spli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7" name="Shape 347"/>
        <p:cNvGrpSpPr/>
        <p:nvPr/>
      </p:nvGrpSpPr>
      <p:grpSpPr>
        <a:xfrm>
          <a:off x="0" y="0"/>
          <a:ext cx="0" cy="0"/>
          <a:chOff x="0" y="0"/>
          <a:chExt cx="0" cy="0"/>
        </a:xfrm>
      </p:grpSpPr>
      <p:pic>
        <p:nvPicPr>
          <p:cNvPr id="348" name="Google Shape;348;p26"/>
          <p:cNvPicPr preferRelativeResize="0"/>
          <p:nvPr/>
        </p:nvPicPr>
        <p:blipFill rotWithShape="1">
          <a:blip r:embed="rId3">
            <a:alphaModFix/>
          </a:blip>
          <a:srcRect b="9999" l="0" r="4998" t="14997"/>
          <a:stretch/>
        </p:blipFill>
        <p:spPr>
          <a:xfrm>
            <a:off x="0" y="2378075"/>
            <a:ext cx="10080625" cy="4500562"/>
          </a:xfrm>
          <a:prstGeom prst="rect">
            <a:avLst/>
          </a:prstGeom>
          <a:noFill/>
          <a:ln>
            <a:noFill/>
          </a:ln>
        </p:spPr>
      </p:pic>
      <p:sp>
        <p:nvSpPr>
          <p:cNvPr id="349" name="Google Shape;349;p26"/>
          <p:cNvSpPr txBox="1"/>
          <p:nvPr/>
        </p:nvSpPr>
        <p:spPr>
          <a:xfrm>
            <a:off x="5322871" y="7089775"/>
            <a:ext cx="1597500" cy="31740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600"/>
              <a:buFont typeface="Arial"/>
              <a:buNone/>
            </a:pPr>
            <a:r>
              <a:rPr b="1" i="0" lang="en-US" sz="1600" u="none">
                <a:solidFill>
                  <a:srgbClr val="CC0000"/>
                </a:solidFill>
                <a:latin typeface="Arial"/>
                <a:ea typeface="Arial"/>
                <a:cs typeface="Arial"/>
                <a:sym typeface="Arial"/>
              </a:rPr>
              <a:t>Ορθόλογα</a:t>
            </a:r>
            <a:endParaRPr/>
          </a:p>
        </p:txBody>
      </p:sp>
      <p:cxnSp>
        <p:nvCxnSpPr>
          <p:cNvPr id="350" name="Google Shape;350;p26"/>
          <p:cNvCxnSpPr/>
          <p:nvPr/>
        </p:nvCxnSpPr>
        <p:spPr>
          <a:xfrm>
            <a:off x="822325" y="4206875"/>
            <a:ext cx="4197350" cy="2185987"/>
          </a:xfrm>
          <a:prstGeom prst="straightConnector1">
            <a:avLst/>
          </a:prstGeom>
          <a:noFill/>
          <a:ln cap="flat" cmpd="sng" w="36700">
            <a:solidFill>
              <a:srgbClr val="FF3333"/>
            </a:solidFill>
            <a:prstDash val="solid"/>
            <a:round/>
            <a:headEnd len="med" w="med" type="none"/>
            <a:tailEnd len="med" w="med" type="triangle"/>
          </a:ln>
        </p:spPr>
      </p:cxnSp>
      <p:cxnSp>
        <p:nvCxnSpPr>
          <p:cNvPr id="351" name="Google Shape;351;p26"/>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352" name="Google Shape;352;p26"/>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6" name="Shape 356"/>
        <p:cNvGrpSpPr/>
        <p:nvPr/>
      </p:nvGrpSpPr>
      <p:grpSpPr>
        <a:xfrm>
          <a:off x="0" y="0"/>
          <a:ext cx="0" cy="0"/>
          <a:chOff x="0" y="0"/>
          <a:chExt cx="0" cy="0"/>
        </a:xfrm>
      </p:grpSpPr>
      <p:pic>
        <p:nvPicPr>
          <p:cNvPr id="357" name="Google Shape;357;p27"/>
          <p:cNvPicPr preferRelativeResize="0"/>
          <p:nvPr/>
        </p:nvPicPr>
        <p:blipFill rotWithShape="1">
          <a:blip r:embed="rId3">
            <a:alphaModFix/>
          </a:blip>
          <a:srcRect b="9999" l="0" r="0" t="9999"/>
          <a:stretch/>
        </p:blipFill>
        <p:spPr>
          <a:xfrm>
            <a:off x="85725" y="1920875"/>
            <a:ext cx="9993312" cy="5778500"/>
          </a:xfrm>
          <a:prstGeom prst="rect">
            <a:avLst/>
          </a:prstGeom>
          <a:noFill/>
          <a:ln>
            <a:noFill/>
          </a:ln>
        </p:spPr>
      </p:pic>
      <p:sp>
        <p:nvSpPr>
          <p:cNvPr id="358" name="Google Shape;358;p27"/>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cxnSp>
        <p:nvCxnSpPr>
          <p:cNvPr id="359" name="Google Shape;359;p27"/>
          <p:cNvCxnSpPr/>
          <p:nvPr/>
        </p:nvCxnSpPr>
        <p:spPr>
          <a:xfrm>
            <a:off x="122237" y="679450"/>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360" name="Google Shape;360;p27"/>
          <p:cNvSpPr txBox="1"/>
          <p:nvPr/>
        </p:nvSpPr>
        <p:spPr>
          <a:xfrm>
            <a:off x="3932237" y="1511300"/>
            <a:ext cx="2286000" cy="8270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600"/>
              <a:buFont typeface="Arial"/>
              <a:buNone/>
            </a:pPr>
            <a:r>
              <a:rPr b="1" i="0" lang="en-US" sz="2600" u="none">
                <a:solidFill>
                  <a:srgbClr val="CC0000"/>
                </a:solidFill>
                <a:latin typeface="Arial"/>
                <a:ea typeface="Arial"/>
                <a:cs typeface="Arial"/>
                <a:sym typeface="Arial"/>
              </a:rPr>
              <a:t>Ορθόλογα</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6" name="Shape 366"/>
        <p:cNvGrpSpPr/>
        <p:nvPr/>
      </p:nvGrpSpPr>
      <p:grpSpPr>
        <a:xfrm>
          <a:off x="0" y="0"/>
          <a:ext cx="0" cy="0"/>
          <a:chOff x="0" y="0"/>
          <a:chExt cx="0" cy="0"/>
        </a:xfrm>
      </p:grpSpPr>
      <p:sp>
        <p:nvSpPr>
          <p:cNvPr id="367" name="Google Shape;367;p28"/>
          <p:cNvSpPr txBox="1"/>
          <p:nvPr/>
        </p:nvSpPr>
        <p:spPr>
          <a:xfrm>
            <a:off x="0" y="0"/>
            <a:ext cx="9736137" cy="1062037"/>
          </a:xfrm>
          <a:prstGeom prst="rect">
            <a:avLst/>
          </a:prstGeom>
          <a:noFill/>
          <a:ln>
            <a:noFill/>
          </a:ln>
        </p:spPr>
        <p:txBody>
          <a:bodyPr anchorCtr="0" anchor="t" bIns="91425" lIns="91425" spcFirstLastPara="1" rIns="91425" wrap="square" tIns="91425">
            <a:spAutoFit/>
          </a:bodyPr>
          <a:lstStyle/>
          <a:p>
            <a:pPr indent="0" lvl="0" marL="0" marR="0" rtl="0" algn="l">
              <a:lnSpc>
                <a:spcPct val="93000"/>
              </a:lnSpc>
              <a:spcBef>
                <a:spcPts val="0"/>
              </a:spcBef>
              <a:spcAft>
                <a:spcPts val="0"/>
              </a:spcAft>
              <a:buClr>
                <a:srgbClr val="000000"/>
              </a:buClr>
              <a:buSzPts val="3100"/>
              <a:buFont typeface="Arial"/>
              <a:buNone/>
            </a:pPr>
            <a:r>
              <a:rPr b="1" i="0" lang="en-US" sz="3100" u="none">
                <a:solidFill>
                  <a:srgbClr val="000000"/>
                </a:solidFill>
                <a:latin typeface="Arial"/>
                <a:ea typeface="Arial"/>
                <a:cs typeface="Arial"/>
                <a:sym typeface="Arial"/>
              </a:rPr>
              <a:t>Βασικές έννοιες</a:t>
            </a:r>
            <a:endParaRPr/>
          </a:p>
          <a:p>
            <a:pPr indent="0" lvl="0" marL="0" marR="0" rtl="0" algn="l">
              <a:lnSpc>
                <a:spcPct val="93000"/>
              </a:lnSpc>
              <a:spcBef>
                <a:spcPts val="0"/>
              </a:spcBef>
              <a:spcAft>
                <a:spcPts val="0"/>
              </a:spcAft>
              <a:buClr>
                <a:srgbClr val="000000"/>
              </a:buClr>
              <a:buSzPts val="3100"/>
              <a:buFont typeface="Arial"/>
              <a:buNone/>
            </a:pPr>
            <a:r>
              <a:rPr b="1" i="0" lang="en-US" sz="3100" u="none">
                <a:solidFill>
                  <a:srgbClr val="000000"/>
                </a:solidFill>
                <a:latin typeface="Arial"/>
                <a:ea typeface="Arial"/>
                <a:cs typeface="Arial"/>
                <a:sym typeface="Arial"/>
              </a:rPr>
              <a:t>Oρθόλογα, Ομόλογα, Παράλογα Γονίδια</a:t>
            </a:r>
            <a:endParaRPr/>
          </a:p>
        </p:txBody>
      </p:sp>
      <p:cxnSp>
        <p:nvCxnSpPr>
          <p:cNvPr id="368" name="Google Shape;368;p28"/>
          <p:cNvCxnSpPr/>
          <p:nvPr/>
        </p:nvCxnSpPr>
        <p:spPr>
          <a:xfrm>
            <a:off x="71437" y="1052512"/>
            <a:ext cx="9644100" cy="1500"/>
          </a:xfrm>
          <a:prstGeom prst="bentConnector3">
            <a:avLst>
              <a:gd fmla="val 10800" name="adj1"/>
            </a:avLst>
          </a:prstGeom>
          <a:noFill/>
          <a:ln cap="flat" cmpd="sng" w="25550">
            <a:solidFill>
              <a:srgbClr val="FF9933"/>
            </a:solidFill>
            <a:prstDash val="solid"/>
            <a:miter lim="800000"/>
            <a:headEnd len="med" w="med" type="none"/>
            <a:tailEnd len="med" w="med" type="none"/>
          </a:ln>
        </p:spPr>
      </p:cxnSp>
      <p:sp>
        <p:nvSpPr>
          <p:cNvPr id="369" name="Google Shape;369;p28"/>
          <p:cNvSpPr/>
          <p:nvPr/>
        </p:nvSpPr>
        <p:spPr>
          <a:xfrm>
            <a:off x="930275" y="1960562"/>
            <a:ext cx="8094662" cy="40005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0" name="Google Shape;370;p28"/>
          <p:cNvSpPr txBox="1"/>
          <p:nvPr/>
        </p:nvSpPr>
        <p:spPr>
          <a:xfrm>
            <a:off x="274637" y="1225550"/>
            <a:ext cx="6215100" cy="618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a:solidFill>
                  <a:srgbClr val="000000"/>
                </a:solidFill>
                <a:latin typeface="Arial"/>
                <a:ea typeface="Arial"/>
                <a:cs typeface="Arial"/>
                <a:sym typeface="Arial"/>
              </a:rPr>
              <a:t>Ομόλογα</a:t>
            </a:r>
            <a:r>
              <a:rPr b="0" i="0" lang="en-US" sz="2600" u="none">
                <a:solidFill>
                  <a:srgbClr val="000000"/>
                </a:solidFill>
                <a:latin typeface="Arial"/>
                <a:ea typeface="Arial"/>
                <a:cs typeface="Arial"/>
                <a:sym typeface="Arial"/>
              </a:rPr>
              <a:t>:</a:t>
            </a:r>
            <a:r>
              <a:rPr b="1" i="0" lang="en-US" sz="2600" u="none">
                <a:solidFill>
                  <a:srgbClr val="000000"/>
                </a:solidFill>
                <a:latin typeface="Arial"/>
                <a:ea typeface="Arial"/>
                <a:cs typeface="Arial"/>
                <a:sym typeface="Arial"/>
              </a:rPr>
              <a:t> ομοιότητα- ομολογία</a:t>
            </a:r>
            <a:r>
              <a:rPr b="0" i="0" lang="en-US" sz="2600" u="none">
                <a:solidFill>
                  <a:srgbClr val="000000"/>
                </a:solidFill>
                <a:latin typeface="Arial"/>
                <a:ea typeface="Arial"/>
                <a:cs typeface="Arial"/>
                <a:sym typeface="Arial"/>
              </a:rPr>
              <a:t> αλληλουχιών, κοινός εξελικτικός πρόγονος</a:t>
            </a:r>
            <a:endParaRPr/>
          </a:p>
          <a:p>
            <a:pPr indent="0" lvl="0" marL="0" marR="0" rtl="0" algn="l">
              <a:lnSpc>
                <a:spcPct val="100000"/>
              </a:lnSpc>
              <a:spcBef>
                <a:spcPts val="0"/>
              </a:spcBef>
              <a:spcAft>
                <a:spcPts val="0"/>
              </a:spcAft>
              <a:buClr>
                <a:srgbClr val="000000"/>
              </a:buClr>
              <a:buSzPts val="2600"/>
              <a:buFont typeface="Arial"/>
              <a:buNone/>
            </a:pPr>
            <a:r>
              <a:t/>
            </a:r>
            <a:endParaRPr b="0" i="0" sz="26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1" i="0" lang="en-US" sz="2600" u="none">
                <a:solidFill>
                  <a:srgbClr val="000000"/>
                </a:solidFill>
                <a:latin typeface="Arial"/>
                <a:ea typeface="Arial"/>
                <a:cs typeface="Arial"/>
                <a:sym typeface="Arial"/>
              </a:rPr>
              <a:t>Ορθόλογα</a:t>
            </a:r>
            <a:r>
              <a:rPr b="0" i="0" lang="en-US" sz="2600" u="none">
                <a:solidFill>
                  <a:srgbClr val="000000"/>
                </a:solidFill>
                <a:latin typeface="Arial"/>
                <a:ea typeface="Arial"/>
                <a:cs typeface="Arial"/>
                <a:sym typeface="Arial"/>
              </a:rPr>
              <a:t>: </a:t>
            </a:r>
            <a:r>
              <a:rPr b="1" i="0" lang="en-US" sz="2600" u="none">
                <a:solidFill>
                  <a:srgbClr val="000000"/>
                </a:solidFill>
                <a:latin typeface="Arial"/>
                <a:ea typeface="Arial"/>
                <a:cs typeface="Arial"/>
                <a:sym typeface="Arial"/>
              </a:rPr>
              <a:t>ομοιότητα-ομολογία</a:t>
            </a:r>
            <a:r>
              <a:rPr b="0" i="0" lang="en-US" sz="2600" u="none">
                <a:solidFill>
                  <a:srgbClr val="000000"/>
                </a:solidFill>
                <a:latin typeface="Arial"/>
                <a:ea typeface="Arial"/>
                <a:cs typeface="Arial"/>
                <a:sym typeface="Arial"/>
              </a:rPr>
              <a:t> αλληλουχιών, κοινός εξελικτικός πρόγονος, </a:t>
            </a:r>
            <a:r>
              <a:rPr b="1" i="0" lang="en-US" sz="2600" u="none">
                <a:solidFill>
                  <a:srgbClr val="000000"/>
                </a:solidFill>
                <a:latin typeface="Arial"/>
                <a:ea typeface="Arial"/>
                <a:cs typeface="Arial"/>
                <a:sym typeface="Arial"/>
              </a:rPr>
              <a:t>κοινή λειτουργία</a:t>
            </a:r>
            <a:endParaRPr/>
          </a:p>
          <a:p>
            <a:pPr indent="0" lvl="0" marL="0" marR="0" rtl="0" algn="l">
              <a:lnSpc>
                <a:spcPct val="100000"/>
              </a:lnSpc>
              <a:spcBef>
                <a:spcPts val="0"/>
              </a:spcBef>
              <a:spcAft>
                <a:spcPts val="0"/>
              </a:spcAft>
              <a:buClr>
                <a:srgbClr val="000000"/>
              </a:buClr>
              <a:buSzPts val="2600"/>
              <a:buFont typeface="Arial"/>
              <a:buNone/>
            </a:pPr>
            <a:r>
              <a:t/>
            </a:r>
            <a:endParaRPr b="0" i="0" sz="26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1" i="0" lang="en-US" sz="2600" u="none">
                <a:solidFill>
                  <a:srgbClr val="000000"/>
                </a:solidFill>
                <a:latin typeface="Arial"/>
                <a:ea typeface="Arial"/>
                <a:cs typeface="Arial"/>
                <a:sym typeface="Arial"/>
              </a:rPr>
              <a:t>Παράλογα</a:t>
            </a:r>
            <a:r>
              <a:rPr b="0" i="0" lang="en-US" sz="2600" u="none">
                <a:solidFill>
                  <a:srgbClr val="000000"/>
                </a:solidFill>
                <a:latin typeface="Arial"/>
                <a:ea typeface="Arial"/>
                <a:cs typeface="Arial"/>
                <a:sym typeface="Arial"/>
              </a:rPr>
              <a:t>: </a:t>
            </a:r>
            <a:r>
              <a:rPr b="1" i="0" lang="en-US" sz="2600" u="none">
                <a:solidFill>
                  <a:srgbClr val="000000"/>
                </a:solidFill>
                <a:latin typeface="Arial"/>
                <a:ea typeface="Arial"/>
                <a:cs typeface="Arial"/>
                <a:sym typeface="Arial"/>
              </a:rPr>
              <a:t>ομοιότητα αλληλουχιών</a:t>
            </a:r>
            <a:r>
              <a:rPr b="0" i="0" lang="en-US" sz="2600" u="none">
                <a:solidFill>
                  <a:srgbClr val="000000"/>
                </a:solidFill>
                <a:latin typeface="Arial"/>
                <a:ea typeface="Arial"/>
                <a:cs typeface="Arial"/>
                <a:sym typeface="Arial"/>
              </a:rPr>
              <a:t>, βρίσκονται </a:t>
            </a:r>
            <a:r>
              <a:rPr b="1" i="0" lang="en-US" sz="2600" u="none">
                <a:solidFill>
                  <a:srgbClr val="000000"/>
                </a:solidFill>
                <a:latin typeface="Arial"/>
                <a:ea typeface="Arial"/>
                <a:cs typeface="Arial"/>
                <a:sym typeface="Arial"/>
              </a:rPr>
              <a:t>στο ίδιο είδος</a:t>
            </a:r>
            <a:r>
              <a:rPr b="0" i="0" lang="en-US" sz="2600" u="none">
                <a:solidFill>
                  <a:srgbClr val="000000"/>
                </a:solidFill>
                <a:latin typeface="Arial"/>
                <a:ea typeface="Arial"/>
                <a:cs typeface="Arial"/>
                <a:sym typeface="Arial"/>
              </a:rPr>
              <a:t>,δεν υπάρχει άμεσος κοινός πρόγονος, αλλά έχουν προκύψει από διπλασιασμό γονιδίου σε κάποιο πολύ </a:t>
            </a:r>
            <a:r>
              <a:rPr lang="en-US" sz="2600"/>
              <a:t>παλαιότερο</a:t>
            </a:r>
            <a:r>
              <a:rPr b="0" i="0" lang="en-US" sz="2600" u="none">
                <a:solidFill>
                  <a:srgbClr val="000000"/>
                </a:solidFill>
                <a:latin typeface="Arial"/>
                <a:ea typeface="Arial"/>
                <a:cs typeface="Arial"/>
                <a:sym typeface="Arial"/>
              </a:rPr>
              <a:t> είδος, επιτελούν παρόμοια αλλά </a:t>
            </a:r>
            <a:r>
              <a:rPr b="1" i="0" lang="en-US" sz="2600" u="none">
                <a:solidFill>
                  <a:srgbClr val="000000"/>
                </a:solidFill>
                <a:latin typeface="Arial"/>
                <a:ea typeface="Arial"/>
                <a:cs typeface="Arial"/>
                <a:sym typeface="Arial"/>
              </a:rPr>
              <a:t>όχι ίδια λειτουργία</a:t>
            </a:r>
            <a:endParaRPr/>
          </a:p>
        </p:txBody>
      </p:sp>
      <p:sp>
        <p:nvSpPr>
          <p:cNvPr id="371" name="Google Shape;371;p28"/>
          <p:cNvSpPr/>
          <p:nvPr/>
        </p:nvSpPr>
        <p:spPr>
          <a:xfrm>
            <a:off x="7092950" y="4618037"/>
            <a:ext cx="2998787" cy="47625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72" name="Google Shape;372;p28"/>
          <p:cNvSpPr/>
          <p:nvPr/>
        </p:nvSpPr>
        <p:spPr>
          <a:xfrm>
            <a:off x="5761037" y="2360612"/>
            <a:ext cx="4346575" cy="2555875"/>
          </a:xfrm>
          <a:prstGeom prst="cloudCallout">
            <a:avLst>
              <a:gd fmla="val -6159" name="adj1"/>
              <a:gd fmla="val 5164"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CC0000"/>
              </a:buClr>
              <a:buSzPts val="2000"/>
              <a:buFont typeface="Arial"/>
              <a:buNone/>
            </a:pPr>
            <a:r>
              <a:rPr b="1" i="0" lang="en-US" sz="2000" u="none">
                <a:solidFill>
                  <a:srgbClr val="CC0000"/>
                </a:solidFill>
                <a:latin typeface="Arial"/>
                <a:ea typeface="Arial"/>
                <a:cs typeface="Arial"/>
                <a:sym typeface="Arial"/>
              </a:rPr>
              <a:t>Τα ορθόλογα     γονίδια είναι κ ομόλογα τα ομόλογα δεν είναι απαραίτητα ορθόλογα</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6" name="Shape 376"/>
        <p:cNvGrpSpPr/>
        <p:nvPr/>
      </p:nvGrpSpPr>
      <p:grpSpPr>
        <a:xfrm>
          <a:off x="0" y="0"/>
          <a:ext cx="0" cy="0"/>
          <a:chOff x="0" y="0"/>
          <a:chExt cx="0" cy="0"/>
        </a:xfrm>
      </p:grpSpPr>
      <p:cxnSp>
        <p:nvCxnSpPr>
          <p:cNvPr id="377" name="Google Shape;377;p29"/>
          <p:cNvCxnSpPr/>
          <p:nvPr/>
        </p:nvCxnSpPr>
        <p:spPr>
          <a:xfrm>
            <a:off x="71437" y="620712"/>
            <a:ext cx="96441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378" name="Google Shape;378;p29"/>
          <p:cNvSpPr txBox="1"/>
          <p:nvPr/>
        </p:nvSpPr>
        <p:spPr>
          <a:xfrm>
            <a:off x="182562" y="0"/>
            <a:ext cx="5241925" cy="57785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Γονιδιακός Διπλασιασμός</a:t>
            </a:r>
            <a:endParaRPr/>
          </a:p>
        </p:txBody>
      </p:sp>
      <p:pic>
        <p:nvPicPr>
          <p:cNvPr id="379" name="Google Shape;379;p29"/>
          <p:cNvPicPr preferRelativeResize="0"/>
          <p:nvPr/>
        </p:nvPicPr>
        <p:blipFill rotWithShape="1">
          <a:blip r:embed="rId3">
            <a:alphaModFix/>
          </a:blip>
          <a:srcRect b="24270" l="31380" r="24005" t="18330"/>
          <a:stretch/>
        </p:blipFill>
        <p:spPr>
          <a:xfrm>
            <a:off x="549275" y="822325"/>
            <a:ext cx="8686800" cy="6308725"/>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5" name="Shape 85"/>
        <p:cNvGrpSpPr/>
        <p:nvPr/>
      </p:nvGrpSpPr>
      <p:grpSpPr>
        <a:xfrm>
          <a:off x="0" y="0"/>
          <a:ext cx="0" cy="0"/>
          <a:chOff x="0" y="0"/>
          <a:chExt cx="0" cy="0"/>
        </a:xfrm>
      </p:grpSpPr>
      <p:sp>
        <p:nvSpPr>
          <p:cNvPr id="86" name="Google Shape;86;p3"/>
          <p:cNvSpPr txBox="1"/>
          <p:nvPr/>
        </p:nvSpPr>
        <p:spPr>
          <a:xfrm>
            <a:off x="20637" y="63500"/>
            <a:ext cx="9783762" cy="277495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a:solidFill>
                  <a:srgbClr val="000000"/>
                </a:solidFill>
                <a:latin typeface="Arial"/>
                <a:ea typeface="Arial"/>
                <a:cs typeface="Arial"/>
                <a:sym typeface="Arial"/>
              </a:rPr>
              <a:t>	  Βιοπληροφορική Ανάλυση των Γονιδιωμάτων</a:t>
            </a:r>
            <a:endParaRPr/>
          </a:p>
          <a:p>
            <a:pPr indent="0" lvl="0" marL="0" marR="0" rtl="0" algn="ctr">
              <a:lnSpc>
                <a:spcPct val="100000"/>
              </a:lnSpc>
              <a:spcBef>
                <a:spcPts val="0"/>
              </a:spcBef>
              <a:spcAft>
                <a:spcPts val="0"/>
              </a:spcAft>
              <a:buClr>
                <a:srgbClr val="000000"/>
              </a:buClr>
              <a:buSzPts val="4400"/>
              <a:buFont typeface="Arial"/>
              <a:buNone/>
            </a:pPr>
            <a:r>
              <a:rPr b="1" i="0" lang="en-US" sz="4400" u="none">
                <a:solidFill>
                  <a:srgbClr val="000000"/>
                </a:solidFill>
                <a:latin typeface="Arial"/>
                <a:ea typeface="Arial"/>
                <a:cs typeface="Arial"/>
                <a:sym typeface="Arial"/>
              </a:rPr>
              <a:t>Genomics</a:t>
            </a:r>
            <a:endParaRPr/>
          </a:p>
          <a:p>
            <a:pPr indent="0" lvl="0" marL="0" marR="0" rtl="0" algn="l">
              <a:lnSpc>
                <a:spcPct val="93000"/>
              </a:lnSpc>
              <a:spcBef>
                <a:spcPts val="0"/>
              </a:spcBef>
              <a:spcAft>
                <a:spcPts val="0"/>
              </a:spcAft>
              <a:buNone/>
            </a:pPr>
            <a:r>
              <a:t/>
            </a:r>
            <a:endParaRPr b="1" i="0" sz="4400" u="none">
              <a:solidFill>
                <a:srgbClr val="000000"/>
              </a:solidFill>
              <a:latin typeface="Arial"/>
              <a:ea typeface="Arial"/>
              <a:cs typeface="Arial"/>
              <a:sym typeface="Arial"/>
            </a:endParaRPr>
          </a:p>
        </p:txBody>
      </p:sp>
      <p:sp>
        <p:nvSpPr>
          <p:cNvPr id="87" name="Google Shape;87;p3"/>
          <p:cNvSpPr txBox="1"/>
          <p:nvPr/>
        </p:nvSpPr>
        <p:spPr>
          <a:xfrm>
            <a:off x="92075" y="2711450"/>
            <a:ext cx="9693275" cy="4686300"/>
          </a:xfrm>
          <a:prstGeom prst="rect">
            <a:avLst/>
          </a:prstGeom>
          <a:noFill/>
          <a:ln>
            <a:noFill/>
          </a:ln>
        </p:spPr>
        <p:txBody>
          <a:bodyPr anchorCtr="0" anchor="t" bIns="46800" lIns="90000" spcFirstLastPara="1" rIns="90000" wrap="square" tIns="46800">
            <a:spAutoFit/>
          </a:bodyPr>
          <a:lstStyle/>
          <a:p>
            <a:pPr indent="0" lvl="0" marL="0" marR="0" rtl="0" algn="l">
              <a:lnSpc>
                <a:spcPct val="13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 </a:t>
            </a:r>
            <a:r>
              <a:rPr b="1" i="0" lang="en-US" sz="2800" u="none">
                <a:solidFill>
                  <a:srgbClr val="000000"/>
                </a:solidFill>
                <a:latin typeface="Arial"/>
                <a:ea typeface="Arial"/>
                <a:cs typeface="Arial"/>
                <a:sym typeface="Arial"/>
              </a:rPr>
              <a:t>Κύτταρο</a:t>
            </a:r>
            <a:r>
              <a:rPr b="0" i="0" lang="en-US" sz="2800" u="none">
                <a:solidFill>
                  <a:srgbClr val="000000"/>
                </a:solidFill>
                <a:latin typeface="Arial"/>
                <a:ea typeface="Arial"/>
                <a:cs typeface="Arial"/>
                <a:sym typeface="Arial"/>
              </a:rPr>
              <a:t>:</a:t>
            </a:r>
            <a:r>
              <a:rPr b="0" i="0" lang="en-US" sz="2000" u="none">
                <a:solidFill>
                  <a:srgbClr val="000000"/>
                </a:solidFill>
                <a:latin typeface="Arial"/>
                <a:ea typeface="Arial"/>
                <a:cs typeface="Arial"/>
                <a:sym typeface="Arial"/>
              </a:rPr>
              <a:t> Ταυτοποίηση, επιβεβαίωση &amp; πρόγνωση  βιομορίων </a:t>
            </a:r>
            <a:endParaRPr/>
          </a:p>
          <a:p>
            <a:pPr indent="0" lvl="0" marL="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 </a:t>
            </a:r>
            <a:r>
              <a:rPr b="1" i="0" lang="en-US" sz="2800" u="none">
                <a:solidFill>
                  <a:srgbClr val="000000"/>
                </a:solidFill>
                <a:latin typeface="Arial"/>
                <a:ea typeface="Arial"/>
                <a:cs typeface="Arial"/>
                <a:sym typeface="Arial"/>
              </a:rPr>
              <a:t>Οργανισμός</a:t>
            </a:r>
            <a:r>
              <a:rPr b="0" i="0" lang="en-US" sz="2800" u="none">
                <a:solidFill>
                  <a:srgbClr val="000000"/>
                </a:solidFill>
                <a:latin typeface="Arial"/>
                <a:ea typeface="Arial"/>
                <a:cs typeface="Arial"/>
                <a:sym typeface="Arial"/>
              </a:rPr>
              <a:t>: </a:t>
            </a:r>
            <a:r>
              <a:rPr b="0" i="0" lang="en-US" sz="2000" u="none">
                <a:solidFill>
                  <a:srgbClr val="000000"/>
                </a:solidFill>
                <a:latin typeface="Arial"/>
                <a:ea typeface="Arial"/>
                <a:cs typeface="Arial"/>
                <a:sym typeface="Arial"/>
              </a:rPr>
              <a:t>Εξήγηση &amp; πρόγνωση πειραματικών δεδομένων</a:t>
            </a:r>
            <a:r>
              <a:rPr b="1" i="0" lang="en-US" sz="2400" u="none">
                <a:solidFill>
                  <a:srgbClr val="000000"/>
                </a:solidFill>
                <a:latin typeface="Arial"/>
                <a:ea typeface="Arial"/>
                <a:cs typeface="Arial"/>
                <a:sym typeface="Arial"/>
              </a:rPr>
              <a:t>  </a:t>
            </a:r>
            <a:endParaRPr/>
          </a:p>
          <a:p>
            <a:pPr indent="0" lvl="0" marL="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2400"/>
              <a:buFont typeface="Arial"/>
              <a:buNone/>
            </a:pPr>
            <a:r>
              <a:t/>
            </a:r>
            <a:endParaRPr b="1" i="0" sz="2400" u="non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2400"/>
              <a:buFont typeface="Arial"/>
              <a:buNone/>
            </a:pPr>
            <a:r>
              <a:t/>
            </a:r>
            <a:endParaRPr b="1" i="0" sz="2400" u="non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2400"/>
              <a:buFont typeface="Arial"/>
              <a:buNone/>
            </a:pPr>
            <a:r>
              <a:t/>
            </a:r>
            <a:endParaRPr b="1" i="0" sz="2400" u="non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2400"/>
              <a:buFont typeface="Arial"/>
              <a:buNone/>
            </a:pPr>
            <a:r>
              <a:t/>
            </a:r>
            <a:endParaRPr b="1" i="0" sz="2400" u="none">
              <a:solidFill>
                <a:srgbClr val="000000"/>
              </a:solidFill>
              <a:latin typeface="Arial"/>
              <a:ea typeface="Arial"/>
              <a:cs typeface="Arial"/>
              <a:sym typeface="Arial"/>
            </a:endParaRPr>
          </a:p>
          <a:p>
            <a:pPr indent="0" lvl="0" marL="0" marR="0" rtl="0" algn="l">
              <a:lnSpc>
                <a:spcPct val="13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Δέντρο της Ζωής: </a:t>
            </a:r>
            <a:r>
              <a:rPr b="1" i="0" lang="en-US" sz="2400" u="none">
                <a:solidFill>
                  <a:srgbClr val="000000"/>
                </a:solidFill>
                <a:latin typeface="Arial"/>
                <a:ea typeface="Arial"/>
                <a:cs typeface="Arial"/>
                <a:sym typeface="Arial"/>
              </a:rPr>
              <a:t>Αποκαλύπτοντας τις λειτουργίες των γονιδιωμάτων &amp; την εξέλιξη της ζωής</a:t>
            </a:r>
            <a:endParaRPr/>
          </a:p>
        </p:txBody>
      </p:sp>
      <p:cxnSp>
        <p:nvCxnSpPr>
          <p:cNvPr id="88" name="Google Shape;88;p3"/>
          <p:cNvCxnSpPr/>
          <p:nvPr/>
        </p:nvCxnSpPr>
        <p:spPr>
          <a:xfrm>
            <a:off x="822325" y="2190750"/>
            <a:ext cx="7928100" cy="3300"/>
          </a:xfrm>
          <a:prstGeom prst="bentConnector3">
            <a:avLst>
              <a:gd fmla="val 10797" name="adj1"/>
            </a:avLst>
          </a:prstGeom>
          <a:noFill/>
          <a:ln cap="flat" cmpd="sng" w="73075">
            <a:solidFill>
              <a:srgbClr val="FF9933"/>
            </a:solidFill>
            <a:prstDash val="solid"/>
            <a:miter lim="800000"/>
            <a:headEnd len="med" w="med" type="none"/>
            <a:tailEnd len="med" w="med" type="none"/>
          </a:ln>
        </p:spPr>
      </p:cxnSp>
      <p:sp>
        <p:nvSpPr>
          <p:cNvPr id="89" name="Google Shape;89;p3"/>
          <p:cNvSpPr txBox="1"/>
          <p:nvPr/>
        </p:nvSpPr>
        <p:spPr>
          <a:xfrm>
            <a:off x="8229600" y="2881312"/>
            <a:ext cx="2378075" cy="207645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Συσχέτιση Γονότυπου Φαινότυπου</a:t>
            </a:r>
            <a:endParaRPr/>
          </a:p>
          <a:p>
            <a:pPr indent="0" lvl="0" marL="0" marR="0" rtl="0" algn="l">
              <a:lnSpc>
                <a:spcPct val="93000"/>
              </a:lnSpc>
              <a:spcBef>
                <a:spcPts val="0"/>
              </a:spcBef>
              <a:spcAft>
                <a:spcPts val="0"/>
              </a:spcAft>
              <a:buNone/>
            </a:pPr>
            <a:r>
              <a:t/>
            </a:r>
            <a:endParaRPr b="1" i="0" sz="2400" u="none">
              <a:solidFill>
                <a:srgbClr val="000000"/>
              </a:solidFill>
              <a:latin typeface="Arial"/>
              <a:ea typeface="Arial"/>
              <a:cs typeface="Arial"/>
              <a:sym typeface="Arial"/>
            </a:endParaRPr>
          </a:p>
        </p:txBody>
      </p:sp>
      <p:sp>
        <p:nvSpPr>
          <p:cNvPr id="90" name="Google Shape;90;p3"/>
          <p:cNvSpPr txBox="1"/>
          <p:nvPr/>
        </p:nvSpPr>
        <p:spPr>
          <a:xfrm>
            <a:off x="1539875" y="4832350"/>
            <a:ext cx="7223125" cy="102235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Μοντελοποίηση, Διάγνωση &amp; Θεραπεία</a:t>
            </a:r>
            <a:endParaRPr/>
          </a:p>
        </p:txBody>
      </p:sp>
      <p:sp>
        <p:nvSpPr>
          <p:cNvPr id="91" name="Google Shape;91;p3"/>
          <p:cNvSpPr/>
          <p:nvPr/>
        </p:nvSpPr>
        <p:spPr>
          <a:xfrm>
            <a:off x="7954962" y="3017837"/>
            <a:ext cx="274637" cy="1279525"/>
          </a:xfrm>
          <a:prstGeom prst="rightBrace">
            <a:avLst>
              <a:gd fmla="val 1800" name="adj1"/>
              <a:gd fmla="val 10800" name="adj2"/>
            </a:avLst>
          </a:prstGeom>
          <a:no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ransition advTm="1024">
    <p:spli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5" name="Shape 385"/>
        <p:cNvGrpSpPr/>
        <p:nvPr/>
      </p:nvGrpSpPr>
      <p:grpSpPr>
        <a:xfrm>
          <a:off x="0" y="0"/>
          <a:ext cx="0" cy="0"/>
          <a:chOff x="0" y="0"/>
          <a:chExt cx="0" cy="0"/>
        </a:xfrm>
      </p:grpSpPr>
      <p:sp>
        <p:nvSpPr>
          <p:cNvPr id="386" name="Google Shape;386;p30"/>
          <p:cNvSpPr txBox="1"/>
          <p:nvPr/>
        </p:nvSpPr>
        <p:spPr>
          <a:xfrm>
            <a:off x="0" y="0"/>
            <a:ext cx="9736137" cy="622300"/>
          </a:xfrm>
          <a:prstGeom prst="rect">
            <a:avLst/>
          </a:prstGeom>
          <a:noFill/>
          <a:ln>
            <a:noFill/>
          </a:ln>
        </p:spPr>
        <p:txBody>
          <a:bodyPr anchorCtr="0" anchor="t" bIns="91425" lIns="91425" spcFirstLastPara="1" rIns="91425" wrap="square" tIns="91425">
            <a:spAutoFit/>
          </a:bodyPr>
          <a:lstStyle/>
          <a:p>
            <a:pPr indent="0" lvl="0" marL="0" marR="0" rtl="0" algn="l">
              <a:lnSpc>
                <a:spcPct val="93000"/>
              </a:lnSpc>
              <a:spcBef>
                <a:spcPts val="0"/>
              </a:spcBef>
              <a:spcAft>
                <a:spcPts val="0"/>
              </a:spcAft>
              <a:buClr>
                <a:srgbClr val="000000"/>
              </a:buClr>
              <a:buSzPts val="3100"/>
              <a:buFont typeface="Arial"/>
              <a:buNone/>
            </a:pPr>
            <a:r>
              <a:rPr b="1" i="0" lang="en-US" sz="3100" u="none">
                <a:solidFill>
                  <a:srgbClr val="000000"/>
                </a:solidFill>
                <a:latin typeface="Arial"/>
                <a:ea typeface="Arial"/>
                <a:cs typeface="Arial"/>
                <a:sym typeface="Arial"/>
              </a:rPr>
              <a:t>Τι τα χρειάζομαι τα Oρθόλογα Γονίδια</a:t>
            </a:r>
            <a:endParaRPr/>
          </a:p>
        </p:txBody>
      </p:sp>
      <p:cxnSp>
        <p:nvCxnSpPr>
          <p:cNvPr id="387" name="Google Shape;387;p30"/>
          <p:cNvCxnSpPr/>
          <p:nvPr/>
        </p:nvCxnSpPr>
        <p:spPr>
          <a:xfrm>
            <a:off x="71437" y="620712"/>
            <a:ext cx="96441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388" name="Google Shape;388;p30"/>
          <p:cNvSpPr/>
          <p:nvPr/>
        </p:nvSpPr>
        <p:spPr>
          <a:xfrm>
            <a:off x="930275" y="1960562"/>
            <a:ext cx="8094662" cy="40005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89" name="Google Shape;389;p30"/>
          <p:cNvSpPr txBox="1"/>
          <p:nvPr/>
        </p:nvSpPr>
        <p:spPr>
          <a:xfrm>
            <a:off x="182562" y="515937"/>
            <a:ext cx="9726600" cy="274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Ορθόλογα</a:t>
            </a:r>
            <a:endParaRPr/>
          </a:p>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Ομολογία αλληλουχιών-Κοινός εξελικτικός πρόγονος-Κοινή λειτουργία</a:t>
            </a:r>
            <a:endParaRPr/>
          </a:p>
          <a:p>
            <a:pPr indent="0" lvl="0" marL="0" marR="0" rtl="0" algn="l">
              <a:lnSpc>
                <a:spcPct val="100000"/>
              </a:lnSpc>
              <a:spcBef>
                <a:spcPts val="0"/>
              </a:spcBef>
              <a:spcAft>
                <a:spcPts val="0"/>
              </a:spcAft>
              <a:buClr>
                <a:srgbClr val="000000"/>
              </a:buClr>
              <a:buSzPts val="2400"/>
              <a:buFont typeface="Arial"/>
              <a:buNone/>
            </a:pPr>
            <a:r>
              <a:t/>
            </a:r>
            <a:endParaRPr b="0" i="0" sz="24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lang="en-US" sz="2400"/>
              <a:t>Μπορώ</a:t>
            </a:r>
            <a:r>
              <a:rPr b="0" i="0" lang="en-US" sz="2400" u="none">
                <a:solidFill>
                  <a:srgbClr val="000000"/>
                </a:solidFill>
                <a:latin typeface="Arial"/>
                <a:ea typeface="Arial"/>
                <a:cs typeface="Arial"/>
                <a:sym typeface="Arial"/>
              </a:rPr>
              <a:t> να μεταφέρω στοιχεία και συμπεράσματα μεταξύ των οργανισμών. Π.χ να μελετώ γονίδια του ανθρώπου μελετώντας τα ορθόλογα γονίδια της μύγας Drosophila και αντίστροφα..</a:t>
            </a:r>
            <a:endParaRPr/>
          </a:p>
          <a:p>
            <a:pPr indent="0" lvl="0" marL="0" marR="0" rtl="0" algn="l">
              <a:lnSpc>
                <a:spcPct val="93000"/>
              </a:lnSpc>
              <a:spcBef>
                <a:spcPts val="0"/>
              </a:spcBef>
              <a:spcAft>
                <a:spcPts val="0"/>
              </a:spcAft>
              <a:buNone/>
            </a:pPr>
            <a:r>
              <a:t/>
            </a:r>
            <a:endParaRPr b="0" i="0" sz="2400" u="none">
              <a:solidFill>
                <a:srgbClr val="000000"/>
              </a:solidFill>
              <a:latin typeface="Arial"/>
              <a:ea typeface="Arial"/>
              <a:cs typeface="Arial"/>
              <a:sym typeface="Arial"/>
            </a:endParaRPr>
          </a:p>
        </p:txBody>
      </p:sp>
      <p:sp>
        <p:nvSpPr>
          <p:cNvPr id="390" name="Google Shape;390;p30"/>
          <p:cNvSpPr/>
          <p:nvPr/>
        </p:nvSpPr>
        <p:spPr>
          <a:xfrm>
            <a:off x="4022725" y="6156325"/>
            <a:ext cx="3408362" cy="1158875"/>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391" name="Google Shape;391;p30"/>
          <p:cNvSpPr/>
          <p:nvPr/>
        </p:nvSpPr>
        <p:spPr>
          <a:xfrm>
            <a:off x="7092950" y="4618037"/>
            <a:ext cx="2998787" cy="47625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pic>
        <p:nvPicPr>
          <p:cNvPr id="392" name="Google Shape;392;p30"/>
          <p:cNvPicPr preferRelativeResize="0"/>
          <p:nvPr/>
        </p:nvPicPr>
        <p:blipFill rotWithShape="1">
          <a:blip r:embed="rId3">
            <a:alphaModFix/>
          </a:blip>
          <a:srcRect b="25270" l="31660" r="23165" t="18838"/>
          <a:stretch/>
        </p:blipFill>
        <p:spPr>
          <a:xfrm>
            <a:off x="1844675" y="2743200"/>
            <a:ext cx="6842125" cy="4664075"/>
          </a:xfrm>
          <a:prstGeom prst="rect">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96" name="Shape 396"/>
        <p:cNvGrpSpPr/>
        <p:nvPr/>
      </p:nvGrpSpPr>
      <p:grpSpPr>
        <a:xfrm>
          <a:off x="0" y="0"/>
          <a:ext cx="0" cy="0"/>
          <a:chOff x="0" y="0"/>
          <a:chExt cx="0" cy="0"/>
        </a:xfrm>
      </p:grpSpPr>
      <p:pic>
        <p:nvPicPr>
          <p:cNvPr id="397" name="Google Shape;397;p31"/>
          <p:cNvPicPr preferRelativeResize="0"/>
          <p:nvPr/>
        </p:nvPicPr>
        <p:blipFill rotWithShape="1">
          <a:blip r:embed="rId3">
            <a:alphaModFix/>
          </a:blip>
          <a:srcRect b="9999" l="0" r="4998" t="14997"/>
          <a:stretch/>
        </p:blipFill>
        <p:spPr>
          <a:xfrm>
            <a:off x="0" y="2378075"/>
            <a:ext cx="10080625" cy="4500562"/>
          </a:xfrm>
          <a:prstGeom prst="rect">
            <a:avLst/>
          </a:prstGeom>
          <a:noFill/>
          <a:ln>
            <a:noFill/>
          </a:ln>
        </p:spPr>
      </p:pic>
      <p:sp>
        <p:nvSpPr>
          <p:cNvPr id="398" name="Google Shape;398;p31"/>
          <p:cNvSpPr txBox="1"/>
          <p:nvPr/>
        </p:nvSpPr>
        <p:spPr>
          <a:xfrm>
            <a:off x="5121275" y="6877050"/>
            <a:ext cx="3638550" cy="76993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400"/>
              <a:buFont typeface="Arial"/>
              <a:buNone/>
            </a:pPr>
            <a:r>
              <a:rPr b="1" i="0" lang="en-US" sz="2400" u="none">
                <a:solidFill>
                  <a:srgbClr val="CC0000"/>
                </a:solidFill>
                <a:latin typeface="Arial"/>
                <a:ea typeface="Arial"/>
                <a:cs typeface="Arial"/>
                <a:sym typeface="Arial"/>
              </a:rPr>
              <a:t>Φυλογενετικό Δέντρο</a:t>
            </a:r>
            <a:endParaRPr/>
          </a:p>
        </p:txBody>
      </p:sp>
      <p:cxnSp>
        <p:nvCxnSpPr>
          <p:cNvPr id="399" name="Google Shape;399;p31"/>
          <p:cNvCxnSpPr/>
          <p:nvPr/>
        </p:nvCxnSpPr>
        <p:spPr>
          <a:xfrm>
            <a:off x="731837" y="4022725"/>
            <a:ext cx="4289425" cy="2368550"/>
          </a:xfrm>
          <a:prstGeom prst="straightConnector1">
            <a:avLst/>
          </a:prstGeom>
          <a:noFill/>
          <a:ln cap="flat" cmpd="sng" w="36700">
            <a:solidFill>
              <a:srgbClr val="FF3333"/>
            </a:solidFill>
            <a:prstDash val="solid"/>
            <a:round/>
            <a:headEnd len="med" w="med" type="none"/>
            <a:tailEnd len="med" w="med" type="triangle"/>
          </a:ln>
        </p:spPr>
      </p:cxnSp>
      <p:cxnSp>
        <p:nvCxnSpPr>
          <p:cNvPr id="400" name="Google Shape;400;p31"/>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401" name="Google Shape;401;p31"/>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5" name="Shape 405"/>
        <p:cNvGrpSpPr/>
        <p:nvPr/>
      </p:nvGrpSpPr>
      <p:grpSpPr>
        <a:xfrm>
          <a:off x="0" y="0"/>
          <a:ext cx="0" cy="0"/>
          <a:chOff x="0" y="0"/>
          <a:chExt cx="0" cy="0"/>
        </a:xfrm>
      </p:grpSpPr>
      <p:pic>
        <p:nvPicPr>
          <p:cNvPr id="406" name="Google Shape;406;p32"/>
          <p:cNvPicPr preferRelativeResize="0"/>
          <p:nvPr/>
        </p:nvPicPr>
        <p:blipFill rotWithShape="1">
          <a:blip r:embed="rId3">
            <a:alphaModFix/>
          </a:blip>
          <a:srcRect b="9998" l="0" r="0" t="4998"/>
          <a:stretch/>
        </p:blipFill>
        <p:spPr>
          <a:xfrm>
            <a:off x="6350" y="2333625"/>
            <a:ext cx="10079037" cy="4827587"/>
          </a:xfrm>
          <a:prstGeom prst="rect">
            <a:avLst/>
          </a:prstGeom>
          <a:noFill/>
          <a:ln>
            <a:noFill/>
          </a:ln>
        </p:spPr>
      </p:pic>
      <p:cxnSp>
        <p:nvCxnSpPr>
          <p:cNvPr id="407" name="Google Shape;407;p32"/>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408" name="Google Shape;408;p32"/>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
        <p:nvSpPr>
          <p:cNvPr id="409" name="Google Shape;409;p32"/>
          <p:cNvSpPr txBox="1"/>
          <p:nvPr/>
        </p:nvSpPr>
        <p:spPr>
          <a:xfrm>
            <a:off x="2925762" y="1279525"/>
            <a:ext cx="3297237" cy="430212"/>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400"/>
              <a:buFont typeface="Arial"/>
              <a:buNone/>
            </a:pPr>
            <a:r>
              <a:rPr b="1" i="0" lang="en-US" sz="2400" u="none">
                <a:solidFill>
                  <a:srgbClr val="CC0000"/>
                </a:solidFill>
                <a:latin typeface="Arial"/>
                <a:ea typeface="Arial"/>
                <a:cs typeface="Arial"/>
                <a:sym typeface="Arial"/>
              </a:rPr>
              <a:t>Φυλογενετικό Δέντρο</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3" name="Shape 413"/>
        <p:cNvGrpSpPr/>
        <p:nvPr/>
      </p:nvGrpSpPr>
      <p:grpSpPr>
        <a:xfrm>
          <a:off x="0" y="0"/>
          <a:ext cx="0" cy="0"/>
          <a:chOff x="0" y="0"/>
          <a:chExt cx="0" cy="0"/>
        </a:xfrm>
      </p:grpSpPr>
      <p:pic>
        <p:nvPicPr>
          <p:cNvPr id="414" name="Google Shape;414;p33"/>
          <p:cNvPicPr preferRelativeResize="0"/>
          <p:nvPr/>
        </p:nvPicPr>
        <p:blipFill rotWithShape="1">
          <a:blip r:embed="rId3">
            <a:alphaModFix/>
          </a:blip>
          <a:srcRect b="9999" l="0" r="4998" t="14997"/>
          <a:stretch/>
        </p:blipFill>
        <p:spPr>
          <a:xfrm>
            <a:off x="0" y="2378075"/>
            <a:ext cx="10080625" cy="4500562"/>
          </a:xfrm>
          <a:prstGeom prst="rect">
            <a:avLst/>
          </a:prstGeom>
          <a:noFill/>
          <a:ln>
            <a:noFill/>
          </a:ln>
        </p:spPr>
      </p:pic>
      <p:cxnSp>
        <p:nvCxnSpPr>
          <p:cNvPr id="415" name="Google Shape;415;p33"/>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416" name="Google Shape;416;p33"/>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
        <p:nvSpPr>
          <p:cNvPr id="417" name="Google Shape;417;p33"/>
          <p:cNvSpPr txBox="1"/>
          <p:nvPr/>
        </p:nvSpPr>
        <p:spPr>
          <a:xfrm>
            <a:off x="7497762" y="6308725"/>
            <a:ext cx="2589212" cy="40163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200"/>
              <a:buFont typeface="Arial"/>
              <a:buNone/>
            </a:pPr>
            <a:r>
              <a:rPr b="1" i="0" lang="en-US" sz="2200" u="none">
                <a:solidFill>
                  <a:srgbClr val="CC0000"/>
                </a:solidFill>
                <a:latin typeface="Arial"/>
                <a:ea typeface="Arial"/>
                <a:cs typeface="Arial"/>
                <a:sym typeface="Arial"/>
              </a:rPr>
              <a:t>Γονιδιακός Τόπος</a:t>
            </a:r>
            <a:endParaRPr/>
          </a:p>
        </p:txBody>
      </p:sp>
      <p:cxnSp>
        <p:nvCxnSpPr>
          <p:cNvPr id="418" name="Google Shape;418;p33"/>
          <p:cNvCxnSpPr/>
          <p:nvPr/>
        </p:nvCxnSpPr>
        <p:spPr>
          <a:xfrm>
            <a:off x="4946650" y="3749675"/>
            <a:ext cx="4289425" cy="2368550"/>
          </a:xfrm>
          <a:prstGeom prst="straightConnector1">
            <a:avLst/>
          </a:prstGeom>
          <a:noFill/>
          <a:ln cap="flat" cmpd="sng" w="36700">
            <a:solidFill>
              <a:srgbClr val="FF3333"/>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2" name="Shape 422"/>
        <p:cNvGrpSpPr/>
        <p:nvPr/>
      </p:nvGrpSpPr>
      <p:grpSpPr>
        <a:xfrm>
          <a:off x="0" y="0"/>
          <a:ext cx="0" cy="0"/>
          <a:chOff x="0" y="0"/>
          <a:chExt cx="0" cy="0"/>
        </a:xfrm>
      </p:grpSpPr>
      <p:pic>
        <p:nvPicPr>
          <p:cNvPr id="423" name="Google Shape;423;p34"/>
          <p:cNvPicPr preferRelativeResize="0"/>
          <p:nvPr/>
        </p:nvPicPr>
        <p:blipFill rotWithShape="1">
          <a:blip r:embed="rId3">
            <a:alphaModFix/>
          </a:blip>
          <a:srcRect b="9999" l="0" r="0" t="9999"/>
          <a:stretch/>
        </p:blipFill>
        <p:spPr>
          <a:xfrm>
            <a:off x="1587" y="2862262"/>
            <a:ext cx="10079037" cy="4545012"/>
          </a:xfrm>
          <a:prstGeom prst="rect">
            <a:avLst/>
          </a:prstGeom>
          <a:noFill/>
          <a:ln>
            <a:noFill/>
          </a:ln>
        </p:spPr>
      </p:pic>
      <p:cxnSp>
        <p:nvCxnSpPr>
          <p:cNvPr id="424" name="Google Shape;424;p34"/>
          <p:cNvCxnSpPr/>
          <p:nvPr/>
        </p:nvCxnSpPr>
        <p:spPr>
          <a:xfrm>
            <a:off x="5556250" y="3657600"/>
            <a:ext cx="1484312" cy="1587"/>
          </a:xfrm>
          <a:prstGeom prst="straightConnector1">
            <a:avLst/>
          </a:prstGeom>
          <a:noFill/>
          <a:ln cap="flat" cmpd="sng" w="9525">
            <a:solidFill>
              <a:srgbClr val="000000"/>
            </a:solidFill>
            <a:prstDash val="solid"/>
            <a:round/>
            <a:headEnd len="med" w="med" type="none"/>
            <a:tailEnd len="med" w="med" type="triangle"/>
          </a:ln>
        </p:spPr>
      </p:cxnSp>
      <p:sp>
        <p:nvSpPr>
          <p:cNvPr id="425" name="Google Shape;425;p34"/>
          <p:cNvSpPr txBox="1"/>
          <p:nvPr/>
        </p:nvSpPr>
        <p:spPr>
          <a:xfrm>
            <a:off x="3811587" y="2159000"/>
            <a:ext cx="2589212" cy="40163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200"/>
              <a:buFont typeface="Arial"/>
              <a:buNone/>
            </a:pPr>
            <a:r>
              <a:rPr b="1" i="0" lang="en-US" sz="2200" u="none">
                <a:solidFill>
                  <a:srgbClr val="CC0000"/>
                </a:solidFill>
                <a:latin typeface="Arial"/>
                <a:ea typeface="Arial"/>
                <a:cs typeface="Arial"/>
                <a:sym typeface="Arial"/>
              </a:rPr>
              <a:t>Γονιδιακός Τόπος</a:t>
            </a:r>
            <a:endParaRPr/>
          </a:p>
        </p:txBody>
      </p:sp>
      <p:sp>
        <p:nvSpPr>
          <p:cNvPr id="426" name="Google Shape;426;p34"/>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cxnSp>
        <p:nvCxnSpPr>
          <p:cNvPr id="427" name="Google Shape;427;p34"/>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Tree>
  </p:cSld>
  <p:clrMapOvr>
    <a:masterClrMapping/>
  </p:clrMapOvr>
  <p:transition advTm="1024">
    <p:spli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1" name="Shape 431"/>
        <p:cNvGrpSpPr/>
        <p:nvPr/>
      </p:nvGrpSpPr>
      <p:grpSpPr>
        <a:xfrm>
          <a:off x="0" y="0"/>
          <a:ext cx="0" cy="0"/>
          <a:chOff x="0" y="0"/>
          <a:chExt cx="0" cy="0"/>
        </a:xfrm>
      </p:grpSpPr>
      <p:pic>
        <p:nvPicPr>
          <p:cNvPr id="432" name="Google Shape;432;p35"/>
          <p:cNvPicPr preferRelativeResize="0"/>
          <p:nvPr/>
        </p:nvPicPr>
        <p:blipFill rotWithShape="1">
          <a:blip r:embed="rId3">
            <a:alphaModFix/>
          </a:blip>
          <a:srcRect b="9999" l="0" r="0" t="9999"/>
          <a:stretch/>
        </p:blipFill>
        <p:spPr>
          <a:xfrm>
            <a:off x="6350" y="1508125"/>
            <a:ext cx="10079037" cy="4545012"/>
          </a:xfrm>
          <a:prstGeom prst="rect">
            <a:avLst/>
          </a:prstGeom>
          <a:noFill/>
          <a:ln>
            <a:noFill/>
          </a:ln>
        </p:spPr>
      </p:pic>
      <p:cxnSp>
        <p:nvCxnSpPr>
          <p:cNvPr id="433" name="Google Shape;433;p35"/>
          <p:cNvCxnSpPr/>
          <p:nvPr/>
        </p:nvCxnSpPr>
        <p:spPr>
          <a:xfrm>
            <a:off x="4581525" y="4572000"/>
            <a:ext cx="4289425" cy="2368550"/>
          </a:xfrm>
          <a:prstGeom prst="straightConnector1">
            <a:avLst/>
          </a:prstGeom>
          <a:noFill/>
          <a:ln cap="flat" cmpd="sng" w="36700">
            <a:solidFill>
              <a:srgbClr val="FF3333"/>
            </a:solidFill>
            <a:prstDash val="solid"/>
            <a:round/>
            <a:headEnd len="med" w="med" type="none"/>
            <a:tailEnd len="med" w="med" type="triangle"/>
          </a:ln>
        </p:spPr>
      </p:cxnSp>
      <p:sp>
        <p:nvSpPr>
          <p:cNvPr id="434" name="Google Shape;434;p35"/>
          <p:cNvSpPr txBox="1"/>
          <p:nvPr/>
        </p:nvSpPr>
        <p:spPr>
          <a:xfrm>
            <a:off x="8321675" y="6950075"/>
            <a:ext cx="1736725" cy="40163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200"/>
              <a:buFont typeface="Arial"/>
              <a:buNone/>
            </a:pPr>
            <a:r>
              <a:rPr b="1" lang="en-US" sz="2200">
                <a:solidFill>
                  <a:srgbClr val="CC0000"/>
                </a:solidFill>
              </a:rPr>
              <a:t>Πρωτεΐνη</a:t>
            </a:r>
            <a:endParaRPr/>
          </a:p>
        </p:txBody>
      </p:sp>
      <p:cxnSp>
        <p:nvCxnSpPr>
          <p:cNvPr id="435" name="Google Shape;435;p35"/>
          <p:cNvCxnSpPr/>
          <p:nvPr/>
        </p:nvCxnSpPr>
        <p:spPr>
          <a:xfrm>
            <a:off x="122237" y="679450"/>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436" name="Google Shape;436;p35"/>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Tree>
  </p:cSld>
  <p:clrMapOvr>
    <a:masterClrMapping/>
  </p:clrMapOvr>
  <p:transition advTm="1024">
    <p:spli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0" name="Shape 440"/>
        <p:cNvGrpSpPr/>
        <p:nvPr/>
      </p:nvGrpSpPr>
      <p:grpSpPr>
        <a:xfrm>
          <a:off x="0" y="0"/>
          <a:ext cx="0" cy="0"/>
          <a:chOff x="0" y="0"/>
          <a:chExt cx="0" cy="0"/>
        </a:xfrm>
      </p:grpSpPr>
      <p:pic>
        <p:nvPicPr>
          <p:cNvPr id="441" name="Google Shape;441;p36"/>
          <p:cNvPicPr preferRelativeResize="0"/>
          <p:nvPr/>
        </p:nvPicPr>
        <p:blipFill rotWithShape="1">
          <a:blip r:embed="rId3">
            <a:alphaModFix/>
          </a:blip>
          <a:srcRect b="14996" l="0" r="0" t="4998"/>
          <a:stretch/>
        </p:blipFill>
        <p:spPr>
          <a:xfrm>
            <a:off x="0" y="2482850"/>
            <a:ext cx="10079037" cy="4545012"/>
          </a:xfrm>
          <a:prstGeom prst="rect">
            <a:avLst/>
          </a:prstGeom>
          <a:noFill/>
          <a:ln>
            <a:noFill/>
          </a:ln>
        </p:spPr>
      </p:pic>
      <p:cxnSp>
        <p:nvCxnSpPr>
          <p:cNvPr id="442" name="Google Shape;442;p36"/>
          <p:cNvCxnSpPr/>
          <p:nvPr/>
        </p:nvCxnSpPr>
        <p:spPr>
          <a:xfrm>
            <a:off x="122237" y="679450"/>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443" name="Google Shape;443;p36"/>
          <p:cNvSpPr txBox="1"/>
          <p:nvPr/>
        </p:nvSpPr>
        <p:spPr>
          <a:xfrm>
            <a:off x="3565525" y="1768475"/>
            <a:ext cx="2378075" cy="88423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800"/>
              <a:buFont typeface="Arial"/>
              <a:buNone/>
            </a:pPr>
            <a:r>
              <a:rPr b="1" lang="en-US" sz="2800">
                <a:solidFill>
                  <a:srgbClr val="CC0000"/>
                </a:solidFill>
              </a:rPr>
              <a:t>Πρωτεΐνη</a:t>
            </a:r>
            <a:endParaRPr/>
          </a:p>
        </p:txBody>
      </p:sp>
      <p:sp>
        <p:nvSpPr>
          <p:cNvPr id="444" name="Google Shape;444;p36"/>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cxnSp>
        <p:nvCxnSpPr>
          <p:cNvPr id="445" name="Google Shape;445;p36"/>
          <p:cNvCxnSpPr/>
          <p:nvPr/>
        </p:nvCxnSpPr>
        <p:spPr>
          <a:xfrm flipH="1">
            <a:off x="363537" y="2011362"/>
            <a:ext cx="735012" cy="822325"/>
          </a:xfrm>
          <a:prstGeom prst="straightConnector1">
            <a:avLst/>
          </a:prstGeom>
          <a:noFill/>
          <a:ln cap="flat" cmpd="sng" w="73075">
            <a:solidFill>
              <a:srgbClr val="FF3333"/>
            </a:solidFill>
            <a:prstDash val="solid"/>
            <a:round/>
            <a:headEnd len="med" w="med" type="none"/>
            <a:tailEnd len="med" w="med" type="triangle"/>
          </a:ln>
        </p:spPr>
      </p:cxnSp>
    </p:spTree>
  </p:cSld>
  <p:clrMapOvr>
    <a:masterClrMapping/>
  </p:clrMapOvr>
  <p:transition advTm="1024">
    <p:spli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9" name="Shape 449"/>
        <p:cNvGrpSpPr/>
        <p:nvPr/>
      </p:nvGrpSpPr>
      <p:grpSpPr>
        <a:xfrm>
          <a:off x="0" y="0"/>
          <a:ext cx="0" cy="0"/>
          <a:chOff x="0" y="0"/>
          <a:chExt cx="0" cy="0"/>
        </a:xfrm>
      </p:grpSpPr>
      <p:pic>
        <p:nvPicPr>
          <p:cNvPr id="450" name="Google Shape;450;p37"/>
          <p:cNvPicPr preferRelativeResize="0"/>
          <p:nvPr/>
        </p:nvPicPr>
        <p:blipFill rotWithShape="1">
          <a:blip r:embed="rId3">
            <a:alphaModFix/>
          </a:blip>
          <a:srcRect b="9999" l="0" r="4998" t="14997"/>
          <a:stretch/>
        </p:blipFill>
        <p:spPr>
          <a:xfrm>
            <a:off x="0" y="2378075"/>
            <a:ext cx="10080625" cy="4500562"/>
          </a:xfrm>
          <a:prstGeom prst="rect">
            <a:avLst/>
          </a:prstGeom>
          <a:noFill/>
          <a:ln>
            <a:noFill/>
          </a:ln>
        </p:spPr>
      </p:pic>
      <p:cxnSp>
        <p:nvCxnSpPr>
          <p:cNvPr id="451" name="Google Shape;451;p37"/>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452" name="Google Shape;452;p37"/>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cxnSp>
        <p:nvCxnSpPr>
          <p:cNvPr id="453" name="Google Shape;453;p37"/>
          <p:cNvCxnSpPr/>
          <p:nvPr/>
        </p:nvCxnSpPr>
        <p:spPr>
          <a:xfrm>
            <a:off x="1189037" y="4846637"/>
            <a:ext cx="3565525" cy="1189037"/>
          </a:xfrm>
          <a:prstGeom prst="straightConnector1">
            <a:avLst/>
          </a:prstGeom>
          <a:noFill/>
          <a:ln cap="flat" cmpd="sng" w="73075">
            <a:solidFill>
              <a:srgbClr val="FF3333"/>
            </a:solidFill>
            <a:prstDash val="solid"/>
            <a:round/>
            <a:headEnd len="med" w="med" type="none"/>
            <a:tailEnd len="med" w="med" type="triangle"/>
          </a:ln>
        </p:spPr>
      </p:cxnSp>
      <p:sp>
        <p:nvSpPr>
          <p:cNvPr id="454" name="Google Shape;454;p37"/>
          <p:cNvSpPr txBox="1"/>
          <p:nvPr/>
        </p:nvSpPr>
        <p:spPr>
          <a:xfrm>
            <a:off x="5029200" y="6218237"/>
            <a:ext cx="2784475" cy="430212"/>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400"/>
              <a:buFont typeface="Arial"/>
              <a:buNone/>
            </a:pPr>
            <a:r>
              <a:rPr b="1" i="0" lang="en-US" sz="2400" u="none">
                <a:solidFill>
                  <a:srgbClr val="CC0000"/>
                </a:solidFill>
                <a:latin typeface="Arial"/>
                <a:ea typeface="Arial"/>
                <a:cs typeface="Arial"/>
                <a:sym typeface="Arial"/>
              </a:rPr>
              <a:t>Βιολογικός Ρόλος</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8" name="Shape 458"/>
        <p:cNvGrpSpPr/>
        <p:nvPr/>
      </p:nvGrpSpPr>
      <p:grpSpPr>
        <a:xfrm>
          <a:off x="0" y="0"/>
          <a:ext cx="0" cy="0"/>
          <a:chOff x="0" y="0"/>
          <a:chExt cx="0" cy="0"/>
        </a:xfrm>
      </p:grpSpPr>
      <p:pic>
        <p:nvPicPr>
          <p:cNvPr id="459" name="Google Shape;459;p38"/>
          <p:cNvPicPr preferRelativeResize="0"/>
          <p:nvPr/>
        </p:nvPicPr>
        <p:blipFill rotWithShape="1">
          <a:blip r:embed="rId3">
            <a:alphaModFix/>
          </a:blip>
          <a:srcRect b="9999" l="0" r="0" t="9999"/>
          <a:stretch/>
        </p:blipFill>
        <p:spPr>
          <a:xfrm>
            <a:off x="0" y="2482850"/>
            <a:ext cx="10079037" cy="4545012"/>
          </a:xfrm>
          <a:prstGeom prst="rect">
            <a:avLst/>
          </a:prstGeom>
          <a:noFill/>
          <a:ln>
            <a:noFill/>
          </a:ln>
        </p:spPr>
      </p:pic>
      <p:sp>
        <p:nvSpPr>
          <p:cNvPr id="460" name="Google Shape;460;p38"/>
          <p:cNvSpPr txBox="1"/>
          <p:nvPr/>
        </p:nvSpPr>
        <p:spPr>
          <a:xfrm>
            <a:off x="3343275" y="1581150"/>
            <a:ext cx="2784475" cy="430212"/>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400"/>
              <a:buFont typeface="Arial"/>
              <a:buNone/>
            </a:pPr>
            <a:r>
              <a:rPr b="1" i="0" lang="en-US" sz="2400" u="none">
                <a:solidFill>
                  <a:srgbClr val="CC0000"/>
                </a:solidFill>
                <a:latin typeface="Arial"/>
                <a:ea typeface="Arial"/>
                <a:cs typeface="Arial"/>
                <a:sym typeface="Arial"/>
              </a:rPr>
              <a:t>Βιολογικός Ρόλος</a:t>
            </a:r>
            <a:endParaRPr/>
          </a:p>
        </p:txBody>
      </p:sp>
      <p:cxnSp>
        <p:nvCxnSpPr>
          <p:cNvPr id="461" name="Google Shape;461;p38"/>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462" name="Google Shape;462;p38"/>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Tree>
  </p:cSld>
  <p:clrMapOvr>
    <a:masterClrMapping/>
  </p:clrMapOvr>
  <p:transition advTm="1024">
    <p:spli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6" name="Shape 466"/>
        <p:cNvGrpSpPr/>
        <p:nvPr/>
      </p:nvGrpSpPr>
      <p:grpSpPr>
        <a:xfrm>
          <a:off x="0" y="0"/>
          <a:ext cx="0" cy="0"/>
          <a:chOff x="0" y="0"/>
          <a:chExt cx="0" cy="0"/>
        </a:xfrm>
      </p:grpSpPr>
      <p:pic>
        <p:nvPicPr>
          <p:cNvPr id="467" name="Google Shape;467;p39"/>
          <p:cNvPicPr preferRelativeResize="0"/>
          <p:nvPr/>
        </p:nvPicPr>
        <p:blipFill rotWithShape="1">
          <a:blip r:embed="rId3">
            <a:alphaModFix/>
          </a:blip>
          <a:srcRect b="9999" l="0" r="4998" t="14997"/>
          <a:stretch/>
        </p:blipFill>
        <p:spPr>
          <a:xfrm>
            <a:off x="0" y="2378075"/>
            <a:ext cx="10080625" cy="4500562"/>
          </a:xfrm>
          <a:prstGeom prst="rect">
            <a:avLst/>
          </a:prstGeom>
          <a:noFill/>
          <a:ln>
            <a:noFill/>
          </a:ln>
        </p:spPr>
      </p:pic>
      <p:cxnSp>
        <p:nvCxnSpPr>
          <p:cNvPr id="468" name="Google Shape;468;p39"/>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469" name="Google Shape;469;p39"/>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
        <p:nvSpPr>
          <p:cNvPr id="470" name="Google Shape;470;p39"/>
          <p:cNvSpPr txBox="1"/>
          <p:nvPr/>
        </p:nvSpPr>
        <p:spPr>
          <a:xfrm>
            <a:off x="4664075" y="6765925"/>
            <a:ext cx="2743200" cy="822325"/>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Δεδομένα έκφρασης</a:t>
            </a:r>
            <a:endParaRPr/>
          </a:p>
        </p:txBody>
      </p:sp>
      <p:cxnSp>
        <p:nvCxnSpPr>
          <p:cNvPr id="471" name="Google Shape;471;p39"/>
          <p:cNvCxnSpPr/>
          <p:nvPr/>
        </p:nvCxnSpPr>
        <p:spPr>
          <a:xfrm>
            <a:off x="822325" y="5486400"/>
            <a:ext cx="3565525" cy="1189037"/>
          </a:xfrm>
          <a:prstGeom prst="straightConnector1">
            <a:avLst/>
          </a:prstGeom>
          <a:noFill/>
          <a:ln cap="flat" cmpd="sng" w="73075">
            <a:solidFill>
              <a:srgbClr val="FF3333"/>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 name="Shape 98"/>
        <p:cNvGrpSpPr/>
        <p:nvPr/>
      </p:nvGrpSpPr>
      <p:grpSpPr>
        <a:xfrm>
          <a:off x="0" y="0"/>
          <a:ext cx="0" cy="0"/>
          <a:chOff x="0" y="0"/>
          <a:chExt cx="0" cy="0"/>
        </a:xfrm>
      </p:grpSpPr>
      <p:sp>
        <p:nvSpPr>
          <p:cNvPr id="99" name="Google Shape;99;p4"/>
          <p:cNvSpPr txBox="1"/>
          <p:nvPr/>
        </p:nvSpPr>
        <p:spPr>
          <a:xfrm>
            <a:off x="468312" y="260350"/>
            <a:ext cx="7772400" cy="515937"/>
          </a:xfrm>
          <a:prstGeom prst="rect">
            <a:avLst/>
          </a:prstGeom>
          <a:noFill/>
          <a:ln>
            <a:noFill/>
          </a:ln>
        </p:spPr>
        <p:txBody>
          <a:bodyPr anchorCtr="0" anchor="b" bIns="44275" lIns="90350" spcFirstLastPara="1" rIns="90350" wrap="square" tIns="44275">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Βάσεις Δεδομένων Γονιδιωματική</a:t>
            </a:r>
            <a:endParaRPr/>
          </a:p>
        </p:txBody>
      </p:sp>
      <p:sp>
        <p:nvSpPr>
          <p:cNvPr id="100" name="Google Shape;100;p4"/>
          <p:cNvSpPr txBox="1"/>
          <p:nvPr/>
        </p:nvSpPr>
        <p:spPr>
          <a:xfrm>
            <a:off x="0" y="1220787"/>
            <a:ext cx="8686800" cy="4341812"/>
          </a:xfrm>
          <a:prstGeom prst="rect">
            <a:avLst/>
          </a:prstGeom>
          <a:noFill/>
          <a:ln>
            <a:noFill/>
          </a:ln>
        </p:spPr>
        <p:txBody>
          <a:bodyPr anchorCtr="0" anchor="t" bIns="44275" lIns="90350" spcFirstLastPara="1" rIns="90350" wrap="square" tIns="44275">
            <a:noAutofit/>
          </a:bodyPr>
          <a:lstStyle/>
          <a:p>
            <a:pPr indent="-268287" lvl="0" marL="268287" marR="0" rtl="0" algn="l">
              <a:lnSpc>
                <a:spcPct val="90000"/>
              </a:lnSpc>
              <a:spcBef>
                <a:spcPts val="0"/>
              </a:spcBef>
              <a:spcAft>
                <a:spcPts val="0"/>
              </a:spcAft>
              <a:buClr>
                <a:srgbClr val="000000"/>
              </a:buClr>
              <a:buSzPts val="2400"/>
              <a:buFont typeface="Arial"/>
              <a:buChar char="•"/>
            </a:pPr>
            <a:r>
              <a:rPr b="0" i="0" lang="en-US" sz="2400" u="none">
                <a:solidFill>
                  <a:srgbClr val="000000"/>
                </a:solidFill>
                <a:latin typeface="Arial"/>
                <a:ea typeface="Arial"/>
                <a:cs typeface="Arial"/>
                <a:sym typeface="Arial"/>
              </a:rPr>
              <a:t>Περιλαμβάνουν </a:t>
            </a:r>
            <a:r>
              <a:rPr b="1" i="0" lang="en-US" sz="2400" u="none">
                <a:solidFill>
                  <a:srgbClr val="000000"/>
                </a:solidFill>
                <a:latin typeface="Arial"/>
                <a:ea typeface="Arial"/>
                <a:cs typeface="Arial"/>
                <a:sym typeface="Arial"/>
              </a:rPr>
              <a:t>πληροφορίες για: γονίδια, γονιδιακούς τόπους</a:t>
            </a:r>
            <a:r>
              <a:rPr b="0" i="0" lang="en-US" sz="2400" u="none">
                <a:solidFill>
                  <a:srgbClr val="000000"/>
                </a:solidFill>
                <a:latin typeface="Arial"/>
                <a:ea typeface="Arial"/>
                <a:cs typeface="Arial"/>
                <a:sym typeface="Arial"/>
              </a:rPr>
              <a:t> (θέσεις γονιδίων στα χρωμοσώματα), ονοματολογία γονιδίων και συνδέσεις (links) προς βάσεις δεδομένων για ακολουθίες. </a:t>
            </a:r>
            <a:r>
              <a:rPr b="1" i="0" lang="en-US" sz="2400" u="none">
                <a:solidFill>
                  <a:srgbClr val="000000"/>
                </a:solidFill>
                <a:latin typeface="Arial"/>
                <a:ea typeface="Arial"/>
                <a:cs typeface="Arial"/>
                <a:sym typeface="Arial"/>
              </a:rPr>
              <a:t>Συνήθως οι ακολουθίες δεν περιλαμβάνονται!</a:t>
            </a:r>
            <a:endParaRPr/>
          </a:p>
          <a:p>
            <a:pPr indent="-268287" lvl="0" marL="268287" marR="0" rtl="0" algn="l">
              <a:lnSpc>
                <a:spcPct val="9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68287" lvl="0" marL="268287" marR="0" rtl="0" algn="l">
              <a:lnSpc>
                <a:spcPct val="90000"/>
              </a:lnSpc>
              <a:spcBef>
                <a:spcPts val="0"/>
              </a:spcBef>
              <a:spcAft>
                <a:spcPts val="0"/>
              </a:spcAft>
              <a:buClr>
                <a:srgbClr val="000000"/>
              </a:buClr>
              <a:buSzPts val="2400"/>
              <a:buFont typeface="Arial"/>
              <a:buChar char="•"/>
            </a:pPr>
            <a:r>
              <a:rPr b="0" i="0" lang="en-US" sz="2400" u="none">
                <a:solidFill>
                  <a:srgbClr val="000000"/>
                </a:solidFill>
                <a:latin typeface="Arial"/>
                <a:ea typeface="Arial"/>
                <a:cs typeface="Arial"/>
                <a:sym typeface="Arial"/>
              </a:rPr>
              <a:t>Υπάρχουν διαθέσιμες </a:t>
            </a:r>
            <a:r>
              <a:rPr b="1" i="0" lang="en-US" sz="2400" u="none">
                <a:solidFill>
                  <a:srgbClr val="000000"/>
                </a:solidFill>
                <a:latin typeface="Arial"/>
                <a:ea typeface="Arial"/>
                <a:cs typeface="Arial"/>
                <a:sym typeface="Arial"/>
              </a:rPr>
              <a:t>βάσεις για καθένα είδος οργανισμού</a:t>
            </a:r>
            <a:r>
              <a:rPr b="0" i="0" lang="en-US" sz="2400" u="none">
                <a:solidFill>
                  <a:srgbClr val="000000"/>
                </a:solidFill>
                <a:latin typeface="Arial"/>
                <a:ea typeface="Arial"/>
                <a:cs typeface="Arial"/>
                <a:sym typeface="Arial"/>
              </a:rPr>
              <a:t> ειδικά. Μεγαλύτερη έμφαση δίνεται σε </a:t>
            </a:r>
            <a:r>
              <a:rPr b="1" i="0" lang="en-US" sz="2400" u="none">
                <a:solidFill>
                  <a:srgbClr val="000000"/>
                </a:solidFill>
                <a:latin typeface="Arial"/>
                <a:ea typeface="Arial"/>
                <a:cs typeface="Arial"/>
                <a:sym typeface="Arial"/>
              </a:rPr>
              <a:t>οργανισμούς σημαντικούς στην έρευνα των επιστημών υγείας. </a:t>
            </a:r>
            <a:endParaRPr/>
          </a:p>
          <a:p>
            <a:pPr indent="-268287" lvl="0" marL="268287" marR="0" rtl="0" algn="l">
              <a:lnSpc>
                <a:spcPct val="9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68287" lvl="0" marL="268287" marR="0" rtl="0" algn="l">
              <a:lnSpc>
                <a:spcPct val="90000"/>
              </a:lnSpc>
              <a:spcBef>
                <a:spcPts val="0"/>
              </a:spcBef>
              <a:spcAft>
                <a:spcPts val="0"/>
              </a:spcAft>
              <a:buClr>
                <a:srgbClr val="000000"/>
              </a:buClr>
              <a:buSzPts val="2400"/>
              <a:buFont typeface="Arial"/>
              <a:buChar char="•"/>
            </a:pPr>
            <a:r>
              <a:rPr b="0" i="0" lang="en-US" sz="2400" u="none">
                <a:solidFill>
                  <a:srgbClr val="000000"/>
                </a:solidFill>
                <a:latin typeface="Arial"/>
                <a:ea typeface="Arial"/>
                <a:cs typeface="Arial"/>
                <a:sym typeface="Arial"/>
              </a:rPr>
              <a:t>Παραδείγματα:OMIM (human), </a:t>
            </a:r>
            <a:r>
              <a:rPr b="1" i="0" lang="en-US" sz="2400" u="none">
                <a:solidFill>
                  <a:srgbClr val="000000"/>
                </a:solidFill>
                <a:latin typeface="Arial"/>
                <a:ea typeface="Arial"/>
                <a:cs typeface="Arial"/>
                <a:sym typeface="Arial"/>
              </a:rPr>
              <a:t>MGI (mouse)</a:t>
            </a:r>
            <a:r>
              <a:rPr b="0" i="0" lang="en-US" sz="2400" u="none">
                <a:solidFill>
                  <a:srgbClr val="000000"/>
                </a:solidFill>
                <a:latin typeface="Arial"/>
                <a:ea typeface="Arial"/>
                <a:cs typeface="Arial"/>
                <a:sym typeface="Arial"/>
              </a:rPr>
              <a:t>, FlyBase (Drosophila), SGD (yeast), MaizeDB (maize), κλπ.</a:t>
            </a:r>
            <a:endParaRPr/>
          </a:p>
        </p:txBody>
      </p:sp>
      <p:cxnSp>
        <p:nvCxnSpPr>
          <p:cNvPr id="101" name="Google Shape;101;p4"/>
          <p:cNvCxnSpPr/>
          <p:nvPr/>
        </p:nvCxnSpPr>
        <p:spPr>
          <a:xfrm>
            <a:off x="395287" y="836612"/>
            <a:ext cx="8382000" cy="1500"/>
          </a:xfrm>
          <a:prstGeom prst="bentConnector3">
            <a:avLst>
              <a:gd fmla="val 10800" name="adj1"/>
            </a:avLst>
          </a:prstGeom>
          <a:noFill/>
          <a:ln cap="flat" cmpd="sng" w="28425">
            <a:solidFill>
              <a:srgbClr val="FF9933"/>
            </a:solidFill>
            <a:prstDash val="solid"/>
            <a:miter lim="800000"/>
            <a:headEnd len="med" w="med" type="none"/>
            <a:tailEnd len="med" w="med" type="none"/>
          </a:ln>
        </p:spPr>
      </p:cxnSp>
      <p:sp>
        <p:nvSpPr>
          <p:cNvPr id="102" name="Google Shape;102;p4"/>
          <p:cNvSpPr txBox="1"/>
          <p:nvPr/>
        </p:nvSpPr>
        <p:spPr>
          <a:xfrm>
            <a:off x="4022725" y="6675437"/>
            <a:ext cx="2865437" cy="39687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CCCCFF"/>
              </a:buClr>
              <a:buSzPts val="1400"/>
              <a:buFont typeface="Arial"/>
              <a:buNone/>
            </a:pPr>
            <a:r>
              <a:rPr b="0" i="0" lang="en-US" sz="1400" u="sng">
                <a:solidFill>
                  <a:srgbClr val="CCCCFF"/>
                </a:solidFill>
                <a:latin typeface="Arial"/>
                <a:ea typeface="Arial"/>
                <a:cs typeface="Arial"/>
                <a:sym typeface="Arial"/>
                <a:hlinkClick r:id="rId3">
                  <a:extLst>
                    <a:ext uri="{A12FA001-AC4F-418D-AE19-62706E023703}">
                      <ahyp:hlinkClr val="tx"/>
                    </a:ext>
                  </a:extLst>
                </a:hlinkClick>
              </a:rPr>
              <a:t>http://www.informatics.jax.org/</a:t>
            </a:r>
            <a:endParaRPr/>
          </a:p>
        </p:txBody>
      </p:sp>
      <p:sp>
        <p:nvSpPr>
          <p:cNvPr id="103" name="Google Shape;103;p4"/>
          <p:cNvSpPr/>
          <p:nvPr/>
        </p:nvSpPr>
        <p:spPr>
          <a:xfrm>
            <a:off x="5121275" y="5121275"/>
            <a:ext cx="365125" cy="1474787"/>
          </a:xfrm>
          <a:prstGeom prst="downArrow">
            <a:avLst>
              <a:gd fmla="val 16200" name="adj1"/>
              <a:gd fmla="val 5400" name="adj2"/>
            </a:avLst>
          </a:prstGeom>
          <a:solidFill>
            <a:srgbClr val="CFE7F5"/>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5" name="Shape 475"/>
        <p:cNvGrpSpPr/>
        <p:nvPr/>
      </p:nvGrpSpPr>
      <p:grpSpPr>
        <a:xfrm>
          <a:off x="0" y="0"/>
          <a:ext cx="0" cy="0"/>
          <a:chOff x="0" y="0"/>
          <a:chExt cx="0" cy="0"/>
        </a:xfrm>
      </p:grpSpPr>
      <p:pic>
        <p:nvPicPr>
          <p:cNvPr id="476" name="Google Shape;476;p40"/>
          <p:cNvPicPr preferRelativeResize="0"/>
          <p:nvPr/>
        </p:nvPicPr>
        <p:blipFill rotWithShape="1">
          <a:blip r:embed="rId3">
            <a:alphaModFix/>
          </a:blip>
          <a:srcRect b="9998" l="0" r="0" t="4998"/>
          <a:stretch/>
        </p:blipFill>
        <p:spPr>
          <a:xfrm>
            <a:off x="-112712" y="2560637"/>
            <a:ext cx="10079037" cy="4827587"/>
          </a:xfrm>
          <a:prstGeom prst="rect">
            <a:avLst/>
          </a:prstGeom>
          <a:noFill/>
          <a:ln>
            <a:noFill/>
          </a:ln>
        </p:spPr>
      </p:pic>
      <p:cxnSp>
        <p:nvCxnSpPr>
          <p:cNvPr id="477" name="Google Shape;477;p40"/>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478" name="Google Shape;478;p40"/>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
        <p:nvSpPr>
          <p:cNvPr id="479" name="Google Shape;479;p40"/>
          <p:cNvSpPr txBox="1"/>
          <p:nvPr/>
        </p:nvSpPr>
        <p:spPr>
          <a:xfrm>
            <a:off x="1920875" y="1646237"/>
            <a:ext cx="4846637" cy="99695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3200"/>
              <a:buFont typeface="Arial"/>
              <a:buNone/>
            </a:pPr>
            <a:r>
              <a:rPr b="1" i="0" lang="en-US" sz="3200" u="none">
                <a:solidFill>
                  <a:srgbClr val="CC0000"/>
                </a:solidFill>
                <a:latin typeface="Arial"/>
                <a:ea typeface="Arial"/>
                <a:cs typeface="Arial"/>
                <a:sym typeface="Arial"/>
              </a:rPr>
              <a:t>Δεδομένα έκφρασης</a:t>
            </a:r>
            <a:endParaRPr/>
          </a:p>
        </p:txBody>
      </p:sp>
    </p:spTree>
  </p:cSld>
  <p:clrMapOvr>
    <a:masterClrMapping/>
  </p:clrMapOvr>
  <p:transition advTm="1024">
    <p:spli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3" name="Shape 483"/>
        <p:cNvGrpSpPr/>
        <p:nvPr/>
      </p:nvGrpSpPr>
      <p:grpSpPr>
        <a:xfrm>
          <a:off x="0" y="0"/>
          <a:ext cx="0" cy="0"/>
          <a:chOff x="0" y="0"/>
          <a:chExt cx="0" cy="0"/>
        </a:xfrm>
      </p:grpSpPr>
      <p:pic>
        <p:nvPicPr>
          <p:cNvPr id="484" name="Google Shape;484;p41"/>
          <p:cNvPicPr preferRelativeResize="0"/>
          <p:nvPr/>
        </p:nvPicPr>
        <p:blipFill rotWithShape="1">
          <a:blip r:embed="rId3">
            <a:alphaModFix/>
          </a:blip>
          <a:srcRect b="4997" l="0" r="0" t="9999"/>
          <a:stretch/>
        </p:blipFill>
        <p:spPr>
          <a:xfrm>
            <a:off x="6350" y="2395537"/>
            <a:ext cx="10079037" cy="4827587"/>
          </a:xfrm>
          <a:prstGeom prst="rect">
            <a:avLst/>
          </a:prstGeom>
          <a:noFill/>
          <a:ln>
            <a:noFill/>
          </a:ln>
        </p:spPr>
      </p:pic>
      <p:cxnSp>
        <p:nvCxnSpPr>
          <p:cNvPr id="485" name="Google Shape;485;p41"/>
          <p:cNvCxnSpPr/>
          <p:nvPr/>
        </p:nvCxnSpPr>
        <p:spPr>
          <a:xfrm>
            <a:off x="0" y="1368425"/>
            <a:ext cx="99996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486" name="Google Shape;486;p41"/>
          <p:cNvSpPr txBox="1"/>
          <p:nvPr/>
        </p:nvSpPr>
        <p:spPr>
          <a:xfrm>
            <a:off x="66675" y="312737"/>
            <a:ext cx="10013950" cy="968375"/>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Εναλλακτικά κοιτώντας σε ολόκληρο το γονιδίωμα του Ανθρώπου...</a:t>
            </a:r>
            <a:endParaRPr/>
          </a:p>
        </p:txBody>
      </p:sp>
    </p:spTree>
  </p:cSld>
  <p:clrMapOvr>
    <a:masterClrMapping/>
  </p:clrMapOvr>
  <p:transition advTm="1024">
    <p:spli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0" name="Shape 490"/>
        <p:cNvGrpSpPr/>
        <p:nvPr/>
      </p:nvGrpSpPr>
      <p:grpSpPr>
        <a:xfrm>
          <a:off x="0" y="0"/>
          <a:ext cx="0" cy="0"/>
          <a:chOff x="0" y="0"/>
          <a:chExt cx="0" cy="0"/>
        </a:xfrm>
      </p:grpSpPr>
      <p:pic>
        <p:nvPicPr>
          <p:cNvPr id="491" name="Google Shape;491;p42"/>
          <p:cNvPicPr preferRelativeResize="0"/>
          <p:nvPr/>
        </p:nvPicPr>
        <p:blipFill rotWithShape="1">
          <a:blip r:embed="rId3">
            <a:alphaModFix/>
          </a:blip>
          <a:srcRect b="14996" l="0" r="0" t="9999"/>
          <a:stretch/>
        </p:blipFill>
        <p:spPr>
          <a:xfrm>
            <a:off x="0" y="742950"/>
            <a:ext cx="10079037" cy="4260850"/>
          </a:xfrm>
          <a:prstGeom prst="rect">
            <a:avLst/>
          </a:prstGeom>
          <a:noFill/>
          <a:ln>
            <a:noFill/>
          </a:ln>
        </p:spPr>
      </p:pic>
      <p:pic>
        <p:nvPicPr>
          <p:cNvPr id="492" name="Google Shape;492;p42"/>
          <p:cNvPicPr preferRelativeResize="0"/>
          <p:nvPr/>
        </p:nvPicPr>
        <p:blipFill rotWithShape="1">
          <a:blip r:embed="rId4">
            <a:alphaModFix/>
          </a:blip>
          <a:srcRect b="4997" l="0" r="0" t="49996"/>
          <a:stretch/>
        </p:blipFill>
        <p:spPr>
          <a:xfrm>
            <a:off x="31750" y="5029200"/>
            <a:ext cx="10079037" cy="2551112"/>
          </a:xfrm>
          <a:prstGeom prst="rect">
            <a:avLst/>
          </a:prstGeom>
          <a:noFill/>
          <a:ln>
            <a:noFill/>
          </a:ln>
        </p:spPr>
      </p:pic>
      <p:sp>
        <p:nvSpPr>
          <p:cNvPr id="493" name="Google Shape;493;p42"/>
          <p:cNvSpPr txBox="1"/>
          <p:nvPr/>
        </p:nvSpPr>
        <p:spPr>
          <a:xfrm>
            <a:off x="66675" y="-77787"/>
            <a:ext cx="10013950" cy="971550"/>
          </a:xfrm>
          <a:prstGeom prst="rect">
            <a:avLst/>
          </a:prstGeom>
          <a:noFill/>
          <a:ln>
            <a:noFill/>
          </a:ln>
        </p:spPr>
        <p:txBody>
          <a:bodyPr anchorCtr="0" anchor="t" bIns="46800" lIns="90000" spcFirstLastPara="1" rIns="90000" wrap="square" tIns="46800">
            <a:sp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Εναλλακτικά κοιτώντας σε ολόκληρο το γονιδίωμα του Ανθρώπου...</a:t>
            </a:r>
            <a:endParaRPr/>
          </a:p>
        </p:txBody>
      </p:sp>
      <p:cxnSp>
        <p:nvCxnSpPr>
          <p:cNvPr id="494" name="Google Shape;494;p42"/>
          <p:cNvCxnSpPr/>
          <p:nvPr/>
        </p:nvCxnSpPr>
        <p:spPr>
          <a:xfrm>
            <a:off x="79375" y="815975"/>
            <a:ext cx="99996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Tree>
  </p:cSld>
  <p:clrMapOvr>
    <a:masterClrMapping/>
  </p:clrMapOvr>
  <p:transition advTm="1024">
    <p:spli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8" name="Shape 498"/>
        <p:cNvGrpSpPr/>
        <p:nvPr/>
      </p:nvGrpSpPr>
      <p:grpSpPr>
        <a:xfrm>
          <a:off x="0" y="0"/>
          <a:ext cx="0" cy="0"/>
          <a:chOff x="0" y="0"/>
          <a:chExt cx="0" cy="0"/>
        </a:xfrm>
      </p:grpSpPr>
      <p:pic>
        <p:nvPicPr>
          <p:cNvPr id="499" name="Google Shape;499;p43"/>
          <p:cNvPicPr preferRelativeResize="0"/>
          <p:nvPr/>
        </p:nvPicPr>
        <p:blipFill rotWithShape="1">
          <a:blip r:embed="rId3">
            <a:alphaModFix/>
          </a:blip>
          <a:srcRect b="14996" l="0" r="0" t="9999"/>
          <a:stretch/>
        </p:blipFill>
        <p:spPr>
          <a:xfrm>
            <a:off x="0" y="742950"/>
            <a:ext cx="10079037" cy="4260850"/>
          </a:xfrm>
          <a:prstGeom prst="rect">
            <a:avLst/>
          </a:prstGeom>
          <a:noFill/>
          <a:ln>
            <a:noFill/>
          </a:ln>
        </p:spPr>
      </p:pic>
      <p:pic>
        <p:nvPicPr>
          <p:cNvPr id="500" name="Google Shape;500;p43"/>
          <p:cNvPicPr preferRelativeResize="0"/>
          <p:nvPr/>
        </p:nvPicPr>
        <p:blipFill rotWithShape="1">
          <a:blip r:embed="rId4">
            <a:alphaModFix/>
          </a:blip>
          <a:srcRect b="4997" l="0" r="0" t="49996"/>
          <a:stretch/>
        </p:blipFill>
        <p:spPr>
          <a:xfrm>
            <a:off x="31750" y="5029200"/>
            <a:ext cx="10079037" cy="2551112"/>
          </a:xfrm>
          <a:prstGeom prst="rect">
            <a:avLst/>
          </a:prstGeom>
          <a:noFill/>
          <a:ln>
            <a:noFill/>
          </a:ln>
        </p:spPr>
      </p:pic>
      <p:sp>
        <p:nvSpPr>
          <p:cNvPr id="501" name="Google Shape;501;p43"/>
          <p:cNvSpPr txBox="1"/>
          <p:nvPr/>
        </p:nvSpPr>
        <p:spPr>
          <a:xfrm>
            <a:off x="66675" y="-77787"/>
            <a:ext cx="10013950" cy="971550"/>
          </a:xfrm>
          <a:prstGeom prst="rect">
            <a:avLst/>
          </a:prstGeom>
          <a:noFill/>
          <a:ln>
            <a:noFill/>
          </a:ln>
        </p:spPr>
        <p:txBody>
          <a:bodyPr anchorCtr="0" anchor="t" bIns="46800" lIns="90000" spcFirstLastPara="1" rIns="90000" wrap="square" tIns="46800">
            <a:sp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Εναλλακτικά κοιτώντας σε ολόκληρο το γονιδίωμα του Ανθρώπου...</a:t>
            </a:r>
            <a:endParaRPr/>
          </a:p>
        </p:txBody>
      </p:sp>
      <p:cxnSp>
        <p:nvCxnSpPr>
          <p:cNvPr id="502" name="Google Shape;502;p43"/>
          <p:cNvCxnSpPr/>
          <p:nvPr/>
        </p:nvCxnSpPr>
        <p:spPr>
          <a:xfrm>
            <a:off x="79375" y="815975"/>
            <a:ext cx="99996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Tree>
  </p:cSld>
  <p:clrMapOvr>
    <a:masterClrMapping/>
  </p:clrMapOvr>
  <p:transition advTm="1024">
    <p:spli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7" name="Shape 507"/>
        <p:cNvGrpSpPr/>
        <p:nvPr/>
      </p:nvGrpSpPr>
      <p:grpSpPr>
        <a:xfrm>
          <a:off x="0" y="0"/>
          <a:ext cx="0" cy="0"/>
          <a:chOff x="0" y="0"/>
          <a:chExt cx="0" cy="0"/>
        </a:xfrm>
      </p:grpSpPr>
      <p:sp>
        <p:nvSpPr>
          <p:cNvPr id="508" name="Google Shape;508;p44"/>
          <p:cNvSpPr/>
          <p:nvPr/>
        </p:nvSpPr>
        <p:spPr>
          <a:xfrm>
            <a:off x="503237" y="301625"/>
            <a:ext cx="9059862" cy="125095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09" name="Google Shape;509;p44"/>
          <p:cNvSpPr txBox="1"/>
          <p:nvPr/>
        </p:nvSpPr>
        <p:spPr>
          <a:xfrm>
            <a:off x="66675" y="66675"/>
            <a:ext cx="8869362" cy="971550"/>
          </a:xfrm>
          <a:prstGeom prst="rect">
            <a:avLst/>
          </a:prstGeom>
          <a:noFill/>
          <a:ln>
            <a:noFill/>
          </a:ln>
        </p:spPr>
        <p:txBody>
          <a:bodyPr anchorCtr="0" anchor="t" bIns="46800" lIns="90000" spcFirstLastPara="1" rIns="90000" wrap="square" tIns="46800">
            <a:spAutoFit/>
          </a:bodyPr>
          <a:lstStyle/>
          <a:p>
            <a:pPr indent="0" lvl="0" marL="0" marR="0" rtl="0" algn="ctr">
              <a:lnSpc>
                <a:spcPct val="9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Εναλλακτικά κοιτώντας σε ολόκληρο το γονιδίωμα...</a:t>
            </a:r>
            <a:endParaRPr/>
          </a:p>
        </p:txBody>
      </p:sp>
      <p:cxnSp>
        <p:nvCxnSpPr>
          <p:cNvPr id="510" name="Google Shape;510;p44"/>
          <p:cNvCxnSpPr/>
          <p:nvPr/>
        </p:nvCxnSpPr>
        <p:spPr>
          <a:xfrm>
            <a:off x="122237" y="1038225"/>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pic>
        <p:nvPicPr>
          <p:cNvPr id="511" name="Google Shape;511;p44"/>
          <p:cNvPicPr preferRelativeResize="0"/>
          <p:nvPr/>
        </p:nvPicPr>
        <p:blipFill rotWithShape="1">
          <a:blip r:embed="rId3">
            <a:alphaModFix/>
          </a:blip>
          <a:srcRect b="4997" l="0" r="0" t="9999"/>
          <a:stretch/>
        </p:blipFill>
        <p:spPr>
          <a:xfrm>
            <a:off x="0" y="1646237"/>
            <a:ext cx="10079037" cy="4827587"/>
          </a:xfrm>
          <a:prstGeom prst="rect">
            <a:avLst/>
          </a:prstGeom>
          <a:noFill/>
          <a:ln>
            <a:noFill/>
          </a:ln>
        </p:spPr>
      </p:pic>
    </p:spTree>
  </p:cSld>
  <p:clrMapOvr>
    <a:masterClrMapping/>
  </p:clrMapOvr>
  <p:transition advTm="1024">
    <p:spli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6" name="Shape 516"/>
        <p:cNvGrpSpPr/>
        <p:nvPr/>
      </p:nvGrpSpPr>
      <p:grpSpPr>
        <a:xfrm>
          <a:off x="0" y="0"/>
          <a:ext cx="0" cy="0"/>
          <a:chOff x="0" y="0"/>
          <a:chExt cx="0" cy="0"/>
        </a:xfrm>
      </p:grpSpPr>
      <p:sp>
        <p:nvSpPr>
          <p:cNvPr id="517" name="Google Shape;517;p45"/>
          <p:cNvSpPr/>
          <p:nvPr/>
        </p:nvSpPr>
        <p:spPr>
          <a:xfrm>
            <a:off x="503237" y="301625"/>
            <a:ext cx="9059862" cy="125095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518" name="Google Shape;518;p45"/>
          <p:cNvCxnSpPr/>
          <p:nvPr/>
        </p:nvCxnSpPr>
        <p:spPr>
          <a:xfrm>
            <a:off x="79375" y="1006475"/>
            <a:ext cx="99996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519" name="Google Shape;519;p45"/>
          <p:cNvSpPr txBox="1"/>
          <p:nvPr/>
        </p:nvSpPr>
        <p:spPr>
          <a:xfrm>
            <a:off x="66675" y="66675"/>
            <a:ext cx="8869362" cy="971550"/>
          </a:xfrm>
          <a:prstGeom prst="rect">
            <a:avLst/>
          </a:prstGeom>
          <a:noFill/>
          <a:ln>
            <a:noFill/>
          </a:ln>
        </p:spPr>
        <p:txBody>
          <a:bodyPr anchorCtr="0" anchor="t" bIns="46800" lIns="90000" spcFirstLastPara="1" rIns="90000" wrap="square" tIns="46800">
            <a:sp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Εναλλακτικά κοιτώντας σε ολόκληρο το γονιδίωμα του Ανθρώπου...</a:t>
            </a:r>
            <a:endParaRPr/>
          </a:p>
        </p:txBody>
      </p:sp>
      <p:pic>
        <p:nvPicPr>
          <p:cNvPr id="520" name="Google Shape;520;p45"/>
          <p:cNvPicPr preferRelativeResize="0"/>
          <p:nvPr/>
        </p:nvPicPr>
        <p:blipFill rotWithShape="1">
          <a:blip r:embed="rId3">
            <a:alphaModFix/>
          </a:blip>
          <a:srcRect b="4997" l="0" r="0" t="9999"/>
          <a:stretch/>
        </p:blipFill>
        <p:spPr>
          <a:xfrm>
            <a:off x="160337" y="1038225"/>
            <a:ext cx="8983662" cy="3944937"/>
          </a:xfrm>
          <a:prstGeom prst="rect">
            <a:avLst/>
          </a:prstGeom>
          <a:noFill/>
          <a:ln>
            <a:noFill/>
          </a:ln>
        </p:spPr>
      </p:pic>
      <p:pic>
        <p:nvPicPr>
          <p:cNvPr id="521" name="Google Shape;521;p45"/>
          <p:cNvPicPr preferRelativeResize="0"/>
          <p:nvPr/>
        </p:nvPicPr>
        <p:blipFill rotWithShape="1">
          <a:blip r:embed="rId4">
            <a:alphaModFix/>
          </a:blip>
          <a:srcRect b="24997" l="0" r="0" t="29997"/>
          <a:stretch/>
        </p:blipFill>
        <p:spPr>
          <a:xfrm>
            <a:off x="0" y="5202237"/>
            <a:ext cx="9144000" cy="2259012"/>
          </a:xfrm>
          <a:prstGeom prst="rect">
            <a:avLst/>
          </a:prstGeom>
          <a:noFill/>
          <a:ln>
            <a:noFill/>
          </a:ln>
        </p:spPr>
      </p:pic>
    </p:spTree>
  </p:cSld>
  <p:clrMapOvr>
    <a:masterClrMapping/>
  </p:clrMapOvr>
  <p:transition advTm="1024">
    <p:spli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6" name="Shape 526"/>
        <p:cNvGrpSpPr/>
        <p:nvPr/>
      </p:nvGrpSpPr>
      <p:grpSpPr>
        <a:xfrm>
          <a:off x="0" y="0"/>
          <a:ext cx="0" cy="0"/>
          <a:chOff x="0" y="0"/>
          <a:chExt cx="0" cy="0"/>
        </a:xfrm>
      </p:grpSpPr>
      <p:sp>
        <p:nvSpPr>
          <p:cNvPr id="527" name="Google Shape;527;p46"/>
          <p:cNvSpPr/>
          <p:nvPr/>
        </p:nvSpPr>
        <p:spPr>
          <a:xfrm>
            <a:off x="503237" y="301625"/>
            <a:ext cx="9059862" cy="125095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28" name="Google Shape;528;p46"/>
          <p:cNvSpPr txBox="1"/>
          <p:nvPr/>
        </p:nvSpPr>
        <p:spPr>
          <a:xfrm>
            <a:off x="66675" y="66675"/>
            <a:ext cx="8869362" cy="971550"/>
          </a:xfrm>
          <a:prstGeom prst="rect">
            <a:avLst/>
          </a:prstGeom>
          <a:noFill/>
          <a:ln>
            <a:noFill/>
          </a:ln>
        </p:spPr>
        <p:txBody>
          <a:bodyPr anchorCtr="0" anchor="t" bIns="46800" lIns="90000" spcFirstLastPara="1" rIns="90000" wrap="square" tIns="46800">
            <a:sp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Εναλλακτικά κοιτώντας σε ολόκληρο το γονιδίωμα του Ανθρώπου...</a:t>
            </a:r>
            <a:endParaRPr/>
          </a:p>
        </p:txBody>
      </p:sp>
      <p:pic>
        <p:nvPicPr>
          <p:cNvPr id="529" name="Google Shape;529;p46"/>
          <p:cNvPicPr preferRelativeResize="0"/>
          <p:nvPr/>
        </p:nvPicPr>
        <p:blipFill rotWithShape="1">
          <a:blip r:embed="rId3">
            <a:alphaModFix/>
          </a:blip>
          <a:srcRect b="0" l="0" r="0" t="0"/>
          <a:stretch/>
        </p:blipFill>
        <p:spPr>
          <a:xfrm>
            <a:off x="87312" y="1006475"/>
            <a:ext cx="9696450" cy="6492875"/>
          </a:xfrm>
          <a:prstGeom prst="rect">
            <a:avLst/>
          </a:prstGeom>
          <a:noFill/>
          <a:ln>
            <a:noFill/>
          </a:ln>
        </p:spPr>
      </p:pic>
      <p:cxnSp>
        <p:nvCxnSpPr>
          <p:cNvPr id="530" name="Google Shape;530;p46"/>
          <p:cNvCxnSpPr/>
          <p:nvPr/>
        </p:nvCxnSpPr>
        <p:spPr>
          <a:xfrm>
            <a:off x="182562" y="1001712"/>
            <a:ext cx="99996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Tree>
  </p:cSld>
  <p:clrMapOvr>
    <a:masterClrMapping/>
  </p:clrMapOvr>
  <p:transition advTm="1024">
    <p:spli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6" name="Shape 536"/>
        <p:cNvGrpSpPr/>
        <p:nvPr/>
      </p:nvGrpSpPr>
      <p:grpSpPr>
        <a:xfrm>
          <a:off x="0" y="0"/>
          <a:ext cx="0" cy="0"/>
          <a:chOff x="0" y="0"/>
          <a:chExt cx="0" cy="0"/>
        </a:xfrm>
      </p:grpSpPr>
      <p:sp>
        <p:nvSpPr>
          <p:cNvPr id="537" name="Google Shape;537;p47"/>
          <p:cNvSpPr/>
          <p:nvPr/>
        </p:nvSpPr>
        <p:spPr>
          <a:xfrm>
            <a:off x="344487" y="3306762"/>
            <a:ext cx="9736137" cy="400050"/>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38" name="Google Shape;538;p47"/>
          <p:cNvSpPr txBox="1"/>
          <p:nvPr/>
        </p:nvSpPr>
        <p:spPr>
          <a:xfrm>
            <a:off x="152400" y="0"/>
            <a:ext cx="8991600" cy="550862"/>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a:solidFill>
                  <a:srgbClr val="000000"/>
                </a:solidFill>
                <a:latin typeface="Arial"/>
                <a:ea typeface="Arial"/>
                <a:cs typeface="Arial"/>
                <a:sym typeface="Arial"/>
              </a:rPr>
              <a:t>Πρακτική Άσκηση</a:t>
            </a:r>
            <a:endParaRPr/>
          </a:p>
        </p:txBody>
      </p:sp>
      <p:sp>
        <p:nvSpPr>
          <p:cNvPr id="539" name="Google Shape;539;p47"/>
          <p:cNvSpPr txBox="1"/>
          <p:nvPr/>
        </p:nvSpPr>
        <p:spPr>
          <a:xfrm>
            <a:off x="47625" y="457200"/>
            <a:ext cx="9985500" cy="72036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Επιλέγοντας να μελετήσετε τo </a:t>
            </a:r>
            <a:r>
              <a:rPr lang="en-US" sz="2400"/>
              <a:t>ινωδογόνο</a:t>
            </a:r>
            <a:r>
              <a:rPr b="0" i="0" lang="en-US" sz="2400" u="none">
                <a:solidFill>
                  <a:srgbClr val="000000"/>
                </a:solidFill>
                <a:latin typeface="Arial"/>
                <a:ea typeface="Arial"/>
                <a:cs typeface="Arial"/>
                <a:sym typeface="Arial"/>
              </a:rPr>
              <a:t> του ανθρώπου βρείτε</a:t>
            </a:r>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-το εγκεκριμένο σύμβολό του και την κοινά αποδεκτή ονομασία του στην βάση GENE NAMES https://www.genenames.org/</a:t>
            </a:r>
            <a:endParaRPr/>
          </a:p>
          <a:p>
            <a:pPr indent="0" lvl="0" marL="45720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-συνώνυμα- παλαιότερα ονόματα και σύμβολα</a:t>
            </a:r>
            <a:endParaRPr/>
          </a:p>
          <a:p>
            <a:pPr indent="0" lvl="0" marL="45720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Στη συνέχεια επισεκευθείτε την ENSEMBL DATABASE </a:t>
            </a:r>
            <a:r>
              <a:rPr b="0" i="0" lang="en-US" sz="2400" u="sng">
                <a:solidFill>
                  <a:srgbClr val="000000"/>
                </a:solidFill>
                <a:latin typeface="Arial"/>
                <a:ea typeface="Arial"/>
                <a:cs typeface="Arial"/>
                <a:sym typeface="Arial"/>
                <a:hlinkClick r:id="rId3">
                  <a:extLst>
                    <a:ext uri="{A12FA001-AC4F-418D-AE19-62706E023703}">
                      <ahyp:hlinkClr val="tx"/>
                    </a:ext>
                  </a:extLst>
                </a:hlinkClick>
              </a:rPr>
              <a:t>https://www.ensembl.org/index.html</a:t>
            </a:r>
            <a:r>
              <a:rPr b="0" i="0" lang="en-US" sz="2400" u="none">
                <a:solidFill>
                  <a:srgbClr val="000000"/>
                </a:solidFill>
                <a:latin typeface="Arial"/>
                <a:ea typeface="Arial"/>
                <a:cs typeface="Arial"/>
                <a:sym typeface="Arial"/>
              </a:rPr>
              <a:t> </a:t>
            </a:r>
            <a:endParaRPr/>
          </a:p>
          <a:p>
            <a:pPr indent="0" lvl="0" marL="45720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και αναζητήστε</a:t>
            </a:r>
            <a:endParaRPr/>
          </a:p>
          <a:p>
            <a:pPr indent="0" lvl="0" marL="45720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-το γονίδιο/ια που σχετίζονται με το </a:t>
            </a:r>
            <a:r>
              <a:rPr lang="en-US" sz="2400"/>
              <a:t>ινωδογόνο</a:t>
            </a:r>
            <a:endParaRPr/>
          </a:p>
          <a:p>
            <a:pPr indent="0" lvl="0" marL="45720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-τις θέσεις τους στο γονιδίωμα του ανθρώπου (χρωμόσωμα, θέση, γειτονικά γονίδια)</a:t>
            </a:r>
            <a:endParaRPr/>
          </a:p>
          <a:p>
            <a:pPr indent="0" lvl="0" marL="45720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-τη δομή τους (εσώνια-εξώνια) και το μέγεθός τους</a:t>
            </a:r>
            <a:endParaRPr/>
          </a:p>
          <a:p>
            <a:pPr indent="0" lvl="0" marL="45720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 τη βιολογική τους λειτουργία (functional annotation)</a:t>
            </a:r>
            <a:endParaRPr/>
          </a:p>
          <a:p>
            <a:pPr indent="0" lvl="0" marL="45720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ενδ</a:t>
            </a:r>
            <a:r>
              <a:rPr i="0" lang="en-US" sz="2400" u="none">
                <a:solidFill>
                  <a:srgbClr val="000000"/>
                </a:solidFill>
              </a:rPr>
              <a:t>εχόμενους πολυμορφισμούς και μεταλλάξεις</a:t>
            </a:r>
            <a:endParaRPr sz="2400"/>
          </a:p>
          <a:p>
            <a:pPr indent="0" lvl="0" marL="457200" marR="0" rtl="0" algn="l">
              <a:lnSpc>
                <a:spcPct val="100000"/>
              </a:lnSpc>
              <a:spcBef>
                <a:spcPts val="0"/>
              </a:spcBef>
              <a:spcAft>
                <a:spcPts val="0"/>
              </a:spcAft>
              <a:buClr>
                <a:srgbClr val="000000"/>
              </a:buClr>
              <a:buSzPts val="2400"/>
              <a:buFont typeface="Arial"/>
              <a:buNone/>
            </a:pPr>
            <a:r>
              <a:rPr i="0" lang="en-US" sz="2400" u="none">
                <a:solidFill>
                  <a:srgbClr val="000000"/>
                </a:solidFill>
              </a:rPr>
              <a:t>-αν θελήσετε πληροφορίες για την </a:t>
            </a:r>
            <a:r>
              <a:rPr i="0" lang="en-US" sz="2400" u="none">
                <a:solidFill>
                  <a:schemeClr val="dk1"/>
                </a:solidFill>
              </a:rPr>
              <a:t>πρωτε</a:t>
            </a:r>
            <a:r>
              <a:rPr lang="en-US" sz="2400">
                <a:solidFill>
                  <a:schemeClr val="dk1"/>
                </a:solidFill>
              </a:rPr>
              <a:t>ΐ</a:t>
            </a:r>
            <a:r>
              <a:rPr i="0" lang="en-US" sz="2400" u="none">
                <a:solidFill>
                  <a:schemeClr val="dk1"/>
                </a:solidFill>
              </a:rPr>
              <a:t>νη</a:t>
            </a:r>
            <a:r>
              <a:rPr i="0" lang="en-US" sz="2400" u="none">
                <a:solidFill>
                  <a:srgbClr val="000000"/>
                </a:solidFill>
              </a:rPr>
              <a:t> που κωδικοποιεί το γονίδιο τι πρέπει να κάνετε?</a:t>
            </a:r>
            <a:endParaRPr sz="2400"/>
          </a:p>
          <a:p>
            <a:pPr indent="0" lvl="0" marL="457200" marR="0" rtl="0" algn="l">
              <a:lnSpc>
                <a:spcPct val="100000"/>
              </a:lnSpc>
              <a:spcBef>
                <a:spcPts val="0"/>
              </a:spcBef>
              <a:spcAft>
                <a:spcPts val="0"/>
              </a:spcAft>
              <a:buClr>
                <a:srgbClr val="000000"/>
              </a:buClr>
              <a:buSzPts val="2400"/>
              <a:buFont typeface="Arial"/>
              <a:buNone/>
            </a:pPr>
            <a:r>
              <a:t/>
            </a:r>
            <a:endParaRPr b="0" i="0" sz="2400" u="non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Σημειώστε για κάθε σας απάντηση τον ιστότοπο- βάση δεδομένων όπου εντοπίσατε τις σχετικές πληροφορίες</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6" name="Shape 546"/>
        <p:cNvGrpSpPr/>
        <p:nvPr/>
      </p:nvGrpSpPr>
      <p:grpSpPr>
        <a:xfrm>
          <a:off x="0" y="0"/>
          <a:ext cx="0" cy="0"/>
          <a:chOff x="0" y="0"/>
          <a:chExt cx="0" cy="0"/>
        </a:xfrm>
      </p:grpSpPr>
      <p:sp>
        <p:nvSpPr>
          <p:cNvPr id="547" name="Google Shape;547;p48"/>
          <p:cNvSpPr txBox="1"/>
          <p:nvPr/>
        </p:nvSpPr>
        <p:spPr>
          <a:xfrm>
            <a:off x="274637" y="423862"/>
            <a:ext cx="8991600" cy="76358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sng">
                <a:solidFill>
                  <a:srgbClr val="000000"/>
                </a:solidFill>
                <a:latin typeface="Arial"/>
                <a:ea typeface="Arial"/>
                <a:cs typeface="Arial"/>
                <a:sym typeface="Arial"/>
              </a:rPr>
              <a:t>Ευχαριστώ</a:t>
            </a:r>
            <a:endParaRPr/>
          </a:p>
        </p:txBody>
      </p:sp>
      <p:sp>
        <p:nvSpPr>
          <p:cNvPr id="548" name="Google Shape;548;p48"/>
          <p:cNvSpPr txBox="1"/>
          <p:nvPr/>
        </p:nvSpPr>
        <p:spPr>
          <a:xfrm>
            <a:off x="4392612" y="6765925"/>
            <a:ext cx="5486400" cy="642937"/>
          </a:xfrm>
          <a:prstGeom prst="rect">
            <a:avLst/>
          </a:prstGeom>
          <a:noFill/>
          <a:ln>
            <a:noFill/>
          </a:ln>
        </p:spPr>
        <p:txBody>
          <a:bodyPr anchorCtr="0" anchor="t" bIns="46800" lIns="90000" spcFirstLastPara="1" rIns="90000" wrap="square" tIns="46800">
            <a:spAutoFit/>
          </a:bodyPr>
          <a:lstStyle/>
          <a:p>
            <a:pPr indent="-271462" lvl="0" marL="271462" marR="0" rtl="0" algn="l">
              <a:lnSpc>
                <a:spcPct val="100000"/>
              </a:lnSpc>
              <a:spcBef>
                <a:spcPts val="0"/>
              </a:spcBef>
              <a:spcAft>
                <a:spcPts val="0"/>
              </a:spcAft>
              <a:buClr>
                <a:srgbClr val="FFFFFF"/>
              </a:buClr>
              <a:buSzPts val="3600"/>
              <a:buFont typeface="Times New Roman"/>
              <a:buAutoNum type="arabicPeriod"/>
            </a:pPr>
            <a:r>
              <a:rPr b="1" i="0" lang="en-US" sz="3600" u="none">
                <a:solidFill>
                  <a:srgbClr val="000000"/>
                </a:solidFill>
                <a:latin typeface="Arial"/>
                <a:ea typeface="Arial"/>
                <a:cs typeface="Arial"/>
                <a:sym typeface="Arial"/>
              </a:rPr>
              <a:t>mkapasa@med.uoa.gr</a:t>
            </a:r>
            <a:endParaRPr/>
          </a:p>
        </p:txBody>
      </p:sp>
      <p:pic>
        <p:nvPicPr>
          <p:cNvPr id="549" name="Google Shape;549;p48"/>
          <p:cNvPicPr preferRelativeResize="0"/>
          <p:nvPr/>
        </p:nvPicPr>
        <p:blipFill rotWithShape="1">
          <a:blip r:embed="rId3">
            <a:alphaModFix/>
          </a:blip>
          <a:srcRect b="0" l="0" r="0" t="0"/>
          <a:stretch/>
        </p:blipFill>
        <p:spPr>
          <a:xfrm>
            <a:off x="2011362" y="1463675"/>
            <a:ext cx="5910262" cy="4346575"/>
          </a:xfrm>
          <a:prstGeom prst="rect">
            <a:avLst/>
          </a:prstGeom>
          <a:noFill/>
          <a:ln>
            <a:noFill/>
          </a:ln>
        </p:spPr>
      </p:pic>
    </p:spTree>
  </p:cSld>
  <p:clrMapOvr>
    <a:masterClrMapping/>
  </p:clrMapOvr>
  <p:transition advTm="1024">
    <p:spli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6" name="Shape 556"/>
        <p:cNvGrpSpPr/>
        <p:nvPr/>
      </p:nvGrpSpPr>
      <p:grpSpPr>
        <a:xfrm>
          <a:off x="0" y="0"/>
          <a:ext cx="0" cy="0"/>
          <a:chOff x="0" y="0"/>
          <a:chExt cx="0" cy="0"/>
        </a:xfrm>
      </p:grpSpPr>
      <p:sp>
        <p:nvSpPr>
          <p:cNvPr id="557" name="Google Shape;557;p49"/>
          <p:cNvSpPr txBox="1"/>
          <p:nvPr/>
        </p:nvSpPr>
        <p:spPr>
          <a:xfrm>
            <a:off x="1293812" y="217487"/>
            <a:ext cx="4241800" cy="58102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Επιμέρους  Ενότητες</a:t>
            </a:r>
            <a:endParaRPr/>
          </a:p>
        </p:txBody>
      </p:sp>
      <p:sp>
        <p:nvSpPr>
          <p:cNvPr id="558" name="Google Shape;558;p49"/>
          <p:cNvSpPr txBox="1"/>
          <p:nvPr/>
        </p:nvSpPr>
        <p:spPr>
          <a:xfrm>
            <a:off x="0" y="1052512"/>
            <a:ext cx="8485187" cy="5359400"/>
          </a:xfrm>
          <a:prstGeom prst="rect">
            <a:avLst/>
          </a:prstGeom>
          <a:noFill/>
          <a:ln>
            <a:noFill/>
          </a:ln>
        </p:spPr>
        <p:txBody>
          <a:bodyPr anchorCtr="0" anchor="t" bIns="46800" lIns="90000" spcFirstLastPara="1" rIns="90000" wrap="square" tIns="46800">
            <a:spAutoFit/>
          </a:bodyPr>
          <a:lstStyle/>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Ορισμός Βιοπληροφορικής</a:t>
            </a:r>
            <a:endParaRPr/>
          </a:p>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Εφαρμογές Βιοπληροφορικής</a:t>
            </a:r>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Το Πρόγραμμα του γονιδιώματος του Ανθρώπου &amp; άλλων οργανισμών</a:t>
            </a:r>
            <a:endParaRPr/>
          </a:p>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Εισαγωγή στις Βιολογικές Βάσεις Δεδομένων</a:t>
            </a:r>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Εξάγοντας πληροφορίες για γονίδια &amp; πρωτεΐνες</a:t>
            </a:r>
            <a:endParaRPr/>
          </a:p>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Στοίχιση Ακολουθιών: Πολλαπλή &amp; Κατά Ζεύγη</a:t>
            </a:r>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98450" lvl="0" marL="298450" marR="0" rtl="0" algn="l">
              <a:lnSpc>
                <a:spcPct val="130000"/>
              </a:lnSpc>
              <a:spcBef>
                <a:spcPts val="0"/>
              </a:spcBef>
              <a:spcAft>
                <a:spcPts val="0"/>
              </a:spcAft>
              <a:buClr>
                <a:srgbClr val="D79129"/>
              </a:buClr>
              <a:buSzPts val="2000"/>
              <a:buFont typeface="Arial"/>
              <a:buChar char="•"/>
            </a:pPr>
            <a:r>
              <a:rPr b="0" i="0" lang="en-US" sz="2000" u="none">
                <a:solidFill>
                  <a:srgbClr val="000000"/>
                </a:solidFill>
                <a:latin typeface="Arial"/>
                <a:ea typeface="Arial"/>
                <a:cs typeface="Arial"/>
                <a:sym typeface="Arial"/>
              </a:rPr>
              <a:t>     Πρακτική Άσκηση</a:t>
            </a:r>
            <a:endParaRPr/>
          </a:p>
          <a:p>
            <a:pPr indent="-298450" lvl="0" marL="298450" marR="0" rtl="0" algn="l">
              <a:lnSpc>
                <a:spcPct val="13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None/>
            </a:pPr>
            <a:r>
              <a:t/>
            </a:r>
            <a:endParaRPr b="0" i="0" sz="1400" u="none">
              <a:solidFill>
                <a:srgbClr val="000000"/>
              </a:solidFill>
              <a:latin typeface="Arial"/>
              <a:ea typeface="Arial"/>
              <a:cs typeface="Arial"/>
              <a:sym typeface="Arial"/>
            </a:endParaRPr>
          </a:p>
        </p:txBody>
      </p:sp>
      <p:cxnSp>
        <p:nvCxnSpPr>
          <p:cNvPr id="559" name="Google Shape;559;p49"/>
          <p:cNvCxnSpPr/>
          <p:nvPr/>
        </p:nvCxnSpPr>
        <p:spPr>
          <a:xfrm>
            <a:off x="755650" y="906462"/>
            <a:ext cx="7924800" cy="15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560" name="Google Shape;560;p49"/>
          <p:cNvSpPr txBox="1"/>
          <p:nvPr/>
        </p:nvSpPr>
        <p:spPr>
          <a:xfrm>
            <a:off x="8535987" y="1468437"/>
            <a:ext cx="1512887" cy="360362"/>
          </a:xfrm>
          <a:prstGeom prst="rect">
            <a:avLst/>
          </a:prstGeom>
          <a:solidFill>
            <a:srgbClr val="BBE0E3">
              <a:alpha val="23921"/>
            </a:srgbClr>
          </a:solidFill>
          <a:ln cap="flat" cmpd="sng" w="9525">
            <a:solidFill>
              <a:srgbClr val="000000"/>
            </a:solidFill>
            <a:prstDash val="solid"/>
            <a:miter lim="800000"/>
            <a:headEnd len="sm" w="sm" type="none"/>
            <a:tailEnd len="sm" w="sm" type="none"/>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Μέρος 1</a:t>
            </a:r>
            <a:endParaRPr/>
          </a:p>
        </p:txBody>
      </p:sp>
      <p:sp>
        <p:nvSpPr>
          <p:cNvPr id="561" name="Google Shape;561;p49"/>
          <p:cNvSpPr txBox="1"/>
          <p:nvPr/>
        </p:nvSpPr>
        <p:spPr>
          <a:xfrm>
            <a:off x="8615362" y="2835275"/>
            <a:ext cx="1477962" cy="360362"/>
          </a:xfrm>
          <a:prstGeom prst="rect">
            <a:avLst/>
          </a:prstGeom>
          <a:solidFill>
            <a:srgbClr val="BBE0E3">
              <a:alpha val="22745"/>
            </a:srgbClr>
          </a:solidFill>
          <a:ln cap="flat" cmpd="sng" w="9525">
            <a:solidFill>
              <a:srgbClr val="000000"/>
            </a:solidFill>
            <a:prstDash val="solid"/>
            <a:miter lim="800000"/>
            <a:headEnd len="sm" w="sm" type="none"/>
            <a:tailEnd len="sm" w="sm" type="none"/>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Μέρος 2</a:t>
            </a:r>
            <a:endParaRPr/>
          </a:p>
        </p:txBody>
      </p:sp>
      <p:sp>
        <p:nvSpPr>
          <p:cNvPr id="562" name="Google Shape;562;p49"/>
          <p:cNvSpPr txBox="1"/>
          <p:nvPr/>
        </p:nvSpPr>
        <p:spPr>
          <a:xfrm>
            <a:off x="8601075" y="4297362"/>
            <a:ext cx="1477962" cy="360362"/>
          </a:xfrm>
          <a:prstGeom prst="rect">
            <a:avLst/>
          </a:prstGeom>
          <a:solidFill>
            <a:srgbClr val="BBE0E3">
              <a:alpha val="22745"/>
            </a:srgbClr>
          </a:solidFill>
          <a:ln cap="flat" cmpd="sng" w="9525">
            <a:solidFill>
              <a:srgbClr val="000000"/>
            </a:solidFill>
            <a:prstDash val="solid"/>
            <a:miter lim="800000"/>
            <a:headEnd len="sm" w="sm" type="none"/>
            <a:tailEnd len="sm" w="sm" type="none"/>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Μέρος 3</a:t>
            </a:r>
            <a:endParaRPr/>
          </a:p>
        </p:txBody>
      </p:sp>
      <p:sp>
        <p:nvSpPr>
          <p:cNvPr id="563" name="Google Shape;563;p49"/>
          <p:cNvSpPr txBox="1"/>
          <p:nvPr/>
        </p:nvSpPr>
        <p:spPr>
          <a:xfrm>
            <a:off x="8594725" y="5583237"/>
            <a:ext cx="1477962" cy="360362"/>
          </a:xfrm>
          <a:prstGeom prst="rect">
            <a:avLst/>
          </a:prstGeom>
          <a:solidFill>
            <a:srgbClr val="BBE0E3">
              <a:alpha val="22745"/>
            </a:srgbClr>
          </a:solidFill>
          <a:ln cap="flat" cmpd="sng" w="9525">
            <a:solidFill>
              <a:srgbClr val="000000"/>
            </a:solidFill>
            <a:prstDash val="solid"/>
            <a:miter lim="800000"/>
            <a:headEnd len="sm" w="sm" type="none"/>
            <a:tailEnd len="sm" w="sm" type="none"/>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Μέρος 4</a:t>
            </a:r>
            <a:endParaRPr/>
          </a:p>
        </p:txBody>
      </p:sp>
    </p:spTree>
  </p:cSld>
  <p:clrMapOvr>
    <a:masterClrMapping/>
  </p:clrMapOvr>
  <p:transition advTm="1024">
    <p:spli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0" name="Shape 110"/>
        <p:cNvGrpSpPr/>
        <p:nvPr/>
      </p:nvGrpSpPr>
      <p:grpSpPr>
        <a:xfrm>
          <a:off x="0" y="0"/>
          <a:ext cx="0" cy="0"/>
          <a:chOff x="0" y="0"/>
          <a:chExt cx="0" cy="0"/>
        </a:xfrm>
      </p:grpSpPr>
      <p:sp>
        <p:nvSpPr>
          <p:cNvPr id="111" name="Google Shape;111;p5"/>
          <p:cNvSpPr txBox="1"/>
          <p:nvPr/>
        </p:nvSpPr>
        <p:spPr>
          <a:xfrm>
            <a:off x="457200" y="60325"/>
            <a:ext cx="8153400" cy="1003300"/>
          </a:xfrm>
          <a:prstGeom prst="rect">
            <a:avLst/>
          </a:prstGeom>
          <a:noFill/>
          <a:ln>
            <a:noFill/>
          </a:ln>
        </p:spPr>
        <p:txBody>
          <a:bodyPr anchorCtr="0" anchor="b" bIns="44275" lIns="90350" spcFirstLastPara="1" rIns="90350" wrap="square" tIns="44275">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Δύο Τύποι Βάσεων Δεδομένων για Νουκλεοτιδικές Ακολουθίες</a:t>
            </a:r>
            <a:r>
              <a:rPr b="0" i="0" lang="en-US" sz="3200" u="none">
                <a:solidFill>
                  <a:srgbClr val="000000"/>
                </a:solidFill>
                <a:latin typeface="Arial"/>
                <a:ea typeface="Arial"/>
                <a:cs typeface="Arial"/>
                <a:sym typeface="Arial"/>
              </a:rPr>
              <a:t> </a:t>
            </a:r>
            <a:endParaRPr/>
          </a:p>
        </p:txBody>
      </p:sp>
      <p:sp>
        <p:nvSpPr>
          <p:cNvPr id="112" name="Google Shape;112;p5"/>
          <p:cNvSpPr txBox="1"/>
          <p:nvPr/>
        </p:nvSpPr>
        <p:spPr>
          <a:xfrm>
            <a:off x="228600" y="1233487"/>
            <a:ext cx="3886200" cy="2895600"/>
          </a:xfrm>
          <a:prstGeom prst="rect">
            <a:avLst/>
          </a:prstGeom>
          <a:noFill/>
          <a:ln>
            <a:noFill/>
          </a:ln>
        </p:spPr>
        <p:txBody>
          <a:bodyPr anchorCtr="0" anchor="t" bIns="44275" lIns="90350" spcFirstLastPara="1" rIns="90350" wrap="square" tIns="44275">
            <a:noAutofit/>
          </a:bodyPr>
          <a:lstStyle/>
          <a:p>
            <a:pPr indent="-266698" lvl="0" marL="338137"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Με κέντρο το Γονίδιο</a:t>
            </a:r>
            <a:endParaRPr/>
          </a:p>
          <a:p>
            <a:pPr indent="-266698" lvl="0" marL="338137"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66698" lvl="0" marL="338137"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66698" lvl="0" marL="338137"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Άμεση πρόσβαση</a:t>
            </a:r>
            <a:r>
              <a:rPr b="0" i="0" lang="en-US" sz="2400" u="none">
                <a:solidFill>
                  <a:srgbClr val="000000"/>
                </a:solidFill>
                <a:latin typeface="Arial"/>
                <a:ea typeface="Arial"/>
                <a:cs typeface="Arial"/>
                <a:sym typeface="Arial"/>
              </a:rPr>
              <a:t> στις πληροφορίες σχετικά με την </a:t>
            </a:r>
            <a:r>
              <a:rPr b="1" i="0" lang="en-US" sz="2400" u="none">
                <a:solidFill>
                  <a:srgbClr val="000000"/>
                </a:solidFill>
                <a:latin typeface="Arial"/>
                <a:ea typeface="Arial"/>
                <a:cs typeface="Arial"/>
                <a:sym typeface="Arial"/>
              </a:rPr>
              <a:t>ακολουθία καθενός γονιδίου</a:t>
            </a:r>
            <a:endParaRPr/>
          </a:p>
          <a:p>
            <a:pPr indent="-266698" lvl="0" marL="338137"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π.χ. </a:t>
            </a:r>
            <a:r>
              <a:rPr b="1" i="0" lang="en-US" sz="2400" u="none">
                <a:solidFill>
                  <a:srgbClr val="CC0000"/>
                </a:solidFill>
                <a:latin typeface="Arial"/>
                <a:ea typeface="Arial"/>
                <a:cs typeface="Arial"/>
                <a:sym typeface="Arial"/>
              </a:rPr>
              <a:t>RefSeq</a:t>
            </a:r>
            <a:endParaRPr/>
          </a:p>
          <a:p>
            <a:pPr indent="0" lvl="0" marL="0" marR="0" rtl="0" algn="l">
              <a:lnSpc>
                <a:spcPct val="93000"/>
              </a:lnSpc>
              <a:spcBef>
                <a:spcPts val="0"/>
              </a:spcBef>
              <a:spcAft>
                <a:spcPts val="0"/>
              </a:spcAft>
              <a:buNone/>
            </a:pPr>
            <a:r>
              <a:t/>
            </a:r>
            <a:endParaRPr b="1" i="0" sz="2400" u="none">
              <a:solidFill>
                <a:srgbClr val="CC0000"/>
              </a:solidFill>
              <a:latin typeface="Arial"/>
              <a:ea typeface="Arial"/>
              <a:cs typeface="Arial"/>
              <a:sym typeface="Arial"/>
            </a:endParaRPr>
          </a:p>
        </p:txBody>
      </p:sp>
      <p:sp>
        <p:nvSpPr>
          <p:cNvPr id="113" name="Google Shape;113;p5"/>
          <p:cNvSpPr txBox="1"/>
          <p:nvPr/>
        </p:nvSpPr>
        <p:spPr>
          <a:xfrm>
            <a:off x="4114800" y="1270000"/>
            <a:ext cx="5029200" cy="4244975"/>
          </a:xfrm>
          <a:prstGeom prst="rect">
            <a:avLst/>
          </a:prstGeom>
          <a:noFill/>
          <a:ln>
            <a:noFill/>
          </a:ln>
        </p:spPr>
        <p:txBody>
          <a:bodyPr anchorCtr="0" anchor="t" bIns="44275" lIns="90350" spcFirstLastPara="1" rIns="90350" wrap="square" tIns="44275">
            <a:noAutofit/>
          </a:bodyPr>
          <a:lstStyle/>
          <a:p>
            <a:pPr indent="-266698" lvl="0" marL="338137" marR="0" rtl="0" algn="l">
              <a:lnSpc>
                <a:spcPct val="8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Με κέντρο το Γονιδίωμα</a:t>
            </a:r>
            <a:endParaRPr/>
          </a:p>
          <a:p>
            <a:pPr indent="-266698" lvl="0" marL="338137" marR="0" rtl="0" algn="l">
              <a:lnSpc>
                <a:spcPct val="8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66698" lvl="0" marL="338137" marR="0" rtl="0" algn="l">
              <a:lnSpc>
                <a:spcPct val="8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Πληροφορίες σχετικά με τις ακολουθίες των γονιδίων, την </a:t>
            </a:r>
            <a:r>
              <a:rPr b="1" i="0" lang="en-US" sz="2400" u="none">
                <a:solidFill>
                  <a:srgbClr val="000000"/>
                </a:solidFill>
                <a:latin typeface="Arial"/>
                <a:ea typeface="Arial"/>
                <a:cs typeface="Arial"/>
                <a:sym typeface="Arial"/>
              </a:rPr>
              <a:t>σχετική τους θέση, τον προσανατολισμό τους στο δίκλωνο DNA</a:t>
            </a:r>
            <a:r>
              <a:rPr b="0" i="0" lang="en-US" sz="2400" u="none">
                <a:solidFill>
                  <a:srgbClr val="000000"/>
                </a:solidFill>
                <a:latin typeface="Arial"/>
                <a:ea typeface="Arial"/>
                <a:cs typeface="Arial"/>
                <a:sym typeface="Arial"/>
              </a:rPr>
              <a:t>, τις βιοχημικές τους λειτουργίες…</a:t>
            </a:r>
            <a:endParaRPr/>
          </a:p>
          <a:p>
            <a:pPr indent="-266698" lvl="0" marL="338137" marR="0" rtl="0" algn="l">
              <a:lnSpc>
                <a:spcPct val="8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Συστήματα διαχείρισης πληροφοριών που συνδέονται με εξειδικευμένες συλλογές ακολουθιών και  εργαλεία αναζήτησης (browsing tools)</a:t>
            </a:r>
            <a:endParaRPr/>
          </a:p>
          <a:p>
            <a:pPr indent="-266698" lvl="0" marL="338137" marR="0" rtl="0" algn="l">
              <a:lnSpc>
                <a:spcPct val="8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    π.χ. </a:t>
            </a:r>
            <a:r>
              <a:rPr b="1" i="0" lang="en-US" sz="2400" u="none">
                <a:solidFill>
                  <a:srgbClr val="000099"/>
                </a:solidFill>
                <a:latin typeface="Arial"/>
                <a:ea typeface="Arial"/>
                <a:cs typeface="Arial"/>
                <a:sym typeface="Arial"/>
              </a:rPr>
              <a:t>Ensembl</a:t>
            </a:r>
            <a:endParaRPr/>
          </a:p>
          <a:p>
            <a:pPr indent="0" lvl="0" marL="0" marR="0" rtl="0" algn="l">
              <a:lnSpc>
                <a:spcPct val="93000"/>
              </a:lnSpc>
              <a:spcBef>
                <a:spcPts val="0"/>
              </a:spcBef>
              <a:spcAft>
                <a:spcPts val="0"/>
              </a:spcAft>
              <a:buNone/>
            </a:pPr>
            <a:r>
              <a:t/>
            </a:r>
            <a:endParaRPr b="1" i="0" sz="2400" u="none">
              <a:solidFill>
                <a:srgbClr val="000099"/>
              </a:solidFill>
              <a:latin typeface="Arial"/>
              <a:ea typeface="Arial"/>
              <a:cs typeface="Arial"/>
              <a:sym typeface="Arial"/>
            </a:endParaRPr>
          </a:p>
        </p:txBody>
      </p:sp>
      <p:cxnSp>
        <p:nvCxnSpPr>
          <p:cNvPr id="114" name="Google Shape;114;p5"/>
          <p:cNvCxnSpPr/>
          <p:nvPr/>
        </p:nvCxnSpPr>
        <p:spPr>
          <a:xfrm>
            <a:off x="250825" y="1125537"/>
            <a:ext cx="8382000" cy="3300"/>
          </a:xfrm>
          <a:prstGeom prst="bentConnector3">
            <a:avLst>
              <a:gd fmla="val 10800" name="adj1"/>
            </a:avLst>
          </a:prstGeom>
          <a:noFill/>
          <a:ln cap="flat" cmpd="sng" w="28425">
            <a:solidFill>
              <a:srgbClr val="FF9933"/>
            </a:solidFill>
            <a:prstDash val="solid"/>
            <a:miter lim="800000"/>
            <a:headEnd len="med" w="med" type="none"/>
            <a:tailEnd len="med" w="med"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7" name="Shape 567"/>
        <p:cNvGrpSpPr/>
        <p:nvPr/>
      </p:nvGrpSpPr>
      <p:grpSpPr>
        <a:xfrm>
          <a:off x="0" y="0"/>
          <a:ext cx="0" cy="0"/>
          <a:chOff x="0" y="0"/>
          <a:chExt cx="0" cy="0"/>
        </a:xfrm>
      </p:grpSpPr>
      <p:pic>
        <p:nvPicPr>
          <p:cNvPr id="568" name="Google Shape;568;p50"/>
          <p:cNvPicPr preferRelativeResize="0"/>
          <p:nvPr/>
        </p:nvPicPr>
        <p:blipFill rotWithShape="1">
          <a:blip r:embed="rId3">
            <a:alphaModFix/>
          </a:blip>
          <a:srcRect b="9999" l="0" r="0" t="9999"/>
          <a:stretch/>
        </p:blipFill>
        <p:spPr>
          <a:xfrm>
            <a:off x="6350" y="1508125"/>
            <a:ext cx="10079037" cy="4545012"/>
          </a:xfrm>
          <a:prstGeom prst="rect">
            <a:avLst/>
          </a:prstGeom>
          <a:noFill/>
          <a:ln>
            <a:noFill/>
          </a:ln>
        </p:spPr>
      </p:pic>
      <p:cxnSp>
        <p:nvCxnSpPr>
          <p:cNvPr id="569" name="Google Shape;569;p50"/>
          <p:cNvCxnSpPr/>
          <p:nvPr/>
        </p:nvCxnSpPr>
        <p:spPr>
          <a:xfrm>
            <a:off x="4581525" y="4572000"/>
            <a:ext cx="4289425" cy="2368550"/>
          </a:xfrm>
          <a:prstGeom prst="straightConnector1">
            <a:avLst/>
          </a:prstGeom>
          <a:noFill/>
          <a:ln cap="flat" cmpd="sng" w="36700">
            <a:solidFill>
              <a:srgbClr val="FF3333"/>
            </a:solidFill>
            <a:prstDash val="solid"/>
            <a:round/>
            <a:headEnd len="med" w="med" type="none"/>
            <a:tailEnd len="med" w="med" type="triangle"/>
          </a:ln>
        </p:spPr>
      </p:cxnSp>
      <p:sp>
        <p:nvSpPr>
          <p:cNvPr id="570" name="Google Shape;570;p50"/>
          <p:cNvSpPr txBox="1"/>
          <p:nvPr/>
        </p:nvSpPr>
        <p:spPr>
          <a:xfrm>
            <a:off x="8321675" y="6950075"/>
            <a:ext cx="1736725" cy="40163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200"/>
              <a:buFont typeface="Arial"/>
              <a:buNone/>
            </a:pPr>
            <a:r>
              <a:rPr b="1" lang="en-US" sz="2200">
                <a:solidFill>
                  <a:srgbClr val="CC0000"/>
                </a:solidFill>
              </a:rPr>
              <a:t>Πρωτεΐνη</a:t>
            </a:r>
            <a:endParaRPr/>
          </a:p>
        </p:txBody>
      </p:sp>
      <p:cxnSp>
        <p:nvCxnSpPr>
          <p:cNvPr id="571" name="Google Shape;571;p50"/>
          <p:cNvCxnSpPr/>
          <p:nvPr/>
        </p:nvCxnSpPr>
        <p:spPr>
          <a:xfrm>
            <a:off x="122237" y="679450"/>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572" name="Google Shape;572;p50"/>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Ακολουθώντας το δρόμο των πρωτεϊνών…</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spTree>
  </p:cSld>
  <p:clrMapOvr>
    <a:masterClrMapping/>
  </p:clrMapOvr>
  <p:transition advTm="1024">
    <p:spli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6" name="Shape 576"/>
        <p:cNvGrpSpPr/>
        <p:nvPr/>
      </p:nvGrpSpPr>
      <p:grpSpPr>
        <a:xfrm>
          <a:off x="0" y="0"/>
          <a:ext cx="0" cy="0"/>
          <a:chOff x="0" y="0"/>
          <a:chExt cx="0" cy="0"/>
        </a:xfrm>
      </p:grpSpPr>
      <p:pic>
        <p:nvPicPr>
          <p:cNvPr id="577" name="Google Shape;577;p51"/>
          <p:cNvPicPr preferRelativeResize="0"/>
          <p:nvPr/>
        </p:nvPicPr>
        <p:blipFill rotWithShape="1">
          <a:blip r:embed="rId3">
            <a:alphaModFix/>
          </a:blip>
          <a:srcRect b="14996" l="0" r="0" t="4998"/>
          <a:stretch/>
        </p:blipFill>
        <p:spPr>
          <a:xfrm>
            <a:off x="0" y="2482850"/>
            <a:ext cx="10079037" cy="4545012"/>
          </a:xfrm>
          <a:prstGeom prst="rect">
            <a:avLst/>
          </a:prstGeom>
          <a:noFill/>
          <a:ln>
            <a:noFill/>
          </a:ln>
        </p:spPr>
      </p:pic>
      <p:cxnSp>
        <p:nvCxnSpPr>
          <p:cNvPr id="578" name="Google Shape;578;p51"/>
          <p:cNvCxnSpPr/>
          <p:nvPr/>
        </p:nvCxnSpPr>
        <p:spPr>
          <a:xfrm>
            <a:off x="122237" y="679450"/>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579" name="Google Shape;579;p51"/>
          <p:cNvSpPr txBox="1"/>
          <p:nvPr/>
        </p:nvSpPr>
        <p:spPr>
          <a:xfrm>
            <a:off x="3565525" y="1768475"/>
            <a:ext cx="2378075" cy="88423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800"/>
              <a:buFont typeface="Arial"/>
              <a:buNone/>
            </a:pPr>
            <a:r>
              <a:rPr b="1" lang="en-US" sz="2800">
                <a:solidFill>
                  <a:srgbClr val="CC0000"/>
                </a:solidFill>
              </a:rPr>
              <a:t>Πρωτεΐνη</a:t>
            </a:r>
            <a:endParaRPr/>
          </a:p>
        </p:txBody>
      </p:sp>
      <p:sp>
        <p:nvSpPr>
          <p:cNvPr id="580" name="Google Shape;580;p51"/>
          <p:cNvSpPr txBox="1"/>
          <p:nvPr/>
        </p:nvSpPr>
        <p:spPr>
          <a:xfrm>
            <a:off x="66675" y="90487"/>
            <a:ext cx="9899650"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Ακολουθώντας το δρόμο των πρωτεϊνών……</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cxnSp>
        <p:nvCxnSpPr>
          <p:cNvPr id="581" name="Google Shape;581;p51"/>
          <p:cNvCxnSpPr/>
          <p:nvPr/>
        </p:nvCxnSpPr>
        <p:spPr>
          <a:xfrm flipH="1">
            <a:off x="363537" y="2011362"/>
            <a:ext cx="735012" cy="822325"/>
          </a:xfrm>
          <a:prstGeom prst="straightConnector1">
            <a:avLst/>
          </a:prstGeom>
          <a:noFill/>
          <a:ln cap="flat" cmpd="sng" w="73075">
            <a:solidFill>
              <a:srgbClr val="FF3333"/>
            </a:solidFill>
            <a:prstDash val="solid"/>
            <a:round/>
            <a:headEnd len="med" w="med" type="none"/>
            <a:tailEnd len="med" w="med" type="triangle"/>
          </a:ln>
        </p:spPr>
      </p:cxnSp>
    </p:spTree>
  </p:cSld>
  <p:clrMapOvr>
    <a:masterClrMapping/>
  </p:clrMapOvr>
  <p:transition advTm="1024">
    <p:spli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6" name="Shape 586"/>
        <p:cNvGrpSpPr/>
        <p:nvPr/>
      </p:nvGrpSpPr>
      <p:grpSpPr>
        <a:xfrm>
          <a:off x="0" y="0"/>
          <a:ext cx="0" cy="0"/>
          <a:chOff x="0" y="0"/>
          <a:chExt cx="0" cy="0"/>
        </a:xfrm>
      </p:grpSpPr>
      <p:sp>
        <p:nvSpPr>
          <p:cNvPr id="587" name="Google Shape;587;p52"/>
          <p:cNvSpPr txBox="1"/>
          <p:nvPr>
            <p:ph idx="4294967295" type="title"/>
          </p:nvPr>
        </p:nvSpPr>
        <p:spPr>
          <a:xfrm>
            <a:off x="0" y="-7937"/>
            <a:ext cx="10080625" cy="1171575"/>
          </a:xfrm>
          <a:prstGeom prst="rect">
            <a:avLst/>
          </a:prstGeom>
          <a:noFill/>
          <a:ln>
            <a:noFill/>
          </a:ln>
        </p:spPr>
        <p:txBody>
          <a:bodyPr anchorCtr="0" anchor="b" bIns="44275" lIns="90350" spcFirstLastPara="1" rIns="90350" wrap="square" tIns="44275">
            <a:noAutofit/>
          </a:bodyPr>
          <a:lstStyle/>
          <a:p>
            <a:pPr indent="0" lvl="0" marL="0" marR="0" rtl="0" algn="l">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ΒΑΣΕΙΣ ΔΕΔΟΜΕΝΩΝ ΠΡΩΤΕΪΝΩΝ </a:t>
            </a:r>
            <a:br>
              <a:rPr b="1" i="0" lang="en-US" sz="3200" u="none">
                <a:solidFill>
                  <a:srgbClr val="000000"/>
                </a:solidFill>
                <a:latin typeface="Arial"/>
                <a:ea typeface="Arial"/>
                <a:cs typeface="Arial"/>
                <a:sym typeface="Arial"/>
              </a:rPr>
            </a:br>
            <a:r>
              <a:rPr b="1" i="0" lang="en-US" sz="3200" u="none">
                <a:solidFill>
                  <a:srgbClr val="000000"/>
                </a:solidFill>
                <a:latin typeface="Arial"/>
                <a:ea typeface="Arial"/>
                <a:cs typeface="Arial"/>
                <a:sym typeface="Arial"/>
              </a:rPr>
              <a:t>Σύνοψη</a:t>
            </a:r>
            <a:endParaRPr/>
          </a:p>
        </p:txBody>
      </p:sp>
      <p:sp>
        <p:nvSpPr>
          <p:cNvPr id="588" name="Google Shape;588;p52"/>
          <p:cNvSpPr txBox="1"/>
          <p:nvPr>
            <p:ph idx="4294967295" type="body"/>
          </p:nvPr>
        </p:nvSpPr>
        <p:spPr>
          <a:xfrm>
            <a:off x="0" y="1260475"/>
            <a:ext cx="4202112" cy="581025"/>
          </a:xfrm>
          <a:prstGeom prst="rect">
            <a:avLst/>
          </a:prstGeom>
          <a:noFill/>
          <a:ln>
            <a:noFill/>
          </a:ln>
        </p:spPr>
        <p:txBody>
          <a:bodyPr anchorCtr="0" anchor="t" bIns="44275" lIns="90350" spcFirstLastPara="1" rIns="90350" wrap="square" tIns="44275">
            <a:noAutofit/>
          </a:bodyPr>
          <a:lstStyle/>
          <a:p>
            <a:pPr indent="-331787" lvl="0" marL="338137" marR="0" rtl="0" algn="l">
              <a:lnSpc>
                <a:spcPct val="9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              </a:t>
            </a:r>
            <a:r>
              <a:rPr b="1" i="0" lang="en-US" sz="2800" u="none" cap="none" strike="noStrike">
                <a:solidFill>
                  <a:srgbClr val="000000"/>
                </a:solidFill>
                <a:latin typeface="Arial"/>
                <a:ea typeface="Arial"/>
                <a:cs typeface="Arial"/>
                <a:sym typeface="Arial"/>
              </a:rPr>
              <a:t>Η.Π.Α</a:t>
            </a:r>
            <a:endParaRPr/>
          </a:p>
        </p:txBody>
      </p:sp>
      <p:sp>
        <p:nvSpPr>
          <p:cNvPr id="589" name="Google Shape;589;p52"/>
          <p:cNvSpPr txBox="1"/>
          <p:nvPr>
            <p:ph idx="4294967295" type="body"/>
          </p:nvPr>
        </p:nvSpPr>
        <p:spPr>
          <a:xfrm>
            <a:off x="5040312" y="1258887"/>
            <a:ext cx="4202112" cy="568325"/>
          </a:xfrm>
          <a:prstGeom prst="rect">
            <a:avLst/>
          </a:prstGeom>
          <a:noFill/>
          <a:ln>
            <a:noFill/>
          </a:ln>
        </p:spPr>
        <p:txBody>
          <a:bodyPr anchorCtr="0" anchor="t" bIns="44275" lIns="90350" spcFirstLastPara="1" rIns="90350" wrap="square" tIns="44275">
            <a:noAutofit/>
          </a:bodyPr>
          <a:lstStyle/>
          <a:p>
            <a:pPr indent="-331787" lvl="0" marL="338137"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Arial"/>
                <a:ea typeface="Arial"/>
                <a:cs typeface="Arial"/>
                <a:sym typeface="Arial"/>
              </a:rPr>
              <a:t>        ΕΥΡΩΠΗ</a:t>
            </a:r>
            <a:endParaRPr/>
          </a:p>
        </p:txBody>
      </p:sp>
      <p:sp>
        <p:nvSpPr>
          <p:cNvPr id="590" name="Google Shape;590;p52"/>
          <p:cNvSpPr/>
          <p:nvPr/>
        </p:nvSpPr>
        <p:spPr>
          <a:xfrm>
            <a:off x="1258887" y="1931987"/>
            <a:ext cx="2184400" cy="839787"/>
          </a:xfrm>
          <a:prstGeom prst="flowChartAlternateProcess">
            <a:avLst/>
          </a:prstGeom>
          <a:solidFill>
            <a:srgbClr val="FFCC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GenPept</a:t>
            </a:r>
            <a:endParaRPr/>
          </a:p>
        </p:txBody>
      </p:sp>
      <p:sp>
        <p:nvSpPr>
          <p:cNvPr id="591" name="Google Shape;591;p52"/>
          <p:cNvSpPr/>
          <p:nvPr/>
        </p:nvSpPr>
        <p:spPr>
          <a:xfrm>
            <a:off x="2016125" y="2940050"/>
            <a:ext cx="671512" cy="588962"/>
          </a:xfrm>
          <a:prstGeom prst="downArrow">
            <a:avLst>
              <a:gd fmla="val 16200" name="adj1"/>
              <a:gd fmla="val 5400" name="adj2"/>
            </a:avLst>
          </a:prstGeom>
          <a:solidFill>
            <a:srgbClr val="063DE8">
              <a:alpha val="48627"/>
            </a:srgbClr>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2" name="Google Shape;592;p52"/>
          <p:cNvSpPr/>
          <p:nvPr/>
        </p:nvSpPr>
        <p:spPr>
          <a:xfrm>
            <a:off x="1258887" y="3779837"/>
            <a:ext cx="2184400" cy="755650"/>
          </a:xfrm>
          <a:prstGeom prst="flowChartAlternateProcess">
            <a:avLst/>
          </a:prstGeom>
          <a:solidFill>
            <a:srgbClr val="0080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RefSeq</a:t>
            </a:r>
            <a:endParaRPr/>
          </a:p>
        </p:txBody>
      </p:sp>
      <p:sp>
        <p:nvSpPr>
          <p:cNvPr id="593" name="Google Shape;593;p52"/>
          <p:cNvSpPr/>
          <p:nvPr/>
        </p:nvSpPr>
        <p:spPr>
          <a:xfrm>
            <a:off x="1258887" y="5291137"/>
            <a:ext cx="2184400" cy="755650"/>
          </a:xfrm>
          <a:prstGeom prst="flowChartAlternateProcess">
            <a:avLst/>
          </a:prstGeom>
          <a:solidFill>
            <a:srgbClr val="99CC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PIR</a:t>
            </a:r>
            <a:endParaRPr/>
          </a:p>
        </p:txBody>
      </p:sp>
      <p:sp>
        <p:nvSpPr>
          <p:cNvPr id="594" name="Google Shape;594;p52"/>
          <p:cNvSpPr/>
          <p:nvPr/>
        </p:nvSpPr>
        <p:spPr>
          <a:xfrm>
            <a:off x="5543550" y="1931987"/>
            <a:ext cx="2184400" cy="839787"/>
          </a:xfrm>
          <a:prstGeom prst="flowChartAlternateProcess">
            <a:avLst/>
          </a:prstGeom>
          <a:solidFill>
            <a:srgbClr val="FFCC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TrEMBL</a:t>
            </a:r>
            <a:endParaRPr/>
          </a:p>
        </p:txBody>
      </p:sp>
      <p:sp>
        <p:nvSpPr>
          <p:cNvPr id="595" name="Google Shape;595;p52"/>
          <p:cNvSpPr/>
          <p:nvPr/>
        </p:nvSpPr>
        <p:spPr>
          <a:xfrm>
            <a:off x="6299200" y="2940050"/>
            <a:ext cx="671512" cy="588962"/>
          </a:xfrm>
          <a:prstGeom prst="downArrow">
            <a:avLst>
              <a:gd fmla="val 16200" name="adj1"/>
              <a:gd fmla="val 5400" name="adj2"/>
            </a:avLst>
          </a:prstGeom>
          <a:solidFill>
            <a:srgbClr val="063DE8">
              <a:alpha val="48627"/>
            </a:srgbClr>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596" name="Google Shape;596;p52"/>
          <p:cNvSpPr/>
          <p:nvPr/>
        </p:nvSpPr>
        <p:spPr>
          <a:xfrm>
            <a:off x="5543550" y="3779837"/>
            <a:ext cx="2184400" cy="755650"/>
          </a:xfrm>
          <a:prstGeom prst="flowChartAlternateProcess">
            <a:avLst/>
          </a:prstGeom>
          <a:solidFill>
            <a:srgbClr val="0080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SwissProt</a:t>
            </a:r>
            <a:endParaRPr/>
          </a:p>
        </p:txBody>
      </p:sp>
      <p:sp>
        <p:nvSpPr>
          <p:cNvPr id="597" name="Google Shape;597;p52"/>
          <p:cNvSpPr/>
          <p:nvPr/>
        </p:nvSpPr>
        <p:spPr>
          <a:xfrm>
            <a:off x="3695700" y="2100262"/>
            <a:ext cx="1511300" cy="503237"/>
          </a:xfrm>
          <a:prstGeom prst="leftRightArrow">
            <a:avLst>
              <a:gd fmla="val 4300" name="adj1"/>
              <a:gd fmla="val 5400" name="adj2"/>
            </a:avLst>
          </a:prstGeom>
          <a:solidFill>
            <a:srgbClr val="FF9900">
              <a:alpha val="48627"/>
            </a:srgbClr>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nvGrpSpPr>
          <p:cNvPr id="598" name="Google Shape;598;p52"/>
          <p:cNvGrpSpPr/>
          <p:nvPr/>
        </p:nvGrpSpPr>
        <p:grpSpPr>
          <a:xfrm>
            <a:off x="1008062" y="1763712"/>
            <a:ext cx="2595562" cy="5137150"/>
            <a:chOff x="635" y="1111"/>
            <a:chExt cx="1635" cy="3236"/>
          </a:xfrm>
        </p:grpSpPr>
        <p:sp>
          <p:nvSpPr>
            <p:cNvPr id="599" name="Google Shape;599;p52"/>
            <p:cNvSpPr/>
            <p:nvPr/>
          </p:nvSpPr>
          <p:spPr>
            <a:xfrm>
              <a:off x="635" y="1111"/>
              <a:ext cx="1635" cy="2852"/>
            </a:xfrm>
            <a:prstGeom prst="rect">
              <a:avLst/>
            </a:prstGeom>
            <a:noFill/>
            <a:ln cap="sq" cmpd="sng" w="255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600" name="Google Shape;600;p52"/>
            <p:cNvSpPr txBox="1"/>
            <p:nvPr/>
          </p:nvSpPr>
          <p:spPr>
            <a:xfrm>
              <a:off x="1216" y="4020"/>
              <a:ext cx="437" cy="327"/>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FF0000"/>
                </a:buClr>
                <a:buSzPts val="2800"/>
                <a:buFont typeface="Comic Sans MS"/>
                <a:buNone/>
              </a:pPr>
              <a:r>
                <a:rPr b="1" i="0" lang="en-US" sz="2800" u="none">
                  <a:solidFill>
                    <a:srgbClr val="FF0000"/>
                  </a:solidFill>
                  <a:latin typeface="Comic Sans MS"/>
                  <a:ea typeface="Comic Sans MS"/>
                  <a:cs typeface="Comic Sans MS"/>
                  <a:sym typeface="Comic Sans MS"/>
                </a:rPr>
                <a:t>NR</a:t>
              </a:r>
              <a:endParaRPr/>
            </a:p>
          </p:txBody>
        </p:sp>
      </p:grpSp>
      <p:grpSp>
        <p:nvGrpSpPr>
          <p:cNvPr id="601" name="Google Shape;601;p52"/>
          <p:cNvGrpSpPr/>
          <p:nvPr/>
        </p:nvGrpSpPr>
        <p:grpSpPr>
          <a:xfrm>
            <a:off x="1001713" y="1758950"/>
            <a:ext cx="6889750" cy="4537075"/>
            <a:chOff x="631" y="1108"/>
            <a:chExt cx="4340" cy="2858"/>
          </a:xfrm>
        </p:grpSpPr>
        <p:cxnSp>
          <p:nvCxnSpPr>
            <p:cNvPr id="602" name="Google Shape;602;p52"/>
            <p:cNvCxnSpPr/>
            <p:nvPr/>
          </p:nvCxnSpPr>
          <p:spPr>
            <a:xfrm>
              <a:off x="3332" y="1116"/>
              <a:ext cx="1632" cy="0"/>
            </a:xfrm>
            <a:prstGeom prst="straightConnector1">
              <a:avLst/>
            </a:prstGeom>
            <a:noFill/>
            <a:ln cap="sq" cmpd="sng" w="25550">
              <a:solidFill>
                <a:srgbClr val="FF0000"/>
              </a:solidFill>
              <a:prstDash val="solid"/>
              <a:miter lim="800000"/>
              <a:headEnd len="med" w="med" type="none"/>
              <a:tailEnd len="med" w="med" type="none"/>
            </a:ln>
          </p:spPr>
        </p:cxnSp>
        <p:cxnSp>
          <p:nvCxnSpPr>
            <p:cNvPr id="603" name="Google Shape;603;p52"/>
            <p:cNvCxnSpPr/>
            <p:nvPr/>
          </p:nvCxnSpPr>
          <p:spPr>
            <a:xfrm>
              <a:off x="4968" y="1116"/>
              <a:ext cx="0" cy="2843"/>
            </a:xfrm>
            <a:prstGeom prst="straightConnector1">
              <a:avLst/>
            </a:prstGeom>
            <a:noFill/>
            <a:ln cap="sq" cmpd="sng" w="25550">
              <a:solidFill>
                <a:srgbClr val="FF0000"/>
              </a:solidFill>
              <a:prstDash val="solid"/>
              <a:miter lim="800000"/>
              <a:headEnd len="med" w="med" type="none"/>
              <a:tailEnd len="med" w="med" type="none"/>
            </a:ln>
          </p:spPr>
        </p:cxnSp>
        <p:cxnSp>
          <p:nvCxnSpPr>
            <p:cNvPr id="604" name="Google Shape;604;p52"/>
            <p:cNvCxnSpPr/>
            <p:nvPr/>
          </p:nvCxnSpPr>
          <p:spPr>
            <a:xfrm rot="10800000">
              <a:off x="631" y="3964"/>
              <a:ext cx="4340" cy="0"/>
            </a:xfrm>
            <a:prstGeom prst="straightConnector1">
              <a:avLst/>
            </a:prstGeom>
            <a:noFill/>
            <a:ln cap="sq" cmpd="sng" w="25550">
              <a:solidFill>
                <a:srgbClr val="FF0000"/>
              </a:solidFill>
              <a:prstDash val="solid"/>
              <a:miter lim="800000"/>
              <a:headEnd len="med" w="med" type="none"/>
              <a:tailEnd len="med" w="med" type="none"/>
            </a:ln>
          </p:spPr>
        </p:cxnSp>
        <p:cxnSp>
          <p:nvCxnSpPr>
            <p:cNvPr id="605" name="Google Shape;605;p52"/>
            <p:cNvCxnSpPr/>
            <p:nvPr/>
          </p:nvCxnSpPr>
          <p:spPr>
            <a:xfrm rot="10800000">
              <a:off x="639" y="3165"/>
              <a:ext cx="0" cy="801"/>
            </a:xfrm>
            <a:prstGeom prst="straightConnector1">
              <a:avLst/>
            </a:prstGeom>
            <a:noFill/>
            <a:ln cap="sq" cmpd="sng" w="25550">
              <a:solidFill>
                <a:srgbClr val="FF0000"/>
              </a:solidFill>
              <a:prstDash val="solid"/>
              <a:miter lim="800000"/>
              <a:headEnd len="med" w="med" type="none"/>
              <a:tailEnd len="med" w="med" type="none"/>
            </a:ln>
          </p:spPr>
        </p:cxnSp>
        <p:cxnSp>
          <p:nvCxnSpPr>
            <p:cNvPr id="606" name="Google Shape;606;p52"/>
            <p:cNvCxnSpPr/>
            <p:nvPr/>
          </p:nvCxnSpPr>
          <p:spPr>
            <a:xfrm>
              <a:off x="639" y="3174"/>
              <a:ext cx="2689" cy="0"/>
            </a:xfrm>
            <a:prstGeom prst="straightConnector1">
              <a:avLst/>
            </a:prstGeom>
            <a:noFill/>
            <a:ln cap="sq" cmpd="sng" w="25550">
              <a:solidFill>
                <a:srgbClr val="FF0000"/>
              </a:solidFill>
              <a:prstDash val="solid"/>
              <a:miter lim="800000"/>
              <a:headEnd len="med" w="med" type="none"/>
              <a:tailEnd len="med" w="med" type="none"/>
            </a:ln>
          </p:spPr>
        </p:cxnSp>
        <p:cxnSp>
          <p:nvCxnSpPr>
            <p:cNvPr id="607" name="Google Shape;607;p52"/>
            <p:cNvCxnSpPr/>
            <p:nvPr/>
          </p:nvCxnSpPr>
          <p:spPr>
            <a:xfrm rot="10800000">
              <a:off x="3332" y="1108"/>
              <a:ext cx="0" cy="2066"/>
            </a:xfrm>
            <a:prstGeom prst="straightConnector1">
              <a:avLst/>
            </a:prstGeom>
            <a:noFill/>
            <a:ln cap="sq" cmpd="sng" w="25550">
              <a:solidFill>
                <a:srgbClr val="FF0000"/>
              </a:solidFill>
              <a:prstDash val="solid"/>
              <a:miter lim="800000"/>
              <a:headEnd len="med" w="med" type="none"/>
              <a:tailEnd len="med" w="med" type="none"/>
            </a:ln>
          </p:spPr>
        </p:cxnSp>
        <p:sp>
          <p:nvSpPr>
            <p:cNvPr id="608" name="Google Shape;608;p52"/>
            <p:cNvSpPr txBox="1"/>
            <p:nvPr/>
          </p:nvSpPr>
          <p:spPr>
            <a:xfrm>
              <a:off x="3754" y="3435"/>
              <a:ext cx="908" cy="327"/>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FF0000"/>
                </a:buClr>
                <a:buSzPts val="2800"/>
                <a:buFont typeface="Comic Sans MS"/>
                <a:buNone/>
              </a:pPr>
              <a:r>
                <a:rPr b="1" i="0" lang="en-US" sz="2800" u="none">
                  <a:solidFill>
                    <a:srgbClr val="FF0000"/>
                  </a:solidFill>
                  <a:latin typeface="Comic Sans MS"/>
                  <a:ea typeface="Comic Sans MS"/>
                  <a:cs typeface="Comic Sans MS"/>
                  <a:sym typeface="Comic Sans MS"/>
                </a:rPr>
                <a:t>UniProt</a:t>
              </a:r>
              <a:endParaRPr/>
            </a:p>
          </p:txBody>
        </p:sp>
      </p:grpSp>
      <p:cxnSp>
        <p:nvCxnSpPr>
          <p:cNvPr id="609" name="Google Shape;609;p52"/>
          <p:cNvCxnSpPr/>
          <p:nvPr/>
        </p:nvCxnSpPr>
        <p:spPr>
          <a:xfrm>
            <a:off x="122237" y="1182687"/>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FFFF"/>
        </a:solidFill>
      </p:bgPr>
    </p:bg>
    <p:spTree>
      <p:nvGrpSpPr>
        <p:cNvPr id="614" name="Shape 614"/>
        <p:cNvGrpSpPr/>
        <p:nvPr/>
      </p:nvGrpSpPr>
      <p:grpSpPr>
        <a:xfrm>
          <a:off x="0" y="0"/>
          <a:ext cx="0" cy="0"/>
          <a:chOff x="0" y="0"/>
          <a:chExt cx="0" cy="0"/>
        </a:xfrm>
      </p:grpSpPr>
      <p:sp>
        <p:nvSpPr>
          <p:cNvPr id="615" name="Google Shape;615;p53"/>
          <p:cNvSpPr txBox="1"/>
          <p:nvPr>
            <p:ph type="title"/>
          </p:nvPr>
        </p:nvSpPr>
        <p:spPr>
          <a:xfrm>
            <a:off x="0" y="207962"/>
            <a:ext cx="10080625" cy="568325"/>
          </a:xfrm>
          <a:prstGeom prst="rect">
            <a:avLst/>
          </a:prstGeom>
          <a:noFill/>
          <a:ln>
            <a:noFill/>
          </a:ln>
        </p:spPr>
        <p:txBody>
          <a:bodyPr anchorCtr="0" anchor="b" bIns="44275" lIns="90350" spcFirstLastPara="1" rIns="90350" wrap="square" tIns="44275">
            <a:noAutofit/>
          </a:bodyPr>
          <a:lstStyle/>
          <a:p>
            <a:pPr indent="0" lvl="0" marL="0" rtl="0" algn="ctr">
              <a:lnSpc>
                <a:spcPct val="93000"/>
              </a:lnSpc>
              <a:spcBef>
                <a:spcPts val="0"/>
              </a:spcBef>
              <a:spcAft>
                <a:spcPts val="0"/>
              </a:spcAft>
              <a:buClr>
                <a:srgbClr val="FF9900"/>
              </a:buClr>
              <a:buSzPts val="2800"/>
              <a:buFont typeface="Arial"/>
              <a:buNone/>
            </a:pPr>
            <a:r>
              <a:rPr b="1" i="0" lang="en-US" sz="2800" u="none">
                <a:solidFill>
                  <a:srgbClr val="FF9900"/>
                </a:solidFill>
                <a:latin typeface="Arial"/>
                <a:ea typeface="Arial"/>
                <a:cs typeface="Arial"/>
                <a:sym typeface="Arial"/>
              </a:rPr>
              <a:t>GenPept (Μετάφραση της GenBank)</a:t>
            </a:r>
            <a:endParaRPr/>
          </a:p>
        </p:txBody>
      </p:sp>
      <p:sp>
        <p:nvSpPr>
          <p:cNvPr id="616" name="Google Shape;616;p53"/>
          <p:cNvSpPr txBox="1"/>
          <p:nvPr>
            <p:ph idx="1" type="body"/>
          </p:nvPr>
        </p:nvSpPr>
        <p:spPr>
          <a:xfrm>
            <a:off x="0" y="1595437"/>
            <a:ext cx="10080625" cy="5037137"/>
          </a:xfrm>
          <a:prstGeom prst="rect">
            <a:avLst/>
          </a:prstGeom>
          <a:noFill/>
          <a:ln>
            <a:noFill/>
          </a:ln>
        </p:spPr>
        <p:txBody>
          <a:bodyPr anchorCtr="0" anchor="t" bIns="44275" lIns="90350" spcFirstLastPara="1" rIns="90350" wrap="square" tIns="44275">
            <a:noAutofit/>
          </a:bodyPr>
          <a:lstStyle/>
          <a:p>
            <a:pPr indent="-331787" lvl="0" marL="331787" marR="0" rtl="0" algn="l">
              <a:lnSpc>
                <a:spcPct val="9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Η GenPept είναι μια βάση δεδομένων που προέρχεται από μετάφραση των περιεχομένων της τελευταίας έκδοσης της GenBank (+ Σάρωση βιβλιογραφίας)</a:t>
            </a:r>
            <a:endParaRPr/>
          </a:p>
          <a:p>
            <a:pPr indent="-331787" lvl="0" marL="331787" marR="0" rtl="0" algn="l">
              <a:lnSpc>
                <a:spcPct val="90000"/>
              </a:lnSpc>
              <a:spcBef>
                <a:spcPts val="60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31787" lvl="0" marL="331787" marR="0" rtl="0" algn="l">
              <a:lnSpc>
                <a:spcPct val="90000"/>
              </a:lnSpc>
              <a:spcBef>
                <a:spcPts val="60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Η τρέχουσα έκδοση έχει &gt; 1 εκατομμύριο καταχωρήσεις </a:t>
            </a:r>
            <a:endParaRPr/>
          </a:p>
          <a:p>
            <a:pPr indent="-331787" lvl="0" marL="331787" marR="0" rtl="0" algn="l">
              <a:lnSpc>
                <a:spcPct val="90000"/>
              </a:lnSpc>
              <a:spcBef>
                <a:spcPts val="60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31787" lvl="0" marL="331787" marR="0" rtl="0" algn="l">
              <a:lnSpc>
                <a:spcPct val="90000"/>
              </a:lnSpc>
              <a:spcBef>
                <a:spcPts val="60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Σε αντίθεση με την  TrEMBL, διατηρεί όλες τις πρωτεïνικές ακολουθίες ακόμη και τα μικρά θραύσματα  (&lt; 8 α/α), τις </a:t>
            </a:r>
            <a:r>
              <a:rPr lang="en-US" sz="2400"/>
              <a:t>ανοσοσφαιρίνες</a:t>
            </a:r>
            <a:r>
              <a:rPr b="0" i="0" lang="en-US" sz="2400" u="none" cap="none" strike="noStrike">
                <a:solidFill>
                  <a:srgbClr val="000000"/>
                </a:solidFill>
                <a:latin typeface="Arial"/>
                <a:ea typeface="Arial"/>
                <a:cs typeface="Arial"/>
                <a:sym typeface="Arial"/>
              </a:rPr>
              <a:t> κλπ.….</a:t>
            </a:r>
            <a:endParaRPr/>
          </a:p>
          <a:p>
            <a:pPr indent="-331787" lvl="0" marL="331787" marR="0" rtl="0" algn="l">
              <a:lnSpc>
                <a:spcPct val="90000"/>
              </a:lnSpc>
              <a:spcBef>
                <a:spcPts val="60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31787" lvl="0" marL="331787" marR="0" rtl="0" algn="l">
              <a:lnSpc>
                <a:spcPct val="90000"/>
              </a:lnSpc>
              <a:spcBef>
                <a:spcPts val="60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Αλληλοεπικάλυψη: &gt;20 καταχωρήσεις για την ανθρώπινη EPO</a:t>
            </a:r>
            <a:endParaRPr/>
          </a:p>
          <a:p>
            <a:pPr indent="-342900" lvl="0" marL="342900" marR="0" rtl="0" algn="l">
              <a:lnSpc>
                <a:spcPct val="93000"/>
              </a:lnSpc>
              <a:spcBef>
                <a:spcPts val="0"/>
              </a:spcBef>
              <a:spcAft>
                <a:spcPts val="0"/>
              </a:spcAft>
              <a:buNone/>
            </a:pPr>
            <a:r>
              <a:t/>
            </a:r>
            <a:endParaRPr b="0" i="0" sz="2400" u="none">
              <a:solidFill>
                <a:srgbClr val="000000"/>
              </a:solidFill>
              <a:latin typeface="Arial"/>
              <a:ea typeface="Arial"/>
              <a:cs typeface="Arial"/>
              <a:sym typeface="Arial"/>
            </a:endParaRPr>
          </a:p>
        </p:txBody>
      </p:sp>
      <p:cxnSp>
        <p:nvCxnSpPr>
          <p:cNvPr id="617" name="Google Shape;617;p53"/>
          <p:cNvCxnSpPr/>
          <p:nvPr/>
        </p:nvCxnSpPr>
        <p:spPr>
          <a:xfrm>
            <a:off x="361950" y="920750"/>
            <a:ext cx="8567737" cy="1587"/>
          </a:xfrm>
          <a:prstGeom prst="straightConnector1">
            <a:avLst/>
          </a:prstGeom>
          <a:noFill/>
          <a:ln cap="sq" cmpd="sng" w="28425">
            <a:solidFill>
              <a:srgbClr val="FF9933"/>
            </a:solidFill>
            <a:prstDash val="solid"/>
            <a:miter lim="800000"/>
            <a:headEnd len="med" w="med" type="none"/>
            <a:tailEnd len="med" w="med" type="non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4" name="Shape 624"/>
        <p:cNvGrpSpPr/>
        <p:nvPr/>
      </p:nvGrpSpPr>
      <p:grpSpPr>
        <a:xfrm>
          <a:off x="0" y="0"/>
          <a:ext cx="0" cy="0"/>
          <a:chOff x="0" y="0"/>
          <a:chExt cx="0" cy="0"/>
        </a:xfrm>
      </p:grpSpPr>
      <p:sp>
        <p:nvSpPr>
          <p:cNvPr id="625" name="Google Shape;625;p54"/>
          <p:cNvSpPr txBox="1"/>
          <p:nvPr/>
        </p:nvSpPr>
        <p:spPr>
          <a:xfrm>
            <a:off x="0" y="260350"/>
            <a:ext cx="9144000" cy="515937"/>
          </a:xfrm>
          <a:prstGeom prst="rect">
            <a:avLst/>
          </a:prstGeom>
          <a:noFill/>
          <a:ln>
            <a:noFill/>
          </a:ln>
        </p:spPr>
        <p:txBody>
          <a:bodyPr anchorCtr="0" anchor="b" bIns="44275" lIns="90350" spcFirstLastPara="1" rIns="90350" wrap="square" tIns="44275">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Δημιουργία της UniProt:15 Δεκεμβρίου 2003</a:t>
            </a:r>
            <a:endParaRPr/>
          </a:p>
        </p:txBody>
      </p:sp>
      <p:sp>
        <p:nvSpPr>
          <p:cNvPr id="626" name="Google Shape;626;p54"/>
          <p:cNvSpPr txBox="1"/>
          <p:nvPr/>
        </p:nvSpPr>
        <p:spPr>
          <a:xfrm>
            <a:off x="2684462" y="2011362"/>
            <a:ext cx="3868737" cy="42862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200"/>
              <a:buFont typeface="Courier New"/>
              <a:buNone/>
            </a:pPr>
            <a:r>
              <a:rPr b="1" i="0" lang="en-US" sz="2200" u="sng">
                <a:solidFill>
                  <a:srgbClr val="000000"/>
                </a:solidFill>
                <a:latin typeface="Courier New"/>
                <a:ea typeface="Courier New"/>
                <a:cs typeface="Courier New"/>
                <a:sym typeface="Courier New"/>
              </a:rPr>
              <a:t>http://www.uniprot.org</a:t>
            </a:r>
            <a:endParaRPr/>
          </a:p>
        </p:txBody>
      </p:sp>
      <p:sp>
        <p:nvSpPr>
          <p:cNvPr id="627" name="Google Shape;627;p54"/>
          <p:cNvSpPr txBox="1"/>
          <p:nvPr/>
        </p:nvSpPr>
        <p:spPr>
          <a:xfrm>
            <a:off x="274637" y="914400"/>
            <a:ext cx="8961437" cy="88582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a:solidFill>
                  <a:srgbClr val="000000"/>
                </a:solidFill>
                <a:latin typeface="Arial"/>
                <a:ea typeface="Arial"/>
                <a:cs typeface="Arial"/>
                <a:sym typeface="Arial"/>
              </a:rPr>
              <a:t>Συνένωση περιεχομένων των</a:t>
            </a:r>
            <a:endParaRPr/>
          </a:p>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Swiss-Prot , TrEMBL  &amp; PIR</a:t>
            </a:r>
            <a:endParaRPr/>
          </a:p>
        </p:txBody>
      </p:sp>
      <p:cxnSp>
        <p:nvCxnSpPr>
          <p:cNvPr id="628" name="Google Shape;628;p54"/>
          <p:cNvCxnSpPr/>
          <p:nvPr/>
        </p:nvCxnSpPr>
        <p:spPr>
          <a:xfrm>
            <a:off x="328612" y="835025"/>
            <a:ext cx="7772400" cy="1500"/>
          </a:xfrm>
          <a:prstGeom prst="bentConnector3">
            <a:avLst>
              <a:gd fmla="val 10799" name="adj1"/>
            </a:avLst>
          </a:prstGeom>
          <a:noFill/>
          <a:ln cap="flat" cmpd="sng" w="64075">
            <a:solidFill>
              <a:srgbClr val="FF9933"/>
            </a:solidFill>
            <a:prstDash val="solid"/>
            <a:miter lim="800000"/>
            <a:headEnd len="med" w="med" type="none"/>
            <a:tailEnd len="med" w="med" type="none"/>
          </a:ln>
        </p:spPr>
      </p:cxnSp>
      <p:pic>
        <p:nvPicPr>
          <p:cNvPr id="629" name="Google Shape;629;p54"/>
          <p:cNvPicPr preferRelativeResize="0"/>
          <p:nvPr/>
        </p:nvPicPr>
        <p:blipFill rotWithShape="1">
          <a:blip r:embed="rId3">
            <a:alphaModFix/>
          </a:blip>
          <a:srcRect b="4997" l="0" r="0" t="19998"/>
          <a:stretch/>
        </p:blipFill>
        <p:spPr>
          <a:xfrm>
            <a:off x="0" y="3292475"/>
            <a:ext cx="10079037" cy="4260850"/>
          </a:xfrm>
          <a:prstGeom prst="rect">
            <a:avLst/>
          </a:prstGeom>
          <a:noFill/>
          <a:ln>
            <a:noFill/>
          </a:ln>
        </p:spPr>
      </p:pic>
      <p:sp>
        <p:nvSpPr>
          <p:cNvPr id="630" name="Google Shape;630;p54"/>
          <p:cNvSpPr txBox="1"/>
          <p:nvPr/>
        </p:nvSpPr>
        <p:spPr>
          <a:xfrm>
            <a:off x="2360595" y="3657600"/>
            <a:ext cx="1198200" cy="43020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2400"/>
              <a:buFont typeface="Arial"/>
              <a:buNone/>
            </a:pPr>
            <a:r>
              <a:rPr b="1" i="0" lang="en-US" sz="2400" u="none">
                <a:solidFill>
                  <a:srgbClr val="CC0000"/>
                </a:solidFill>
                <a:latin typeface="Arial"/>
                <a:ea typeface="Arial"/>
                <a:cs typeface="Arial"/>
                <a:sym typeface="Arial"/>
              </a:rPr>
              <a:t>HBB</a:t>
            </a:r>
            <a:endParaRPr/>
          </a:p>
        </p:txBody>
      </p:sp>
      <p:cxnSp>
        <p:nvCxnSpPr>
          <p:cNvPr id="631" name="Google Shape;631;p54"/>
          <p:cNvCxnSpPr/>
          <p:nvPr/>
        </p:nvCxnSpPr>
        <p:spPr>
          <a:xfrm flipH="1" rot="10800000">
            <a:off x="2917825" y="3016250"/>
            <a:ext cx="2005012" cy="666750"/>
          </a:xfrm>
          <a:prstGeom prst="straightConnector1">
            <a:avLst/>
          </a:prstGeom>
          <a:noFill/>
          <a:ln cap="flat" cmpd="sng" w="36700">
            <a:solidFill>
              <a:srgbClr val="FF3333"/>
            </a:solidFill>
            <a:prstDash val="solid"/>
            <a:round/>
            <a:headEnd len="med" w="med" type="none"/>
            <a:tailEnd len="med" w="med" type="triangle"/>
          </a:ln>
        </p:spPr>
      </p:cxnSp>
      <p:sp>
        <p:nvSpPr>
          <p:cNvPr id="632" name="Google Shape;632;p54"/>
          <p:cNvSpPr txBox="1"/>
          <p:nvPr/>
        </p:nvSpPr>
        <p:spPr>
          <a:xfrm>
            <a:off x="5029200" y="2397125"/>
            <a:ext cx="4754562" cy="11953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2600"/>
              <a:buFont typeface="Arial"/>
              <a:buNone/>
            </a:pPr>
            <a:r>
              <a:rPr b="1" i="0" lang="en-US" sz="2600" u="none">
                <a:solidFill>
                  <a:srgbClr val="000000"/>
                </a:solidFill>
                <a:latin typeface="Arial"/>
                <a:ea typeface="Arial"/>
                <a:cs typeface="Arial"/>
                <a:sym typeface="Arial"/>
              </a:rPr>
              <a:t>Αναζητούμε τη β σφαιρίνη της αιμοσφαιρίνης</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6" name="Shape 636"/>
        <p:cNvGrpSpPr/>
        <p:nvPr/>
      </p:nvGrpSpPr>
      <p:grpSpPr>
        <a:xfrm>
          <a:off x="0" y="0"/>
          <a:ext cx="0" cy="0"/>
          <a:chOff x="0" y="0"/>
          <a:chExt cx="0" cy="0"/>
        </a:xfrm>
      </p:grpSpPr>
      <p:pic>
        <p:nvPicPr>
          <p:cNvPr id="637" name="Google Shape;637;p55"/>
          <p:cNvPicPr preferRelativeResize="0"/>
          <p:nvPr/>
        </p:nvPicPr>
        <p:blipFill rotWithShape="1">
          <a:blip r:embed="rId3">
            <a:alphaModFix/>
          </a:blip>
          <a:srcRect b="4997" l="0" r="0" t="9999"/>
          <a:stretch/>
        </p:blipFill>
        <p:spPr>
          <a:xfrm>
            <a:off x="0" y="1390650"/>
            <a:ext cx="10079037" cy="4827587"/>
          </a:xfrm>
          <a:prstGeom prst="rect">
            <a:avLst/>
          </a:prstGeom>
          <a:noFill/>
          <a:ln>
            <a:noFill/>
          </a:ln>
        </p:spPr>
      </p:pic>
      <p:sp>
        <p:nvSpPr>
          <p:cNvPr id="638" name="Google Shape;638;p55"/>
          <p:cNvSpPr txBox="1"/>
          <p:nvPr/>
        </p:nvSpPr>
        <p:spPr>
          <a:xfrm>
            <a:off x="92075" y="182562"/>
            <a:ext cx="9988550" cy="1111250"/>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3400"/>
              <a:buFont typeface="Arial"/>
              <a:buNone/>
            </a:pPr>
            <a:r>
              <a:rPr b="1" i="0" lang="en-US" sz="3400" u="none">
                <a:solidFill>
                  <a:srgbClr val="000000"/>
                </a:solidFill>
                <a:latin typeface="Arial"/>
                <a:ea typeface="Arial"/>
                <a:cs typeface="Arial"/>
                <a:sym typeface="Arial"/>
              </a:rPr>
              <a:t>Αναζητούμε τη β σφαιρίνη της αιμοσφαιρίνης</a:t>
            </a:r>
            <a:endParaRPr/>
          </a:p>
        </p:txBody>
      </p:sp>
      <p:cxnSp>
        <p:nvCxnSpPr>
          <p:cNvPr id="639" name="Google Shape;639;p55"/>
          <p:cNvCxnSpPr/>
          <p:nvPr/>
        </p:nvCxnSpPr>
        <p:spPr>
          <a:xfrm>
            <a:off x="328612" y="835025"/>
            <a:ext cx="77724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cxnSp>
        <p:nvCxnSpPr>
          <p:cNvPr id="640" name="Google Shape;640;p55"/>
          <p:cNvCxnSpPr/>
          <p:nvPr/>
        </p:nvCxnSpPr>
        <p:spPr>
          <a:xfrm>
            <a:off x="3382962" y="3017837"/>
            <a:ext cx="2651125" cy="3565525"/>
          </a:xfrm>
          <a:prstGeom prst="straightConnector1">
            <a:avLst/>
          </a:prstGeom>
          <a:noFill/>
          <a:ln cap="flat" cmpd="sng" w="36700">
            <a:solidFill>
              <a:srgbClr val="FF3333"/>
            </a:solidFill>
            <a:prstDash val="solid"/>
            <a:round/>
            <a:headEnd len="med" w="med" type="none"/>
            <a:tailEnd len="med" w="med" type="triangle"/>
          </a:ln>
        </p:spPr>
      </p:cxnSp>
      <p:sp>
        <p:nvSpPr>
          <p:cNvPr id="641" name="Google Shape;641;p55"/>
          <p:cNvSpPr txBox="1"/>
          <p:nvPr/>
        </p:nvSpPr>
        <p:spPr>
          <a:xfrm>
            <a:off x="2925762" y="2216150"/>
            <a:ext cx="3635375" cy="3444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 Accession number</a:t>
            </a:r>
            <a:endParaRPr/>
          </a:p>
        </p:txBody>
      </p:sp>
      <p:cxnSp>
        <p:nvCxnSpPr>
          <p:cNvPr id="642" name="Google Shape;642;p55"/>
          <p:cNvCxnSpPr/>
          <p:nvPr/>
        </p:nvCxnSpPr>
        <p:spPr>
          <a:xfrm flipH="1" rot="10800000">
            <a:off x="2468562" y="2466975"/>
            <a:ext cx="457200" cy="460375"/>
          </a:xfrm>
          <a:prstGeom prst="straightConnector1">
            <a:avLst/>
          </a:prstGeom>
          <a:noFill/>
          <a:ln cap="flat" cmpd="sng" w="9525">
            <a:solidFill>
              <a:srgbClr val="000000"/>
            </a:solidFill>
            <a:prstDash val="solid"/>
            <a:round/>
            <a:headEnd len="med" w="med" type="none"/>
            <a:tailEnd len="med" w="med" type="triangl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9" name="Shape 649"/>
        <p:cNvGrpSpPr/>
        <p:nvPr/>
      </p:nvGrpSpPr>
      <p:grpSpPr>
        <a:xfrm>
          <a:off x="0" y="0"/>
          <a:ext cx="0" cy="0"/>
          <a:chOff x="0" y="0"/>
          <a:chExt cx="0" cy="0"/>
        </a:xfrm>
      </p:grpSpPr>
      <p:sp>
        <p:nvSpPr>
          <p:cNvPr id="650" name="Google Shape;650;p56"/>
          <p:cNvSpPr txBox="1"/>
          <p:nvPr/>
        </p:nvSpPr>
        <p:spPr>
          <a:xfrm>
            <a:off x="0" y="0"/>
            <a:ext cx="6411912" cy="94773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 UniProt καταχώρηση… </a:t>
            </a:r>
            <a:endParaRPr/>
          </a:p>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με μια ματιά</a:t>
            </a:r>
            <a:endParaRPr/>
          </a:p>
        </p:txBody>
      </p:sp>
      <p:cxnSp>
        <p:nvCxnSpPr>
          <p:cNvPr id="651" name="Google Shape;651;p56"/>
          <p:cNvCxnSpPr/>
          <p:nvPr/>
        </p:nvCxnSpPr>
        <p:spPr>
          <a:xfrm>
            <a:off x="30162" y="1096962"/>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pic>
        <p:nvPicPr>
          <p:cNvPr id="652" name="Google Shape;652;p56"/>
          <p:cNvPicPr preferRelativeResize="0"/>
          <p:nvPr/>
        </p:nvPicPr>
        <p:blipFill rotWithShape="1">
          <a:blip r:embed="rId3">
            <a:alphaModFix/>
          </a:blip>
          <a:srcRect b="4997" l="0" r="0" t="9999"/>
          <a:stretch/>
        </p:blipFill>
        <p:spPr>
          <a:xfrm>
            <a:off x="0" y="2122487"/>
            <a:ext cx="10079037" cy="4827587"/>
          </a:xfrm>
          <a:prstGeom prst="rect">
            <a:avLst/>
          </a:prstGeom>
          <a:noFill/>
          <a:ln>
            <a:noFill/>
          </a:ln>
        </p:spPr>
      </p:pic>
      <p:sp>
        <p:nvSpPr>
          <p:cNvPr id="653" name="Google Shape;653;p56"/>
          <p:cNvSpPr/>
          <p:nvPr/>
        </p:nvSpPr>
        <p:spPr>
          <a:xfrm flipH="1">
            <a:off x="730250" y="2651125"/>
            <a:ext cx="731837"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7" name="Shape 657"/>
        <p:cNvGrpSpPr/>
        <p:nvPr/>
      </p:nvGrpSpPr>
      <p:grpSpPr>
        <a:xfrm>
          <a:off x="0" y="0"/>
          <a:ext cx="0" cy="0"/>
          <a:chOff x="0" y="0"/>
          <a:chExt cx="0" cy="0"/>
        </a:xfrm>
      </p:grpSpPr>
      <p:pic>
        <p:nvPicPr>
          <p:cNvPr id="658" name="Google Shape;658;p57"/>
          <p:cNvPicPr preferRelativeResize="0"/>
          <p:nvPr/>
        </p:nvPicPr>
        <p:blipFill rotWithShape="1">
          <a:blip r:embed="rId3">
            <a:alphaModFix/>
          </a:blip>
          <a:srcRect b="4997" l="0" r="0" t="9999"/>
          <a:stretch/>
        </p:blipFill>
        <p:spPr>
          <a:xfrm>
            <a:off x="0" y="2732087"/>
            <a:ext cx="10079037" cy="4827587"/>
          </a:xfrm>
          <a:prstGeom prst="rect">
            <a:avLst/>
          </a:prstGeom>
          <a:noFill/>
          <a:ln>
            <a:noFill/>
          </a:ln>
        </p:spPr>
      </p:pic>
      <p:sp>
        <p:nvSpPr>
          <p:cNvPr id="659" name="Google Shape;659;p57"/>
          <p:cNvSpPr txBox="1"/>
          <p:nvPr/>
        </p:nvSpPr>
        <p:spPr>
          <a:xfrm>
            <a:off x="0" y="0"/>
            <a:ext cx="6411912" cy="94773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 UniProt καταχώρηση… </a:t>
            </a:r>
            <a:endParaRPr/>
          </a:p>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με μια ματιά</a:t>
            </a:r>
            <a:endParaRPr/>
          </a:p>
        </p:txBody>
      </p:sp>
      <p:cxnSp>
        <p:nvCxnSpPr>
          <p:cNvPr id="660" name="Google Shape;660;p57"/>
          <p:cNvCxnSpPr/>
          <p:nvPr/>
        </p:nvCxnSpPr>
        <p:spPr>
          <a:xfrm>
            <a:off x="30162" y="1096962"/>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661" name="Google Shape;661;p57"/>
          <p:cNvSpPr/>
          <p:nvPr/>
        </p:nvSpPr>
        <p:spPr>
          <a:xfrm flipH="1" rot="-7440000">
            <a:off x="2895600" y="4262437"/>
            <a:ext cx="731837"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5" name="Shape 665"/>
        <p:cNvGrpSpPr/>
        <p:nvPr/>
      </p:nvGrpSpPr>
      <p:grpSpPr>
        <a:xfrm>
          <a:off x="0" y="0"/>
          <a:ext cx="0" cy="0"/>
          <a:chOff x="0" y="0"/>
          <a:chExt cx="0" cy="0"/>
        </a:xfrm>
      </p:grpSpPr>
      <p:pic>
        <p:nvPicPr>
          <p:cNvPr id="666" name="Google Shape;666;p58"/>
          <p:cNvPicPr preferRelativeResize="0"/>
          <p:nvPr/>
        </p:nvPicPr>
        <p:blipFill rotWithShape="1">
          <a:blip r:embed="rId3">
            <a:alphaModFix/>
          </a:blip>
          <a:srcRect b="4997" l="0" r="0" t="9999"/>
          <a:stretch/>
        </p:blipFill>
        <p:spPr>
          <a:xfrm>
            <a:off x="6350" y="2651125"/>
            <a:ext cx="10079037" cy="4827587"/>
          </a:xfrm>
          <a:prstGeom prst="rect">
            <a:avLst/>
          </a:prstGeom>
          <a:noFill/>
          <a:ln>
            <a:noFill/>
          </a:ln>
        </p:spPr>
      </p:pic>
      <p:sp>
        <p:nvSpPr>
          <p:cNvPr id="667" name="Google Shape;667;p58"/>
          <p:cNvSpPr/>
          <p:nvPr/>
        </p:nvSpPr>
        <p:spPr>
          <a:xfrm flipH="1" rot="-7440000">
            <a:off x="3873500" y="4181475"/>
            <a:ext cx="731837"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668" name="Google Shape;668;p58"/>
          <p:cNvCxnSpPr/>
          <p:nvPr/>
        </p:nvCxnSpPr>
        <p:spPr>
          <a:xfrm>
            <a:off x="30162" y="1096962"/>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669" name="Google Shape;669;p58"/>
          <p:cNvSpPr txBox="1"/>
          <p:nvPr/>
        </p:nvSpPr>
        <p:spPr>
          <a:xfrm>
            <a:off x="0" y="0"/>
            <a:ext cx="6411912" cy="94773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 UniProt καταχώρηση… </a:t>
            </a:r>
            <a:endParaRPr/>
          </a:p>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με μια ματιά</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73" name="Shape 673"/>
        <p:cNvGrpSpPr/>
        <p:nvPr/>
      </p:nvGrpSpPr>
      <p:grpSpPr>
        <a:xfrm>
          <a:off x="0" y="0"/>
          <a:ext cx="0" cy="0"/>
          <a:chOff x="0" y="0"/>
          <a:chExt cx="0" cy="0"/>
        </a:xfrm>
      </p:grpSpPr>
      <p:pic>
        <p:nvPicPr>
          <p:cNvPr id="674" name="Google Shape;674;p59"/>
          <p:cNvPicPr preferRelativeResize="0"/>
          <p:nvPr/>
        </p:nvPicPr>
        <p:blipFill rotWithShape="1">
          <a:blip r:embed="rId3">
            <a:alphaModFix/>
          </a:blip>
          <a:srcRect b="4997" l="0" r="0" t="9999"/>
          <a:stretch/>
        </p:blipFill>
        <p:spPr>
          <a:xfrm>
            <a:off x="6350" y="2743200"/>
            <a:ext cx="10079037" cy="4827587"/>
          </a:xfrm>
          <a:prstGeom prst="rect">
            <a:avLst/>
          </a:prstGeom>
          <a:noFill/>
          <a:ln>
            <a:noFill/>
          </a:ln>
        </p:spPr>
      </p:pic>
      <p:cxnSp>
        <p:nvCxnSpPr>
          <p:cNvPr id="675" name="Google Shape;675;p59"/>
          <p:cNvCxnSpPr/>
          <p:nvPr/>
        </p:nvCxnSpPr>
        <p:spPr>
          <a:xfrm>
            <a:off x="30162" y="1096962"/>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676" name="Google Shape;676;p59"/>
          <p:cNvSpPr txBox="1"/>
          <p:nvPr/>
        </p:nvSpPr>
        <p:spPr>
          <a:xfrm>
            <a:off x="0" y="0"/>
            <a:ext cx="6411912" cy="94773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 UniProt καταχώρηση… </a:t>
            </a:r>
            <a:endParaRPr/>
          </a:p>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με μια ματιά</a:t>
            </a:r>
            <a:endParaRPr/>
          </a:p>
        </p:txBody>
      </p:sp>
      <p:sp>
        <p:nvSpPr>
          <p:cNvPr id="677" name="Google Shape;677;p59"/>
          <p:cNvSpPr/>
          <p:nvPr/>
        </p:nvSpPr>
        <p:spPr>
          <a:xfrm flipH="1" rot="-7440000">
            <a:off x="4972050" y="5084762"/>
            <a:ext cx="731837"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1" name="Shape 121"/>
        <p:cNvGrpSpPr/>
        <p:nvPr/>
      </p:nvGrpSpPr>
      <p:grpSpPr>
        <a:xfrm>
          <a:off x="0" y="0"/>
          <a:ext cx="0" cy="0"/>
          <a:chOff x="0" y="0"/>
          <a:chExt cx="0" cy="0"/>
        </a:xfrm>
      </p:grpSpPr>
      <p:sp>
        <p:nvSpPr>
          <p:cNvPr id="122" name="Google Shape;122;p6"/>
          <p:cNvSpPr txBox="1"/>
          <p:nvPr/>
        </p:nvSpPr>
        <p:spPr>
          <a:xfrm>
            <a:off x="0" y="503237"/>
            <a:ext cx="9966325" cy="1370012"/>
          </a:xfrm>
          <a:prstGeom prst="rect">
            <a:avLst/>
          </a:prstGeom>
          <a:noFill/>
          <a:ln>
            <a:noFill/>
          </a:ln>
        </p:spPr>
        <p:txBody>
          <a:bodyPr anchorCtr="0" anchor="b" bIns="44275" lIns="90350" spcFirstLastPara="1" rIns="90350" wrap="square" tIns="44275">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Δύο Γενιές Βάσεων Δεδομένων με Νουκλεοτιδικές Ακολουθίες</a:t>
            </a:r>
            <a:r>
              <a:rPr b="1" i="0" lang="en-US" sz="3200" u="none">
                <a:solidFill>
                  <a:srgbClr val="000000"/>
                </a:solidFill>
                <a:latin typeface="Arial"/>
                <a:ea typeface="Arial"/>
                <a:cs typeface="Arial"/>
                <a:sym typeface="Arial"/>
              </a:rPr>
              <a:t> </a:t>
            </a:r>
            <a:br>
              <a:rPr b="1" i="0" lang="en-US" sz="2800" u="none">
                <a:solidFill>
                  <a:srgbClr val="000000"/>
                </a:solidFill>
                <a:latin typeface="Arial"/>
                <a:ea typeface="Arial"/>
                <a:cs typeface="Arial"/>
                <a:sym typeface="Arial"/>
              </a:rPr>
            </a:br>
            <a:endParaRPr b="1" i="0" sz="2800" u="none">
              <a:solidFill>
                <a:srgbClr val="000000"/>
              </a:solidFill>
              <a:latin typeface="Arial"/>
              <a:ea typeface="Arial"/>
              <a:cs typeface="Arial"/>
              <a:sym typeface="Arial"/>
            </a:endParaRPr>
          </a:p>
          <a:p>
            <a:pPr indent="0" lvl="0" marL="0" marR="0" rtl="0" algn="l">
              <a:lnSpc>
                <a:spcPct val="93000"/>
              </a:lnSpc>
              <a:spcBef>
                <a:spcPts val="0"/>
              </a:spcBef>
              <a:spcAft>
                <a:spcPts val="0"/>
              </a:spcAft>
              <a:buNone/>
            </a:pPr>
            <a:r>
              <a:t/>
            </a:r>
            <a:endParaRPr b="1" i="0" sz="2800" u="none">
              <a:solidFill>
                <a:srgbClr val="000000"/>
              </a:solidFill>
              <a:latin typeface="Arial"/>
              <a:ea typeface="Arial"/>
              <a:cs typeface="Arial"/>
              <a:sym typeface="Arial"/>
            </a:endParaRPr>
          </a:p>
        </p:txBody>
      </p:sp>
      <p:sp>
        <p:nvSpPr>
          <p:cNvPr id="123" name="Google Shape;123;p6"/>
          <p:cNvSpPr txBox="1"/>
          <p:nvPr/>
        </p:nvSpPr>
        <p:spPr>
          <a:xfrm>
            <a:off x="4951412" y="2262187"/>
            <a:ext cx="3811587" cy="576262"/>
          </a:xfrm>
          <a:prstGeom prst="rect">
            <a:avLst/>
          </a:prstGeom>
          <a:noFill/>
          <a:ln>
            <a:noFill/>
          </a:ln>
        </p:spPr>
        <p:txBody>
          <a:bodyPr anchorCtr="0" anchor="t" bIns="44275" lIns="90350" spcFirstLastPara="1" rIns="90350" wrap="square" tIns="44275">
            <a:noAutofit/>
          </a:bodyPr>
          <a:lstStyle/>
          <a:p>
            <a:pPr indent="-266698" lvl="0" marL="338137" marR="0" rtl="0" algn="l">
              <a:lnSpc>
                <a:spcPct val="10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ΕΥΡΩΠΗ</a:t>
            </a:r>
            <a:endParaRPr/>
          </a:p>
        </p:txBody>
      </p:sp>
      <p:sp>
        <p:nvSpPr>
          <p:cNvPr id="124" name="Google Shape;124;p6"/>
          <p:cNvSpPr/>
          <p:nvPr/>
        </p:nvSpPr>
        <p:spPr>
          <a:xfrm>
            <a:off x="1143000" y="3605212"/>
            <a:ext cx="1981200" cy="762000"/>
          </a:xfrm>
          <a:prstGeom prst="flowChartAlternateProcess">
            <a:avLst/>
          </a:prstGeom>
          <a:solidFill>
            <a:srgbClr val="FFCC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GenBank</a:t>
            </a:r>
            <a:endParaRPr/>
          </a:p>
        </p:txBody>
      </p:sp>
      <p:sp>
        <p:nvSpPr>
          <p:cNvPr id="125" name="Google Shape;125;p6"/>
          <p:cNvSpPr/>
          <p:nvPr/>
        </p:nvSpPr>
        <p:spPr>
          <a:xfrm>
            <a:off x="1828800" y="4519612"/>
            <a:ext cx="609600" cy="533400"/>
          </a:xfrm>
          <a:prstGeom prst="downArrow">
            <a:avLst>
              <a:gd fmla="val 16200" name="adj1"/>
              <a:gd fmla="val 5400" name="adj2"/>
            </a:avLst>
          </a:prstGeom>
          <a:solidFill>
            <a:srgbClr val="063DE8">
              <a:alpha val="48627"/>
            </a:srgbClr>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6" name="Google Shape;126;p6"/>
          <p:cNvSpPr/>
          <p:nvPr/>
        </p:nvSpPr>
        <p:spPr>
          <a:xfrm>
            <a:off x="1143000" y="5281612"/>
            <a:ext cx="1981200" cy="685800"/>
          </a:xfrm>
          <a:prstGeom prst="flowChartAlternateProcess">
            <a:avLst/>
          </a:prstGeom>
          <a:solidFill>
            <a:srgbClr val="0080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RefSeq</a:t>
            </a:r>
            <a:endParaRPr/>
          </a:p>
        </p:txBody>
      </p:sp>
      <p:sp>
        <p:nvSpPr>
          <p:cNvPr id="127" name="Google Shape;127;p6"/>
          <p:cNvSpPr/>
          <p:nvPr/>
        </p:nvSpPr>
        <p:spPr>
          <a:xfrm>
            <a:off x="5029200" y="3605212"/>
            <a:ext cx="1981200" cy="762000"/>
          </a:xfrm>
          <a:prstGeom prst="flowChartAlternateProcess">
            <a:avLst/>
          </a:prstGeom>
          <a:solidFill>
            <a:srgbClr val="FFCC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ENA</a:t>
            </a:r>
            <a:endParaRPr/>
          </a:p>
        </p:txBody>
      </p:sp>
      <p:sp>
        <p:nvSpPr>
          <p:cNvPr id="128" name="Google Shape;128;p6"/>
          <p:cNvSpPr/>
          <p:nvPr/>
        </p:nvSpPr>
        <p:spPr>
          <a:xfrm>
            <a:off x="5715000" y="4519612"/>
            <a:ext cx="609600" cy="533400"/>
          </a:xfrm>
          <a:prstGeom prst="downArrow">
            <a:avLst>
              <a:gd fmla="val 16200" name="adj1"/>
              <a:gd fmla="val 5400" name="adj2"/>
            </a:avLst>
          </a:prstGeom>
          <a:solidFill>
            <a:srgbClr val="063DE8">
              <a:alpha val="48627"/>
            </a:srgbClr>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29" name="Google Shape;129;p6"/>
          <p:cNvSpPr/>
          <p:nvPr/>
        </p:nvSpPr>
        <p:spPr>
          <a:xfrm>
            <a:off x="5029200" y="5281612"/>
            <a:ext cx="1981200" cy="685800"/>
          </a:xfrm>
          <a:prstGeom prst="flowChartAlternateProcess">
            <a:avLst/>
          </a:prstGeom>
          <a:solidFill>
            <a:srgbClr val="0080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1" i="0" lang="en-US" sz="2400" u="none">
                <a:solidFill>
                  <a:srgbClr val="000000"/>
                </a:solidFill>
                <a:latin typeface="Comic Sans MS"/>
                <a:ea typeface="Comic Sans MS"/>
                <a:cs typeface="Comic Sans MS"/>
                <a:sym typeface="Comic Sans MS"/>
              </a:rPr>
              <a:t>ENSEMBL</a:t>
            </a:r>
            <a:endParaRPr/>
          </a:p>
        </p:txBody>
      </p:sp>
      <p:sp>
        <p:nvSpPr>
          <p:cNvPr id="130" name="Google Shape;130;p6"/>
          <p:cNvSpPr/>
          <p:nvPr/>
        </p:nvSpPr>
        <p:spPr>
          <a:xfrm>
            <a:off x="3352800" y="3757612"/>
            <a:ext cx="1371600" cy="457200"/>
          </a:xfrm>
          <a:prstGeom prst="leftRightArrow">
            <a:avLst>
              <a:gd fmla="val 4300" name="adj1"/>
              <a:gd fmla="val 5400" name="adj2"/>
            </a:avLst>
          </a:prstGeom>
          <a:solidFill>
            <a:srgbClr val="0000FF">
              <a:alpha val="48627"/>
            </a:srgbClr>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31" name="Google Shape;131;p6"/>
          <p:cNvSpPr txBox="1"/>
          <p:nvPr/>
        </p:nvSpPr>
        <p:spPr>
          <a:xfrm>
            <a:off x="1096962" y="2398712"/>
            <a:ext cx="3657600" cy="527050"/>
          </a:xfrm>
          <a:prstGeom prst="rect">
            <a:avLst/>
          </a:prstGeom>
          <a:noFill/>
          <a:ln>
            <a:noFill/>
          </a:ln>
        </p:spPr>
        <p:txBody>
          <a:bodyPr anchorCtr="0" anchor="t" bIns="44275" lIns="90350" spcFirstLastPara="1" rIns="90350" wrap="square" tIns="44275">
            <a:spAutoFit/>
          </a:bodyPr>
          <a:lstStyle/>
          <a:p>
            <a:pPr indent="-266698" lvl="0" marL="338137" marR="0" rtl="0" algn="l">
              <a:lnSpc>
                <a:spcPct val="9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Η.Π.Α</a:t>
            </a:r>
            <a:endParaRPr/>
          </a:p>
        </p:txBody>
      </p:sp>
      <p:sp>
        <p:nvSpPr>
          <p:cNvPr id="132" name="Google Shape;132;p6"/>
          <p:cNvSpPr/>
          <p:nvPr/>
        </p:nvSpPr>
        <p:spPr>
          <a:xfrm>
            <a:off x="3059112" y="2960687"/>
            <a:ext cx="1439862" cy="720725"/>
          </a:xfrm>
          <a:prstGeom prst="wedgeEllipseCallout">
            <a:avLst>
              <a:gd fmla="val 1350" name="adj1"/>
              <a:gd fmla="val 25920" name="adj2"/>
            </a:avLst>
          </a:prstGeom>
          <a:solidFill>
            <a:srgbClr val="BBE0E3"/>
          </a:solidFill>
          <a:ln cap="flat" cmpd="sng" w="19075">
            <a:solidFill>
              <a:srgbClr val="FF9933"/>
            </a:solidFill>
            <a:prstDash val="solid"/>
            <a:miter lim="800000"/>
            <a:headEnd len="sm" w="sm" type="none"/>
            <a:tailEnd len="sm" w="sm" type="none"/>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NCBI</a:t>
            </a:r>
            <a:endParaRPr/>
          </a:p>
        </p:txBody>
      </p:sp>
      <p:sp>
        <p:nvSpPr>
          <p:cNvPr id="133" name="Google Shape;133;p6"/>
          <p:cNvSpPr/>
          <p:nvPr/>
        </p:nvSpPr>
        <p:spPr>
          <a:xfrm>
            <a:off x="7091362" y="2781300"/>
            <a:ext cx="2692400" cy="917575"/>
          </a:xfrm>
          <a:prstGeom prst="wedgeEllipseCallout">
            <a:avLst>
              <a:gd fmla="val -661" name="adj1"/>
              <a:gd fmla="val 18256" name="adj2"/>
            </a:avLst>
          </a:prstGeom>
          <a:solidFill>
            <a:srgbClr val="BBE0E3"/>
          </a:solidFill>
          <a:ln cap="flat" cmpd="sng" w="19075">
            <a:solidFill>
              <a:srgbClr val="FF9933"/>
            </a:solidFill>
            <a:prstDash val="solid"/>
            <a:miter lim="800000"/>
            <a:headEnd len="sm" w="sm" type="none"/>
            <a:tailEnd len="sm" w="sm" type="none"/>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 </a:t>
            </a:r>
            <a:r>
              <a:rPr b="1" i="0" lang="en-US" sz="2400" u="none">
                <a:solidFill>
                  <a:srgbClr val="000000"/>
                </a:solidFill>
                <a:latin typeface="Arial"/>
                <a:ea typeface="Arial"/>
                <a:cs typeface="Arial"/>
                <a:sym typeface="Arial"/>
              </a:rPr>
              <a:t>EMBL/ EBI</a:t>
            </a:r>
            <a:endParaRPr/>
          </a:p>
          <a:p>
            <a:pPr indent="0" lvl="0" marL="0" marR="0" rtl="0" algn="l">
              <a:lnSpc>
                <a:spcPct val="93000"/>
              </a:lnSpc>
              <a:spcBef>
                <a:spcPts val="0"/>
              </a:spcBef>
              <a:spcAft>
                <a:spcPts val="0"/>
              </a:spcAft>
              <a:buNone/>
            </a:pPr>
            <a:r>
              <a:t/>
            </a:r>
            <a:endParaRPr b="1" i="0" sz="2400" u="none">
              <a:solidFill>
                <a:srgbClr val="000000"/>
              </a:solidFill>
              <a:latin typeface="Arial"/>
              <a:ea typeface="Arial"/>
              <a:cs typeface="Arial"/>
              <a:sym typeface="Arial"/>
            </a:endParaRPr>
          </a:p>
        </p:txBody>
      </p:sp>
      <p:cxnSp>
        <p:nvCxnSpPr>
          <p:cNvPr id="134" name="Google Shape;134;p6"/>
          <p:cNvCxnSpPr/>
          <p:nvPr/>
        </p:nvCxnSpPr>
        <p:spPr>
          <a:xfrm>
            <a:off x="396875" y="1266825"/>
            <a:ext cx="8382000" cy="1500"/>
          </a:xfrm>
          <a:prstGeom prst="bentConnector3">
            <a:avLst>
              <a:gd fmla="val 10800" name="adj1"/>
            </a:avLst>
          </a:prstGeom>
          <a:noFill/>
          <a:ln cap="flat" cmpd="sng" w="28425">
            <a:solidFill>
              <a:srgbClr val="FF9933"/>
            </a:solidFill>
            <a:prstDash val="solid"/>
            <a:miter lim="800000"/>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2000"/>
                                        <p:tgtEl>
                                          <p:spTgt spid="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1" name="Shape 681"/>
        <p:cNvGrpSpPr/>
        <p:nvPr/>
      </p:nvGrpSpPr>
      <p:grpSpPr>
        <a:xfrm>
          <a:off x="0" y="0"/>
          <a:ext cx="0" cy="0"/>
          <a:chOff x="0" y="0"/>
          <a:chExt cx="0" cy="0"/>
        </a:xfrm>
      </p:grpSpPr>
      <p:pic>
        <p:nvPicPr>
          <p:cNvPr id="682" name="Google Shape;682;p60"/>
          <p:cNvPicPr preferRelativeResize="0"/>
          <p:nvPr/>
        </p:nvPicPr>
        <p:blipFill rotWithShape="1">
          <a:blip r:embed="rId3">
            <a:alphaModFix/>
          </a:blip>
          <a:srcRect b="9998" l="0" r="0" t="4998"/>
          <a:stretch/>
        </p:blipFill>
        <p:spPr>
          <a:xfrm>
            <a:off x="0" y="2560637"/>
            <a:ext cx="10079037" cy="4827587"/>
          </a:xfrm>
          <a:prstGeom prst="rect">
            <a:avLst/>
          </a:prstGeom>
          <a:noFill/>
          <a:ln>
            <a:noFill/>
          </a:ln>
        </p:spPr>
      </p:pic>
      <p:cxnSp>
        <p:nvCxnSpPr>
          <p:cNvPr id="683" name="Google Shape;683;p60"/>
          <p:cNvCxnSpPr/>
          <p:nvPr/>
        </p:nvCxnSpPr>
        <p:spPr>
          <a:xfrm>
            <a:off x="30162" y="1096962"/>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684" name="Google Shape;684;p60"/>
          <p:cNvSpPr txBox="1"/>
          <p:nvPr/>
        </p:nvSpPr>
        <p:spPr>
          <a:xfrm>
            <a:off x="0" y="0"/>
            <a:ext cx="6411912" cy="94773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 UniProt καταχώρηση… </a:t>
            </a:r>
            <a:endParaRPr/>
          </a:p>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με μια ματιά</a:t>
            </a:r>
            <a:endParaRPr/>
          </a:p>
        </p:txBody>
      </p:sp>
      <p:sp>
        <p:nvSpPr>
          <p:cNvPr id="685" name="Google Shape;685;p60"/>
          <p:cNvSpPr/>
          <p:nvPr/>
        </p:nvSpPr>
        <p:spPr>
          <a:xfrm flipH="1" rot="-9780000">
            <a:off x="1079500" y="3759200"/>
            <a:ext cx="731837"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9" name="Shape 689"/>
        <p:cNvGrpSpPr/>
        <p:nvPr/>
      </p:nvGrpSpPr>
      <p:grpSpPr>
        <a:xfrm>
          <a:off x="0" y="0"/>
          <a:ext cx="0" cy="0"/>
          <a:chOff x="0" y="0"/>
          <a:chExt cx="0" cy="0"/>
        </a:xfrm>
      </p:grpSpPr>
      <p:pic>
        <p:nvPicPr>
          <p:cNvPr id="690" name="Google Shape;690;p61"/>
          <p:cNvPicPr preferRelativeResize="0"/>
          <p:nvPr/>
        </p:nvPicPr>
        <p:blipFill rotWithShape="1">
          <a:blip r:embed="rId3">
            <a:alphaModFix/>
          </a:blip>
          <a:srcRect b="4997" l="0" r="0" t="9999"/>
          <a:stretch/>
        </p:blipFill>
        <p:spPr>
          <a:xfrm>
            <a:off x="6350" y="2732087"/>
            <a:ext cx="10079037" cy="4827587"/>
          </a:xfrm>
          <a:prstGeom prst="rect">
            <a:avLst/>
          </a:prstGeom>
          <a:noFill/>
          <a:ln>
            <a:noFill/>
          </a:ln>
        </p:spPr>
      </p:pic>
      <p:cxnSp>
        <p:nvCxnSpPr>
          <p:cNvPr id="691" name="Google Shape;691;p61"/>
          <p:cNvCxnSpPr/>
          <p:nvPr/>
        </p:nvCxnSpPr>
        <p:spPr>
          <a:xfrm>
            <a:off x="30162" y="1096962"/>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692" name="Google Shape;692;p61"/>
          <p:cNvSpPr txBox="1"/>
          <p:nvPr/>
        </p:nvSpPr>
        <p:spPr>
          <a:xfrm>
            <a:off x="0" y="0"/>
            <a:ext cx="6411912" cy="94773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 UniProt καταχώρηση… </a:t>
            </a:r>
            <a:endParaRPr/>
          </a:p>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με μια ματιά</a:t>
            </a:r>
            <a:endParaRPr/>
          </a:p>
        </p:txBody>
      </p:sp>
      <p:sp>
        <p:nvSpPr>
          <p:cNvPr id="693" name="Google Shape;693;p61"/>
          <p:cNvSpPr/>
          <p:nvPr/>
        </p:nvSpPr>
        <p:spPr>
          <a:xfrm flipH="1" rot="10620000">
            <a:off x="1327150" y="3802062"/>
            <a:ext cx="731837"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97" name="Shape 697"/>
        <p:cNvGrpSpPr/>
        <p:nvPr/>
      </p:nvGrpSpPr>
      <p:grpSpPr>
        <a:xfrm>
          <a:off x="0" y="0"/>
          <a:ext cx="0" cy="0"/>
          <a:chOff x="0" y="0"/>
          <a:chExt cx="0" cy="0"/>
        </a:xfrm>
      </p:grpSpPr>
      <p:pic>
        <p:nvPicPr>
          <p:cNvPr id="698" name="Google Shape;698;p62"/>
          <p:cNvPicPr preferRelativeResize="0"/>
          <p:nvPr/>
        </p:nvPicPr>
        <p:blipFill rotWithShape="1">
          <a:blip r:embed="rId3">
            <a:alphaModFix/>
          </a:blip>
          <a:srcRect b="4997" l="0" r="0" t="9999"/>
          <a:stretch/>
        </p:blipFill>
        <p:spPr>
          <a:xfrm>
            <a:off x="0" y="2651125"/>
            <a:ext cx="10079037" cy="4827587"/>
          </a:xfrm>
          <a:prstGeom prst="rect">
            <a:avLst/>
          </a:prstGeom>
          <a:noFill/>
          <a:ln>
            <a:noFill/>
          </a:ln>
        </p:spPr>
      </p:pic>
      <p:sp>
        <p:nvSpPr>
          <p:cNvPr id="699" name="Google Shape;699;p62"/>
          <p:cNvSpPr/>
          <p:nvPr/>
        </p:nvSpPr>
        <p:spPr>
          <a:xfrm flipH="1" rot="10260000">
            <a:off x="1168400" y="3817937"/>
            <a:ext cx="862012"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700" name="Google Shape;700;p62"/>
          <p:cNvCxnSpPr/>
          <p:nvPr/>
        </p:nvCxnSpPr>
        <p:spPr>
          <a:xfrm>
            <a:off x="30162" y="1096962"/>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701" name="Google Shape;701;p62"/>
          <p:cNvSpPr txBox="1"/>
          <p:nvPr/>
        </p:nvSpPr>
        <p:spPr>
          <a:xfrm>
            <a:off x="0" y="0"/>
            <a:ext cx="6411912" cy="94773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 UniProt καταχώρηση… </a:t>
            </a:r>
            <a:endParaRPr/>
          </a:p>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με μια ματιά</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5" name="Shape 705"/>
        <p:cNvGrpSpPr/>
        <p:nvPr/>
      </p:nvGrpSpPr>
      <p:grpSpPr>
        <a:xfrm>
          <a:off x="0" y="0"/>
          <a:ext cx="0" cy="0"/>
          <a:chOff x="0" y="0"/>
          <a:chExt cx="0" cy="0"/>
        </a:xfrm>
      </p:grpSpPr>
      <p:pic>
        <p:nvPicPr>
          <p:cNvPr id="706" name="Google Shape;706;p63"/>
          <p:cNvPicPr preferRelativeResize="0"/>
          <p:nvPr/>
        </p:nvPicPr>
        <p:blipFill rotWithShape="1">
          <a:blip r:embed="rId3">
            <a:alphaModFix/>
          </a:blip>
          <a:srcRect b="9999" l="0" r="0" t="9999"/>
          <a:stretch/>
        </p:blipFill>
        <p:spPr>
          <a:xfrm>
            <a:off x="0" y="3017837"/>
            <a:ext cx="10079037" cy="4545012"/>
          </a:xfrm>
          <a:prstGeom prst="rect">
            <a:avLst/>
          </a:prstGeom>
          <a:noFill/>
          <a:ln>
            <a:noFill/>
          </a:ln>
        </p:spPr>
      </p:pic>
      <p:sp>
        <p:nvSpPr>
          <p:cNvPr id="707" name="Google Shape;707;p63"/>
          <p:cNvSpPr/>
          <p:nvPr/>
        </p:nvSpPr>
        <p:spPr>
          <a:xfrm flipH="1" rot="9120000">
            <a:off x="1166812" y="4249737"/>
            <a:ext cx="862012"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708" name="Google Shape;708;p63"/>
          <p:cNvCxnSpPr/>
          <p:nvPr/>
        </p:nvCxnSpPr>
        <p:spPr>
          <a:xfrm>
            <a:off x="30162" y="1096962"/>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709" name="Google Shape;709;p63"/>
          <p:cNvSpPr txBox="1"/>
          <p:nvPr/>
        </p:nvSpPr>
        <p:spPr>
          <a:xfrm>
            <a:off x="0" y="0"/>
            <a:ext cx="6411912" cy="94773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 UniProt καταχώρηση… </a:t>
            </a:r>
            <a:endParaRPr/>
          </a:p>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με μια ματιά</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13" name="Shape 713"/>
        <p:cNvGrpSpPr/>
        <p:nvPr/>
      </p:nvGrpSpPr>
      <p:grpSpPr>
        <a:xfrm>
          <a:off x="0" y="0"/>
          <a:ext cx="0" cy="0"/>
          <a:chOff x="0" y="0"/>
          <a:chExt cx="0" cy="0"/>
        </a:xfrm>
      </p:grpSpPr>
      <p:pic>
        <p:nvPicPr>
          <p:cNvPr id="714" name="Google Shape;714;p64"/>
          <p:cNvPicPr preferRelativeResize="0"/>
          <p:nvPr/>
        </p:nvPicPr>
        <p:blipFill rotWithShape="1">
          <a:blip r:embed="rId3">
            <a:alphaModFix/>
          </a:blip>
          <a:srcRect b="4997" l="0" r="0" t="9999"/>
          <a:stretch/>
        </p:blipFill>
        <p:spPr>
          <a:xfrm>
            <a:off x="0" y="2579687"/>
            <a:ext cx="10079037" cy="4827587"/>
          </a:xfrm>
          <a:prstGeom prst="rect">
            <a:avLst/>
          </a:prstGeom>
          <a:noFill/>
          <a:ln>
            <a:noFill/>
          </a:ln>
        </p:spPr>
      </p:pic>
      <p:sp>
        <p:nvSpPr>
          <p:cNvPr id="715" name="Google Shape;715;p64"/>
          <p:cNvSpPr/>
          <p:nvPr/>
        </p:nvSpPr>
        <p:spPr>
          <a:xfrm flipH="1" rot="9120000">
            <a:off x="701675" y="4084637"/>
            <a:ext cx="1493837"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716" name="Google Shape;716;p64"/>
          <p:cNvCxnSpPr/>
          <p:nvPr/>
        </p:nvCxnSpPr>
        <p:spPr>
          <a:xfrm>
            <a:off x="30162" y="1109662"/>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717" name="Google Shape;717;p64"/>
          <p:cNvSpPr txBox="1"/>
          <p:nvPr/>
        </p:nvSpPr>
        <p:spPr>
          <a:xfrm>
            <a:off x="0" y="14287"/>
            <a:ext cx="6411912" cy="94773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 UniProt καταχώρηση… </a:t>
            </a:r>
            <a:endParaRPr/>
          </a:p>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με μια ματιά</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21" name="Shape 721"/>
        <p:cNvGrpSpPr/>
        <p:nvPr/>
      </p:nvGrpSpPr>
      <p:grpSpPr>
        <a:xfrm>
          <a:off x="0" y="0"/>
          <a:ext cx="0" cy="0"/>
          <a:chOff x="0" y="0"/>
          <a:chExt cx="0" cy="0"/>
        </a:xfrm>
      </p:grpSpPr>
      <p:pic>
        <p:nvPicPr>
          <p:cNvPr id="722" name="Google Shape;722;p65"/>
          <p:cNvPicPr preferRelativeResize="0"/>
          <p:nvPr/>
        </p:nvPicPr>
        <p:blipFill rotWithShape="1">
          <a:blip r:embed="rId3">
            <a:alphaModFix/>
          </a:blip>
          <a:srcRect b="4997" l="0" r="0" t="9999"/>
          <a:stretch/>
        </p:blipFill>
        <p:spPr>
          <a:xfrm>
            <a:off x="6350" y="2743200"/>
            <a:ext cx="10079037" cy="4827587"/>
          </a:xfrm>
          <a:prstGeom prst="rect">
            <a:avLst/>
          </a:prstGeom>
          <a:noFill/>
          <a:ln>
            <a:noFill/>
          </a:ln>
        </p:spPr>
      </p:pic>
      <p:cxnSp>
        <p:nvCxnSpPr>
          <p:cNvPr id="723" name="Google Shape;723;p65"/>
          <p:cNvCxnSpPr/>
          <p:nvPr/>
        </p:nvCxnSpPr>
        <p:spPr>
          <a:xfrm>
            <a:off x="30162" y="1123950"/>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724" name="Google Shape;724;p65"/>
          <p:cNvSpPr txBox="1"/>
          <p:nvPr/>
        </p:nvSpPr>
        <p:spPr>
          <a:xfrm>
            <a:off x="0" y="26987"/>
            <a:ext cx="6411912" cy="94773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 UniProt καταχώρηση… </a:t>
            </a:r>
            <a:endParaRPr/>
          </a:p>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με μια ματιά</a:t>
            </a:r>
            <a:endParaRPr/>
          </a:p>
        </p:txBody>
      </p:sp>
      <p:sp>
        <p:nvSpPr>
          <p:cNvPr id="725" name="Google Shape;725;p65"/>
          <p:cNvSpPr/>
          <p:nvPr/>
        </p:nvSpPr>
        <p:spPr>
          <a:xfrm flipH="1" rot="9120000">
            <a:off x="701675" y="4541837"/>
            <a:ext cx="1493837"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29" name="Shape 729"/>
        <p:cNvGrpSpPr/>
        <p:nvPr/>
      </p:nvGrpSpPr>
      <p:grpSpPr>
        <a:xfrm>
          <a:off x="0" y="0"/>
          <a:ext cx="0" cy="0"/>
          <a:chOff x="0" y="0"/>
          <a:chExt cx="0" cy="0"/>
        </a:xfrm>
      </p:grpSpPr>
      <p:pic>
        <p:nvPicPr>
          <p:cNvPr id="730" name="Google Shape;730;p66"/>
          <p:cNvPicPr preferRelativeResize="0"/>
          <p:nvPr/>
        </p:nvPicPr>
        <p:blipFill rotWithShape="1">
          <a:blip r:embed="rId3">
            <a:alphaModFix/>
          </a:blip>
          <a:srcRect b="4997" l="0" r="0" t="9999"/>
          <a:stretch/>
        </p:blipFill>
        <p:spPr>
          <a:xfrm>
            <a:off x="6350" y="2732087"/>
            <a:ext cx="10079037" cy="4827587"/>
          </a:xfrm>
          <a:prstGeom prst="rect">
            <a:avLst/>
          </a:prstGeom>
          <a:noFill/>
          <a:ln>
            <a:noFill/>
          </a:ln>
        </p:spPr>
      </p:pic>
      <p:cxnSp>
        <p:nvCxnSpPr>
          <p:cNvPr id="731" name="Google Shape;731;p66"/>
          <p:cNvCxnSpPr/>
          <p:nvPr/>
        </p:nvCxnSpPr>
        <p:spPr>
          <a:xfrm>
            <a:off x="30162" y="1123950"/>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732" name="Google Shape;732;p66"/>
          <p:cNvSpPr txBox="1"/>
          <p:nvPr/>
        </p:nvSpPr>
        <p:spPr>
          <a:xfrm>
            <a:off x="0" y="26987"/>
            <a:ext cx="6411912" cy="94773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 UniProt καταχώρηση… </a:t>
            </a:r>
            <a:endParaRPr/>
          </a:p>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με μια ματιά</a:t>
            </a:r>
            <a:endParaRPr/>
          </a:p>
        </p:txBody>
      </p:sp>
      <p:sp>
        <p:nvSpPr>
          <p:cNvPr id="733" name="Google Shape;733;p66"/>
          <p:cNvSpPr/>
          <p:nvPr/>
        </p:nvSpPr>
        <p:spPr>
          <a:xfrm flipH="1" rot="7620000">
            <a:off x="523875" y="4941887"/>
            <a:ext cx="1804987" cy="242887"/>
          </a:xfrm>
          <a:prstGeom prst="rightArrow">
            <a:avLst>
              <a:gd fmla="val 15545" name="adj1"/>
              <a:gd fmla="val 6112"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7" name="Shape 737"/>
        <p:cNvGrpSpPr/>
        <p:nvPr/>
      </p:nvGrpSpPr>
      <p:grpSpPr>
        <a:xfrm>
          <a:off x="0" y="0"/>
          <a:ext cx="0" cy="0"/>
          <a:chOff x="0" y="0"/>
          <a:chExt cx="0" cy="0"/>
        </a:xfrm>
      </p:grpSpPr>
      <p:pic>
        <p:nvPicPr>
          <p:cNvPr id="738" name="Google Shape;738;p67"/>
          <p:cNvPicPr preferRelativeResize="0"/>
          <p:nvPr/>
        </p:nvPicPr>
        <p:blipFill rotWithShape="1">
          <a:blip r:embed="rId3">
            <a:alphaModFix/>
          </a:blip>
          <a:srcRect b="9999" l="0" r="0" t="9999"/>
          <a:stretch/>
        </p:blipFill>
        <p:spPr>
          <a:xfrm>
            <a:off x="6350" y="3016250"/>
            <a:ext cx="10079037" cy="4545012"/>
          </a:xfrm>
          <a:prstGeom prst="rect">
            <a:avLst/>
          </a:prstGeom>
          <a:noFill/>
          <a:ln>
            <a:noFill/>
          </a:ln>
        </p:spPr>
      </p:pic>
      <p:cxnSp>
        <p:nvCxnSpPr>
          <p:cNvPr id="739" name="Google Shape;739;p67"/>
          <p:cNvCxnSpPr/>
          <p:nvPr/>
        </p:nvCxnSpPr>
        <p:spPr>
          <a:xfrm>
            <a:off x="30162" y="1123950"/>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740" name="Google Shape;740;p67"/>
          <p:cNvSpPr txBox="1"/>
          <p:nvPr/>
        </p:nvSpPr>
        <p:spPr>
          <a:xfrm>
            <a:off x="0" y="26987"/>
            <a:ext cx="6411912" cy="94773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 UniProt καταχώρηση… </a:t>
            </a:r>
            <a:endParaRPr/>
          </a:p>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με μια ματιά</a:t>
            </a:r>
            <a:endParaRPr/>
          </a:p>
        </p:txBody>
      </p:sp>
      <p:sp>
        <p:nvSpPr>
          <p:cNvPr id="741" name="Google Shape;741;p67"/>
          <p:cNvSpPr/>
          <p:nvPr/>
        </p:nvSpPr>
        <p:spPr>
          <a:xfrm flipH="1" rot="6660000">
            <a:off x="468312" y="5214937"/>
            <a:ext cx="2098675" cy="441325"/>
          </a:xfrm>
          <a:prstGeom prst="rightArrow">
            <a:avLst>
              <a:gd fmla="val 15545" name="adj1"/>
              <a:gd fmla="val 6112"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45" name="Shape 745"/>
        <p:cNvGrpSpPr/>
        <p:nvPr/>
      </p:nvGrpSpPr>
      <p:grpSpPr>
        <a:xfrm>
          <a:off x="0" y="0"/>
          <a:ext cx="0" cy="0"/>
          <a:chOff x="0" y="0"/>
          <a:chExt cx="0" cy="0"/>
        </a:xfrm>
      </p:grpSpPr>
      <p:pic>
        <p:nvPicPr>
          <p:cNvPr id="746" name="Google Shape;746;p68"/>
          <p:cNvPicPr preferRelativeResize="0"/>
          <p:nvPr/>
        </p:nvPicPr>
        <p:blipFill rotWithShape="1">
          <a:blip r:embed="rId3">
            <a:alphaModFix/>
          </a:blip>
          <a:srcRect b="4997" l="0" r="0" t="9999"/>
          <a:stretch/>
        </p:blipFill>
        <p:spPr>
          <a:xfrm>
            <a:off x="6350" y="2654300"/>
            <a:ext cx="10079037" cy="4827587"/>
          </a:xfrm>
          <a:prstGeom prst="rect">
            <a:avLst/>
          </a:prstGeom>
          <a:noFill/>
          <a:ln>
            <a:noFill/>
          </a:ln>
        </p:spPr>
      </p:pic>
      <p:cxnSp>
        <p:nvCxnSpPr>
          <p:cNvPr id="747" name="Google Shape;747;p68"/>
          <p:cNvCxnSpPr/>
          <p:nvPr/>
        </p:nvCxnSpPr>
        <p:spPr>
          <a:xfrm>
            <a:off x="30162" y="1123950"/>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748" name="Google Shape;748;p68"/>
          <p:cNvSpPr txBox="1"/>
          <p:nvPr/>
        </p:nvSpPr>
        <p:spPr>
          <a:xfrm>
            <a:off x="0" y="26987"/>
            <a:ext cx="6411912" cy="947737"/>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 UniProt καταχώρηση… </a:t>
            </a:r>
            <a:endParaRPr/>
          </a:p>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με μια ματιά</a:t>
            </a:r>
            <a:endParaRPr/>
          </a:p>
        </p:txBody>
      </p:sp>
      <p:sp>
        <p:nvSpPr>
          <p:cNvPr id="749" name="Google Shape;749;p68"/>
          <p:cNvSpPr/>
          <p:nvPr/>
        </p:nvSpPr>
        <p:spPr>
          <a:xfrm flipH="1" rot="9720000">
            <a:off x="792162" y="4899025"/>
            <a:ext cx="1527175" cy="242887"/>
          </a:xfrm>
          <a:prstGeom prst="rightArrow">
            <a:avLst>
              <a:gd fmla="val 15545" name="adj1"/>
              <a:gd fmla="val 6112"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0" name="Google Shape;750;p68"/>
          <p:cNvSpPr/>
          <p:nvPr/>
        </p:nvSpPr>
        <p:spPr>
          <a:xfrm flipH="1" rot="-2280000">
            <a:off x="728662" y="6729412"/>
            <a:ext cx="1527175" cy="242887"/>
          </a:xfrm>
          <a:prstGeom prst="rightArrow">
            <a:avLst>
              <a:gd fmla="val 15545" name="adj1"/>
              <a:gd fmla="val 6112"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51" name="Google Shape;751;p68"/>
          <p:cNvSpPr txBox="1"/>
          <p:nvPr/>
        </p:nvSpPr>
        <p:spPr>
          <a:xfrm>
            <a:off x="1371600" y="6950075"/>
            <a:ext cx="560387" cy="600075"/>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3600"/>
              <a:buFont typeface="Arial"/>
              <a:buNone/>
            </a:pPr>
            <a:r>
              <a:rPr b="1" i="0" lang="en-US" sz="3600" u="none">
                <a:solidFill>
                  <a:srgbClr val="CC0000"/>
                </a:solidFill>
                <a:latin typeface="Arial"/>
                <a:ea typeface="Arial"/>
                <a:cs typeface="Arial"/>
                <a:sym typeface="Arial"/>
              </a:rPr>
              <a:t>...</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55" name="Shape 755"/>
        <p:cNvGrpSpPr/>
        <p:nvPr/>
      </p:nvGrpSpPr>
      <p:grpSpPr>
        <a:xfrm>
          <a:off x="0" y="0"/>
          <a:ext cx="0" cy="0"/>
          <a:chOff x="0" y="0"/>
          <a:chExt cx="0" cy="0"/>
        </a:xfrm>
      </p:grpSpPr>
      <p:sp>
        <p:nvSpPr>
          <p:cNvPr id="756" name="Google Shape;756;p69"/>
          <p:cNvSpPr/>
          <p:nvPr/>
        </p:nvSpPr>
        <p:spPr>
          <a:xfrm flipH="1" rot="9720000">
            <a:off x="2057400" y="4781550"/>
            <a:ext cx="1527175" cy="1133475"/>
          </a:xfrm>
          <a:prstGeom prst="rightArrow">
            <a:avLst>
              <a:gd fmla="val 15545" name="adj1"/>
              <a:gd fmla="val 6112"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pic>
        <p:nvPicPr>
          <p:cNvPr id="757" name="Google Shape;757;p69"/>
          <p:cNvPicPr preferRelativeResize="0"/>
          <p:nvPr/>
        </p:nvPicPr>
        <p:blipFill rotWithShape="1">
          <a:blip r:embed="rId3">
            <a:alphaModFix/>
          </a:blip>
          <a:srcRect b="0" l="0" r="0" t="0"/>
          <a:stretch/>
        </p:blipFill>
        <p:spPr>
          <a:xfrm>
            <a:off x="3565525" y="1189037"/>
            <a:ext cx="6583362" cy="6370637"/>
          </a:xfrm>
          <a:prstGeom prst="rect">
            <a:avLst/>
          </a:prstGeom>
          <a:noFill/>
          <a:ln>
            <a:noFill/>
          </a:ln>
        </p:spPr>
      </p:pic>
      <p:cxnSp>
        <p:nvCxnSpPr>
          <p:cNvPr id="758" name="Google Shape;758;p69"/>
          <p:cNvCxnSpPr/>
          <p:nvPr/>
        </p:nvCxnSpPr>
        <p:spPr>
          <a:xfrm>
            <a:off x="30162" y="1447800"/>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sp>
        <p:nvSpPr>
          <p:cNvPr id="759" name="Google Shape;759;p69"/>
          <p:cNvSpPr txBox="1"/>
          <p:nvPr/>
        </p:nvSpPr>
        <p:spPr>
          <a:xfrm>
            <a:off x="133350" y="215900"/>
            <a:ext cx="8096250" cy="1370012"/>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Αναζητώντας τις δομές των πρωτεϊνών</a:t>
            </a:r>
            <a:endParaRPr/>
          </a:p>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RCSB ή PDB: Protein Data Bank</a:t>
            </a:r>
            <a:endParaRPr/>
          </a:p>
        </p:txBody>
      </p:sp>
      <p:sp>
        <p:nvSpPr>
          <p:cNvPr id="760" name="Google Shape;760;p69"/>
          <p:cNvSpPr txBox="1"/>
          <p:nvPr/>
        </p:nvSpPr>
        <p:spPr>
          <a:xfrm>
            <a:off x="457200" y="4356100"/>
            <a:ext cx="2193925" cy="398462"/>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a:solidFill>
                  <a:srgbClr val="000000"/>
                </a:solidFill>
                <a:latin typeface="Arial"/>
                <a:ea typeface="Arial"/>
                <a:cs typeface="Arial"/>
                <a:sym typeface="Arial"/>
              </a:rPr>
              <a:t>HBB HUMAN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0" name="Shape 140"/>
        <p:cNvGrpSpPr/>
        <p:nvPr/>
      </p:nvGrpSpPr>
      <p:grpSpPr>
        <a:xfrm>
          <a:off x="0" y="0"/>
          <a:ext cx="0" cy="0"/>
          <a:chOff x="0" y="0"/>
          <a:chExt cx="0" cy="0"/>
        </a:xfrm>
      </p:grpSpPr>
      <p:sp>
        <p:nvSpPr>
          <p:cNvPr id="141" name="Google Shape;141;p7"/>
          <p:cNvSpPr txBox="1"/>
          <p:nvPr/>
        </p:nvSpPr>
        <p:spPr>
          <a:xfrm>
            <a:off x="0" y="0"/>
            <a:ext cx="9902825" cy="83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900"/>
              <a:buFont typeface="Arial"/>
              <a:buNone/>
            </a:pPr>
            <a:r>
              <a:rPr b="1" i="0" lang="en-US" sz="3900" u="none">
                <a:solidFill>
                  <a:srgbClr val="000000"/>
                </a:solidFill>
                <a:latin typeface="Arial"/>
                <a:ea typeface="Arial"/>
                <a:cs typeface="Arial"/>
                <a:sym typeface="Arial"/>
              </a:rPr>
              <a:t>GeneBank</a:t>
            </a:r>
            <a:r>
              <a:rPr b="1" i="0" lang="en-US" sz="4300" u="none">
                <a:solidFill>
                  <a:srgbClr val="000000"/>
                </a:solidFill>
                <a:latin typeface="Arial"/>
                <a:ea typeface="Arial"/>
                <a:cs typeface="Arial"/>
                <a:sym typeface="Arial"/>
              </a:rPr>
              <a:t> </a:t>
            </a:r>
            <a:r>
              <a:rPr b="1" i="0" lang="en-US" sz="3900" u="none">
                <a:solidFill>
                  <a:srgbClr val="000000"/>
                </a:solidFill>
                <a:latin typeface="Arial"/>
                <a:ea typeface="Arial"/>
                <a:cs typeface="Arial"/>
                <a:sym typeface="Arial"/>
              </a:rPr>
              <a:t>vs RefSeq</a:t>
            </a:r>
            <a:endParaRPr/>
          </a:p>
        </p:txBody>
      </p:sp>
      <p:cxnSp>
        <p:nvCxnSpPr>
          <p:cNvPr id="142" name="Google Shape;142;p7"/>
          <p:cNvCxnSpPr/>
          <p:nvPr/>
        </p:nvCxnSpPr>
        <p:spPr>
          <a:xfrm>
            <a:off x="396875" y="1087437"/>
            <a:ext cx="8382000" cy="1500"/>
          </a:xfrm>
          <a:prstGeom prst="bentConnector3">
            <a:avLst>
              <a:gd fmla="val 10800" name="adj1"/>
            </a:avLst>
          </a:prstGeom>
          <a:noFill/>
          <a:ln cap="flat" cmpd="sng" w="28425">
            <a:solidFill>
              <a:srgbClr val="FF9933"/>
            </a:solidFill>
            <a:prstDash val="solid"/>
            <a:miter lim="800000"/>
            <a:headEnd len="med" w="med" type="none"/>
            <a:tailEnd len="med" w="med" type="none"/>
          </a:ln>
        </p:spPr>
      </p:cxnSp>
      <p:pic>
        <p:nvPicPr>
          <p:cNvPr id="143" name="Google Shape;143;p7"/>
          <p:cNvPicPr preferRelativeResize="0"/>
          <p:nvPr/>
        </p:nvPicPr>
        <p:blipFill rotWithShape="1">
          <a:blip r:embed="rId3">
            <a:alphaModFix/>
          </a:blip>
          <a:srcRect b="0" l="0" r="0" t="0"/>
          <a:stretch/>
        </p:blipFill>
        <p:spPr>
          <a:xfrm>
            <a:off x="152400" y="1241425"/>
            <a:ext cx="9748837" cy="5181600"/>
          </a:xfrm>
          <a:prstGeom prst="rect">
            <a:avLst/>
          </a:prstGeom>
          <a:noFill/>
          <a:ln>
            <a:noFill/>
          </a:ln>
        </p:spPr>
      </p:pic>
      <p:sp>
        <p:nvSpPr>
          <p:cNvPr id="144" name="Google Shape;144;p7"/>
          <p:cNvSpPr txBox="1"/>
          <p:nvPr/>
        </p:nvSpPr>
        <p:spPr>
          <a:xfrm>
            <a:off x="92075" y="6765925"/>
            <a:ext cx="9517062" cy="61118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 The International Nucleotide Sequence Database Collaboration (INSDC) is a long-standing foundational initiative that operates between DDBJ, EMBL-EBI and NCBI.</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65" name="Shape 765"/>
        <p:cNvGrpSpPr/>
        <p:nvPr/>
      </p:nvGrpSpPr>
      <p:grpSpPr>
        <a:xfrm>
          <a:off x="0" y="0"/>
          <a:ext cx="0" cy="0"/>
          <a:chOff x="0" y="0"/>
          <a:chExt cx="0" cy="0"/>
        </a:xfrm>
      </p:grpSpPr>
      <p:pic>
        <p:nvPicPr>
          <p:cNvPr id="766" name="Google Shape;766;p70"/>
          <p:cNvPicPr preferRelativeResize="0"/>
          <p:nvPr/>
        </p:nvPicPr>
        <p:blipFill rotWithShape="1">
          <a:blip r:embed="rId3">
            <a:alphaModFix/>
          </a:blip>
          <a:srcRect b="0" l="0" r="0" t="0"/>
          <a:stretch/>
        </p:blipFill>
        <p:spPr>
          <a:xfrm>
            <a:off x="1970087" y="4114800"/>
            <a:ext cx="3333750" cy="3333750"/>
          </a:xfrm>
          <a:prstGeom prst="rect">
            <a:avLst/>
          </a:prstGeom>
          <a:noFill/>
          <a:ln>
            <a:noFill/>
          </a:ln>
        </p:spPr>
      </p:pic>
      <p:sp>
        <p:nvSpPr>
          <p:cNvPr id="767" name="Google Shape;767;p70"/>
          <p:cNvSpPr txBox="1"/>
          <p:nvPr/>
        </p:nvSpPr>
        <p:spPr>
          <a:xfrm>
            <a:off x="457200" y="822325"/>
            <a:ext cx="6126162" cy="3475037"/>
          </a:xfrm>
          <a:prstGeom prst="rect">
            <a:avLst/>
          </a:prstGeom>
          <a:noFill/>
          <a:ln>
            <a:noFill/>
          </a:ln>
        </p:spPr>
        <p:txBody>
          <a:bodyPr anchorCtr="0" anchor="t" bIns="44275" lIns="90350" spcFirstLastPara="1" rIns="90350" wrap="square" tIns="44275">
            <a:noAutofit/>
          </a:bodyPr>
          <a:lstStyle/>
          <a:p>
            <a:pPr indent="-228600" lvl="0" marL="228600" marR="0" rtl="0" algn="l">
              <a:lnSpc>
                <a:spcPct val="90000"/>
              </a:lnSpc>
              <a:spcBef>
                <a:spcPts val="0"/>
              </a:spcBef>
              <a:spcAft>
                <a:spcPts val="0"/>
              </a:spcAft>
              <a:buClr>
                <a:srgbClr val="000000"/>
              </a:buClr>
              <a:buSzPts val="2000"/>
              <a:buFont typeface="Arial"/>
              <a:buChar char="•"/>
            </a:pPr>
            <a:r>
              <a:rPr b="0" i="0" lang="en-US" sz="2000" u="none">
                <a:solidFill>
                  <a:srgbClr val="000000"/>
                </a:solidFill>
                <a:latin typeface="Arial"/>
                <a:ea typeface="Arial"/>
                <a:cs typeface="Arial"/>
                <a:sym typeface="Arial"/>
              </a:rPr>
              <a:t>Δημιουργήθηκε από το Research Collaboratory for Structural Bioinformatics (RCSB) (Η.Π.Α.).</a:t>
            </a:r>
            <a:endParaRPr/>
          </a:p>
          <a:p>
            <a:pPr indent="-228600" lvl="0" marL="228600" marR="0" rtl="0" algn="l">
              <a:lnSpc>
                <a:spcPct val="9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28600" lvl="0" marL="228600" marR="0" rtl="0" algn="l">
              <a:lnSpc>
                <a:spcPct val="90000"/>
              </a:lnSpc>
              <a:spcBef>
                <a:spcPts val="0"/>
              </a:spcBef>
              <a:spcAft>
                <a:spcPts val="0"/>
              </a:spcAft>
              <a:buClr>
                <a:srgbClr val="000000"/>
              </a:buClr>
              <a:buSzPts val="2000"/>
              <a:buFont typeface="Arial"/>
              <a:buChar char="•"/>
            </a:pPr>
            <a:r>
              <a:rPr b="0" i="0" lang="en-US" sz="2000" u="none">
                <a:solidFill>
                  <a:srgbClr val="000000"/>
                </a:solidFill>
                <a:latin typeface="Arial"/>
                <a:ea typeface="Arial"/>
                <a:cs typeface="Arial"/>
                <a:sym typeface="Arial"/>
              </a:rPr>
              <a:t>Περιέχει δομές μακρομορίων όπως πρωτεϊνών, νουκλεïκών οξέων, συμπλεγμάτων πρωτεϊνών με νουκλεïκά οξέα, και ιοσωματίων.</a:t>
            </a:r>
            <a:endParaRPr/>
          </a:p>
          <a:p>
            <a:pPr indent="-228600" lvl="0" marL="228600" marR="0" rtl="0" algn="l">
              <a:lnSpc>
                <a:spcPct val="9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28600" lvl="0" marL="228600" marR="0" rtl="0" algn="l">
              <a:lnSpc>
                <a:spcPct val="90000"/>
              </a:lnSpc>
              <a:spcBef>
                <a:spcPts val="0"/>
              </a:spcBef>
              <a:spcAft>
                <a:spcPts val="0"/>
              </a:spcAft>
              <a:buClr>
                <a:srgbClr val="000000"/>
              </a:buClr>
              <a:buSzPts val="2000"/>
              <a:buFont typeface="Arial"/>
              <a:buChar char="•"/>
            </a:pPr>
            <a:r>
              <a:rPr b="0" i="0" lang="en-US" sz="2000" u="none">
                <a:solidFill>
                  <a:srgbClr val="000000"/>
                </a:solidFill>
                <a:latin typeface="Arial"/>
                <a:ea typeface="Arial"/>
                <a:cs typeface="Arial"/>
                <a:sym typeface="Arial"/>
              </a:rPr>
              <a:t>Εξειδικευμένα προγράμματα γραφικών που επιτρέπουν την οπτικοποίηση των αντίστοιχων τρισδιάστατων δομών. (π.χ., SwissPDB-viewer, Cn3D)</a:t>
            </a:r>
            <a:endParaRPr/>
          </a:p>
          <a:p>
            <a:pPr indent="-228600" lvl="0" marL="228600" marR="0" rtl="0" algn="l">
              <a:lnSpc>
                <a:spcPct val="9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None/>
            </a:pPr>
            <a:r>
              <a:t/>
            </a:r>
            <a:endParaRPr b="0" i="0" sz="1400" u="none">
              <a:solidFill>
                <a:srgbClr val="000000"/>
              </a:solidFill>
              <a:latin typeface="Arial"/>
              <a:ea typeface="Arial"/>
              <a:cs typeface="Arial"/>
              <a:sym typeface="Arial"/>
            </a:endParaRPr>
          </a:p>
        </p:txBody>
      </p:sp>
      <p:pic>
        <p:nvPicPr>
          <p:cNvPr id="768" name="Google Shape;768;p70"/>
          <p:cNvPicPr preferRelativeResize="0"/>
          <p:nvPr/>
        </p:nvPicPr>
        <p:blipFill rotWithShape="1">
          <a:blip r:embed="rId4">
            <a:alphaModFix/>
          </a:blip>
          <a:srcRect b="3645" l="31756" r="17432" t="7702"/>
          <a:stretch/>
        </p:blipFill>
        <p:spPr>
          <a:xfrm>
            <a:off x="6950075" y="731837"/>
            <a:ext cx="2438400" cy="3505200"/>
          </a:xfrm>
          <a:prstGeom prst="rect">
            <a:avLst/>
          </a:prstGeom>
          <a:noFill/>
          <a:ln>
            <a:noFill/>
          </a:ln>
        </p:spPr>
      </p:pic>
      <p:sp>
        <p:nvSpPr>
          <p:cNvPr id="769" name="Google Shape;769;p70"/>
          <p:cNvSpPr txBox="1"/>
          <p:nvPr/>
        </p:nvSpPr>
        <p:spPr>
          <a:xfrm>
            <a:off x="7580312" y="4448175"/>
            <a:ext cx="1808162" cy="398462"/>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a:solidFill>
                  <a:srgbClr val="000000"/>
                </a:solidFill>
                <a:latin typeface="Arial"/>
                <a:ea typeface="Arial"/>
                <a:cs typeface="Arial"/>
                <a:sym typeface="Arial"/>
              </a:rPr>
              <a:t>EPO_HUMAN</a:t>
            </a:r>
            <a:endParaRPr/>
          </a:p>
        </p:txBody>
      </p:sp>
      <p:cxnSp>
        <p:nvCxnSpPr>
          <p:cNvPr id="770" name="Google Shape;770;p70"/>
          <p:cNvCxnSpPr/>
          <p:nvPr/>
        </p:nvCxnSpPr>
        <p:spPr>
          <a:xfrm>
            <a:off x="328612" y="692150"/>
            <a:ext cx="7772400" cy="1500"/>
          </a:xfrm>
          <a:prstGeom prst="bentConnector3">
            <a:avLst>
              <a:gd fmla="val 10800" name="adj1"/>
            </a:avLst>
          </a:prstGeom>
          <a:noFill/>
          <a:ln cap="flat" cmpd="sng" w="28425">
            <a:solidFill>
              <a:srgbClr val="FF9933"/>
            </a:solidFill>
            <a:prstDash val="solid"/>
            <a:miter lim="800000"/>
            <a:headEnd len="med" w="med" type="none"/>
            <a:tailEnd len="med" w="med" type="none"/>
          </a:ln>
        </p:spPr>
      </p:cxnSp>
      <p:sp>
        <p:nvSpPr>
          <p:cNvPr id="771" name="Google Shape;771;p70"/>
          <p:cNvSpPr txBox="1"/>
          <p:nvPr/>
        </p:nvSpPr>
        <p:spPr>
          <a:xfrm>
            <a:off x="0" y="182562"/>
            <a:ext cx="8991600" cy="515937"/>
          </a:xfrm>
          <a:prstGeom prst="rect">
            <a:avLst/>
          </a:prstGeom>
          <a:noFill/>
          <a:ln>
            <a:noFill/>
          </a:ln>
        </p:spPr>
        <p:txBody>
          <a:bodyPr anchorCtr="0" anchor="b" bIns="44275" lIns="90350" spcFirstLastPara="1" rIns="90350" wrap="square" tIns="44275">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RCSB ή PDB: Protein Data Bank</a:t>
            </a:r>
            <a:endParaRPr/>
          </a:p>
        </p:txBody>
      </p:sp>
      <p:sp>
        <p:nvSpPr>
          <p:cNvPr id="772" name="Google Shape;772;p70"/>
          <p:cNvSpPr txBox="1"/>
          <p:nvPr/>
        </p:nvSpPr>
        <p:spPr>
          <a:xfrm>
            <a:off x="731837" y="4114800"/>
            <a:ext cx="5759450" cy="8270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2600"/>
              <a:buFont typeface="Arial"/>
              <a:buNone/>
            </a:pPr>
            <a:r>
              <a:rPr b="1" i="0" lang="en-US" sz="2600" u="none">
                <a:solidFill>
                  <a:srgbClr val="000000"/>
                </a:solidFill>
                <a:latin typeface="Arial"/>
                <a:ea typeface="Arial"/>
                <a:cs typeface="Arial"/>
                <a:sym typeface="Arial"/>
              </a:rPr>
              <a:t>February 20: Molecule of the Month</a:t>
            </a:r>
            <a:endParaRPr/>
          </a:p>
        </p:txBody>
      </p:sp>
      <p:sp>
        <p:nvSpPr>
          <p:cNvPr id="773" name="Google Shape;773;p70"/>
          <p:cNvSpPr txBox="1"/>
          <p:nvPr/>
        </p:nvSpPr>
        <p:spPr>
          <a:xfrm>
            <a:off x="2286000" y="7080250"/>
            <a:ext cx="3292475" cy="600075"/>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Coronavirus Proteases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77" name="Shape 777"/>
        <p:cNvGrpSpPr/>
        <p:nvPr/>
      </p:nvGrpSpPr>
      <p:grpSpPr>
        <a:xfrm>
          <a:off x="0" y="0"/>
          <a:ext cx="0" cy="0"/>
          <a:chOff x="0" y="0"/>
          <a:chExt cx="0" cy="0"/>
        </a:xfrm>
      </p:grpSpPr>
      <p:sp>
        <p:nvSpPr>
          <p:cNvPr id="778" name="Google Shape;778;p71"/>
          <p:cNvSpPr txBox="1"/>
          <p:nvPr/>
        </p:nvSpPr>
        <p:spPr>
          <a:xfrm>
            <a:off x="133350" y="215900"/>
            <a:ext cx="8096250" cy="1370012"/>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Αναζητώντας τις δομές των πρωτεϊνών</a:t>
            </a:r>
            <a:endParaRPr/>
          </a:p>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RCSB ή PDB: Protein Data Bank</a:t>
            </a:r>
            <a:endParaRPr/>
          </a:p>
        </p:txBody>
      </p:sp>
      <p:cxnSp>
        <p:nvCxnSpPr>
          <p:cNvPr id="779" name="Google Shape;779;p71"/>
          <p:cNvCxnSpPr/>
          <p:nvPr/>
        </p:nvCxnSpPr>
        <p:spPr>
          <a:xfrm>
            <a:off x="30162" y="1447800"/>
            <a:ext cx="7924800" cy="3300"/>
          </a:xfrm>
          <a:prstGeom prst="bentConnector3">
            <a:avLst>
              <a:gd fmla="val 10800" name="adj1"/>
            </a:avLst>
          </a:prstGeom>
          <a:noFill/>
          <a:ln cap="flat" cmpd="sng" w="54700">
            <a:solidFill>
              <a:srgbClr val="FF9933"/>
            </a:solidFill>
            <a:prstDash val="solid"/>
            <a:miter lim="800000"/>
            <a:headEnd len="med" w="med" type="none"/>
            <a:tailEnd len="med" w="med" type="none"/>
          </a:ln>
        </p:spPr>
      </p:cxnSp>
      <p:pic>
        <p:nvPicPr>
          <p:cNvPr id="780" name="Google Shape;780;p71"/>
          <p:cNvPicPr preferRelativeResize="0"/>
          <p:nvPr/>
        </p:nvPicPr>
        <p:blipFill rotWithShape="1">
          <a:blip r:embed="rId3">
            <a:alphaModFix/>
          </a:blip>
          <a:srcRect b="4997" l="0" r="0" t="9999"/>
          <a:stretch/>
        </p:blipFill>
        <p:spPr>
          <a:xfrm>
            <a:off x="25400" y="2743200"/>
            <a:ext cx="10079037" cy="4827587"/>
          </a:xfrm>
          <a:prstGeom prst="rect">
            <a:avLst/>
          </a:prstGeom>
          <a:noFill/>
          <a:ln>
            <a:noFill/>
          </a:ln>
        </p:spPr>
      </p:pic>
      <p:sp>
        <p:nvSpPr>
          <p:cNvPr id="781" name="Google Shape;781;p71"/>
          <p:cNvSpPr txBox="1"/>
          <p:nvPr/>
        </p:nvSpPr>
        <p:spPr>
          <a:xfrm>
            <a:off x="133350" y="1547812"/>
            <a:ext cx="8096250" cy="1370012"/>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Mια  PDB καταχώρηση… με μια ματιά</a:t>
            </a:r>
            <a:endParaRPr/>
          </a:p>
        </p:txBody>
      </p:sp>
      <p:cxnSp>
        <p:nvCxnSpPr>
          <p:cNvPr id="782" name="Google Shape;782;p71"/>
          <p:cNvCxnSpPr/>
          <p:nvPr/>
        </p:nvCxnSpPr>
        <p:spPr>
          <a:xfrm flipH="1" rot="10800000">
            <a:off x="4206875" y="4570412"/>
            <a:ext cx="457200" cy="277812"/>
          </a:xfrm>
          <a:prstGeom prst="straightConnector1">
            <a:avLst/>
          </a:prstGeom>
          <a:noFill/>
          <a:ln cap="flat" cmpd="sng" w="9525">
            <a:solidFill>
              <a:srgbClr val="000000"/>
            </a:solidFill>
            <a:prstDash val="solid"/>
            <a:round/>
            <a:headEnd len="med" w="med" type="none"/>
            <a:tailEnd len="med" w="med" type="triangle"/>
          </a:ln>
        </p:spPr>
      </p:cxnSp>
      <p:sp>
        <p:nvSpPr>
          <p:cNvPr id="783" name="Google Shape;783;p71"/>
          <p:cNvSpPr txBox="1"/>
          <p:nvPr/>
        </p:nvSpPr>
        <p:spPr>
          <a:xfrm>
            <a:off x="4479925" y="4410075"/>
            <a:ext cx="2243137" cy="3444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Accession Number</a:t>
            </a:r>
            <a:endParaRPr/>
          </a:p>
        </p:txBody>
      </p:sp>
      <p:cxnSp>
        <p:nvCxnSpPr>
          <p:cNvPr id="784" name="Google Shape;784;p71"/>
          <p:cNvCxnSpPr/>
          <p:nvPr/>
        </p:nvCxnSpPr>
        <p:spPr>
          <a:xfrm flipH="1">
            <a:off x="1095375" y="6035675"/>
            <a:ext cx="552450" cy="274637"/>
          </a:xfrm>
          <a:prstGeom prst="straightConnector1">
            <a:avLst/>
          </a:prstGeom>
          <a:noFill/>
          <a:ln cap="flat" cmpd="sng" w="9525">
            <a:solidFill>
              <a:srgbClr val="000000"/>
            </a:solidFill>
            <a:prstDash val="solid"/>
            <a:round/>
            <a:headEnd len="med" w="med" type="none"/>
            <a:tailEnd len="med" w="med" type="triangle"/>
          </a:ln>
        </p:spPr>
      </p:cxnSp>
      <p:sp>
        <p:nvSpPr>
          <p:cNvPr id="785" name="Google Shape;785;p71"/>
          <p:cNvSpPr txBox="1"/>
          <p:nvPr/>
        </p:nvSpPr>
        <p:spPr>
          <a:xfrm>
            <a:off x="0" y="6492875"/>
            <a:ext cx="2936875" cy="600075"/>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Τρισδιάστατη Δομή</a:t>
            </a:r>
            <a:endParaRPr/>
          </a:p>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σε πρόγραμμα γραφικών</a:t>
            </a:r>
            <a:endParaRPr/>
          </a:p>
        </p:txBody>
      </p:sp>
      <p:cxnSp>
        <p:nvCxnSpPr>
          <p:cNvPr id="786" name="Google Shape;786;p71"/>
          <p:cNvCxnSpPr/>
          <p:nvPr/>
        </p:nvCxnSpPr>
        <p:spPr>
          <a:xfrm>
            <a:off x="7223125" y="4846637"/>
            <a:ext cx="549275" cy="92075"/>
          </a:xfrm>
          <a:prstGeom prst="straightConnector1">
            <a:avLst/>
          </a:prstGeom>
          <a:noFill/>
          <a:ln cap="flat" cmpd="sng" w="9525">
            <a:solidFill>
              <a:srgbClr val="000000"/>
            </a:solidFill>
            <a:prstDash val="solid"/>
            <a:round/>
            <a:headEnd len="med" w="med" type="none"/>
            <a:tailEnd len="med" w="med" type="triangle"/>
          </a:ln>
        </p:spPr>
      </p:cxnSp>
      <p:sp>
        <p:nvSpPr>
          <p:cNvPr id="787" name="Google Shape;787;p71"/>
          <p:cNvSpPr txBox="1"/>
          <p:nvPr/>
        </p:nvSpPr>
        <p:spPr>
          <a:xfrm>
            <a:off x="7426325" y="5029200"/>
            <a:ext cx="2684462" cy="3444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Αλληλουχία </a:t>
            </a:r>
            <a:r>
              <a:rPr b="1" lang="en-US" sz="1800">
                <a:solidFill>
                  <a:srgbClr val="CC0000"/>
                </a:solidFill>
              </a:rPr>
              <a:t>Πρωτεΐνης</a:t>
            </a:r>
            <a:endParaRPr/>
          </a:p>
        </p:txBody>
      </p:sp>
      <p:sp>
        <p:nvSpPr>
          <p:cNvPr id="788" name="Google Shape;788;p71"/>
          <p:cNvSpPr/>
          <p:nvPr/>
        </p:nvSpPr>
        <p:spPr>
          <a:xfrm>
            <a:off x="6035675" y="5394325"/>
            <a:ext cx="274637" cy="2165350"/>
          </a:xfrm>
          <a:prstGeom prst="rightBrace">
            <a:avLst>
              <a:gd fmla="val 1800" name="adj1"/>
              <a:gd fmla="val 10800" name="adj2"/>
            </a:avLst>
          </a:prstGeom>
          <a:no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789" name="Google Shape;789;p71"/>
          <p:cNvSpPr txBox="1"/>
          <p:nvPr/>
        </p:nvSpPr>
        <p:spPr>
          <a:xfrm>
            <a:off x="6308725" y="5545137"/>
            <a:ext cx="3892550" cy="855662"/>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Πληροφορίες καταχώρησης:</a:t>
            </a:r>
            <a:endParaRPr/>
          </a:p>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Πειραματική μέθοδος, ημερομηνία</a:t>
            </a:r>
            <a:endParaRPr/>
          </a:p>
          <a:p>
            <a:pPr indent="0" lvl="0" marL="0" marR="0" rtl="0" algn="l">
              <a:lnSpc>
                <a:spcPct val="93000"/>
              </a:lnSpc>
              <a:spcBef>
                <a:spcPts val="0"/>
              </a:spcBef>
              <a:spcAft>
                <a:spcPts val="0"/>
              </a:spcAft>
              <a:buClr>
                <a:srgbClr val="CC0000"/>
              </a:buClr>
              <a:buSzPts val="1800"/>
              <a:buFont typeface="Arial"/>
              <a:buNone/>
            </a:pPr>
            <a:r>
              <a:rPr b="1" i="0" lang="en-US" sz="1800" u="none">
                <a:solidFill>
                  <a:srgbClr val="CC0000"/>
                </a:solidFill>
                <a:latin typeface="Arial"/>
                <a:ea typeface="Arial"/>
                <a:cs typeface="Arial"/>
                <a:sym typeface="Arial"/>
              </a:rPr>
              <a:t>Συγγραφείς, Οργανισμός κλπ..</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FFFF"/>
        </a:solidFill>
      </p:bgPr>
    </p:bg>
    <p:spTree>
      <p:nvGrpSpPr>
        <p:cNvPr id="794" name="Shape 794"/>
        <p:cNvGrpSpPr/>
        <p:nvPr/>
      </p:nvGrpSpPr>
      <p:grpSpPr>
        <a:xfrm>
          <a:off x="0" y="0"/>
          <a:ext cx="0" cy="0"/>
          <a:chOff x="0" y="0"/>
          <a:chExt cx="0" cy="0"/>
        </a:xfrm>
      </p:grpSpPr>
      <p:sp>
        <p:nvSpPr>
          <p:cNvPr id="795" name="Google Shape;795;p72"/>
          <p:cNvSpPr txBox="1"/>
          <p:nvPr/>
        </p:nvSpPr>
        <p:spPr>
          <a:xfrm>
            <a:off x="1595437" y="84137"/>
            <a:ext cx="8064500" cy="5208587"/>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7A4"/>
              </a:buClr>
              <a:buSzPts val="1400"/>
              <a:buFont typeface="Comic Sans MS"/>
              <a:buNone/>
            </a:pPr>
            <a:r>
              <a:rPr b="0" i="0" lang="en-US" sz="1400" u="none">
                <a:solidFill>
                  <a:srgbClr val="0007A4"/>
                </a:solidFill>
                <a:latin typeface="Comic Sans MS"/>
                <a:ea typeface="Comic Sans MS"/>
                <a:cs typeface="Comic Sans MS"/>
                <a:sym typeface="Comic Sans MS"/>
              </a:rPr>
              <a:t>Κωδικός Γραμμής  Περιεχόμενο</a:t>
            </a:r>
            <a:r>
              <a:rPr b="0" i="0" lang="en-US" sz="1400" u="none">
                <a:solidFill>
                  <a:srgbClr val="000000"/>
                </a:solidFill>
                <a:latin typeface="Comic Sans MS"/>
                <a:ea typeface="Comic Sans MS"/>
                <a:cs typeface="Comic Sans MS"/>
                <a:sym typeface="Comic Sans MS"/>
              </a:rPr>
              <a:t>     </a:t>
            </a:r>
            <a:r>
              <a:rPr b="0" i="0" lang="en-US" sz="1400" u="none">
                <a:solidFill>
                  <a:srgbClr val="0007A4"/>
                </a:solidFill>
                <a:latin typeface="Comic Sans MS"/>
                <a:ea typeface="Comic Sans MS"/>
                <a:cs typeface="Comic Sans MS"/>
                <a:sym typeface="Comic Sans MS"/>
              </a:rPr>
              <a:t>Συχνότητα καταχώρησης</a:t>
            </a:r>
            <a:endParaRPr/>
          </a:p>
          <a:p>
            <a:pPr indent="0" lvl="0" marL="0" marR="0" rtl="0" algn="l">
              <a:lnSpc>
                <a:spcPct val="100000"/>
              </a:lnSpc>
              <a:spcBef>
                <a:spcPts val="0"/>
              </a:spcBef>
              <a:spcAft>
                <a:spcPts val="0"/>
              </a:spcAft>
              <a:buClr>
                <a:srgbClr val="063DE8"/>
              </a:buClr>
              <a:buSzPts val="1400"/>
              <a:buFont typeface="Comic Sans MS"/>
              <a:buNone/>
            </a:pPr>
            <a:r>
              <a:rPr b="0" i="0" lang="en-US" sz="1400" u="none">
                <a:solidFill>
                  <a:srgbClr val="063DE8"/>
                </a:solidFill>
                <a:latin typeface="Comic Sans MS"/>
                <a:ea typeface="Comic Sans MS"/>
                <a:cs typeface="Comic Sans MS"/>
                <a:sym typeface="Comic Sans MS"/>
              </a:rPr>
              <a:t>--------- ---------------------------- ---------------------------</a:t>
            </a:r>
            <a:endParaRPr/>
          </a:p>
          <a:p>
            <a:pPr indent="0" lvl="0" marL="0" marR="0" rtl="0" algn="l">
              <a:lnSpc>
                <a:spcPct val="100000"/>
              </a:lnSpc>
              <a:spcBef>
                <a:spcPts val="0"/>
              </a:spcBef>
              <a:spcAft>
                <a:spcPts val="0"/>
              </a:spcAft>
              <a:buClr>
                <a:srgbClr val="FF0000"/>
              </a:buClr>
              <a:buSzPts val="1400"/>
              <a:buFont typeface="Comic Sans MS"/>
              <a:buNone/>
            </a:pPr>
            <a:r>
              <a:rPr b="0" i="0" lang="en-US" sz="1400" u="none">
                <a:solidFill>
                  <a:srgbClr val="FF0000"/>
                </a:solidFill>
                <a:latin typeface="Comic Sans MS"/>
                <a:ea typeface="Comic Sans MS"/>
                <a:cs typeface="Comic Sans MS"/>
                <a:sym typeface="Comic Sans MS"/>
              </a:rPr>
              <a:t>ID         Identification                  	</a:t>
            </a:r>
            <a:r>
              <a:rPr b="0" i="0" lang="en-US" sz="1400" u="none">
                <a:solidFill>
                  <a:srgbClr val="000000"/>
                </a:solidFill>
                <a:latin typeface="Comic Sans MS"/>
                <a:ea typeface="Comic Sans MS"/>
                <a:cs typeface="Comic Sans MS"/>
                <a:sym typeface="Comic Sans MS"/>
              </a:rPr>
              <a:t>One; starts the entry</a:t>
            </a:r>
            <a:endParaRPr/>
          </a:p>
          <a:p>
            <a:pPr indent="0" lvl="0" marL="0" marR="0" rtl="0" algn="l">
              <a:lnSpc>
                <a:spcPct val="100000"/>
              </a:lnSpc>
              <a:spcBef>
                <a:spcPts val="0"/>
              </a:spcBef>
              <a:spcAft>
                <a:spcPts val="0"/>
              </a:spcAft>
              <a:buClr>
                <a:srgbClr val="FF0000"/>
              </a:buClr>
              <a:buSzPts val="1400"/>
              <a:buFont typeface="Comic Sans MS"/>
              <a:buNone/>
            </a:pPr>
            <a:r>
              <a:rPr b="0" i="0" lang="en-US" sz="1400" u="none">
                <a:solidFill>
                  <a:srgbClr val="FF0000"/>
                </a:solidFill>
                <a:latin typeface="Comic Sans MS"/>
                <a:ea typeface="Comic Sans MS"/>
                <a:cs typeface="Comic Sans MS"/>
                <a:sym typeface="Comic Sans MS"/>
              </a:rPr>
              <a:t>AC         Accession number(s)</a:t>
            </a:r>
            <a:r>
              <a:rPr b="0" i="0" lang="en-US" sz="1400" u="none">
                <a:solidFill>
                  <a:srgbClr val="000000"/>
                </a:solidFill>
                <a:latin typeface="Comic Sans MS"/>
                <a:ea typeface="Comic Sans MS"/>
                <a:cs typeface="Comic Sans MS"/>
                <a:sym typeface="Comic Sans MS"/>
              </a:rPr>
              <a:t>             	One or more</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DT         Date                            		Three times</a:t>
            </a:r>
            <a:endParaRPr/>
          </a:p>
          <a:p>
            <a:pPr indent="0" lvl="0" marL="0" marR="0" rtl="0" algn="l">
              <a:lnSpc>
                <a:spcPct val="100000"/>
              </a:lnSpc>
              <a:spcBef>
                <a:spcPts val="0"/>
              </a:spcBef>
              <a:spcAft>
                <a:spcPts val="0"/>
              </a:spcAft>
              <a:buClr>
                <a:srgbClr val="FF00FF"/>
              </a:buClr>
              <a:buSzPts val="1400"/>
              <a:buFont typeface="Comic Sans MS"/>
              <a:buNone/>
            </a:pPr>
            <a:r>
              <a:rPr b="0" i="0" lang="en-US" sz="1400" u="none">
                <a:solidFill>
                  <a:srgbClr val="FF00FF"/>
                </a:solidFill>
                <a:latin typeface="Comic Sans MS"/>
                <a:ea typeface="Comic Sans MS"/>
                <a:cs typeface="Comic Sans MS"/>
                <a:sym typeface="Comic Sans MS"/>
              </a:rPr>
              <a:t>DE         Description</a:t>
            </a:r>
            <a:r>
              <a:rPr b="0" i="0" lang="en-US" sz="1400" u="none">
                <a:solidFill>
                  <a:srgbClr val="000000"/>
                </a:solidFill>
                <a:latin typeface="Comic Sans MS"/>
                <a:ea typeface="Comic Sans MS"/>
                <a:cs typeface="Comic Sans MS"/>
                <a:sym typeface="Comic Sans MS"/>
              </a:rPr>
              <a:t>                    		One or more</a:t>
            </a:r>
            <a:endParaRPr/>
          </a:p>
          <a:p>
            <a:pPr indent="0" lvl="0" marL="0" marR="0" rtl="0" algn="l">
              <a:lnSpc>
                <a:spcPct val="100000"/>
              </a:lnSpc>
              <a:spcBef>
                <a:spcPts val="0"/>
              </a:spcBef>
              <a:spcAft>
                <a:spcPts val="0"/>
              </a:spcAft>
              <a:buClr>
                <a:srgbClr val="FF00FF"/>
              </a:buClr>
              <a:buSzPts val="1400"/>
              <a:buFont typeface="Comic Sans MS"/>
              <a:buNone/>
            </a:pPr>
            <a:r>
              <a:rPr b="0" i="0" lang="en-US" sz="1400" u="none">
                <a:solidFill>
                  <a:srgbClr val="FF00FF"/>
                </a:solidFill>
                <a:latin typeface="Comic Sans MS"/>
                <a:ea typeface="Comic Sans MS"/>
                <a:cs typeface="Comic Sans MS"/>
                <a:sym typeface="Comic Sans MS"/>
              </a:rPr>
              <a:t>GN         Gene name(s)</a:t>
            </a:r>
            <a:r>
              <a:rPr b="0" i="0" lang="en-US" sz="1400" u="none">
                <a:solidFill>
                  <a:srgbClr val="000000"/>
                </a:solidFill>
                <a:latin typeface="Comic Sans MS"/>
                <a:ea typeface="Comic Sans MS"/>
                <a:cs typeface="Comic Sans MS"/>
                <a:sym typeface="Comic Sans MS"/>
              </a:rPr>
              <a:t>                    	Optional</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OS         Organism species               	One or more</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OG         Organelle                       		Optional</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OC         Organism classification        	One or more</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RN         Reference number               	One or more</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RP         Reference position              	One or more</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RC         Reference comment(s)          	Optional</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RX         Reference cross-reference(s)    Optional</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RA         Reference authors               	One or more</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RT         Reference title                 	Optional</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RL         Reference location              	One or more</a:t>
            </a:r>
            <a:endParaRPr/>
          </a:p>
          <a:p>
            <a:pPr indent="0" lvl="0" marL="0" marR="0" rtl="0" algn="l">
              <a:lnSpc>
                <a:spcPct val="100000"/>
              </a:lnSpc>
              <a:spcBef>
                <a:spcPts val="0"/>
              </a:spcBef>
              <a:spcAft>
                <a:spcPts val="0"/>
              </a:spcAft>
              <a:buClr>
                <a:srgbClr val="FF00FF"/>
              </a:buClr>
              <a:buSzPts val="1400"/>
              <a:buFont typeface="Comic Sans MS"/>
              <a:buNone/>
            </a:pPr>
            <a:r>
              <a:rPr b="0" i="0" lang="en-US" sz="1400" u="none">
                <a:solidFill>
                  <a:srgbClr val="FF00FF"/>
                </a:solidFill>
                <a:latin typeface="Comic Sans MS"/>
                <a:ea typeface="Comic Sans MS"/>
                <a:cs typeface="Comic Sans MS"/>
                <a:sym typeface="Comic Sans MS"/>
              </a:rPr>
              <a:t>CC         Comments or notes</a:t>
            </a:r>
            <a:r>
              <a:rPr b="0" i="0" lang="en-US" sz="1400" u="none">
                <a:solidFill>
                  <a:srgbClr val="000000"/>
                </a:solidFill>
                <a:latin typeface="Comic Sans MS"/>
                <a:ea typeface="Comic Sans MS"/>
                <a:cs typeface="Comic Sans MS"/>
                <a:sym typeface="Comic Sans MS"/>
              </a:rPr>
              <a:t>              	Optional</a:t>
            </a:r>
            <a:endParaRPr/>
          </a:p>
          <a:p>
            <a:pPr indent="0" lvl="0" marL="0" marR="0" rtl="0" algn="l">
              <a:lnSpc>
                <a:spcPct val="100000"/>
              </a:lnSpc>
              <a:spcBef>
                <a:spcPts val="0"/>
              </a:spcBef>
              <a:spcAft>
                <a:spcPts val="0"/>
              </a:spcAft>
              <a:buClr>
                <a:srgbClr val="FF00FF"/>
              </a:buClr>
              <a:buSzPts val="1400"/>
              <a:buFont typeface="Comic Sans MS"/>
              <a:buNone/>
            </a:pPr>
            <a:r>
              <a:rPr b="0" i="0" lang="en-US" sz="1400" u="none">
                <a:solidFill>
                  <a:srgbClr val="FF00FF"/>
                </a:solidFill>
                <a:latin typeface="Comic Sans MS"/>
                <a:ea typeface="Comic Sans MS"/>
                <a:cs typeface="Comic Sans MS"/>
                <a:sym typeface="Comic Sans MS"/>
              </a:rPr>
              <a:t>DR         Database cross-references</a:t>
            </a:r>
            <a:r>
              <a:rPr b="0" i="0" lang="en-US" sz="1400" u="none">
                <a:solidFill>
                  <a:srgbClr val="000000"/>
                </a:solidFill>
                <a:latin typeface="Comic Sans MS"/>
                <a:ea typeface="Comic Sans MS"/>
                <a:cs typeface="Comic Sans MS"/>
                <a:sym typeface="Comic Sans MS"/>
              </a:rPr>
              <a:t>       Optional</a:t>
            </a:r>
            <a:endParaRPr/>
          </a:p>
          <a:p>
            <a:pPr indent="0" lvl="0" marL="0" marR="0" rtl="0" algn="l">
              <a:lnSpc>
                <a:spcPct val="100000"/>
              </a:lnSpc>
              <a:spcBef>
                <a:spcPts val="0"/>
              </a:spcBef>
              <a:spcAft>
                <a:spcPts val="0"/>
              </a:spcAft>
              <a:buClr>
                <a:srgbClr val="FF00FF"/>
              </a:buClr>
              <a:buSzPts val="1400"/>
              <a:buFont typeface="Comic Sans MS"/>
              <a:buNone/>
            </a:pPr>
            <a:r>
              <a:rPr b="0" i="0" lang="en-US" sz="1400" u="none">
                <a:solidFill>
                  <a:srgbClr val="FF00FF"/>
                </a:solidFill>
                <a:latin typeface="Comic Sans MS"/>
                <a:ea typeface="Comic Sans MS"/>
                <a:cs typeface="Comic Sans MS"/>
                <a:sym typeface="Comic Sans MS"/>
              </a:rPr>
              <a:t>KW         Keywords</a:t>
            </a:r>
            <a:r>
              <a:rPr b="0" i="0" lang="en-US" sz="1400" u="none">
                <a:solidFill>
                  <a:srgbClr val="000000"/>
                </a:solidFill>
                <a:latin typeface="Comic Sans MS"/>
                <a:ea typeface="Comic Sans MS"/>
                <a:cs typeface="Comic Sans MS"/>
                <a:sym typeface="Comic Sans MS"/>
              </a:rPr>
              <a:t>                        	Optional</a:t>
            </a:r>
            <a:endParaRPr/>
          </a:p>
          <a:p>
            <a:pPr indent="0" lvl="0" marL="0" marR="0" rtl="0" algn="l">
              <a:lnSpc>
                <a:spcPct val="100000"/>
              </a:lnSpc>
              <a:spcBef>
                <a:spcPts val="0"/>
              </a:spcBef>
              <a:spcAft>
                <a:spcPts val="0"/>
              </a:spcAft>
              <a:buClr>
                <a:srgbClr val="FF00FF"/>
              </a:buClr>
              <a:buSzPts val="1400"/>
              <a:buFont typeface="Comic Sans MS"/>
              <a:buNone/>
            </a:pPr>
            <a:r>
              <a:rPr b="0" i="0" lang="en-US" sz="1400" u="none">
                <a:solidFill>
                  <a:srgbClr val="FF00FF"/>
                </a:solidFill>
                <a:latin typeface="Comic Sans MS"/>
                <a:ea typeface="Comic Sans MS"/>
                <a:cs typeface="Comic Sans MS"/>
                <a:sym typeface="Comic Sans MS"/>
              </a:rPr>
              <a:t>FT         Feature table data</a:t>
            </a:r>
            <a:r>
              <a:rPr b="0" i="0" lang="en-US" sz="1400" u="none">
                <a:solidFill>
                  <a:srgbClr val="000000"/>
                </a:solidFill>
                <a:latin typeface="Comic Sans MS"/>
                <a:ea typeface="Comic Sans MS"/>
                <a:cs typeface="Comic Sans MS"/>
                <a:sym typeface="Comic Sans MS"/>
              </a:rPr>
              <a:t>             	Optional</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SQ         Sequence header                	One</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              </a:t>
            </a:r>
            <a:r>
              <a:rPr b="0" i="0" lang="en-US" sz="1400" u="none">
                <a:solidFill>
                  <a:srgbClr val="FF0000"/>
                </a:solidFill>
                <a:latin typeface="Comic Sans MS"/>
                <a:ea typeface="Comic Sans MS"/>
                <a:cs typeface="Comic Sans MS"/>
                <a:sym typeface="Comic Sans MS"/>
              </a:rPr>
              <a:t>Amino Acid</a:t>
            </a:r>
            <a:r>
              <a:rPr b="0" i="0" lang="en-US" sz="1400" u="none">
                <a:solidFill>
                  <a:srgbClr val="000000"/>
                </a:solidFill>
                <a:latin typeface="Comic Sans MS"/>
                <a:ea typeface="Comic Sans MS"/>
                <a:cs typeface="Comic Sans MS"/>
                <a:sym typeface="Comic Sans MS"/>
              </a:rPr>
              <a:t> </a:t>
            </a:r>
            <a:r>
              <a:rPr b="0" i="0" lang="en-US" sz="1400" u="none">
                <a:solidFill>
                  <a:srgbClr val="FF0000"/>
                </a:solidFill>
                <a:latin typeface="Comic Sans MS"/>
                <a:ea typeface="Comic Sans MS"/>
                <a:cs typeface="Comic Sans MS"/>
                <a:sym typeface="Comic Sans MS"/>
              </a:rPr>
              <a:t>Sequence   </a:t>
            </a:r>
            <a:r>
              <a:rPr b="0" i="0" lang="en-US" sz="1400" u="none">
                <a:solidFill>
                  <a:srgbClr val="000000"/>
                </a:solidFill>
                <a:latin typeface="Comic Sans MS"/>
                <a:ea typeface="Comic Sans MS"/>
                <a:cs typeface="Comic Sans MS"/>
                <a:sym typeface="Comic Sans MS"/>
              </a:rPr>
              <a:t>        	One </a:t>
            </a:r>
            <a:endParaRPr/>
          </a:p>
          <a:p>
            <a:pPr indent="0" lvl="0" marL="0" marR="0" rtl="0" algn="l">
              <a:lnSpc>
                <a:spcPct val="100000"/>
              </a:lnSpc>
              <a:spcBef>
                <a:spcPts val="0"/>
              </a:spcBef>
              <a:spcAft>
                <a:spcPts val="0"/>
              </a:spcAft>
              <a:buClr>
                <a:srgbClr val="000000"/>
              </a:buClr>
              <a:buSzPts val="1400"/>
              <a:buFont typeface="Comic Sans MS"/>
              <a:buNone/>
            </a:pPr>
            <a:r>
              <a:rPr b="0" i="0" lang="en-US" sz="1400" u="none">
                <a:solidFill>
                  <a:srgbClr val="000000"/>
                </a:solidFill>
                <a:latin typeface="Comic Sans MS"/>
                <a:ea typeface="Comic Sans MS"/>
                <a:cs typeface="Comic Sans MS"/>
                <a:sym typeface="Comic Sans MS"/>
              </a:rPr>
              <a:t>//         Termination line                	One; ends the entry</a:t>
            </a:r>
            <a:endParaRPr/>
          </a:p>
        </p:txBody>
      </p:sp>
      <p:sp>
        <p:nvSpPr>
          <p:cNvPr id="796" name="Google Shape;796;p72"/>
          <p:cNvSpPr txBox="1"/>
          <p:nvPr/>
        </p:nvSpPr>
        <p:spPr>
          <a:xfrm>
            <a:off x="0" y="6161087"/>
            <a:ext cx="10080625" cy="773112"/>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FF00FF"/>
              </a:buClr>
              <a:buSzPts val="2400"/>
              <a:buFont typeface="Arial"/>
              <a:buNone/>
            </a:pPr>
            <a:r>
              <a:rPr b="0" i="0" lang="en-US" sz="2400" u="none">
                <a:solidFill>
                  <a:srgbClr val="FF00FF"/>
                </a:solidFill>
                <a:latin typeface="Arial"/>
                <a:ea typeface="Arial"/>
                <a:cs typeface="Arial"/>
                <a:sym typeface="Arial"/>
              </a:rPr>
              <a:t>Γραμμές όπου μπορούμε να βρούμε πληροφορίες από χαρακτηρισμό με το χέρι ‘manual-annotated’</a:t>
            </a:r>
            <a:r>
              <a:rPr b="0" i="0" lang="en-US" sz="2400" u="none">
                <a:solidFill>
                  <a:srgbClr val="FF00FF"/>
                </a:solidFill>
                <a:latin typeface="Comic Sans MS"/>
                <a:ea typeface="Comic Sans MS"/>
                <a:cs typeface="Comic Sans MS"/>
                <a:sym typeface="Comic Sans MS"/>
              </a:rPr>
              <a:t> </a:t>
            </a:r>
            <a:endParaRPr/>
          </a:p>
        </p:txBody>
      </p:sp>
      <p:sp>
        <p:nvSpPr>
          <p:cNvPr id="797" name="Google Shape;797;p72"/>
          <p:cNvSpPr txBox="1"/>
          <p:nvPr/>
        </p:nvSpPr>
        <p:spPr>
          <a:xfrm>
            <a:off x="0" y="1931987"/>
            <a:ext cx="1382712" cy="374650"/>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Ταξινομική</a:t>
            </a:r>
            <a:endParaRPr/>
          </a:p>
        </p:txBody>
      </p:sp>
      <p:sp>
        <p:nvSpPr>
          <p:cNvPr id="798" name="Google Shape;798;p72"/>
          <p:cNvSpPr txBox="1"/>
          <p:nvPr/>
        </p:nvSpPr>
        <p:spPr>
          <a:xfrm>
            <a:off x="0" y="2940050"/>
            <a:ext cx="1295400" cy="39687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000"/>
              <a:buFont typeface="Comic Sans MS"/>
              <a:buNone/>
            </a:pPr>
            <a:r>
              <a:rPr b="0" i="0" lang="en-US" sz="2000" u="none">
                <a:solidFill>
                  <a:srgbClr val="000000"/>
                </a:solidFill>
                <a:latin typeface="Comic Sans MS"/>
                <a:ea typeface="Comic Sans MS"/>
                <a:cs typeface="Comic Sans MS"/>
                <a:sym typeface="Comic Sans MS"/>
              </a:rPr>
              <a:t>Αναφορές</a:t>
            </a:r>
            <a:endParaRPr/>
          </a:p>
        </p:txBody>
      </p:sp>
      <p:cxnSp>
        <p:nvCxnSpPr>
          <p:cNvPr id="799" name="Google Shape;799;p72"/>
          <p:cNvCxnSpPr/>
          <p:nvPr/>
        </p:nvCxnSpPr>
        <p:spPr>
          <a:xfrm>
            <a:off x="1597025" y="1847850"/>
            <a:ext cx="1587" cy="587375"/>
          </a:xfrm>
          <a:prstGeom prst="straightConnector1">
            <a:avLst/>
          </a:prstGeom>
          <a:noFill/>
          <a:ln cap="sq" cmpd="sng" w="25550">
            <a:solidFill>
              <a:srgbClr val="000000"/>
            </a:solidFill>
            <a:prstDash val="solid"/>
            <a:miter lim="800000"/>
            <a:headEnd len="med" w="med" type="none"/>
            <a:tailEnd len="med" w="med" type="none"/>
          </a:ln>
        </p:spPr>
      </p:cxnSp>
      <p:cxnSp>
        <p:nvCxnSpPr>
          <p:cNvPr id="800" name="Google Shape;800;p72"/>
          <p:cNvCxnSpPr/>
          <p:nvPr/>
        </p:nvCxnSpPr>
        <p:spPr>
          <a:xfrm>
            <a:off x="1597025" y="2519362"/>
            <a:ext cx="1587" cy="1593850"/>
          </a:xfrm>
          <a:prstGeom prst="straightConnector1">
            <a:avLst/>
          </a:prstGeom>
          <a:noFill/>
          <a:ln cap="sq" cmpd="sng" w="25550">
            <a:solidFill>
              <a:srgbClr val="000000"/>
            </a:solidFill>
            <a:prstDash val="solid"/>
            <a:miter lim="800000"/>
            <a:headEnd len="med" w="med" type="none"/>
            <a:tailEnd len="med" w="med" type="none"/>
          </a:ln>
        </p:spPr>
      </p:cxn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04" name="Shape 804"/>
        <p:cNvGrpSpPr/>
        <p:nvPr/>
      </p:nvGrpSpPr>
      <p:grpSpPr>
        <a:xfrm>
          <a:off x="0" y="0"/>
          <a:ext cx="0" cy="0"/>
          <a:chOff x="0" y="0"/>
          <a:chExt cx="0" cy="0"/>
        </a:xfrm>
      </p:grpSpPr>
      <p:sp>
        <p:nvSpPr>
          <p:cNvPr id="805" name="Google Shape;805;p73"/>
          <p:cNvSpPr txBox="1"/>
          <p:nvPr>
            <p:ph type="title"/>
          </p:nvPr>
        </p:nvSpPr>
        <p:spPr>
          <a:xfrm>
            <a:off x="503237" y="301625"/>
            <a:ext cx="8504237" cy="698500"/>
          </a:xfrm>
          <a:prstGeom prst="rect">
            <a:avLst/>
          </a:prstGeom>
          <a:noFill/>
          <a:ln>
            <a:noFill/>
          </a:ln>
        </p:spPr>
        <p:txBody>
          <a:bodyPr anchorCtr="0" anchor="t" bIns="46800" lIns="90000" spcFirstLastPara="1" rIns="90000" wrap="square" tIns="46800">
            <a:noAutofit/>
          </a:bodyPr>
          <a:lstStyle/>
          <a:p>
            <a:pPr indent="0" lvl="0" marL="0" rtl="0" algn="ctr">
              <a:lnSpc>
                <a:spcPct val="93000"/>
              </a:lnSpc>
              <a:spcBef>
                <a:spcPts val="0"/>
              </a:spcBef>
              <a:spcAft>
                <a:spcPts val="0"/>
              </a:spcAft>
              <a:buClr>
                <a:srgbClr val="FF9933"/>
              </a:buClr>
              <a:buSzPts val="3200"/>
              <a:buFont typeface="Arial"/>
              <a:buNone/>
            </a:pPr>
            <a:r>
              <a:rPr b="0" i="0" lang="en-US" sz="3200" u="none">
                <a:solidFill>
                  <a:srgbClr val="FF9933"/>
                </a:solidFill>
                <a:latin typeface="Arial"/>
                <a:ea typeface="Arial"/>
                <a:cs typeface="Arial"/>
                <a:sym typeface="Arial"/>
              </a:rPr>
              <a:t>Μορφές αλληλουχιών: Παραδείγματα</a:t>
            </a:r>
            <a:endParaRPr/>
          </a:p>
        </p:txBody>
      </p:sp>
      <p:sp>
        <p:nvSpPr>
          <p:cNvPr id="806" name="Google Shape;806;p73"/>
          <p:cNvSpPr txBox="1"/>
          <p:nvPr>
            <p:ph idx="1" type="body"/>
          </p:nvPr>
        </p:nvSpPr>
        <p:spPr>
          <a:xfrm>
            <a:off x="587375" y="1595437"/>
            <a:ext cx="8736012" cy="5040312"/>
          </a:xfrm>
          <a:prstGeom prst="rect">
            <a:avLst/>
          </a:prstGeom>
          <a:solidFill>
            <a:srgbClr val="FFFFFF"/>
          </a:solidFill>
          <a:ln cap="sq" cmpd="sng" w="9525">
            <a:solidFill>
              <a:srgbClr val="000000"/>
            </a:solidFill>
            <a:prstDash val="solid"/>
            <a:miter lim="800000"/>
            <a:headEnd len="sm" w="sm" type="none"/>
            <a:tailEnd len="sm" w="sm" type="none"/>
          </a:ln>
        </p:spPr>
        <p:txBody>
          <a:bodyPr anchorCtr="0" anchor="t" bIns="46800" lIns="90000" spcFirstLastPara="1" rIns="90000" wrap="square" tIns="46800">
            <a:noAutofit/>
          </a:bodyPr>
          <a:lstStyle/>
          <a:p>
            <a:pPr indent="-336550" lvl="0" marL="342900" marR="0" rtl="0" algn="l">
              <a:lnSpc>
                <a:spcPct val="93000"/>
              </a:lnSpc>
              <a:spcBef>
                <a:spcPts val="0"/>
              </a:spcBef>
              <a:spcAft>
                <a:spcPts val="0"/>
              </a:spcAft>
              <a:buClr>
                <a:srgbClr val="FF9933"/>
              </a:buClr>
              <a:buSzPts val="2000"/>
              <a:buFont typeface="Arial"/>
              <a:buNone/>
            </a:pPr>
            <a:r>
              <a:rPr b="0" i="0" lang="en-US" sz="2000" u="none">
                <a:solidFill>
                  <a:srgbClr val="FF9933"/>
                </a:solidFill>
                <a:latin typeface="Arial"/>
                <a:ea typeface="Arial"/>
                <a:cs typeface="Arial"/>
                <a:sym typeface="Arial"/>
              </a:rPr>
              <a:t> fasta format</a:t>
            </a:r>
            <a:r>
              <a:rPr b="0" i="0" lang="en-US" sz="2000" u="none">
                <a:solidFill>
                  <a:srgbClr val="000000"/>
                </a:solidFill>
                <a:latin typeface="Arial"/>
                <a:ea typeface="Arial"/>
                <a:cs typeface="Arial"/>
                <a:sym typeface="Arial"/>
              </a:rPr>
              <a:t>:</a:t>
            </a:r>
            <a:endParaRPr/>
          </a:p>
          <a:p>
            <a:pPr indent="-336550" lvl="0" marL="342900" marR="0" rtl="0" algn="l">
              <a:lnSpc>
                <a:spcPct val="93000"/>
              </a:lnSpc>
              <a:spcBef>
                <a:spcPts val="500"/>
              </a:spcBef>
              <a:spcAft>
                <a:spcPts val="0"/>
              </a:spcAft>
              <a:buClr>
                <a:srgbClr val="000000"/>
              </a:buClr>
              <a:buSzPts val="2000"/>
              <a:buFont typeface="Arial"/>
              <a:buNone/>
            </a:pPr>
            <a:r>
              <a:t/>
            </a:r>
            <a:endParaRPr b="0" i="0" sz="2000" u="none">
              <a:solidFill>
                <a:srgbClr val="000000"/>
              </a:solidFill>
              <a:latin typeface="Arial"/>
              <a:ea typeface="Arial"/>
              <a:cs typeface="Arial"/>
              <a:sym typeface="Arial"/>
            </a:endParaRPr>
          </a:p>
          <a:p>
            <a:pPr indent="-336550" lvl="0" marL="342900" marR="0" rtl="0" algn="l">
              <a:lnSpc>
                <a:spcPct val="100000"/>
              </a:lnSpc>
              <a:spcBef>
                <a:spcPts val="400"/>
              </a:spcBef>
              <a:spcAft>
                <a:spcPts val="0"/>
              </a:spcAft>
              <a:buClr>
                <a:srgbClr val="FF0000"/>
              </a:buClr>
              <a:buSzPts val="1600"/>
              <a:buFont typeface="Courier New"/>
              <a:buNone/>
            </a:pPr>
            <a:r>
              <a:rPr b="1" i="0" lang="en-US" sz="1600" u="none">
                <a:solidFill>
                  <a:srgbClr val="FF0000"/>
                </a:solidFill>
                <a:latin typeface="Courier New"/>
                <a:ea typeface="Courier New"/>
                <a:cs typeface="Courier New"/>
                <a:sym typeface="Courier New"/>
              </a:rPr>
              <a:t>&gt;</a:t>
            </a:r>
            <a:r>
              <a:rPr b="0" i="0" lang="en-US" sz="1600" u="none">
                <a:solidFill>
                  <a:srgbClr val="0007A4"/>
                </a:solidFill>
                <a:latin typeface="Courier New"/>
                <a:ea typeface="Courier New"/>
                <a:cs typeface="Courier New"/>
                <a:sym typeface="Courier New"/>
              </a:rPr>
              <a:t>sp|P01588|EPO_HUMAN ERYTHROPOIETIN PRECURSOR - Homo sapiens</a:t>
            </a:r>
            <a:endParaRPr/>
          </a:p>
          <a:p>
            <a:pPr indent="-336550" lvl="0" marL="342900" marR="0" rtl="0" algn="l">
              <a:lnSpc>
                <a:spcPct val="100000"/>
              </a:lnSpc>
              <a:spcBef>
                <a:spcPts val="40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MGVHECPAWLWLLLSLLSLPLGLPVLGAPPRLICDSRVLERYLLEAKEAE</a:t>
            </a:r>
            <a:endParaRPr/>
          </a:p>
          <a:p>
            <a:pPr indent="-336550" lvl="0" marL="342900" marR="0" rtl="0" algn="l">
              <a:lnSpc>
                <a:spcPct val="100000"/>
              </a:lnSpc>
              <a:spcBef>
                <a:spcPts val="40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NITTGCAEHCSLNENITVPDTKVNFYAWKRMEVGQQAVEVWQGLALLSEA</a:t>
            </a:r>
            <a:endParaRPr/>
          </a:p>
          <a:p>
            <a:pPr indent="-336550" lvl="0" marL="342900" marR="0" rtl="0" algn="l">
              <a:lnSpc>
                <a:spcPct val="100000"/>
              </a:lnSpc>
              <a:spcBef>
                <a:spcPts val="40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VLRGQALLVNSSQPWEPLQLHVDKAVSGLRSLTTLLRALGAQKEAISPPD</a:t>
            </a:r>
            <a:endParaRPr/>
          </a:p>
          <a:p>
            <a:pPr indent="-336550" lvl="0" marL="342900" marR="0" rtl="0" algn="l">
              <a:lnSpc>
                <a:spcPct val="100000"/>
              </a:lnSpc>
              <a:spcBef>
                <a:spcPts val="40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AASAAPLRTITADTFRKLFRVYSNFLRGKLKLYTGEACRTGDR</a:t>
            </a:r>
            <a:endParaRPr/>
          </a:p>
          <a:p>
            <a:pPr indent="-336550" lvl="0" marL="342900" marR="0" rtl="0" algn="l">
              <a:lnSpc>
                <a:spcPct val="100000"/>
              </a:lnSpc>
              <a:spcBef>
                <a:spcPts val="500"/>
              </a:spcBef>
              <a:spcAft>
                <a:spcPts val="0"/>
              </a:spcAft>
              <a:buClr>
                <a:srgbClr val="000000"/>
              </a:buClr>
              <a:buSzPts val="2000"/>
              <a:buFont typeface="Arial"/>
              <a:buNone/>
            </a:pPr>
            <a:r>
              <a:t/>
            </a:r>
            <a:endParaRPr b="0" i="0" sz="2000" u="none">
              <a:solidFill>
                <a:srgbClr val="000000"/>
              </a:solidFill>
              <a:latin typeface="Arial"/>
              <a:ea typeface="Arial"/>
              <a:cs typeface="Arial"/>
              <a:sym typeface="Arial"/>
            </a:endParaRPr>
          </a:p>
          <a:p>
            <a:pPr indent="-336550" lvl="0" marL="342900" marR="0" rtl="0" algn="l">
              <a:lnSpc>
                <a:spcPct val="100000"/>
              </a:lnSpc>
              <a:spcBef>
                <a:spcPts val="50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 </a:t>
            </a:r>
            <a:r>
              <a:rPr b="0" i="0" lang="en-US" sz="2000" u="none">
                <a:solidFill>
                  <a:srgbClr val="FF9933"/>
                </a:solidFill>
                <a:latin typeface="Arial"/>
                <a:ea typeface="Arial"/>
                <a:cs typeface="Arial"/>
                <a:sym typeface="Arial"/>
              </a:rPr>
              <a:t>RAW format</a:t>
            </a:r>
            <a:r>
              <a:rPr b="0" i="0" lang="en-US" sz="2000" u="none">
                <a:solidFill>
                  <a:srgbClr val="000000"/>
                </a:solidFill>
                <a:latin typeface="Arial"/>
                <a:ea typeface="Arial"/>
                <a:cs typeface="Arial"/>
                <a:sym typeface="Arial"/>
              </a:rPr>
              <a:t>:</a:t>
            </a:r>
            <a:endParaRPr/>
          </a:p>
          <a:p>
            <a:pPr indent="-336550" lvl="0" marL="342900" marR="0" rtl="0" algn="l">
              <a:lnSpc>
                <a:spcPct val="100000"/>
              </a:lnSpc>
              <a:spcBef>
                <a:spcPts val="400"/>
              </a:spcBef>
              <a:spcAft>
                <a:spcPts val="0"/>
              </a:spcAft>
              <a:buClr>
                <a:srgbClr val="000000"/>
              </a:buClr>
              <a:buSzPts val="1600"/>
              <a:buFont typeface="Arial"/>
              <a:buNone/>
            </a:pPr>
            <a:r>
              <a:t/>
            </a:r>
            <a:endParaRPr b="0" i="0" sz="1600" u="none">
              <a:solidFill>
                <a:srgbClr val="000000"/>
              </a:solidFill>
              <a:latin typeface="Courier New"/>
              <a:ea typeface="Courier New"/>
              <a:cs typeface="Courier New"/>
              <a:sym typeface="Courier New"/>
            </a:endParaRPr>
          </a:p>
          <a:p>
            <a:pPr indent="-336550" lvl="0" marL="342900" marR="0" rtl="0" algn="l">
              <a:lnSpc>
                <a:spcPct val="100000"/>
              </a:lnSpc>
              <a:spcBef>
                <a:spcPts val="40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MGVHECPAWLWLLLSLLSLPLGLPVLGAPPRLICDSRVLERYLLEAKEAE</a:t>
            </a:r>
            <a:endParaRPr/>
          </a:p>
          <a:p>
            <a:pPr indent="-336550" lvl="0" marL="342900" marR="0" rtl="0" algn="l">
              <a:lnSpc>
                <a:spcPct val="100000"/>
              </a:lnSpc>
              <a:spcBef>
                <a:spcPts val="40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NITTGCAEHCSLNENITVPDTKVNFYAWKRMEVGQQAVEVWQGLALLSEA</a:t>
            </a:r>
            <a:endParaRPr/>
          </a:p>
          <a:p>
            <a:pPr indent="-336550" lvl="0" marL="342900" marR="0" rtl="0" algn="l">
              <a:lnSpc>
                <a:spcPct val="100000"/>
              </a:lnSpc>
              <a:spcBef>
                <a:spcPts val="40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VLRGQALLVNSSQPWEPLQLHVDKAVSGLRSLTTLLRALGAQKEAISPPD</a:t>
            </a:r>
            <a:endParaRPr/>
          </a:p>
          <a:p>
            <a:pPr indent="-336550" lvl="0" marL="342900" marR="0" rtl="0" algn="l">
              <a:lnSpc>
                <a:spcPct val="100000"/>
              </a:lnSpc>
              <a:spcBef>
                <a:spcPts val="40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AASAAPLRTITADTFRKLFRVYSNFLRGKLKLYTGEACRTGDR</a:t>
            </a:r>
            <a:endParaRPr/>
          </a:p>
        </p:txBody>
      </p:sp>
      <p:cxnSp>
        <p:nvCxnSpPr>
          <p:cNvPr id="807" name="Google Shape;807;p73"/>
          <p:cNvCxnSpPr/>
          <p:nvPr/>
        </p:nvCxnSpPr>
        <p:spPr>
          <a:xfrm>
            <a:off x="434975" y="1000125"/>
            <a:ext cx="9239250" cy="1587"/>
          </a:xfrm>
          <a:prstGeom prst="straightConnector1">
            <a:avLst/>
          </a:prstGeom>
          <a:noFill/>
          <a:ln cap="sq" cmpd="sng" w="28425">
            <a:solidFill>
              <a:srgbClr val="FF9933"/>
            </a:solidFill>
            <a:prstDash val="solid"/>
            <a:miter lim="800000"/>
            <a:headEnd len="med" w="med" type="none"/>
            <a:tailEnd len="med" w="med" type="none"/>
          </a:ln>
        </p:spPr>
      </p:cxn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14" name="Shape 814"/>
        <p:cNvGrpSpPr/>
        <p:nvPr/>
      </p:nvGrpSpPr>
      <p:grpSpPr>
        <a:xfrm>
          <a:off x="0" y="0"/>
          <a:ext cx="0" cy="0"/>
          <a:chOff x="0" y="0"/>
          <a:chExt cx="0" cy="0"/>
        </a:xfrm>
      </p:grpSpPr>
      <p:sp>
        <p:nvSpPr>
          <p:cNvPr id="815" name="Google Shape;815;p74"/>
          <p:cNvSpPr txBox="1"/>
          <p:nvPr/>
        </p:nvSpPr>
        <p:spPr>
          <a:xfrm>
            <a:off x="152400" y="0"/>
            <a:ext cx="8991600" cy="1008062"/>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a:solidFill>
                  <a:srgbClr val="000000"/>
                </a:solidFill>
                <a:latin typeface="Arial"/>
                <a:ea typeface="Arial"/>
                <a:cs typeface="Arial"/>
                <a:sym typeface="Arial"/>
              </a:rPr>
              <a:t>Πρακτική Άσκηση</a:t>
            </a:r>
            <a:endParaRPr/>
          </a:p>
          <a:p>
            <a:pPr indent="0" lvl="0" marL="0" marR="0" rtl="0" algn="l">
              <a:lnSpc>
                <a:spcPct val="93000"/>
              </a:lnSpc>
              <a:spcBef>
                <a:spcPts val="0"/>
              </a:spcBef>
              <a:spcAft>
                <a:spcPts val="0"/>
              </a:spcAft>
              <a:buNone/>
            </a:pPr>
            <a:r>
              <a:t/>
            </a:r>
            <a:endParaRPr b="1" i="0" sz="3000" u="sng">
              <a:solidFill>
                <a:srgbClr val="000000"/>
              </a:solidFill>
              <a:latin typeface="Arial"/>
              <a:ea typeface="Arial"/>
              <a:cs typeface="Arial"/>
              <a:sym typeface="Arial"/>
            </a:endParaRPr>
          </a:p>
        </p:txBody>
      </p:sp>
      <p:sp>
        <p:nvSpPr>
          <p:cNvPr id="816" name="Google Shape;816;p74"/>
          <p:cNvSpPr txBox="1"/>
          <p:nvPr/>
        </p:nvSpPr>
        <p:spPr>
          <a:xfrm>
            <a:off x="468312" y="639762"/>
            <a:ext cx="9132900" cy="6995400"/>
          </a:xfrm>
          <a:prstGeom prst="rect">
            <a:avLst/>
          </a:prstGeom>
          <a:noFill/>
          <a:ln>
            <a:noFill/>
          </a:ln>
        </p:spPr>
        <p:txBody>
          <a:bodyPr anchorCtr="0" anchor="t" bIns="46800" lIns="90000" spcFirstLastPara="1" rIns="90000" wrap="square" tIns="46800">
            <a:spAutoFit/>
          </a:bodyPr>
          <a:lstStyle/>
          <a:p>
            <a:pPr indent="-168275" lvl="0" marL="168275" marR="0" rtl="0" algn="l">
              <a:lnSpc>
                <a:spcPct val="100000"/>
              </a:lnSpc>
              <a:spcBef>
                <a:spcPts val="0"/>
              </a:spcBef>
              <a:spcAft>
                <a:spcPts val="0"/>
              </a:spcAft>
              <a:buClr>
                <a:srgbClr val="FF9900"/>
              </a:buClr>
              <a:buSzPts val="2400"/>
              <a:buFont typeface="Noto Sans Symbols"/>
              <a:buChar char="●"/>
            </a:pPr>
            <a:r>
              <a:rPr b="0" i="0" lang="en-US" sz="2400" u="none">
                <a:solidFill>
                  <a:srgbClr val="000000"/>
                </a:solidFill>
                <a:latin typeface="Arial"/>
                <a:ea typeface="Arial"/>
                <a:cs typeface="Arial"/>
                <a:sym typeface="Arial"/>
              </a:rPr>
              <a:t>Επισκεφθείτε τη βάση δεδομένων για πρωτεϊνες Uniprot</a:t>
            </a:r>
            <a:endParaRPr/>
          </a:p>
          <a:p>
            <a:pPr indent="-168275" lvl="0" marL="168275" marR="0" rtl="0" algn="l">
              <a:lnSpc>
                <a:spcPct val="100000"/>
              </a:lnSpc>
              <a:spcBef>
                <a:spcPts val="0"/>
              </a:spcBef>
              <a:spcAft>
                <a:spcPts val="0"/>
              </a:spcAft>
              <a:buClr>
                <a:srgbClr val="000000"/>
              </a:buClr>
              <a:buSzPts val="2400"/>
              <a:buFont typeface="Arial"/>
              <a:buNone/>
            </a:pPr>
            <a:r>
              <a:rPr b="0" i="0" lang="en-US" sz="2400" u="sng">
                <a:solidFill>
                  <a:srgbClr val="000000"/>
                </a:solidFill>
                <a:latin typeface="Arial"/>
                <a:ea typeface="Arial"/>
                <a:cs typeface="Arial"/>
                <a:sym typeface="Arial"/>
                <a:hlinkClick r:id="rId3">
                  <a:extLst>
                    <a:ext uri="{A12FA001-AC4F-418D-AE19-62706E023703}">
                      <ahyp:hlinkClr val="tx"/>
                    </a:ext>
                  </a:extLst>
                </a:hlinkClick>
              </a:rPr>
              <a:t>https://www.uniprot.org/</a:t>
            </a:r>
            <a:endParaRPr/>
          </a:p>
          <a:p>
            <a:pPr indent="-168275" lvl="0" marL="168275"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και με «query» το επίσημο σύμβολο για το γονίδιο του </a:t>
            </a:r>
            <a:r>
              <a:rPr lang="en-US" sz="2400"/>
              <a:t>ινωδογόνου</a:t>
            </a:r>
            <a:r>
              <a:rPr b="0" i="0" lang="en-US" sz="2400" u="none">
                <a:solidFill>
                  <a:srgbClr val="000000"/>
                </a:solidFill>
                <a:latin typeface="Arial"/>
                <a:ea typeface="Arial"/>
                <a:cs typeface="Arial"/>
                <a:sym typeface="Arial"/>
              </a:rPr>
              <a:t> αναζητήστε την πρ</a:t>
            </a:r>
            <a:r>
              <a:rPr i="0" lang="en-US" sz="2400" u="none">
                <a:solidFill>
                  <a:schemeClr val="dk1"/>
                </a:solidFill>
              </a:rPr>
              <a:t>ωτε</a:t>
            </a:r>
            <a:r>
              <a:rPr lang="en-US" sz="2400">
                <a:solidFill>
                  <a:schemeClr val="dk1"/>
                </a:solidFill>
              </a:rPr>
              <a:t>ΐ</a:t>
            </a:r>
            <a:r>
              <a:rPr i="0" lang="en-US" sz="2400" u="none">
                <a:solidFill>
                  <a:schemeClr val="dk1"/>
                </a:solidFill>
              </a:rPr>
              <a:t>ν</a:t>
            </a:r>
            <a:r>
              <a:rPr b="0" i="0" lang="en-US" sz="2400" u="none">
                <a:solidFill>
                  <a:srgbClr val="000000"/>
                </a:solidFill>
                <a:latin typeface="Arial"/>
                <a:ea typeface="Arial"/>
                <a:cs typeface="Arial"/>
                <a:sym typeface="Arial"/>
              </a:rPr>
              <a:t>η που κωδικοποιεί.</a:t>
            </a:r>
            <a:endParaRPr/>
          </a:p>
          <a:p>
            <a:pPr indent="-168275" lvl="0" marL="168275"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168275" lvl="0" marL="168275" marR="0" rtl="0" algn="l">
              <a:lnSpc>
                <a:spcPct val="100000"/>
              </a:lnSpc>
              <a:spcBef>
                <a:spcPts val="0"/>
              </a:spcBef>
              <a:spcAft>
                <a:spcPts val="0"/>
              </a:spcAft>
              <a:buClr>
                <a:srgbClr val="FF9900"/>
              </a:buClr>
              <a:buSzPts val="2400"/>
              <a:buFont typeface="Noto Sans Symbols"/>
              <a:buChar char="●"/>
            </a:pPr>
            <a:r>
              <a:rPr b="0" i="0" lang="en-US" sz="2400" u="none">
                <a:solidFill>
                  <a:srgbClr val="000000"/>
                </a:solidFill>
                <a:latin typeface="Arial"/>
                <a:ea typeface="Arial"/>
                <a:cs typeface="Arial"/>
                <a:sym typeface="Arial"/>
              </a:rPr>
              <a:t>Περιορίστε τα αποτελέσματα σας στις </a:t>
            </a:r>
            <a:r>
              <a:rPr lang="en-US" sz="2400"/>
              <a:t>πρωτεΐνες</a:t>
            </a:r>
            <a:r>
              <a:rPr b="0" i="0" lang="en-US" sz="2400" u="none">
                <a:solidFill>
                  <a:srgbClr val="000000"/>
                </a:solidFill>
                <a:latin typeface="Arial"/>
                <a:ea typeface="Arial"/>
                <a:cs typeface="Arial"/>
                <a:sym typeface="Arial"/>
              </a:rPr>
              <a:t> του ανθρώπου του ποντικού και ενός ακόμη ζώου της επιλογής σας.</a:t>
            </a:r>
            <a:endParaRPr/>
          </a:p>
          <a:p>
            <a:pPr indent="-168275" lvl="0" marL="168275"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168275" lvl="0" marL="168275" marR="0" rtl="0" algn="l">
              <a:lnSpc>
                <a:spcPct val="100000"/>
              </a:lnSpc>
              <a:spcBef>
                <a:spcPts val="0"/>
              </a:spcBef>
              <a:spcAft>
                <a:spcPts val="0"/>
              </a:spcAft>
              <a:buClr>
                <a:srgbClr val="FF9900"/>
              </a:buClr>
              <a:buSzPts val="2400"/>
              <a:buFont typeface="Noto Sans Symbols"/>
              <a:buChar char="●"/>
            </a:pPr>
            <a:r>
              <a:rPr b="0" i="0" lang="en-US" sz="2400" u="none">
                <a:solidFill>
                  <a:srgbClr val="000000"/>
                </a:solidFill>
                <a:latin typeface="Arial"/>
                <a:ea typeface="Arial"/>
                <a:cs typeface="Arial"/>
                <a:sym typeface="Arial"/>
              </a:rPr>
              <a:t>Eξάγατε τις ακολουθίες των πρωτεϊνών σε «fasta format» </a:t>
            </a:r>
            <a:endParaRPr/>
          </a:p>
          <a:p>
            <a:pPr indent="-168275" lvl="0" marL="168275"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168275" lvl="0" marL="168275" marR="0" rtl="0" algn="l">
              <a:lnSpc>
                <a:spcPct val="100000"/>
              </a:lnSpc>
              <a:spcBef>
                <a:spcPts val="0"/>
              </a:spcBef>
              <a:spcAft>
                <a:spcPts val="0"/>
              </a:spcAft>
              <a:buClr>
                <a:srgbClr val="FF9900"/>
              </a:buClr>
              <a:buSzPts val="2400"/>
              <a:buFont typeface="Noto Sans Symbols"/>
              <a:buChar char="●"/>
            </a:pPr>
            <a:r>
              <a:rPr b="0" i="0" lang="en-US" sz="2400" u="none">
                <a:solidFill>
                  <a:srgbClr val="000000"/>
                </a:solidFill>
                <a:latin typeface="Arial"/>
                <a:ea typeface="Arial"/>
                <a:cs typeface="Arial"/>
                <a:sym typeface="Arial"/>
              </a:rPr>
              <a:t> Στη συνέχεια αναζητήστε πρωτεινικές δομές με το ίδιο «query» στην βάση δεδομένων για πρωτεϊνικές δομές PDB</a:t>
            </a:r>
            <a:endParaRPr/>
          </a:p>
          <a:p>
            <a:pPr indent="-168275" lvl="0" marL="168275" marR="0" rtl="0" algn="l">
              <a:lnSpc>
                <a:spcPct val="100000"/>
              </a:lnSpc>
              <a:spcBef>
                <a:spcPts val="0"/>
              </a:spcBef>
              <a:spcAft>
                <a:spcPts val="0"/>
              </a:spcAft>
              <a:buClr>
                <a:srgbClr val="000000"/>
              </a:buClr>
              <a:buSzPts val="2400"/>
              <a:buFont typeface="Arial"/>
              <a:buNone/>
            </a:pPr>
            <a:r>
              <a:rPr b="0" i="0" lang="en-US" sz="2400" u="sng">
                <a:solidFill>
                  <a:srgbClr val="000000"/>
                </a:solidFill>
                <a:latin typeface="Arial"/>
                <a:ea typeface="Arial"/>
                <a:cs typeface="Arial"/>
                <a:sym typeface="Arial"/>
                <a:hlinkClick r:id="rId4">
                  <a:extLst>
                    <a:ext uri="{A12FA001-AC4F-418D-AE19-62706E023703}">
                      <ahyp:hlinkClr val="tx"/>
                    </a:ext>
                  </a:extLst>
                </a:hlinkClick>
              </a:rPr>
              <a:t>https://www.rcsb.org/</a:t>
            </a:r>
            <a:endParaRPr/>
          </a:p>
          <a:p>
            <a:pPr indent="-168275" lvl="0" marL="168275" marR="0" rtl="0" algn="l">
              <a:lnSpc>
                <a:spcPct val="100000"/>
              </a:lnSpc>
              <a:spcBef>
                <a:spcPts val="0"/>
              </a:spcBef>
              <a:spcAft>
                <a:spcPts val="0"/>
              </a:spcAft>
              <a:buClr>
                <a:srgbClr val="FF9900"/>
              </a:buClr>
              <a:buSzPts val="2400"/>
              <a:buFont typeface="Noto Sans Symbols"/>
              <a:buChar char="●"/>
            </a:pPr>
            <a:r>
              <a:rPr lang="en-US" sz="2400"/>
              <a:t>Καταγράψτε</a:t>
            </a:r>
            <a:r>
              <a:rPr b="0" i="0" lang="en-US" sz="2400" u="none">
                <a:solidFill>
                  <a:srgbClr val="000000"/>
                </a:solidFill>
                <a:latin typeface="Arial"/>
                <a:ea typeface="Arial"/>
                <a:cs typeface="Arial"/>
                <a:sym typeface="Arial"/>
              </a:rPr>
              <a:t> τα αποτελέσματα των αναζητήσεων σας και σημειώστε τυχόν απορίες σας καθώς και πράγματα που σας έκαναν εντύπωση.</a:t>
            </a:r>
            <a:endParaRPr/>
          </a:p>
          <a:p>
            <a:pPr indent="-168275" lvl="0" marL="168275" marR="0" rtl="0" algn="l">
              <a:lnSpc>
                <a:spcPct val="100000"/>
              </a:lnSpc>
              <a:spcBef>
                <a:spcPts val="0"/>
              </a:spcBef>
              <a:spcAft>
                <a:spcPts val="0"/>
              </a:spcAft>
              <a:buClr>
                <a:srgbClr val="FF9900"/>
              </a:buClr>
              <a:buSzPts val="2400"/>
              <a:buFont typeface="Noto Sans Symbols"/>
              <a:buChar char="●"/>
            </a:pPr>
            <a:r>
              <a:rPr b="0" i="0" lang="en-US" sz="2400" u="none">
                <a:solidFill>
                  <a:srgbClr val="000000"/>
                </a:solidFill>
                <a:latin typeface="Arial"/>
                <a:ea typeface="Arial"/>
                <a:cs typeface="Arial"/>
                <a:sym typeface="Arial"/>
              </a:rPr>
              <a:t>Αποθηκεύστε το αρχείο με τις 3 πρωτεϊνικές αλληλουχίες (</a:t>
            </a:r>
            <a:r>
              <a:rPr lang="en-US" sz="2400"/>
              <a:t>πρωτεΐνη</a:t>
            </a:r>
            <a:r>
              <a:rPr b="0" i="0" lang="en-US" sz="2400" u="none">
                <a:solidFill>
                  <a:srgbClr val="000000"/>
                </a:solidFill>
                <a:latin typeface="Arial"/>
                <a:ea typeface="Arial"/>
                <a:cs typeface="Arial"/>
                <a:sym typeface="Arial"/>
              </a:rPr>
              <a:t> </a:t>
            </a:r>
            <a:r>
              <a:rPr lang="en-US" sz="2400"/>
              <a:t>ινωδογόνου</a:t>
            </a:r>
            <a:r>
              <a:rPr b="0" i="0" lang="en-US" sz="2400" u="none">
                <a:solidFill>
                  <a:srgbClr val="000000"/>
                </a:solidFill>
                <a:latin typeface="Arial"/>
                <a:ea typeface="Arial"/>
                <a:cs typeface="Arial"/>
                <a:sym typeface="Arial"/>
              </a:rPr>
              <a:t> από 3 διαφορετικούς οργανισμούς) σε fasta format.</a:t>
            </a:r>
            <a:endParaRPr/>
          </a:p>
          <a:p>
            <a:pPr indent="0" lvl="0" marL="0" marR="0" rtl="0" algn="l">
              <a:lnSpc>
                <a:spcPct val="93000"/>
              </a:lnSpc>
              <a:spcBef>
                <a:spcPts val="0"/>
              </a:spcBef>
              <a:spcAft>
                <a:spcPts val="0"/>
              </a:spcAft>
              <a:buNone/>
            </a:pPr>
            <a:r>
              <a:t/>
            </a:r>
            <a:endParaRPr b="0" i="0" sz="2400" u="none">
              <a:solidFill>
                <a:srgbClr val="000000"/>
              </a:solidFill>
              <a:latin typeface="Arial"/>
              <a:ea typeface="Arial"/>
              <a:cs typeface="Arial"/>
              <a:sym typeface="Arial"/>
            </a:endParaRPr>
          </a:p>
        </p:txBody>
      </p:sp>
    </p:spTree>
  </p:cSld>
  <p:clrMapOvr>
    <a:masterClrMapping/>
  </p:clrMapOvr>
  <p:transition advTm="1024">
    <p:split/>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23" name="Shape 823"/>
        <p:cNvGrpSpPr/>
        <p:nvPr/>
      </p:nvGrpSpPr>
      <p:grpSpPr>
        <a:xfrm>
          <a:off x="0" y="0"/>
          <a:ext cx="0" cy="0"/>
          <a:chOff x="0" y="0"/>
          <a:chExt cx="0" cy="0"/>
        </a:xfrm>
      </p:grpSpPr>
      <p:sp>
        <p:nvSpPr>
          <p:cNvPr id="824" name="Google Shape;824;p75"/>
          <p:cNvSpPr txBox="1"/>
          <p:nvPr/>
        </p:nvSpPr>
        <p:spPr>
          <a:xfrm>
            <a:off x="0" y="503237"/>
            <a:ext cx="9966325" cy="1370012"/>
          </a:xfrm>
          <a:prstGeom prst="rect">
            <a:avLst/>
          </a:prstGeom>
          <a:noFill/>
          <a:ln>
            <a:noFill/>
          </a:ln>
        </p:spPr>
        <p:txBody>
          <a:bodyPr anchorCtr="0" anchor="b" bIns="44275" lIns="90350" spcFirstLastPara="1" rIns="90350" wrap="square" tIns="44275">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Δύο Γενιές Βάσεων Δεδομένων με Νουκλεοτιδικές Ακολουθίες</a:t>
            </a:r>
            <a:r>
              <a:rPr b="1" i="0" lang="en-US" sz="3200" u="none">
                <a:solidFill>
                  <a:srgbClr val="000000"/>
                </a:solidFill>
                <a:latin typeface="Arial"/>
                <a:ea typeface="Arial"/>
                <a:cs typeface="Arial"/>
                <a:sym typeface="Arial"/>
              </a:rPr>
              <a:t> </a:t>
            </a:r>
            <a:br>
              <a:rPr b="1" i="0" lang="en-US" sz="2800" u="none">
                <a:solidFill>
                  <a:srgbClr val="000000"/>
                </a:solidFill>
                <a:latin typeface="Arial"/>
                <a:ea typeface="Arial"/>
                <a:cs typeface="Arial"/>
                <a:sym typeface="Arial"/>
              </a:rPr>
            </a:br>
            <a:endParaRPr b="1" i="0" sz="2800" u="none">
              <a:solidFill>
                <a:srgbClr val="000000"/>
              </a:solidFill>
              <a:latin typeface="Arial"/>
              <a:ea typeface="Arial"/>
              <a:cs typeface="Arial"/>
              <a:sym typeface="Arial"/>
            </a:endParaRPr>
          </a:p>
          <a:p>
            <a:pPr indent="0" lvl="0" marL="0" marR="0" rtl="0" algn="l">
              <a:lnSpc>
                <a:spcPct val="93000"/>
              </a:lnSpc>
              <a:spcBef>
                <a:spcPts val="0"/>
              </a:spcBef>
              <a:spcAft>
                <a:spcPts val="0"/>
              </a:spcAft>
              <a:buNone/>
            </a:pPr>
            <a:r>
              <a:t/>
            </a:r>
            <a:endParaRPr b="1" i="0" sz="2800" u="none">
              <a:solidFill>
                <a:srgbClr val="000000"/>
              </a:solidFill>
              <a:latin typeface="Arial"/>
              <a:ea typeface="Arial"/>
              <a:cs typeface="Arial"/>
              <a:sym typeface="Arial"/>
            </a:endParaRPr>
          </a:p>
        </p:txBody>
      </p:sp>
      <p:sp>
        <p:nvSpPr>
          <p:cNvPr id="825" name="Google Shape;825;p75"/>
          <p:cNvSpPr txBox="1"/>
          <p:nvPr/>
        </p:nvSpPr>
        <p:spPr>
          <a:xfrm>
            <a:off x="4951412" y="2262187"/>
            <a:ext cx="3811587" cy="576262"/>
          </a:xfrm>
          <a:prstGeom prst="rect">
            <a:avLst/>
          </a:prstGeom>
          <a:noFill/>
          <a:ln>
            <a:noFill/>
          </a:ln>
        </p:spPr>
        <p:txBody>
          <a:bodyPr anchorCtr="0" anchor="t" bIns="44275" lIns="90350" spcFirstLastPara="1" rIns="90350" wrap="square" tIns="44275">
            <a:noAutofit/>
          </a:bodyPr>
          <a:lstStyle/>
          <a:p>
            <a:pPr indent="-266698" lvl="0" marL="338137" marR="0" rtl="0" algn="l">
              <a:lnSpc>
                <a:spcPct val="10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ΕΥΡΩΠΗ</a:t>
            </a:r>
            <a:endParaRPr/>
          </a:p>
        </p:txBody>
      </p:sp>
      <p:sp>
        <p:nvSpPr>
          <p:cNvPr id="826" name="Google Shape;826;p75"/>
          <p:cNvSpPr/>
          <p:nvPr/>
        </p:nvSpPr>
        <p:spPr>
          <a:xfrm>
            <a:off x="1143000" y="3605212"/>
            <a:ext cx="1981200" cy="762000"/>
          </a:xfrm>
          <a:prstGeom prst="flowChartAlternateProcess">
            <a:avLst/>
          </a:prstGeom>
          <a:solidFill>
            <a:srgbClr val="FFCC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GenBank</a:t>
            </a:r>
            <a:endParaRPr/>
          </a:p>
        </p:txBody>
      </p:sp>
      <p:sp>
        <p:nvSpPr>
          <p:cNvPr id="827" name="Google Shape;827;p75"/>
          <p:cNvSpPr/>
          <p:nvPr/>
        </p:nvSpPr>
        <p:spPr>
          <a:xfrm>
            <a:off x="1828800" y="4519612"/>
            <a:ext cx="609600" cy="533400"/>
          </a:xfrm>
          <a:prstGeom prst="downArrow">
            <a:avLst>
              <a:gd fmla="val 16200" name="adj1"/>
              <a:gd fmla="val 5400" name="adj2"/>
            </a:avLst>
          </a:prstGeom>
          <a:solidFill>
            <a:srgbClr val="063DE8">
              <a:alpha val="48627"/>
            </a:srgbClr>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28" name="Google Shape;828;p75"/>
          <p:cNvSpPr/>
          <p:nvPr/>
        </p:nvSpPr>
        <p:spPr>
          <a:xfrm>
            <a:off x="1143000" y="5281612"/>
            <a:ext cx="1981200" cy="685800"/>
          </a:xfrm>
          <a:prstGeom prst="flowChartAlternateProcess">
            <a:avLst/>
          </a:prstGeom>
          <a:solidFill>
            <a:srgbClr val="0080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RefSeq</a:t>
            </a:r>
            <a:endParaRPr/>
          </a:p>
        </p:txBody>
      </p:sp>
      <p:sp>
        <p:nvSpPr>
          <p:cNvPr id="829" name="Google Shape;829;p75"/>
          <p:cNvSpPr/>
          <p:nvPr/>
        </p:nvSpPr>
        <p:spPr>
          <a:xfrm>
            <a:off x="5029200" y="3605212"/>
            <a:ext cx="1981200" cy="762000"/>
          </a:xfrm>
          <a:prstGeom prst="flowChartAlternateProcess">
            <a:avLst/>
          </a:prstGeom>
          <a:solidFill>
            <a:srgbClr val="FFCC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ENA</a:t>
            </a:r>
            <a:endParaRPr/>
          </a:p>
        </p:txBody>
      </p:sp>
      <p:sp>
        <p:nvSpPr>
          <p:cNvPr id="830" name="Google Shape;830;p75"/>
          <p:cNvSpPr/>
          <p:nvPr/>
        </p:nvSpPr>
        <p:spPr>
          <a:xfrm>
            <a:off x="5715000" y="4519612"/>
            <a:ext cx="609600" cy="533400"/>
          </a:xfrm>
          <a:prstGeom prst="downArrow">
            <a:avLst>
              <a:gd fmla="val 16200" name="adj1"/>
              <a:gd fmla="val 5400" name="adj2"/>
            </a:avLst>
          </a:prstGeom>
          <a:solidFill>
            <a:srgbClr val="063DE8">
              <a:alpha val="48627"/>
            </a:srgbClr>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1" name="Google Shape;831;p75"/>
          <p:cNvSpPr/>
          <p:nvPr/>
        </p:nvSpPr>
        <p:spPr>
          <a:xfrm>
            <a:off x="5029200" y="5281612"/>
            <a:ext cx="1981200" cy="685800"/>
          </a:xfrm>
          <a:prstGeom prst="flowChartAlternateProcess">
            <a:avLst/>
          </a:prstGeom>
          <a:solidFill>
            <a:srgbClr val="0080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ENSEMBL</a:t>
            </a:r>
            <a:endParaRPr/>
          </a:p>
        </p:txBody>
      </p:sp>
      <p:sp>
        <p:nvSpPr>
          <p:cNvPr id="832" name="Google Shape;832;p75"/>
          <p:cNvSpPr/>
          <p:nvPr/>
        </p:nvSpPr>
        <p:spPr>
          <a:xfrm>
            <a:off x="3352800" y="3757612"/>
            <a:ext cx="1371600" cy="457200"/>
          </a:xfrm>
          <a:prstGeom prst="leftRightArrow">
            <a:avLst>
              <a:gd fmla="val 4300" name="adj1"/>
              <a:gd fmla="val 5400" name="adj2"/>
            </a:avLst>
          </a:prstGeom>
          <a:solidFill>
            <a:srgbClr val="0000FF">
              <a:alpha val="48627"/>
            </a:srgbClr>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3" name="Google Shape;833;p75"/>
          <p:cNvSpPr txBox="1"/>
          <p:nvPr/>
        </p:nvSpPr>
        <p:spPr>
          <a:xfrm>
            <a:off x="1096962" y="2398712"/>
            <a:ext cx="3657600" cy="527050"/>
          </a:xfrm>
          <a:prstGeom prst="rect">
            <a:avLst/>
          </a:prstGeom>
          <a:noFill/>
          <a:ln>
            <a:noFill/>
          </a:ln>
        </p:spPr>
        <p:txBody>
          <a:bodyPr anchorCtr="0" anchor="t" bIns="44275" lIns="90350" spcFirstLastPara="1" rIns="90350" wrap="square" tIns="44275">
            <a:spAutoFit/>
          </a:bodyPr>
          <a:lstStyle/>
          <a:p>
            <a:pPr indent="-266698" lvl="0" marL="338137" marR="0" rtl="0" algn="l">
              <a:lnSpc>
                <a:spcPct val="9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Η.Π.Α</a:t>
            </a:r>
            <a:endParaRPr/>
          </a:p>
        </p:txBody>
      </p:sp>
      <p:sp>
        <p:nvSpPr>
          <p:cNvPr id="834" name="Google Shape;834;p75"/>
          <p:cNvSpPr/>
          <p:nvPr/>
        </p:nvSpPr>
        <p:spPr>
          <a:xfrm>
            <a:off x="3059112" y="2960687"/>
            <a:ext cx="1439862" cy="720725"/>
          </a:xfrm>
          <a:prstGeom prst="wedgeEllipseCallout">
            <a:avLst>
              <a:gd fmla="val 1350" name="adj1"/>
              <a:gd fmla="val 25920" name="adj2"/>
            </a:avLst>
          </a:prstGeom>
          <a:solidFill>
            <a:srgbClr val="BBE0E3"/>
          </a:solidFill>
          <a:ln cap="flat" cmpd="sng" w="19075">
            <a:solidFill>
              <a:srgbClr val="FF9933"/>
            </a:solidFill>
            <a:prstDash val="solid"/>
            <a:miter lim="800000"/>
            <a:headEnd len="sm" w="sm" type="none"/>
            <a:tailEnd len="sm" w="sm" type="none"/>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NCBI</a:t>
            </a:r>
            <a:endParaRPr/>
          </a:p>
        </p:txBody>
      </p:sp>
      <p:sp>
        <p:nvSpPr>
          <p:cNvPr id="835" name="Google Shape;835;p75"/>
          <p:cNvSpPr/>
          <p:nvPr/>
        </p:nvSpPr>
        <p:spPr>
          <a:xfrm>
            <a:off x="7091362" y="3105150"/>
            <a:ext cx="2327275" cy="719137"/>
          </a:xfrm>
          <a:prstGeom prst="wedgeEllipseCallout">
            <a:avLst>
              <a:gd fmla="val 955" name="adj1"/>
              <a:gd fmla="val 20357" name="adj2"/>
            </a:avLst>
          </a:prstGeom>
          <a:solidFill>
            <a:srgbClr val="BBE0E3"/>
          </a:solidFill>
          <a:ln cap="flat" cmpd="sng" w="19075">
            <a:solidFill>
              <a:srgbClr val="FF9933"/>
            </a:solidFill>
            <a:prstDash val="solid"/>
            <a:miter lim="800000"/>
            <a:headEnd len="sm" w="sm" type="none"/>
            <a:tailEnd len="sm" w="sm" type="none"/>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 EMBL/ EBI</a:t>
            </a:r>
            <a:endParaRPr/>
          </a:p>
          <a:p>
            <a:pPr indent="0" lvl="0" marL="0" marR="0" rtl="0" algn="l">
              <a:lnSpc>
                <a:spcPct val="93000"/>
              </a:lnSpc>
              <a:spcBef>
                <a:spcPts val="0"/>
              </a:spcBef>
              <a:spcAft>
                <a:spcPts val="0"/>
              </a:spcAft>
              <a:buNone/>
            </a:pPr>
            <a:r>
              <a:t/>
            </a:r>
            <a:endParaRPr b="1" i="0" sz="1800" u="none">
              <a:solidFill>
                <a:srgbClr val="000000"/>
              </a:solidFill>
              <a:latin typeface="Arial"/>
              <a:ea typeface="Arial"/>
              <a:cs typeface="Arial"/>
              <a:sym typeface="Arial"/>
            </a:endParaRPr>
          </a:p>
        </p:txBody>
      </p:sp>
      <p:cxnSp>
        <p:nvCxnSpPr>
          <p:cNvPr id="836" name="Google Shape;836;p75"/>
          <p:cNvCxnSpPr/>
          <p:nvPr/>
        </p:nvCxnSpPr>
        <p:spPr>
          <a:xfrm>
            <a:off x="396875" y="1303337"/>
            <a:ext cx="8382000" cy="3300"/>
          </a:xfrm>
          <a:prstGeom prst="bentConnector3">
            <a:avLst>
              <a:gd fmla="val 10800" name="adj1"/>
            </a:avLst>
          </a:prstGeom>
          <a:noFill/>
          <a:ln cap="flat" cmpd="sng" w="28425">
            <a:solidFill>
              <a:srgbClr val="FF9933"/>
            </a:solidFill>
            <a:prstDash val="solid"/>
            <a:miter lim="800000"/>
            <a:headEnd len="med" w="med" type="none"/>
            <a:tailEnd len="med" w="med" type="none"/>
          </a:ln>
        </p:spPr>
      </p:cxnSp>
      <p:grpSp>
        <p:nvGrpSpPr>
          <p:cNvPr id="837" name="Google Shape;837;p75"/>
          <p:cNvGrpSpPr/>
          <p:nvPr/>
        </p:nvGrpSpPr>
        <p:grpSpPr>
          <a:xfrm>
            <a:off x="3382962" y="6583362"/>
            <a:ext cx="3513137" cy="730250"/>
            <a:chOff x="2131" y="4147"/>
            <a:chExt cx="2213" cy="460"/>
          </a:xfrm>
        </p:grpSpPr>
        <p:sp>
          <p:nvSpPr>
            <p:cNvPr id="838" name="Google Shape;838;p75"/>
            <p:cNvSpPr/>
            <p:nvPr/>
          </p:nvSpPr>
          <p:spPr>
            <a:xfrm>
              <a:off x="2131" y="4147"/>
              <a:ext cx="2213" cy="460"/>
            </a:xfrm>
            <a:custGeom>
              <a:rect b="b" l="l" r="r" t="t"/>
              <a:pathLst>
                <a:path extrusionOk="0" h="120000" w="120000">
                  <a:moveTo>
                    <a:pt x="0" y="0"/>
                  </a:moveTo>
                  <a:lnTo>
                    <a:pt x="120000" y="0"/>
                  </a:lnTo>
                  <a:lnTo>
                    <a:pt x="120000" y="120000"/>
                  </a:lnTo>
                  <a:lnTo>
                    <a:pt x="0" y="120000"/>
                  </a:lnTo>
                  <a:close/>
                </a:path>
                <a:path extrusionOk="0" fill="none" h="120000" w="120000">
                  <a:moveTo>
                    <a:pt x="-106013" y="0"/>
                  </a:moveTo>
                  <a:close/>
                  <a:lnTo>
                    <a:pt x="-106013" y="120000"/>
                  </a:lnTo>
                </a:path>
                <a:path extrusionOk="0" fill="none" h="120000" w="120000">
                  <a:moveTo>
                    <a:pt x="-106013" y="1454"/>
                  </a:moveTo>
                  <a:lnTo>
                    <a:pt x="6859" y="-642"/>
                  </a:lnTo>
                </a:path>
              </a:pathLst>
            </a:custGeom>
            <a:solidFill>
              <a:srgbClr val="FF0000">
                <a:alpha val="49803"/>
              </a:srgbClr>
            </a:solidFill>
            <a:ln cap="flat" cmpd="sng" w="118800">
              <a:solidFill>
                <a:srgbClr val="FF33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39" name="Google Shape;839;p75"/>
            <p:cNvSpPr/>
            <p:nvPr/>
          </p:nvSpPr>
          <p:spPr>
            <a:xfrm>
              <a:off x="2713" y="4309"/>
              <a:ext cx="1283" cy="145"/>
            </a:xfrm>
            <a:prstGeom prst="notchedRightArrow">
              <a:avLst>
                <a:gd fmla="val 16200" name="adj1"/>
                <a:gd fmla="val 5400" name="adj2"/>
              </a:avLst>
            </a:prstGeom>
            <a:solidFill>
              <a:srgbClr val="FF0000">
                <a:alpha val="49803"/>
              </a:srgbClr>
            </a:solidFill>
            <a:ln cap="flat" cmpd="sng" w="118800">
              <a:solidFill>
                <a:srgbClr val="FF33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46" name="Shape 846"/>
        <p:cNvGrpSpPr/>
        <p:nvPr/>
      </p:nvGrpSpPr>
      <p:grpSpPr>
        <a:xfrm>
          <a:off x="0" y="0"/>
          <a:ext cx="0" cy="0"/>
          <a:chOff x="0" y="0"/>
          <a:chExt cx="0" cy="0"/>
        </a:xfrm>
      </p:grpSpPr>
      <p:sp>
        <p:nvSpPr>
          <p:cNvPr id="847" name="Google Shape;847;p76"/>
          <p:cNvSpPr/>
          <p:nvPr/>
        </p:nvSpPr>
        <p:spPr>
          <a:xfrm>
            <a:off x="3124200" y="6248400"/>
            <a:ext cx="2895600" cy="306387"/>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8" name="Google Shape;848;p76"/>
          <p:cNvSpPr/>
          <p:nvPr/>
        </p:nvSpPr>
        <p:spPr>
          <a:xfrm>
            <a:off x="685800" y="6248400"/>
            <a:ext cx="1905000" cy="306387"/>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49" name="Google Shape;849;p76"/>
          <p:cNvSpPr txBox="1"/>
          <p:nvPr/>
        </p:nvSpPr>
        <p:spPr>
          <a:xfrm>
            <a:off x="873125" y="1339850"/>
            <a:ext cx="7594600" cy="3262312"/>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a:solidFill>
                  <a:srgbClr val="000000"/>
                </a:solidFill>
                <a:latin typeface="Arial"/>
                <a:ea typeface="Arial"/>
                <a:cs typeface="Arial"/>
                <a:sym typeface="Arial"/>
              </a:rPr>
              <a:t>Μια ξενάγηση στο</a:t>
            </a:r>
            <a:endParaRPr/>
          </a:p>
          <a:p>
            <a:pPr indent="0" lvl="0" marL="0" marR="0" rtl="0" algn="ctr">
              <a:lnSpc>
                <a:spcPct val="100000"/>
              </a:lnSpc>
              <a:spcBef>
                <a:spcPts val="0"/>
              </a:spcBef>
              <a:spcAft>
                <a:spcPts val="0"/>
              </a:spcAft>
              <a:buClr>
                <a:srgbClr val="000000"/>
              </a:buClr>
              <a:buSzPts val="3600"/>
              <a:buFont typeface="Arial"/>
              <a:buNone/>
            </a:pPr>
            <a:r>
              <a:rPr b="1" i="0" lang="en-US" sz="3600" u="none">
                <a:solidFill>
                  <a:srgbClr val="000000"/>
                </a:solidFill>
                <a:latin typeface="Arial"/>
                <a:ea typeface="Arial"/>
                <a:cs typeface="Arial"/>
                <a:sym typeface="Arial"/>
              </a:rPr>
              <a:t>National Center for Biotechnology</a:t>
            </a:r>
            <a:endParaRPr/>
          </a:p>
          <a:p>
            <a:pPr indent="0" lvl="0" marL="0" marR="0" rtl="0" algn="ctr">
              <a:lnSpc>
                <a:spcPct val="100000"/>
              </a:lnSpc>
              <a:spcBef>
                <a:spcPts val="0"/>
              </a:spcBef>
              <a:spcAft>
                <a:spcPts val="0"/>
              </a:spcAft>
              <a:buClr>
                <a:srgbClr val="000000"/>
              </a:buClr>
              <a:buSzPts val="3600"/>
              <a:buFont typeface="Arial"/>
              <a:buNone/>
            </a:pPr>
            <a:r>
              <a:rPr b="1" i="0" lang="en-US" sz="3600" u="none">
                <a:solidFill>
                  <a:srgbClr val="000000"/>
                </a:solidFill>
                <a:latin typeface="Arial"/>
                <a:ea typeface="Arial"/>
                <a:cs typeface="Arial"/>
                <a:sym typeface="Arial"/>
              </a:rPr>
              <a:t>Information (NCBI)</a:t>
            </a:r>
            <a:endParaRPr/>
          </a:p>
          <a:p>
            <a:pPr indent="0" lvl="0" marL="0" marR="0" rtl="0" algn="ctr">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CCCCFF"/>
              </a:buClr>
              <a:buSzPts val="4400"/>
              <a:buFont typeface="Arial"/>
              <a:buNone/>
            </a:pPr>
            <a:r>
              <a:rPr b="1" i="0" lang="en-US" sz="4400" u="sng">
                <a:solidFill>
                  <a:srgbClr val="CCCCFF"/>
                </a:solidFill>
                <a:latin typeface="Arial"/>
                <a:ea typeface="Arial"/>
                <a:cs typeface="Arial"/>
                <a:sym typeface="Arial"/>
                <a:hlinkClick r:id="rId3">
                  <a:extLst>
                    <a:ext uri="{A12FA001-AC4F-418D-AE19-62706E023703}">
                      <ahyp:hlinkClr val="tx"/>
                    </a:ext>
                  </a:extLst>
                </a:hlinkClick>
              </a:rPr>
              <a:t>www.ncbi.nlm.nih.gov</a:t>
            </a:r>
            <a:endParaRPr/>
          </a:p>
          <a:p>
            <a:pPr indent="0" lvl="0" marL="0" marR="0" rtl="0" algn="ctr">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None/>
            </a:pPr>
            <a:r>
              <a:t/>
            </a:r>
            <a:endParaRPr b="0" i="0" sz="1400" u="none">
              <a:solidFill>
                <a:srgbClr val="000000"/>
              </a:solidFill>
              <a:latin typeface="Arial"/>
              <a:ea typeface="Arial"/>
              <a:cs typeface="Arial"/>
              <a:sym typeface="Arial"/>
            </a:endParaRPr>
          </a:p>
        </p:txBody>
      </p:sp>
    </p:spTree>
  </p:cSld>
  <p:clrMapOvr>
    <a:masterClrMapping/>
  </p:clrMapOvr>
  <p:transition advTm="1024">
    <p:split/>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56" name="Shape 856"/>
        <p:cNvGrpSpPr/>
        <p:nvPr/>
      </p:nvGrpSpPr>
      <p:grpSpPr>
        <a:xfrm>
          <a:off x="0" y="0"/>
          <a:ext cx="0" cy="0"/>
          <a:chOff x="0" y="0"/>
          <a:chExt cx="0" cy="0"/>
        </a:xfrm>
      </p:grpSpPr>
      <p:sp>
        <p:nvSpPr>
          <p:cNvPr id="857" name="Google Shape;857;p77"/>
          <p:cNvSpPr txBox="1"/>
          <p:nvPr/>
        </p:nvSpPr>
        <p:spPr>
          <a:xfrm>
            <a:off x="182562" y="119062"/>
            <a:ext cx="3929062" cy="520700"/>
          </a:xfrm>
          <a:prstGeom prst="rect">
            <a:avLst/>
          </a:prstGeom>
          <a:solidFill>
            <a:srgbClr val="CACACA"/>
          </a:solid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www.ncbi.nlm.nih.gov</a:t>
            </a:r>
            <a:endParaRPr/>
          </a:p>
        </p:txBody>
      </p:sp>
      <p:pic>
        <p:nvPicPr>
          <p:cNvPr id="858" name="Google Shape;858;p77"/>
          <p:cNvPicPr preferRelativeResize="0"/>
          <p:nvPr/>
        </p:nvPicPr>
        <p:blipFill rotWithShape="1">
          <a:blip r:embed="rId3">
            <a:alphaModFix/>
          </a:blip>
          <a:srcRect b="9999" l="0" r="0" t="9999"/>
          <a:stretch/>
        </p:blipFill>
        <p:spPr>
          <a:xfrm>
            <a:off x="0" y="2011362"/>
            <a:ext cx="10079037" cy="4562475"/>
          </a:xfrm>
          <a:prstGeom prst="rect">
            <a:avLst/>
          </a:prstGeom>
          <a:noFill/>
          <a:ln>
            <a:noFill/>
          </a:ln>
        </p:spPr>
      </p:pic>
      <p:cxnSp>
        <p:nvCxnSpPr>
          <p:cNvPr id="859" name="Google Shape;859;p77"/>
          <p:cNvCxnSpPr/>
          <p:nvPr/>
        </p:nvCxnSpPr>
        <p:spPr>
          <a:xfrm>
            <a:off x="122237" y="822325"/>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860" name="Google Shape;860;p77"/>
          <p:cNvSpPr/>
          <p:nvPr/>
        </p:nvSpPr>
        <p:spPr>
          <a:xfrm>
            <a:off x="6950075" y="2925762"/>
            <a:ext cx="457200" cy="27463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ransition advTm="1024">
    <p:spli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67" name="Shape 867"/>
        <p:cNvGrpSpPr/>
        <p:nvPr/>
      </p:nvGrpSpPr>
      <p:grpSpPr>
        <a:xfrm>
          <a:off x="0" y="0"/>
          <a:ext cx="0" cy="0"/>
          <a:chOff x="0" y="0"/>
          <a:chExt cx="0" cy="0"/>
        </a:xfrm>
      </p:grpSpPr>
      <p:sp>
        <p:nvSpPr>
          <p:cNvPr id="868" name="Google Shape;868;p78"/>
          <p:cNvSpPr/>
          <p:nvPr/>
        </p:nvSpPr>
        <p:spPr>
          <a:xfrm>
            <a:off x="3124200" y="6248400"/>
            <a:ext cx="2895600" cy="306387"/>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69" name="Google Shape;869;p78"/>
          <p:cNvSpPr/>
          <p:nvPr/>
        </p:nvSpPr>
        <p:spPr>
          <a:xfrm>
            <a:off x="685800" y="6248400"/>
            <a:ext cx="1905000" cy="306387"/>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70" name="Google Shape;870;p78"/>
          <p:cNvSpPr txBox="1"/>
          <p:nvPr/>
        </p:nvSpPr>
        <p:spPr>
          <a:xfrm>
            <a:off x="365125" y="882650"/>
            <a:ext cx="8778875" cy="6677025"/>
          </a:xfrm>
          <a:prstGeom prst="rect">
            <a:avLst/>
          </a:prstGeom>
          <a:noFill/>
          <a:ln>
            <a:noFill/>
          </a:ln>
        </p:spPr>
        <p:txBody>
          <a:bodyPr anchorCtr="0" anchor="t" bIns="46800" lIns="90000" spcFirstLastPara="1" rIns="90000" wrap="square" tIns="46800">
            <a:spAutoFit/>
          </a:bodyPr>
          <a:lstStyle/>
          <a:p>
            <a:pPr indent="-168275" lvl="0" marL="168275" marR="0" rtl="0" algn="l">
              <a:lnSpc>
                <a:spcPct val="120000"/>
              </a:lnSpc>
              <a:spcBef>
                <a:spcPts val="0"/>
              </a:spcBef>
              <a:spcAft>
                <a:spcPts val="0"/>
              </a:spcAft>
              <a:buClr>
                <a:srgbClr val="FF9900"/>
              </a:buClr>
              <a:buSzPts val="2000"/>
              <a:buFont typeface="Noto Sans Symbols"/>
              <a:buChar char="●"/>
            </a:pPr>
            <a:r>
              <a:rPr b="0" i="0" lang="en-US" sz="2000" u="none">
                <a:solidFill>
                  <a:srgbClr val="000000"/>
                </a:solidFill>
                <a:latin typeface="Arial"/>
                <a:ea typeface="Arial"/>
                <a:cs typeface="Arial"/>
                <a:sym typeface="Arial"/>
              </a:rPr>
              <a:t>Το PubMed αναπτύχθηκε από το  National Center for Biotechnology Information (NCBI).Το PubMed παρέχει πρόσβαση σε βιβλιογραφικές πληροφορίες όπως MEDLINΕ.</a:t>
            </a:r>
            <a:endParaRPr/>
          </a:p>
          <a:p>
            <a:pPr indent="-168275" lvl="0" marL="168275" marR="0" rtl="0" algn="l">
              <a:lnSpc>
                <a:spcPct val="120000"/>
              </a:lnSpc>
              <a:spcBef>
                <a:spcPts val="0"/>
              </a:spcBef>
              <a:spcAft>
                <a:spcPts val="0"/>
              </a:spcAft>
              <a:buClr>
                <a:srgbClr val="FF9900"/>
              </a:buClr>
              <a:buSzPts val="2000"/>
              <a:buFont typeface="Noto Sans Symbols"/>
              <a:buChar char="●"/>
            </a:pPr>
            <a:r>
              <a:rPr b="0" i="0" lang="en-US" sz="2000" u="none">
                <a:solidFill>
                  <a:srgbClr val="000000"/>
                </a:solidFill>
                <a:latin typeface="Arial"/>
                <a:ea typeface="Arial"/>
                <a:cs typeface="Arial"/>
                <a:sym typeface="Arial"/>
              </a:rPr>
              <a:t>Το MEDLINE καλύπτει τα πεδία της Ιατρικής, νοσηλευτικής, οδοντιατρικής, κτηνιατρικής, των μελετών δημόσιας υγιεινής και των προκλινικών μελετών.</a:t>
            </a:r>
            <a:endParaRPr/>
          </a:p>
          <a:p>
            <a:pPr indent="-168275" lvl="0" marL="168275" marR="0" rtl="0" algn="l">
              <a:lnSpc>
                <a:spcPct val="120000"/>
              </a:lnSpc>
              <a:spcBef>
                <a:spcPts val="0"/>
              </a:spcBef>
              <a:spcAft>
                <a:spcPts val="0"/>
              </a:spcAft>
              <a:buClr>
                <a:srgbClr val="FF9900"/>
              </a:buClr>
              <a:buSzPts val="2000"/>
              <a:buFont typeface="Noto Sans Symbols"/>
              <a:buChar char="●"/>
            </a:pPr>
            <a:r>
              <a:rPr b="0" i="0" lang="en-US" sz="2000" u="none">
                <a:solidFill>
                  <a:srgbClr val="000000"/>
                </a:solidFill>
                <a:latin typeface="Arial"/>
                <a:ea typeface="Arial"/>
                <a:cs typeface="Arial"/>
                <a:sym typeface="Arial"/>
              </a:rPr>
              <a:t>Περισσότερα από 4,600 περιοδικά του Ιατροβιολογικού χώρου που εκδίδονται στις Η.Π.Α και σε 70 άλλες χώρες.</a:t>
            </a:r>
            <a:endParaRPr/>
          </a:p>
          <a:p>
            <a:pPr indent="-168275" lvl="0" marL="168275" marR="0" rtl="0" algn="l">
              <a:lnSpc>
                <a:spcPct val="120000"/>
              </a:lnSpc>
              <a:spcBef>
                <a:spcPts val="0"/>
              </a:spcBef>
              <a:spcAft>
                <a:spcPts val="0"/>
              </a:spcAft>
              <a:buClr>
                <a:srgbClr val="FF9900"/>
              </a:buClr>
              <a:buSzPts val="2000"/>
              <a:buFont typeface="Noto Sans Symbols"/>
              <a:buChar char="●"/>
            </a:pPr>
            <a:r>
              <a:rPr b="0" i="0" lang="en-US" sz="2000" u="none">
                <a:solidFill>
                  <a:srgbClr val="000000"/>
                </a:solidFill>
                <a:latin typeface="Arial"/>
                <a:ea typeface="Arial"/>
                <a:cs typeface="Arial"/>
                <a:sym typeface="Arial"/>
              </a:rPr>
              <a:t>Παραθέματα πριν από το 1965 βρίσκονται στο OLDMEDLINE, που αναζητούμε μέσα απ’ το MEDLINE.</a:t>
            </a:r>
            <a:endParaRPr/>
          </a:p>
          <a:p>
            <a:pPr indent="-168275" lvl="0" marL="168275" marR="0" rtl="0" algn="l">
              <a:lnSpc>
                <a:spcPct val="120000"/>
              </a:lnSpc>
              <a:spcBef>
                <a:spcPts val="0"/>
              </a:spcBef>
              <a:spcAft>
                <a:spcPts val="0"/>
              </a:spcAft>
              <a:buClr>
                <a:srgbClr val="FF9900"/>
              </a:buClr>
              <a:buSzPts val="2000"/>
              <a:buFont typeface="Noto Sans Symbols"/>
              <a:buChar char="●"/>
            </a:pPr>
            <a:r>
              <a:rPr b="0" i="0" lang="en-US" sz="2000" u="none">
                <a:solidFill>
                  <a:srgbClr val="000000"/>
                </a:solidFill>
                <a:latin typeface="Arial"/>
                <a:ea typeface="Arial"/>
                <a:cs typeface="Arial"/>
                <a:sym typeface="Arial"/>
              </a:rPr>
              <a:t>Περιλαμβάνει συνδέσεις προς βάσεις βιολογικών δεδομένων και προς κάποια περιοδικά.</a:t>
            </a:r>
            <a:endParaRPr/>
          </a:p>
          <a:p>
            <a:pPr indent="-168275" lvl="0" marL="168275" marR="0" rtl="0" algn="l">
              <a:lnSpc>
                <a:spcPct val="120000"/>
              </a:lnSpc>
              <a:spcBef>
                <a:spcPts val="0"/>
              </a:spcBef>
              <a:spcAft>
                <a:spcPts val="0"/>
              </a:spcAft>
              <a:buClr>
                <a:srgbClr val="FF9900"/>
              </a:buClr>
              <a:buSzPts val="2000"/>
              <a:buFont typeface="Noto Sans Symbols"/>
              <a:buChar char="●"/>
            </a:pPr>
            <a:r>
              <a:rPr b="0" i="0" lang="en-US" sz="2000" u="none">
                <a:solidFill>
                  <a:srgbClr val="000000"/>
                </a:solidFill>
                <a:latin typeface="Arial"/>
                <a:ea typeface="Arial"/>
                <a:cs typeface="Arial"/>
                <a:sym typeface="Arial"/>
              </a:rPr>
              <a:t>Καινούρια αρχεία προστίθενται στο  PreMEDLINE καθημερινά! </a:t>
            </a:r>
            <a:endParaRPr/>
          </a:p>
          <a:p>
            <a:pPr indent="-168275" lvl="0" marL="168275" marR="0" rtl="0" algn="l">
              <a:lnSpc>
                <a:spcPct val="120000"/>
              </a:lnSpc>
              <a:spcBef>
                <a:spcPts val="0"/>
              </a:spcBef>
              <a:spcAft>
                <a:spcPts val="0"/>
              </a:spcAft>
              <a:buClr>
                <a:srgbClr val="FF9900"/>
              </a:buClr>
              <a:buSzPts val="2000"/>
              <a:buFont typeface="Noto Sans Symbols"/>
              <a:buChar char="●"/>
            </a:pPr>
            <a:r>
              <a:rPr b="0" i="0" lang="en-US" sz="2000" u="none">
                <a:solidFill>
                  <a:srgbClr val="000000"/>
                </a:solidFill>
                <a:latin typeface="Arial"/>
                <a:ea typeface="Arial"/>
                <a:cs typeface="Arial"/>
                <a:sym typeface="Arial"/>
              </a:rPr>
              <a:t>Πολλές δημοσιεύσεις που δεν έχουν σχέση με τον άνθρωπο δεν βρίσκονται στο Medline!</a:t>
            </a:r>
            <a:endParaRPr/>
          </a:p>
          <a:p>
            <a:pPr indent="-168275" lvl="0" marL="168275" marR="0" rtl="0" algn="l">
              <a:lnSpc>
                <a:spcPct val="120000"/>
              </a:lnSpc>
              <a:spcBef>
                <a:spcPts val="0"/>
              </a:spcBef>
              <a:spcAft>
                <a:spcPts val="0"/>
              </a:spcAft>
              <a:buClr>
                <a:srgbClr val="FF9900"/>
              </a:buClr>
              <a:buSzPts val="2000"/>
              <a:buFont typeface="Noto Sans Symbols"/>
              <a:buChar char="●"/>
            </a:pPr>
            <a:r>
              <a:rPr b="0" i="0" lang="en-US" sz="2000" u="none">
                <a:solidFill>
                  <a:srgbClr val="000000"/>
                </a:solidFill>
                <a:latin typeface="Arial"/>
                <a:ea typeface="Arial"/>
                <a:cs typeface="Arial"/>
                <a:sym typeface="Arial"/>
              </a:rPr>
              <a:t>Πριν το 1970, είχε μόνο τους 10 πρώτους συγγραφείς!</a:t>
            </a:r>
            <a:endParaRPr/>
          </a:p>
          <a:p>
            <a:pPr indent="-168275" lvl="0" marL="168275" marR="0" rtl="0" algn="l">
              <a:lnSpc>
                <a:spcPct val="120000"/>
              </a:lnSpc>
              <a:spcBef>
                <a:spcPts val="0"/>
              </a:spcBef>
              <a:spcAft>
                <a:spcPts val="0"/>
              </a:spcAft>
              <a:buClr>
                <a:srgbClr val="FF9900"/>
              </a:buClr>
              <a:buSzPts val="2000"/>
              <a:buFont typeface="Noto Sans Symbols"/>
              <a:buChar char="●"/>
            </a:pPr>
            <a:r>
              <a:rPr b="0" i="0" lang="en-US" sz="2000" u="none">
                <a:solidFill>
                  <a:srgbClr val="000000"/>
                </a:solidFill>
                <a:latin typeface="Arial"/>
                <a:ea typeface="Arial"/>
                <a:cs typeface="Arial"/>
                <a:sym typeface="Arial"/>
              </a:rPr>
              <a:t>Μέχρι το 1966 δεν είχαν όλα τα περιοδικά παραθέματα εκεί. </a:t>
            </a:r>
            <a:endParaRPr/>
          </a:p>
          <a:p>
            <a:pPr indent="0" lvl="0" marL="0" marR="0" rtl="0" algn="l">
              <a:lnSpc>
                <a:spcPct val="93000"/>
              </a:lnSpc>
              <a:spcBef>
                <a:spcPts val="0"/>
              </a:spcBef>
              <a:spcAft>
                <a:spcPts val="0"/>
              </a:spcAft>
              <a:buNone/>
            </a:pPr>
            <a:r>
              <a:t/>
            </a:r>
            <a:endParaRPr b="0" i="0" sz="2000" u="none">
              <a:solidFill>
                <a:srgbClr val="000000"/>
              </a:solidFill>
              <a:latin typeface="Arial"/>
              <a:ea typeface="Arial"/>
              <a:cs typeface="Arial"/>
              <a:sym typeface="Arial"/>
            </a:endParaRPr>
          </a:p>
        </p:txBody>
      </p:sp>
      <p:cxnSp>
        <p:nvCxnSpPr>
          <p:cNvPr id="871" name="Google Shape;871;p78"/>
          <p:cNvCxnSpPr/>
          <p:nvPr/>
        </p:nvCxnSpPr>
        <p:spPr>
          <a:xfrm>
            <a:off x="122237" y="82391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872" name="Google Shape;872;p78"/>
          <p:cNvSpPr txBox="1"/>
          <p:nvPr/>
        </p:nvSpPr>
        <p:spPr>
          <a:xfrm>
            <a:off x="14287" y="74612"/>
            <a:ext cx="10301287" cy="750887"/>
          </a:xfrm>
          <a:prstGeom prst="rect">
            <a:avLst/>
          </a:prstGeom>
          <a:noFill/>
          <a:ln>
            <a:noFill/>
          </a:ln>
        </p:spPr>
        <p:txBody>
          <a:bodyPr anchorCtr="0" anchor="t" bIns="45000" lIns="90000" spcFirstLastPara="1" rIns="90000" wrap="square" tIns="45000">
            <a:noAutofit/>
          </a:bodyPr>
          <a:lstStyle/>
          <a:p>
            <a:pPr indent="0" lvl="0" marL="0" marR="0" rtl="0" algn="l">
              <a:lnSpc>
                <a:spcPct val="12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PubMed - Η κύρια πηγή αναζήτησης βιβλιογραφίας</a:t>
            </a:r>
            <a:endParaRPr/>
          </a:p>
        </p:txBody>
      </p:sp>
    </p:spTree>
  </p:cSld>
  <p:clrMapOvr>
    <a:masterClrMapping/>
  </p:clrMapOvr>
  <p:transition advTm="1024">
    <p:split/>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79" name="Shape 879"/>
        <p:cNvGrpSpPr/>
        <p:nvPr/>
      </p:nvGrpSpPr>
      <p:grpSpPr>
        <a:xfrm>
          <a:off x="0" y="0"/>
          <a:ext cx="0" cy="0"/>
          <a:chOff x="0" y="0"/>
          <a:chExt cx="0" cy="0"/>
        </a:xfrm>
      </p:grpSpPr>
      <p:sp>
        <p:nvSpPr>
          <p:cNvPr id="880" name="Google Shape;880;p79"/>
          <p:cNvSpPr/>
          <p:nvPr/>
        </p:nvSpPr>
        <p:spPr>
          <a:xfrm>
            <a:off x="1600200" y="1093787"/>
            <a:ext cx="1981200" cy="1981200"/>
          </a:xfrm>
          <a:prstGeom prst="ellipse">
            <a:avLst/>
          </a:prstGeom>
          <a:noFill/>
          <a:ln cap="flat" cmpd="sng" w="381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1" name="Google Shape;881;p79"/>
          <p:cNvSpPr/>
          <p:nvPr/>
        </p:nvSpPr>
        <p:spPr>
          <a:xfrm>
            <a:off x="1600200" y="3325812"/>
            <a:ext cx="1981200" cy="1981200"/>
          </a:xfrm>
          <a:prstGeom prst="ellipse">
            <a:avLst/>
          </a:prstGeom>
          <a:solidFill>
            <a:srgbClr val="66CCFF"/>
          </a:solidFill>
          <a:ln cap="flat" cmpd="sng" w="381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2" name="Google Shape;882;p79"/>
          <p:cNvSpPr/>
          <p:nvPr/>
        </p:nvSpPr>
        <p:spPr>
          <a:xfrm>
            <a:off x="1600200" y="5513387"/>
            <a:ext cx="1981200" cy="1981200"/>
          </a:xfrm>
          <a:prstGeom prst="ellipse">
            <a:avLst/>
          </a:prstGeom>
          <a:solidFill>
            <a:srgbClr val="66CCFF"/>
          </a:solidFill>
          <a:ln cap="flat" cmpd="sng" w="381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3" name="Google Shape;883;p79"/>
          <p:cNvSpPr/>
          <p:nvPr/>
        </p:nvSpPr>
        <p:spPr>
          <a:xfrm>
            <a:off x="2895600" y="1093787"/>
            <a:ext cx="1981200" cy="1981200"/>
          </a:xfrm>
          <a:prstGeom prst="ellipse">
            <a:avLst/>
          </a:prstGeom>
          <a:noFill/>
          <a:ln cap="flat" cmpd="sng" w="381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4" name="Google Shape;884;p79"/>
          <p:cNvSpPr/>
          <p:nvPr/>
        </p:nvSpPr>
        <p:spPr>
          <a:xfrm>
            <a:off x="2895600" y="3325812"/>
            <a:ext cx="1981200" cy="1981200"/>
          </a:xfrm>
          <a:prstGeom prst="ellipse">
            <a:avLst/>
          </a:prstGeom>
          <a:solidFill>
            <a:srgbClr val="66CCFF"/>
          </a:solidFill>
          <a:ln cap="flat" cmpd="sng" w="381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5" name="Google Shape;885;p79"/>
          <p:cNvSpPr/>
          <p:nvPr/>
        </p:nvSpPr>
        <p:spPr>
          <a:xfrm>
            <a:off x="2895600" y="5513387"/>
            <a:ext cx="1981200" cy="1981200"/>
          </a:xfrm>
          <a:prstGeom prst="ellipse">
            <a:avLst/>
          </a:prstGeom>
          <a:solidFill>
            <a:srgbClr val="FFFFFF"/>
          </a:solidFill>
          <a:ln cap="flat" cmpd="sng" w="381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86" name="Google Shape;886;p79"/>
          <p:cNvSpPr txBox="1"/>
          <p:nvPr/>
        </p:nvSpPr>
        <p:spPr>
          <a:xfrm>
            <a:off x="5105400" y="1878000"/>
            <a:ext cx="5236200" cy="833400"/>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Hemoglobin b AND </a:t>
            </a:r>
            <a:r>
              <a:rPr b="1" lang="en-US" sz="2400"/>
              <a:t>Thalassemia</a:t>
            </a:r>
            <a:endParaRPr/>
          </a:p>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(85 results) </a:t>
            </a:r>
            <a:endParaRPr/>
          </a:p>
        </p:txBody>
      </p:sp>
      <p:sp>
        <p:nvSpPr>
          <p:cNvPr id="887" name="Google Shape;887;p79"/>
          <p:cNvSpPr txBox="1"/>
          <p:nvPr/>
        </p:nvSpPr>
        <p:spPr>
          <a:xfrm>
            <a:off x="5121275" y="3973500"/>
            <a:ext cx="5236200" cy="833400"/>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Hemoglobin b OR </a:t>
            </a:r>
            <a:r>
              <a:rPr b="1" lang="en-US" sz="2400"/>
              <a:t>Thalassemia</a:t>
            </a:r>
            <a:endParaRPr/>
          </a:p>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(1,102 results) </a:t>
            </a:r>
            <a:endParaRPr/>
          </a:p>
        </p:txBody>
      </p:sp>
      <p:sp>
        <p:nvSpPr>
          <p:cNvPr id="888" name="Google Shape;888;p79"/>
          <p:cNvSpPr txBox="1"/>
          <p:nvPr/>
        </p:nvSpPr>
        <p:spPr>
          <a:xfrm>
            <a:off x="5181600" y="6275375"/>
            <a:ext cx="5236200" cy="833400"/>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Hemoglobin b NOT Thalassemia</a:t>
            </a:r>
            <a:endParaRPr/>
          </a:p>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(954 results)</a:t>
            </a:r>
            <a:endParaRPr/>
          </a:p>
        </p:txBody>
      </p:sp>
      <p:sp>
        <p:nvSpPr>
          <p:cNvPr id="889" name="Google Shape;889;p79"/>
          <p:cNvSpPr txBox="1"/>
          <p:nvPr/>
        </p:nvSpPr>
        <p:spPr>
          <a:xfrm>
            <a:off x="228600" y="1878012"/>
            <a:ext cx="1347787" cy="46037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1 AND 2</a:t>
            </a:r>
            <a:endParaRPr/>
          </a:p>
        </p:txBody>
      </p:sp>
      <p:sp>
        <p:nvSpPr>
          <p:cNvPr id="890" name="Google Shape;890;p79"/>
          <p:cNvSpPr txBox="1"/>
          <p:nvPr/>
        </p:nvSpPr>
        <p:spPr>
          <a:xfrm>
            <a:off x="152400" y="3951287"/>
            <a:ext cx="1146175" cy="825500"/>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1 OR 2</a:t>
            </a:r>
            <a:endParaRPr/>
          </a:p>
        </p:txBody>
      </p:sp>
      <p:sp>
        <p:nvSpPr>
          <p:cNvPr id="891" name="Google Shape;891;p79"/>
          <p:cNvSpPr txBox="1"/>
          <p:nvPr/>
        </p:nvSpPr>
        <p:spPr>
          <a:xfrm>
            <a:off x="152400" y="6275387"/>
            <a:ext cx="1333500" cy="46037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1 NOT 2</a:t>
            </a:r>
            <a:endParaRPr/>
          </a:p>
        </p:txBody>
      </p:sp>
      <p:sp>
        <p:nvSpPr>
          <p:cNvPr id="892" name="Google Shape;892;p79"/>
          <p:cNvSpPr txBox="1"/>
          <p:nvPr/>
        </p:nvSpPr>
        <p:spPr>
          <a:xfrm>
            <a:off x="2362200" y="1878012"/>
            <a:ext cx="349250" cy="46037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1</a:t>
            </a:r>
            <a:endParaRPr/>
          </a:p>
        </p:txBody>
      </p:sp>
      <p:sp>
        <p:nvSpPr>
          <p:cNvPr id="893" name="Google Shape;893;p79"/>
          <p:cNvSpPr txBox="1"/>
          <p:nvPr/>
        </p:nvSpPr>
        <p:spPr>
          <a:xfrm>
            <a:off x="2286000" y="3973512"/>
            <a:ext cx="349250" cy="46037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1</a:t>
            </a:r>
            <a:endParaRPr/>
          </a:p>
        </p:txBody>
      </p:sp>
      <p:sp>
        <p:nvSpPr>
          <p:cNvPr id="894" name="Google Shape;894;p79"/>
          <p:cNvSpPr txBox="1"/>
          <p:nvPr/>
        </p:nvSpPr>
        <p:spPr>
          <a:xfrm>
            <a:off x="2286000" y="6297612"/>
            <a:ext cx="349250" cy="46037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1</a:t>
            </a:r>
            <a:endParaRPr/>
          </a:p>
        </p:txBody>
      </p:sp>
      <p:sp>
        <p:nvSpPr>
          <p:cNvPr id="895" name="Google Shape;895;p79"/>
          <p:cNvSpPr txBox="1"/>
          <p:nvPr/>
        </p:nvSpPr>
        <p:spPr>
          <a:xfrm>
            <a:off x="3733800" y="1878012"/>
            <a:ext cx="349250" cy="46037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2</a:t>
            </a:r>
            <a:endParaRPr/>
          </a:p>
        </p:txBody>
      </p:sp>
      <p:sp>
        <p:nvSpPr>
          <p:cNvPr id="896" name="Google Shape;896;p79"/>
          <p:cNvSpPr txBox="1"/>
          <p:nvPr/>
        </p:nvSpPr>
        <p:spPr>
          <a:xfrm>
            <a:off x="3810000" y="3973512"/>
            <a:ext cx="349250" cy="46037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2</a:t>
            </a:r>
            <a:endParaRPr/>
          </a:p>
        </p:txBody>
      </p:sp>
      <p:sp>
        <p:nvSpPr>
          <p:cNvPr id="897" name="Google Shape;897;p79"/>
          <p:cNvSpPr txBox="1"/>
          <p:nvPr/>
        </p:nvSpPr>
        <p:spPr>
          <a:xfrm>
            <a:off x="3810000" y="6297612"/>
            <a:ext cx="349250" cy="460375"/>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a:solidFill>
                  <a:srgbClr val="000000"/>
                </a:solidFill>
                <a:latin typeface="Arial"/>
                <a:ea typeface="Arial"/>
                <a:cs typeface="Arial"/>
                <a:sym typeface="Arial"/>
              </a:rPr>
              <a:t>2</a:t>
            </a:r>
            <a:endParaRPr/>
          </a:p>
        </p:txBody>
      </p:sp>
      <p:sp>
        <p:nvSpPr>
          <p:cNvPr id="898" name="Google Shape;898;p79"/>
          <p:cNvSpPr/>
          <p:nvPr/>
        </p:nvSpPr>
        <p:spPr>
          <a:xfrm>
            <a:off x="1600200" y="3325812"/>
            <a:ext cx="1981200" cy="1981200"/>
          </a:xfrm>
          <a:prstGeom prst="ellipse">
            <a:avLst/>
          </a:prstGeom>
          <a:noFill/>
          <a:ln cap="flat" cmpd="sng" w="381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899" name="Google Shape;899;p79"/>
          <p:cNvSpPr/>
          <p:nvPr/>
        </p:nvSpPr>
        <p:spPr>
          <a:xfrm>
            <a:off x="1600200" y="5513387"/>
            <a:ext cx="1981200" cy="1981200"/>
          </a:xfrm>
          <a:prstGeom prst="ellipse">
            <a:avLst/>
          </a:prstGeom>
          <a:noFill/>
          <a:ln cap="flat" cmpd="sng" w="381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00" name="Google Shape;900;p79"/>
          <p:cNvSpPr txBox="1"/>
          <p:nvPr/>
        </p:nvSpPr>
        <p:spPr>
          <a:xfrm>
            <a:off x="0" y="0"/>
            <a:ext cx="5408612" cy="677862"/>
          </a:xfrm>
          <a:prstGeom prst="rect">
            <a:avLst/>
          </a:prstGeom>
          <a:noFill/>
          <a:ln>
            <a:noFill/>
          </a:ln>
        </p:spPr>
        <p:txBody>
          <a:bodyPr anchorCtr="0" anchor="t" bIns="46800" lIns="90000" spcFirstLastPara="1" rIns="90000" wrap="square" tIns="46800">
            <a:spAutoFit/>
          </a:bodyPr>
          <a:lstStyle/>
          <a:p>
            <a:pPr indent="0" lvl="0" marL="0" marR="0" rtl="0" algn="l">
              <a:lnSpc>
                <a:spcPct val="12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Αναζητώντας στο PubMed </a:t>
            </a:r>
            <a:endParaRPr/>
          </a:p>
        </p:txBody>
      </p:sp>
      <p:cxnSp>
        <p:nvCxnSpPr>
          <p:cNvPr id="901" name="Google Shape;901;p79"/>
          <p:cNvCxnSpPr/>
          <p:nvPr/>
        </p:nvCxnSpPr>
        <p:spPr>
          <a:xfrm>
            <a:off x="0" y="708025"/>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902" name="Google Shape;902;p79"/>
          <p:cNvSpPr/>
          <p:nvPr/>
        </p:nvSpPr>
        <p:spPr>
          <a:xfrm>
            <a:off x="2895600" y="1371600"/>
            <a:ext cx="685800" cy="1371600"/>
          </a:xfrm>
          <a:prstGeom prst="ellipse">
            <a:avLst/>
          </a:prstGeom>
          <a:solidFill>
            <a:srgbClr val="3399FF"/>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ransition advTm="1024">
    <p:spli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1" name="Shape 151"/>
        <p:cNvGrpSpPr/>
        <p:nvPr/>
      </p:nvGrpSpPr>
      <p:grpSpPr>
        <a:xfrm>
          <a:off x="0" y="0"/>
          <a:ext cx="0" cy="0"/>
          <a:chOff x="0" y="0"/>
          <a:chExt cx="0" cy="0"/>
        </a:xfrm>
      </p:grpSpPr>
      <p:sp>
        <p:nvSpPr>
          <p:cNvPr id="152" name="Google Shape;152;p8"/>
          <p:cNvSpPr txBox="1"/>
          <p:nvPr/>
        </p:nvSpPr>
        <p:spPr>
          <a:xfrm>
            <a:off x="0" y="503237"/>
            <a:ext cx="9966325" cy="1370012"/>
          </a:xfrm>
          <a:prstGeom prst="rect">
            <a:avLst/>
          </a:prstGeom>
          <a:noFill/>
          <a:ln>
            <a:noFill/>
          </a:ln>
        </p:spPr>
        <p:txBody>
          <a:bodyPr anchorCtr="0" anchor="b" bIns="44275" lIns="90350" spcFirstLastPara="1" rIns="90350" wrap="square" tIns="44275">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Δύο Γενιές Βάσεων Δεδομένων με Νουκλεοτιδικές Ακολουθίες</a:t>
            </a:r>
            <a:r>
              <a:rPr b="1" i="0" lang="en-US" sz="3200" u="none">
                <a:solidFill>
                  <a:srgbClr val="000000"/>
                </a:solidFill>
                <a:latin typeface="Arial"/>
                <a:ea typeface="Arial"/>
                <a:cs typeface="Arial"/>
                <a:sym typeface="Arial"/>
              </a:rPr>
              <a:t> </a:t>
            </a:r>
            <a:br>
              <a:rPr b="1" i="0" lang="en-US" sz="2800" u="none">
                <a:solidFill>
                  <a:srgbClr val="000000"/>
                </a:solidFill>
                <a:latin typeface="Arial"/>
                <a:ea typeface="Arial"/>
                <a:cs typeface="Arial"/>
                <a:sym typeface="Arial"/>
              </a:rPr>
            </a:br>
            <a:endParaRPr b="1" i="0" sz="2800" u="none">
              <a:solidFill>
                <a:srgbClr val="000000"/>
              </a:solidFill>
              <a:latin typeface="Arial"/>
              <a:ea typeface="Arial"/>
              <a:cs typeface="Arial"/>
              <a:sym typeface="Arial"/>
            </a:endParaRPr>
          </a:p>
          <a:p>
            <a:pPr indent="0" lvl="0" marL="0" marR="0" rtl="0" algn="l">
              <a:lnSpc>
                <a:spcPct val="93000"/>
              </a:lnSpc>
              <a:spcBef>
                <a:spcPts val="0"/>
              </a:spcBef>
              <a:spcAft>
                <a:spcPts val="0"/>
              </a:spcAft>
              <a:buNone/>
            </a:pPr>
            <a:r>
              <a:t/>
            </a:r>
            <a:endParaRPr b="1" i="0" sz="2800" u="none">
              <a:solidFill>
                <a:srgbClr val="000000"/>
              </a:solidFill>
              <a:latin typeface="Arial"/>
              <a:ea typeface="Arial"/>
              <a:cs typeface="Arial"/>
              <a:sym typeface="Arial"/>
            </a:endParaRPr>
          </a:p>
        </p:txBody>
      </p:sp>
      <p:sp>
        <p:nvSpPr>
          <p:cNvPr id="153" name="Google Shape;153;p8"/>
          <p:cNvSpPr txBox="1"/>
          <p:nvPr/>
        </p:nvSpPr>
        <p:spPr>
          <a:xfrm>
            <a:off x="4951412" y="2262187"/>
            <a:ext cx="3811587" cy="576262"/>
          </a:xfrm>
          <a:prstGeom prst="rect">
            <a:avLst/>
          </a:prstGeom>
          <a:noFill/>
          <a:ln>
            <a:noFill/>
          </a:ln>
        </p:spPr>
        <p:txBody>
          <a:bodyPr anchorCtr="0" anchor="t" bIns="44275" lIns="90350" spcFirstLastPara="1" rIns="90350" wrap="square" tIns="44275">
            <a:noAutofit/>
          </a:bodyPr>
          <a:lstStyle/>
          <a:p>
            <a:pPr indent="-266698" lvl="0" marL="338137" marR="0" rtl="0" algn="l">
              <a:lnSpc>
                <a:spcPct val="10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ΕΥΡΩΠΗ</a:t>
            </a:r>
            <a:endParaRPr/>
          </a:p>
        </p:txBody>
      </p:sp>
      <p:sp>
        <p:nvSpPr>
          <p:cNvPr id="154" name="Google Shape;154;p8"/>
          <p:cNvSpPr/>
          <p:nvPr/>
        </p:nvSpPr>
        <p:spPr>
          <a:xfrm>
            <a:off x="1143000" y="3605212"/>
            <a:ext cx="1981200" cy="762000"/>
          </a:xfrm>
          <a:prstGeom prst="flowChartAlternateProcess">
            <a:avLst/>
          </a:prstGeom>
          <a:solidFill>
            <a:srgbClr val="FFCC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GenBank</a:t>
            </a:r>
            <a:endParaRPr/>
          </a:p>
        </p:txBody>
      </p:sp>
      <p:sp>
        <p:nvSpPr>
          <p:cNvPr id="155" name="Google Shape;155;p8"/>
          <p:cNvSpPr/>
          <p:nvPr/>
        </p:nvSpPr>
        <p:spPr>
          <a:xfrm>
            <a:off x="1828800" y="4519612"/>
            <a:ext cx="609600" cy="533400"/>
          </a:xfrm>
          <a:prstGeom prst="downArrow">
            <a:avLst>
              <a:gd fmla="val 16200" name="adj1"/>
              <a:gd fmla="val 5400" name="adj2"/>
            </a:avLst>
          </a:prstGeom>
          <a:solidFill>
            <a:srgbClr val="063DE8">
              <a:alpha val="48627"/>
            </a:srgbClr>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6" name="Google Shape;156;p8"/>
          <p:cNvSpPr/>
          <p:nvPr/>
        </p:nvSpPr>
        <p:spPr>
          <a:xfrm>
            <a:off x="1143000" y="5281612"/>
            <a:ext cx="1981200" cy="685800"/>
          </a:xfrm>
          <a:prstGeom prst="flowChartAlternateProcess">
            <a:avLst/>
          </a:prstGeom>
          <a:solidFill>
            <a:srgbClr val="0080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RefSeq</a:t>
            </a:r>
            <a:endParaRPr/>
          </a:p>
        </p:txBody>
      </p:sp>
      <p:sp>
        <p:nvSpPr>
          <p:cNvPr id="157" name="Google Shape;157;p8"/>
          <p:cNvSpPr/>
          <p:nvPr/>
        </p:nvSpPr>
        <p:spPr>
          <a:xfrm>
            <a:off x="5029200" y="3605212"/>
            <a:ext cx="1981200" cy="762000"/>
          </a:xfrm>
          <a:prstGeom prst="flowChartAlternateProcess">
            <a:avLst/>
          </a:prstGeom>
          <a:solidFill>
            <a:srgbClr val="FFCC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ENA</a:t>
            </a:r>
            <a:endParaRPr/>
          </a:p>
        </p:txBody>
      </p:sp>
      <p:sp>
        <p:nvSpPr>
          <p:cNvPr id="158" name="Google Shape;158;p8"/>
          <p:cNvSpPr/>
          <p:nvPr/>
        </p:nvSpPr>
        <p:spPr>
          <a:xfrm>
            <a:off x="5715000" y="4519612"/>
            <a:ext cx="609600" cy="533400"/>
          </a:xfrm>
          <a:prstGeom prst="downArrow">
            <a:avLst>
              <a:gd fmla="val 16200" name="adj1"/>
              <a:gd fmla="val 5400" name="adj2"/>
            </a:avLst>
          </a:prstGeom>
          <a:solidFill>
            <a:srgbClr val="063DE8">
              <a:alpha val="48627"/>
            </a:srgbClr>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59" name="Google Shape;159;p8"/>
          <p:cNvSpPr/>
          <p:nvPr/>
        </p:nvSpPr>
        <p:spPr>
          <a:xfrm>
            <a:off x="5029200" y="5281612"/>
            <a:ext cx="1981200" cy="685800"/>
          </a:xfrm>
          <a:prstGeom prst="flowChartAlternateProcess">
            <a:avLst/>
          </a:prstGeom>
          <a:solidFill>
            <a:srgbClr val="008000">
              <a:alpha val="79607"/>
            </a:srgbClr>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2400"/>
              <a:buFont typeface="Comic Sans MS"/>
              <a:buNone/>
            </a:pPr>
            <a:r>
              <a:rPr b="0" i="0" lang="en-US" sz="2400" u="none">
                <a:solidFill>
                  <a:srgbClr val="000000"/>
                </a:solidFill>
                <a:latin typeface="Comic Sans MS"/>
                <a:ea typeface="Comic Sans MS"/>
                <a:cs typeface="Comic Sans MS"/>
                <a:sym typeface="Comic Sans MS"/>
              </a:rPr>
              <a:t>ENSEMBL</a:t>
            </a:r>
            <a:endParaRPr/>
          </a:p>
        </p:txBody>
      </p:sp>
      <p:sp>
        <p:nvSpPr>
          <p:cNvPr id="160" name="Google Shape;160;p8"/>
          <p:cNvSpPr/>
          <p:nvPr/>
        </p:nvSpPr>
        <p:spPr>
          <a:xfrm>
            <a:off x="3352800" y="3757612"/>
            <a:ext cx="1371600" cy="457200"/>
          </a:xfrm>
          <a:prstGeom prst="leftRightArrow">
            <a:avLst>
              <a:gd fmla="val 4300" name="adj1"/>
              <a:gd fmla="val 5400" name="adj2"/>
            </a:avLst>
          </a:prstGeom>
          <a:solidFill>
            <a:srgbClr val="0000FF">
              <a:alpha val="48627"/>
            </a:srgbClr>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1" name="Google Shape;161;p8"/>
          <p:cNvSpPr txBox="1"/>
          <p:nvPr/>
        </p:nvSpPr>
        <p:spPr>
          <a:xfrm>
            <a:off x="1096962" y="2398712"/>
            <a:ext cx="3657600" cy="527050"/>
          </a:xfrm>
          <a:prstGeom prst="rect">
            <a:avLst/>
          </a:prstGeom>
          <a:noFill/>
          <a:ln>
            <a:noFill/>
          </a:ln>
        </p:spPr>
        <p:txBody>
          <a:bodyPr anchorCtr="0" anchor="t" bIns="44275" lIns="90350" spcFirstLastPara="1" rIns="90350" wrap="square" tIns="44275">
            <a:spAutoFit/>
          </a:bodyPr>
          <a:lstStyle/>
          <a:p>
            <a:pPr indent="-266698" lvl="0" marL="338137" marR="0" rtl="0" algn="l">
              <a:lnSpc>
                <a:spcPct val="90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Η.Π.Α</a:t>
            </a:r>
            <a:endParaRPr/>
          </a:p>
        </p:txBody>
      </p:sp>
      <p:sp>
        <p:nvSpPr>
          <p:cNvPr id="162" name="Google Shape;162;p8"/>
          <p:cNvSpPr/>
          <p:nvPr/>
        </p:nvSpPr>
        <p:spPr>
          <a:xfrm>
            <a:off x="3059112" y="2960687"/>
            <a:ext cx="1439862" cy="720725"/>
          </a:xfrm>
          <a:prstGeom prst="wedgeEllipseCallout">
            <a:avLst>
              <a:gd fmla="val 1350" name="adj1"/>
              <a:gd fmla="val 25920" name="adj2"/>
            </a:avLst>
          </a:prstGeom>
          <a:solidFill>
            <a:srgbClr val="BBE0E3"/>
          </a:solidFill>
          <a:ln cap="flat" cmpd="sng" w="19075">
            <a:solidFill>
              <a:srgbClr val="FF9933"/>
            </a:solidFill>
            <a:prstDash val="solid"/>
            <a:miter lim="800000"/>
            <a:headEnd len="sm" w="sm" type="none"/>
            <a:tailEnd len="sm" w="sm" type="none"/>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NCBI</a:t>
            </a:r>
            <a:endParaRPr/>
          </a:p>
        </p:txBody>
      </p:sp>
      <p:sp>
        <p:nvSpPr>
          <p:cNvPr id="163" name="Google Shape;163;p8"/>
          <p:cNvSpPr/>
          <p:nvPr/>
        </p:nvSpPr>
        <p:spPr>
          <a:xfrm>
            <a:off x="7091362" y="3105150"/>
            <a:ext cx="2327275" cy="719137"/>
          </a:xfrm>
          <a:prstGeom prst="wedgeEllipseCallout">
            <a:avLst>
              <a:gd fmla="val 955" name="adj1"/>
              <a:gd fmla="val 20357" name="adj2"/>
            </a:avLst>
          </a:prstGeom>
          <a:solidFill>
            <a:srgbClr val="BBE0E3"/>
          </a:solidFill>
          <a:ln cap="flat" cmpd="sng" w="19075">
            <a:solidFill>
              <a:srgbClr val="FF9933"/>
            </a:solidFill>
            <a:prstDash val="solid"/>
            <a:miter lim="800000"/>
            <a:headEnd len="sm" w="sm" type="none"/>
            <a:tailEnd len="sm" w="sm" type="none"/>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 EMBL/ EBI</a:t>
            </a:r>
            <a:endParaRPr/>
          </a:p>
          <a:p>
            <a:pPr indent="0" lvl="0" marL="0" marR="0" rtl="0" algn="l">
              <a:lnSpc>
                <a:spcPct val="93000"/>
              </a:lnSpc>
              <a:spcBef>
                <a:spcPts val="0"/>
              </a:spcBef>
              <a:spcAft>
                <a:spcPts val="0"/>
              </a:spcAft>
              <a:buNone/>
            </a:pPr>
            <a:r>
              <a:t/>
            </a:r>
            <a:endParaRPr b="1" i="0" sz="1800" u="none">
              <a:solidFill>
                <a:srgbClr val="000000"/>
              </a:solidFill>
              <a:latin typeface="Arial"/>
              <a:ea typeface="Arial"/>
              <a:cs typeface="Arial"/>
              <a:sym typeface="Arial"/>
            </a:endParaRPr>
          </a:p>
        </p:txBody>
      </p:sp>
      <p:cxnSp>
        <p:nvCxnSpPr>
          <p:cNvPr id="164" name="Google Shape;164;p8"/>
          <p:cNvCxnSpPr/>
          <p:nvPr/>
        </p:nvCxnSpPr>
        <p:spPr>
          <a:xfrm>
            <a:off x="396875" y="1266825"/>
            <a:ext cx="8382000" cy="1500"/>
          </a:xfrm>
          <a:prstGeom prst="bentConnector3">
            <a:avLst>
              <a:gd fmla="val 10800" name="adj1"/>
            </a:avLst>
          </a:prstGeom>
          <a:noFill/>
          <a:ln cap="flat" cmpd="sng" w="28425">
            <a:solidFill>
              <a:srgbClr val="FF9933"/>
            </a:solidFill>
            <a:prstDash val="solid"/>
            <a:miter lim="800000"/>
            <a:headEnd len="med" w="med" type="none"/>
            <a:tailEnd len="med" w="med" type="none"/>
          </a:ln>
        </p:spPr>
      </p:cxnSp>
      <p:grpSp>
        <p:nvGrpSpPr>
          <p:cNvPr id="165" name="Google Shape;165;p8"/>
          <p:cNvGrpSpPr/>
          <p:nvPr/>
        </p:nvGrpSpPr>
        <p:grpSpPr>
          <a:xfrm>
            <a:off x="7770812" y="5761037"/>
            <a:ext cx="1044575" cy="1044575"/>
            <a:chOff x="4895" y="3629"/>
            <a:chExt cx="658" cy="658"/>
          </a:xfrm>
        </p:grpSpPr>
        <p:sp>
          <p:nvSpPr>
            <p:cNvPr id="166" name="Google Shape;166;p8"/>
            <p:cNvSpPr/>
            <p:nvPr/>
          </p:nvSpPr>
          <p:spPr>
            <a:xfrm>
              <a:off x="4895" y="3629"/>
              <a:ext cx="658" cy="658"/>
            </a:xfrm>
            <a:custGeom>
              <a:rect b="b" l="l" r="r" t="t"/>
              <a:pathLst>
                <a:path extrusionOk="0" h="120000" w="120000">
                  <a:moveTo>
                    <a:pt x="0" y="0"/>
                  </a:moveTo>
                  <a:lnTo>
                    <a:pt x="120000" y="0"/>
                  </a:lnTo>
                  <a:lnTo>
                    <a:pt x="120000" y="120000"/>
                  </a:lnTo>
                  <a:lnTo>
                    <a:pt x="0" y="120000"/>
                  </a:lnTo>
                  <a:close/>
                </a:path>
                <a:path extrusionOk="0" fill="none" h="120000" w="120000">
                  <a:moveTo>
                    <a:pt x="-2315" y="0"/>
                  </a:moveTo>
                  <a:close/>
                  <a:lnTo>
                    <a:pt x="-2315" y="120000"/>
                  </a:lnTo>
                </a:path>
                <a:path extrusionOk="0" fill="none" h="120000" w="120000">
                  <a:moveTo>
                    <a:pt x="-2315" y="-19128"/>
                  </a:moveTo>
                  <a:lnTo>
                    <a:pt x="4800" y="-2160"/>
                  </a:lnTo>
                </a:path>
              </a:pathLst>
            </a:custGeom>
            <a:solidFill>
              <a:srgbClr val="FF0000"/>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67" name="Google Shape;167;p8"/>
            <p:cNvSpPr/>
            <p:nvPr/>
          </p:nvSpPr>
          <p:spPr>
            <a:xfrm>
              <a:off x="5069" y="3802"/>
              <a:ext cx="324" cy="324"/>
            </a:xfrm>
            <a:prstGeom prst="rightArrow">
              <a:avLst>
                <a:gd fmla="val 16200" name="adj1"/>
                <a:gd fmla="val 5400" name="adj2"/>
              </a:avLst>
            </a:prstGeom>
            <a:solidFill>
              <a:srgbClr val="FF0000"/>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500"/>
                                        <p:tgtEl>
                                          <p:spTgt spid="1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09" name="Shape 909"/>
        <p:cNvGrpSpPr/>
        <p:nvPr/>
      </p:nvGrpSpPr>
      <p:grpSpPr>
        <a:xfrm>
          <a:off x="0" y="0"/>
          <a:ext cx="0" cy="0"/>
          <a:chOff x="0" y="0"/>
          <a:chExt cx="0" cy="0"/>
        </a:xfrm>
      </p:grpSpPr>
      <p:sp>
        <p:nvSpPr>
          <p:cNvPr id="910" name="Google Shape;910;p80"/>
          <p:cNvSpPr txBox="1"/>
          <p:nvPr/>
        </p:nvSpPr>
        <p:spPr>
          <a:xfrm>
            <a:off x="182562" y="119062"/>
            <a:ext cx="3929062" cy="520700"/>
          </a:xfrm>
          <a:prstGeom prst="rect">
            <a:avLst/>
          </a:prstGeom>
          <a:solidFill>
            <a:srgbClr val="CACACA"/>
          </a:solid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www.ncbi.nlm.nih.gov</a:t>
            </a:r>
            <a:endParaRPr/>
          </a:p>
        </p:txBody>
      </p:sp>
      <p:pic>
        <p:nvPicPr>
          <p:cNvPr id="911" name="Google Shape;911;p80"/>
          <p:cNvPicPr preferRelativeResize="0"/>
          <p:nvPr/>
        </p:nvPicPr>
        <p:blipFill rotWithShape="1">
          <a:blip r:embed="rId3">
            <a:alphaModFix/>
          </a:blip>
          <a:srcRect b="9999" l="0" r="0" t="9999"/>
          <a:stretch/>
        </p:blipFill>
        <p:spPr>
          <a:xfrm>
            <a:off x="0" y="2011362"/>
            <a:ext cx="10079037" cy="4562475"/>
          </a:xfrm>
          <a:prstGeom prst="rect">
            <a:avLst/>
          </a:prstGeom>
          <a:noFill/>
          <a:ln>
            <a:noFill/>
          </a:ln>
        </p:spPr>
      </p:pic>
      <p:cxnSp>
        <p:nvCxnSpPr>
          <p:cNvPr id="912" name="Google Shape;912;p80"/>
          <p:cNvCxnSpPr/>
          <p:nvPr/>
        </p:nvCxnSpPr>
        <p:spPr>
          <a:xfrm>
            <a:off x="122237" y="822325"/>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913" name="Google Shape;913;p80"/>
          <p:cNvSpPr/>
          <p:nvPr/>
        </p:nvSpPr>
        <p:spPr>
          <a:xfrm>
            <a:off x="6950075" y="3502025"/>
            <a:ext cx="457200" cy="27463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ransition advTm="1024">
    <p:spli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20" name="Shape 920"/>
        <p:cNvGrpSpPr/>
        <p:nvPr/>
      </p:nvGrpSpPr>
      <p:grpSpPr>
        <a:xfrm>
          <a:off x="0" y="0"/>
          <a:ext cx="0" cy="0"/>
          <a:chOff x="0" y="0"/>
          <a:chExt cx="0" cy="0"/>
        </a:xfrm>
      </p:grpSpPr>
      <p:sp>
        <p:nvSpPr>
          <p:cNvPr id="921" name="Google Shape;921;p81"/>
          <p:cNvSpPr/>
          <p:nvPr/>
        </p:nvSpPr>
        <p:spPr>
          <a:xfrm>
            <a:off x="3124200" y="6248400"/>
            <a:ext cx="2895600" cy="306387"/>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2" name="Google Shape;922;p81"/>
          <p:cNvSpPr/>
          <p:nvPr/>
        </p:nvSpPr>
        <p:spPr>
          <a:xfrm>
            <a:off x="685800" y="6248400"/>
            <a:ext cx="1905000" cy="306387"/>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23" name="Google Shape;923;p81"/>
          <p:cNvSpPr txBox="1"/>
          <p:nvPr/>
        </p:nvSpPr>
        <p:spPr>
          <a:xfrm>
            <a:off x="365125" y="457200"/>
            <a:ext cx="8143875" cy="2349500"/>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 Basic Local Alignment Search Tool</a:t>
            </a:r>
            <a:endParaRPr/>
          </a:p>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 Εργαλείο του NCBI για αναζήτηση ομοιότητας ακολουθιών</a:t>
            </a:r>
            <a:endParaRPr/>
          </a:p>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 Ανάλυση σε βάσεις δεδομένων για DNA &amp; πρωτεΐνες</a:t>
            </a:r>
            <a:endParaRPr/>
          </a:p>
          <a:p>
            <a:pPr indent="0" lvl="0" marL="0" marR="0" rtl="0" algn="l">
              <a:lnSpc>
                <a:spcPct val="100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 80,000 περίπου αναζητήσεις καθημερινά</a:t>
            </a:r>
            <a:endParaRPr/>
          </a:p>
          <a:p>
            <a:pPr indent="0" lvl="0" marL="0" marR="0" rtl="0" algn="l">
              <a:lnSpc>
                <a:spcPct val="93000"/>
              </a:lnSpc>
              <a:spcBef>
                <a:spcPts val="0"/>
              </a:spcBef>
              <a:spcAft>
                <a:spcPts val="0"/>
              </a:spcAft>
              <a:buNone/>
            </a:pPr>
            <a:r>
              <a:t/>
            </a:r>
            <a:endParaRPr b="0" i="0" sz="2400" u="none">
              <a:solidFill>
                <a:srgbClr val="000000"/>
              </a:solidFill>
              <a:latin typeface="Arial"/>
              <a:ea typeface="Arial"/>
              <a:cs typeface="Arial"/>
              <a:sym typeface="Arial"/>
            </a:endParaRPr>
          </a:p>
        </p:txBody>
      </p:sp>
      <p:cxnSp>
        <p:nvCxnSpPr>
          <p:cNvPr id="924" name="Google Shape;924;p81"/>
          <p:cNvCxnSpPr/>
          <p:nvPr/>
        </p:nvCxnSpPr>
        <p:spPr>
          <a:xfrm>
            <a:off x="122237" y="82391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925" name="Google Shape;925;p81"/>
          <p:cNvSpPr txBox="1"/>
          <p:nvPr/>
        </p:nvSpPr>
        <p:spPr>
          <a:xfrm>
            <a:off x="347662" y="92075"/>
            <a:ext cx="2212975" cy="639762"/>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a:solidFill>
                  <a:srgbClr val="000000"/>
                </a:solidFill>
                <a:latin typeface="Arial"/>
                <a:ea typeface="Arial"/>
                <a:cs typeface="Arial"/>
                <a:sym typeface="Arial"/>
              </a:rPr>
              <a:t>BLAST …</a:t>
            </a:r>
            <a:endParaRPr/>
          </a:p>
        </p:txBody>
      </p:sp>
      <p:pic>
        <p:nvPicPr>
          <p:cNvPr id="926" name="Google Shape;926;p81"/>
          <p:cNvPicPr preferRelativeResize="0"/>
          <p:nvPr/>
        </p:nvPicPr>
        <p:blipFill rotWithShape="1">
          <a:blip r:embed="rId3">
            <a:alphaModFix/>
          </a:blip>
          <a:srcRect b="4994" l="0" r="0" t="9999"/>
          <a:stretch/>
        </p:blipFill>
        <p:spPr>
          <a:xfrm>
            <a:off x="36512" y="2651125"/>
            <a:ext cx="9839325" cy="4754562"/>
          </a:xfrm>
          <a:prstGeom prst="rect">
            <a:avLst/>
          </a:prstGeom>
          <a:noFill/>
          <a:ln>
            <a:noFill/>
          </a:ln>
        </p:spPr>
      </p:pic>
    </p:spTree>
  </p:cSld>
  <p:clrMapOvr>
    <a:masterClrMapping/>
  </p:clrMapOvr>
  <p:transition advTm="1024">
    <p:split/>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31" name="Shape 931"/>
        <p:cNvGrpSpPr/>
        <p:nvPr/>
      </p:nvGrpSpPr>
      <p:grpSpPr>
        <a:xfrm>
          <a:off x="0" y="0"/>
          <a:ext cx="0" cy="0"/>
          <a:chOff x="0" y="0"/>
          <a:chExt cx="0" cy="0"/>
        </a:xfrm>
      </p:grpSpPr>
      <p:sp>
        <p:nvSpPr>
          <p:cNvPr id="932" name="Google Shape;932;p82"/>
          <p:cNvSpPr txBox="1"/>
          <p:nvPr/>
        </p:nvSpPr>
        <p:spPr>
          <a:xfrm>
            <a:off x="144462" y="1008062"/>
            <a:ext cx="9791700" cy="5614987"/>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Σύγκριση μιας αλληλουχίας έναντι των αλληλουχιών μιας ολόκληρης βάσης δεδομένων.</a:t>
            </a:r>
            <a:endParaRPr/>
          </a:p>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Ταχύτητα, ακρίβεια και ελεύθερη πρόσβαση διαδικτυακά.</a:t>
            </a:r>
            <a:endParaRPr/>
          </a:p>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Εύρεση ομοιότητας μια νουκλεοτιδικής ή αμινοξικής αλληλουχίας με κάποια/ες άλλες.</a:t>
            </a:r>
            <a:endParaRPr/>
          </a:p>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Αναζήτηση ομολόγων, ορθολόγων και παραλόγων.</a:t>
            </a:r>
            <a:endParaRPr/>
          </a:p>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Ανεύρεση νέων, μη χαρακτηρισμένων αλληλουχιών. </a:t>
            </a:r>
            <a:endParaRPr/>
          </a:p>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Προσδιορισμός πιθανής λειτουργίας μιας αλληλουχίας.</a:t>
            </a:r>
            <a:endParaRPr/>
          </a:p>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Εύρεση των δομικών λειτουργικών περιοχών των πρωτεϊνών.</a:t>
            </a:r>
            <a:endParaRPr/>
          </a:p>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Αναζήτηση μικρών εκφρασμένων αλληλουχιών (ESTs).</a:t>
            </a:r>
            <a:endParaRPr/>
          </a:p>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400"/>
              <a:buFont typeface="Arial"/>
              <a:buNone/>
            </a:pPr>
            <a:r>
              <a:rPr b="0" i="0" lang="en-US" sz="2400" u="none">
                <a:solidFill>
                  <a:srgbClr val="000000"/>
                </a:solidFill>
                <a:latin typeface="Arial"/>
                <a:ea typeface="Arial"/>
                <a:cs typeface="Arial"/>
                <a:sym typeface="Arial"/>
              </a:rPr>
              <a:t>Αναζήτηση πολυμορφισμών του ενός νουκλεοτιδίου (SNPs).</a:t>
            </a:r>
            <a:endParaRPr/>
          </a:p>
        </p:txBody>
      </p:sp>
      <p:sp>
        <p:nvSpPr>
          <p:cNvPr id="933" name="Google Shape;933;p82"/>
          <p:cNvSpPr txBox="1"/>
          <p:nvPr/>
        </p:nvSpPr>
        <p:spPr>
          <a:xfrm>
            <a:off x="0" y="0"/>
            <a:ext cx="9690100" cy="887412"/>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Βασικές έννοιες</a:t>
            </a:r>
            <a:endParaRPr/>
          </a:p>
          <a:p>
            <a:pPr indent="0" lvl="0" marL="0" marR="0" rtl="0" algn="l">
              <a:lnSpc>
                <a:spcPct val="93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O Αλγόριθμος BLAST</a:t>
            </a:r>
            <a:r>
              <a:rPr b="0" i="0" lang="en-US" sz="2800" u="none">
                <a:solidFill>
                  <a:srgbClr val="000000"/>
                </a:solidFill>
                <a:latin typeface="Arial"/>
                <a:ea typeface="Arial"/>
                <a:cs typeface="Arial"/>
                <a:sym typeface="Arial"/>
              </a:rPr>
              <a:t> (Basic Local Alignment Search Tool)</a:t>
            </a:r>
            <a:endParaRPr/>
          </a:p>
        </p:txBody>
      </p:sp>
      <p:cxnSp>
        <p:nvCxnSpPr>
          <p:cNvPr id="934" name="Google Shape;934;p82"/>
          <p:cNvCxnSpPr/>
          <p:nvPr/>
        </p:nvCxnSpPr>
        <p:spPr>
          <a:xfrm>
            <a:off x="71437" y="900112"/>
            <a:ext cx="9644100" cy="3300"/>
          </a:xfrm>
          <a:prstGeom prst="bentConnector3">
            <a:avLst>
              <a:gd fmla="val 10800" name="adj1"/>
            </a:avLst>
          </a:prstGeom>
          <a:noFill/>
          <a:ln cap="flat" cmpd="sng" w="25550">
            <a:solidFill>
              <a:srgbClr val="FF9933"/>
            </a:solidFill>
            <a:prstDash val="solid"/>
            <a:miter lim="800000"/>
            <a:headEnd len="med" w="med" type="none"/>
            <a:tailEnd len="med" w="med" type="none"/>
          </a:ln>
        </p:spPr>
      </p:cxnSp>
    </p:spTree>
  </p:cSld>
  <p:clrMapOvr>
    <a:masterClrMapping/>
  </p:clrMapOvr>
  <p:transition advTm="1024">
    <p:split/>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39" name="Shape 939"/>
        <p:cNvGrpSpPr/>
        <p:nvPr/>
      </p:nvGrpSpPr>
      <p:grpSpPr>
        <a:xfrm>
          <a:off x="0" y="0"/>
          <a:ext cx="0" cy="0"/>
          <a:chOff x="0" y="0"/>
          <a:chExt cx="0" cy="0"/>
        </a:xfrm>
      </p:grpSpPr>
      <p:sp>
        <p:nvSpPr>
          <p:cNvPr id="940" name="Google Shape;940;p83"/>
          <p:cNvSpPr txBox="1"/>
          <p:nvPr/>
        </p:nvSpPr>
        <p:spPr>
          <a:xfrm>
            <a:off x="223837" y="214312"/>
            <a:ext cx="8529637" cy="547687"/>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sng">
                <a:solidFill>
                  <a:srgbClr val="000000"/>
                </a:solidFill>
                <a:latin typeface="Arial"/>
                <a:ea typeface="Arial"/>
                <a:cs typeface="Arial"/>
                <a:sym typeface="Arial"/>
              </a:rPr>
              <a:t>Τέσσερα βήματα για μια BLAST αναζήτηση</a:t>
            </a:r>
            <a:endParaRPr/>
          </a:p>
        </p:txBody>
      </p:sp>
      <p:sp>
        <p:nvSpPr>
          <p:cNvPr id="941" name="Google Shape;941;p83"/>
          <p:cNvSpPr txBox="1"/>
          <p:nvPr/>
        </p:nvSpPr>
        <p:spPr>
          <a:xfrm>
            <a:off x="639762" y="2584450"/>
            <a:ext cx="9144000" cy="48783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2600"/>
              <a:buFont typeface="Arial"/>
              <a:buNone/>
            </a:pPr>
            <a:r>
              <a:rPr b="0" i="0" lang="en-US" sz="2600" u="none">
                <a:solidFill>
                  <a:srgbClr val="000000"/>
                </a:solidFill>
                <a:latin typeface="Arial"/>
                <a:ea typeface="Arial"/>
                <a:cs typeface="Arial"/>
                <a:sym typeface="Arial"/>
              </a:rPr>
              <a:t>(1) Εύρεση αλληλουχίας- αίτημα (query)</a:t>
            </a:r>
            <a:endParaRPr/>
          </a:p>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600"/>
              <a:buFont typeface="Arial"/>
              <a:buNone/>
            </a:pPr>
            <a:r>
              <a:rPr b="0" i="0" lang="en-US" sz="2600" u="none">
                <a:solidFill>
                  <a:srgbClr val="000000"/>
                </a:solidFill>
                <a:latin typeface="Arial"/>
                <a:ea typeface="Arial"/>
                <a:cs typeface="Arial"/>
                <a:sym typeface="Arial"/>
              </a:rPr>
              <a:t>(2) Επιλογή του κατάλληλου τύπου BLAST </a:t>
            </a:r>
            <a:endParaRPr/>
          </a:p>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600"/>
              <a:buFont typeface="Arial"/>
              <a:buNone/>
            </a:pPr>
            <a:r>
              <a:rPr b="0" i="0" lang="en-US" sz="2600" u="none">
                <a:solidFill>
                  <a:srgbClr val="000000"/>
                </a:solidFill>
                <a:latin typeface="Arial"/>
                <a:ea typeface="Arial"/>
                <a:cs typeface="Arial"/>
                <a:sym typeface="Arial"/>
              </a:rPr>
              <a:t>(3) Επιλογή της κατάλληλης βάσης δεδομένων</a:t>
            </a:r>
            <a:endParaRPr/>
          </a:p>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600"/>
              <a:buFont typeface="Arial"/>
              <a:buNone/>
            </a:pPr>
            <a:r>
              <a:rPr b="0" i="0" lang="en-US" sz="2600" u="none">
                <a:solidFill>
                  <a:srgbClr val="000000"/>
                </a:solidFill>
                <a:latin typeface="Arial"/>
                <a:ea typeface="Arial"/>
                <a:cs typeface="Arial"/>
                <a:sym typeface="Arial"/>
              </a:rPr>
              <a:t>(4) Επιλογή άλλων προαιρετικών παραμέτρων</a:t>
            </a:r>
            <a:endParaRPr/>
          </a:p>
          <a:p>
            <a:pPr indent="0" lvl="0" marL="0" marR="0" rtl="0" algn="l">
              <a:lnSpc>
                <a:spcPct val="93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0" lvl="0" marL="0" marR="0" rtl="0" algn="l">
              <a:lnSpc>
                <a:spcPct val="93000"/>
              </a:lnSpc>
              <a:spcBef>
                <a:spcPts val="0"/>
              </a:spcBef>
              <a:spcAft>
                <a:spcPts val="0"/>
              </a:spcAft>
              <a:buClr>
                <a:srgbClr val="000000"/>
              </a:buClr>
              <a:buSzPts val="2600"/>
              <a:buFont typeface="Arial"/>
              <a:buNone/>
            </a:pPr>
            <a:r>
              <a:rPr b="0" i="0" lang="en-US" sz="2600" u="none">
                <a:solidFill>
                  <a:srgbClr val="000000"/>
                </a:solidFill>
                <a:latin typeface="Arial"/>
                <a:ea typeface="Arial"/>
                <a:cs typeface="Arial"/>
                <a:sym typeface="Arial"/>
              </a:rPr>
              <a:t>Και… πατάμε “BLAST”</a:t>
            </a:r>
            <a:endParaRPr/>
          </a:p>
        </p:txBody>
      </p:sp>
    </p:spTree>
  </p:cSld>
  <p:clrMapOvr>
    <a:masterClrMapping/>
  </p:clrMapOvr>
  <p:transition advTm="1024">
    <p:split/>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47" name="Shape 947"/>
        <p:cNvGrpSpPr/>
        <p:nvPr/>
      </p:nvGrpSpPr>
      <p:grpSpPr>
        <a:xfrm>
          <a:off x="0" y="0"/>
          <a:ext cx="0" cy="0"/>
          <a:chOff x="0" y="0"/>
          <a:chExt cx="0" cy="0"/>
        </a:xfrm>
      </p:grpSpPr>
      <p:sp>
        <p:nvSpPr>
          <p:cNvPr id="948" name="Google Shape;948;p84"/>
          <p:cNvSpPr txBox="1"/>
          <p:nvPr/>
        </p:nvSpPr>
        <p:spPr>
          <a:xfrm>
            <a:off x="638175" y="3811587"/>
            <a:ext cx="9056687" cy="3713162"/>
          </a:xfrm>
          <a:prstGeom prst="rect">
            <a:avLst/>
          </a:prstGeom>
          <a:noFill/>
          <a:ln>
            <a:noFill/>
          </a:ln>
        </p:spPr>
        <p:txBody>
          <a:bodyPr anchorCtr="0" anchor="t" bIns="46800" lIns="90000" spcFirstLastPara="1" rIns="90000" wrap="square" tIns="46800">
            <a:spAutoFit/>
          </a:bodyPr>
          <a:lstStyle/>
          <a:p>
            <a:pPr indent="0" lvl="0" marL="0" marR="0" rtl="0" algn="l">
              <a:lnSpc>
                <a:spcPct val="80000"/>
              </a:lnSpc>
              <a:spcBef>
                <a:spcPts val="0"/>
              </a:spcBef>
              <a:spcAft>
                <a:spcPts val="0"/>
              </a:spcAft>
              <a:buClr>
                <a:srgbClr val="000000"/>
              </a:buClr>
              <a:buSzPts val="2700"/>
              <a:buFont typeface="Arial"/>
              <a:buNone/>
            </a:pPr>
            <a:r>
              <a:rPr b="1" i="0" lang="en-US" sz="2700" u="none">
                <a:solidFill>
                  <a:srgbClr val="000000"/>
                </a:solidFill>
                <a:latin typeface="Arial"/>
                <a:ea typeface="Arial"/>
                <a:cs typeface="Arial"/>
                <a:sym typeface="Arial"/>
              </a:rPr>
              <a:t>Είσοδος προγράμματος            Βάση Δεδομένων</a:t>
            </a:r>
            <a:endParaRPr/>
          </a:p>
          <a:p>
            <a:pPr indent="0" lvl="0" marL="0" marR="0" rtl="0" algn="l">
              <a:lnSpc>
                <a:spcPct val="80000"/>
              </a:lnSpc>
              <a:spcBef>
                <a:spcPts val="0"/>
              </a:spcBef>
              <a:spcAft>
                <a:spcPts val="0"/>
              </a:spcAft>
              <a:buClr>
                <a:srgbClr val="000000"/>
              </a:buClr>
              <a:buSzPts val="2700"/>
              <a:buFont typeface="Arial"/>
              <a:buNone/>
            </a:pPr>
            <a:r>
              <a:rPr b="1" i="0" lang="en-US" sz="2700" u="none">
                <a:solidFill>
                  <a:srgbClr val="000000"/>
                </a:solidFill>
                <a:latin typeface="Arial"/>
                <a:ea typeface="Arial"/>
                <a:cs typeface="Arial"/>
                <a:sym typeface="Arial"/>
              </a:rPr>
              <a:t>				</a:t>
            </a:r>
            <a:endParaRPr/>
          </a:p>
          <a:p>
            <a:pPr indent="0" lvl="0" marL="0" marR="0" rtl="0" algn="l">
              <a:lnSpc>
                <a:spcPct val="80000"/>
              </a:lnSpc>
              <a:spcBef>
                <a:spcPts val="0"/>
              </a:spcBef>
              <a:spcAft>
                <a:spcPts val="0"/>
              </a:spcAft>
              <a:buClr>
                <a:srgbClr val="000000"/>
              </a:buClr>
              <a:buSzPts val="2700"/>
              <a:buFont typeface="Arial"/>
              <a:buNone/>
            </a:pPr>
            <a:r>
              <a:rPr b="0" i="0" lang="en-US" sz="2700" u="none">
                <a:solidFill>
                  <a:srgbClr val="000000"/>
                </a:solidFill>
                <a:latin typeface="Arial"/>
                <a:ea typeface="Arial"/>
                <a:cs typeface="Arial"/>
                <a:sym typeface="Arial"/>
              </a:rPr>
              <a:t>blastn</a:t>
            </a:r>
            <a:r>
              <a:rPr b="1" i="0" lang="en-US" sz="2700" u="none">
                <a:solidFill>
                  <a:srgbClr val="000000"/>
                </a:solidFill>
                <a:latin typeface="Arial"/>
                <a:ea typeface="Arial"/>
                <a:cs typeface="Arial"/>
                <a:sym typeface="Arial"/>
              </a:rPr>
              <a:t>	 </a:t>
            </a:r>
            <a:r>
              <a:rPr b="0" i="0" lang="en-US" sz="2700" u="none">
                <a:solidFill>
                  <a:srgbClr val="000000"/>
                </a:solidFill>
                <a:latin typeface="Arial"/>
                <a:ea typeface="Arial"/>
                <a:cs typeface="Arial"/>
                <a:sym typeface="Arial"/>
              </a:rPr>
              <a:t>DNA</a:t>
            </a:r>
            <a:r>
              <a:rPr b="1" i="0" lang="en-US" sz="2700" u="none">
                <a:solidFill>
                  <a:srgbClr val="000000"/>
                </a:solidFill>
                <a:latin typeface="Arial"/>
                <a:ea typeface="Arial"/>
                <a:cs typeface="Arial"/>
                <a:sym typeface="Arial"/>
              </a:rPr>
              <a:t>				               </a:t>
            </a:r>
            <a:r>
              <a:rPr b="0" i="0" lang="en-US" sz="2700" u="none">
                <a:solidFill>
                  <a:srgbClr val="000000"/>
                </a:solidFill>
                <a:latin typeface="Arial"/>
                <a:ea typeface="Arial"/>
                <a:cs typeface="Arial"/>
                <a:sym typeface="Arial"/>
              </a:rPr>
              <a:t>DNA</a:t>
            </a:r>
            <a:endParaRPr/>
          </a:p>
          <a:p>
            <a:pPr indent="0" lvl="0" marL="0" marR="0" rtl="0" algn="l">
              <a:lnSpc>
                <a:spcPct val="80000"/>
              </a:lnSpc>
              <a:spcBef>
                <a:spcPts val="0"/>
              </a:spcBef>
              <a:spcAft>
                <a:spcPts val="0"/>
              </a:spcAft>
              <a:buClr>
                <a:srgbClr val="000000"/>
              </a:buClr>
              <a:buSzPts val="2700"/>
              <a:buFont typeface="Arial"/>
              <a:buNone/>
            </a:pPr>
            <a:r>
              <a:rPr b="1" i="0" lang="en-US" sz="2700" u="none">
                <a:solidFill>
                  <a:srgbClr val="000000"/>
                </a:solidFill>
                <a:latin typeface="Arial"/>
                <a:ea typeface="Arial"/>
                <a:cs typeface="Arial"/>
                <a:sym typeface="Arial"/>
              </a:rPr>
              <a:t>				</a:t>
            </a:r>
            <a:endParaRPr/>
          </a:p>
          <a:p>
            <a:pPr indent="0" lvl="0" marL="0" marR="0" rtl="0" algn="l">
              <a:lnSpc>
                <a:spcPct val="80000"/>
              </a:lnSpc>
              <a:spcBef>
                <a:spcPts val="0"/>
              </a:spcBef>
              <a:spcAft>
                <a:spcPts val="0"/>
              </a:spcAft>
              <a:buClr>
                <a:srgbClr val="000000"/>
              </a:buClr>
              <a:buSzPts val="2700"/>
              <a:buFont typeface="Arial"/>
              <a:buNone/>
            </a:pPr>
            <a:r>
              <a:rPr b="0" i="0" lang="en-US" sz="2700" u="none">
                <a:solidFill>
                  <a:srgbClr val="000000"/>
                </a:solidFill>
                <a:latin typeface="Arial"/>
                <a:ea typeface="Arial"/>
                <a:cs typeface="Arial"/>
                <a:sym typeface="Arial"/>
              </a:rPr>
              <a:t>blastp</a:t>
            </a:r>
            <a:r>
              <a:rPr b="1" i="0" lang="en-US" sz="2700" u="none">
                <a:solidFill>
                  <a:srgbClr val="000000"/>
                </a:solidFill>
                <a:latin typeface="Arial"/>
                <a:ea typeface="Arial"/>
                <a:cs typeface="Arial"/>
                <a:sym typeface="Arial"/>
              </a:rPr>
              <a:t>	 </a:t>
            </a:r>
            <a:r>
              <a:rPr b="0" i="0" lang="en-US" sz="2700" u="none">
                <a:solidFill>
                  <a:srgbClr val="000000"/>
                </a:solidFill>
                <a:latin typeface="Arial"/>
                <a:ea typeface="Arial"/>
                <a:cs typeface="Arial"/>
                <a:sym typeface="Arial"/>
              </a:rPr>
              <a:t>protein</a:t>
            </a:r>
            <a:r>
              <a:rPr b="1" i="0" lang="en-US" sz="2700" u="none">
                <a:solidFill>
                  <a:srgbClr val="000000"/>
                </a:solidFill>
                <a:latin typeface="Arial"/>
                <a:ea typeface="Arial"/>
                <a:cs typeface="Arial"/>
                <a:sym typeface="Arial"/>
              </a:rPr>
              <a:t>			               </a:t>
            </a:r>
            <a:r>
              <a:rPr b="0" i="0" lang="en-US" sz="2700" u="none">
                <a:solidFill>
                  <a:srgbClr val="000000"/>
                </a:solidFill>
                <a:latin typeface="Arial"/>
                <a:ea typeface="Arial"/>
                <a:cs typeface="Arial"/>
                <a:sym typeface="Arial"/>
              </a:rPr>
              <a:t>protein</a:t>
            </a:r>
            <a:endParaRPr/>
          </a:p>
          <a:p>
            <a:pPr indent="0" lvl="0" marL="0" marR="0" rtl="0" algn="l">
              <a:lnSpc>
                <a:spcPct val="80000"/>
              </a:lnSpc>
              <a:spcBef>
                <a:spcPts val="0"/>
              </a:spcBef>
              <a:spcAft>
                <a:spcPts val="0"/>
              </a:spcAft>
              <a:buClr>
                <a:srgbClr val="000000"/>
              </a:buClr>
              <a:buSzPts val="2700"/>
              <a:buFont typeface="Arial"/>
              <a:buNone/>
            </a:pPr>
            <a:r>
              <a:rPr b="1" i="0" lang="en-US" sz="2700" u="none">
                <a:solidFill>
                  <a:srgbClr val="000000"/>
                </a:solidFill>
                <a:latin typeface="Arial"/>
                <a:ea typeface="Arial"/>
                <a:cs typeface="Arial"/>
                <a:sym typeface="Arial"/>
              </a:rPr>
              <a:t>			           </a:t>
            </a:r>
            <a:endParaRPr/>
          </a:p>
          <a:p>
            <a:pPr indent="0" lvl="0" marL="0" marR="0" rtl="0" algn="l">
              <a:lnSpc>
                <a:spcPct val="80000"/>
              </a:lnSpc>
              <a:spcBef>
                <a:spcPts val="0"/>
              </a:spcBef>
              <a:spcAft>
                <a:spcPts val="0"/>
              </a:spcAft>
              <a:buClr>
                <a:srgbClr val="000000"/>
              </a:buClr>
              <a:buSzPts val="2700"/>
              <a:buFont typeface="Arial"/>
              <a:buNone/>
            </a:pPr>
            <a:r>
              <a:rPr b="0" i="0" lang="en-US" sz="2700" u="none">
                <a:solidFill>
                  <a:srgbClr val="000000"/>
                </a:solidFill>
                <a:latin typeface="Arial"/>
                <a:ea typeface="Arial"/>
                <a:cs typeface="Arial"/>
                <a:sym typeface="Arial"/>
              </a:rPr>
              <a:t>blastx</a:t>
            </a:r>
            <a:r>
              <a:rPr b="1" i="0" lang="en-US" sz="2700" u="none">
                <a:solidFill>
                  <a:srgbClr val="000000"/>
                </a:solidFill>
                <a:latin typeface="Arial"/>
                <a:ea typeface="Arial"/>
                <a:cs typeface="Arial"/>
                <a:sym typeface="Arial"/>
              </a:rPr>
              <a:t>	     </a:t>
            </a:r>
            <a:r>
              <a:rPr b="0" i="0" lang="en-US" sz="2700" u="none">
                <a:solidFill>
                  <a:srgbClr val="000000"/>
                </a:solidFill>
                <a:latin typeface="Arial"/>
                <a:ea typeface="Arial"/>
                <a:cs typeface="Arial"/>
                <a:sym typeface="Arial"/>
              </a:rPr>
              <a:t>DNA</a:t>
            </a:r>
            <a:r>
              <a:rPr b="1" i="0" lang="en-US" sz="2700" u="none">
                <a:solidFill>
                  <a:srgbClr val="000000"/>
                </a:solidFill>
                <a:latin typeface="Arial"/>
                <a:ea typeface="Arial"/>
                <a:cs typeface="Arial"/>
                <a:sym typeface="Arial"/>
              </a:rPr>
              <a:t>			                    </a:t>
            </a:r>
            <a:r>
              <a:rPr b="0" i="0" lang="en-US" sz="2700" u="none">
                <a:solidFill>
                  <a:srgbClr val="000000"/>
                </a:solidFill>
                <a:latin typeface="Arial"/>
                <a:ea typeface="Arial"/>
                <a:cs typeface="Arial"/>
                <a:sym typeface="Arial"/>
              </a:rPr>
              <a:t>protein</a:t>
            </a:r>
            <a:endParaRPr/>
          </a:p>
          <a:p>
            <a:pPr indent="0" lvl="0" marL="0" marR="0" rtl="0" algn="l">
              <a:lnSpc>
                <a:spcPct val="80000"/>
              </a:lnSpc>
              <a:spcBef>
                <a:spcPts val="0"/>
              </a:spcBef>
              <a:spcAft>
                <a:spcPts val="0"/>
              </a:spcAft>
              <a:buClr>
                <a:srgbClr val="000000"/>
              </a:buClr>
              <a:buSzPts val="2700"/>
              <a:buFont typeface="Arial"/>
              <a:buNone/>
            </a:pPr>
            <a:r>
              <a:rPr b="1" i="0" lang="en-US" sz="2700" u="none">
                <a:solidFill>
                  <a:srgbClr val="000000"/>
                </a:solidFill>
                <a:latin typeface="Arial"/>
                <a:ea typeface="Arial"/>
                <a:cs typeface="Arial"/>
                <a:sym typeface="Arial"/>
              </a:rPr>
              <a:t>				</a:t>
            </a:r>
            <a:endParaRPr/>
          </a:p>
          <a:p>
            <a:pPr indent="0" lvl="0" marL="0" marR="0" rtl="0" algn="l">
              <a:lnSpc>
                <a:spcPct val="80000"/>
              </a:lnSpc>
              <a:spcBef>
                <a:spcPts val="0"/>
              </a:spcBef>
              <a:spcAft>
                <a:spcPts val="0"/>
              </a:spcAft>
              <a:buClr>
                <a:srgbClr val="000000"/>
              </a:buClr>
              <a:buSzPts val="2700"/>
              <a:buFont typeface="Arial"/>
              <a:buNone/>
            </a:pPr>
            <a:r>
              <a:rPr b="0" i="0" lang="en-US" sz="2700" u="none">
                <a:solidFill>
                  <a:srgbClr val="000000"/>
                </a:solidFill>
                <a:latin typeface="Arial"/>
                <a:ea typeface="Arial"/>
                <a:cs typeface="Arial"/>
                <a:sym typeface="Arial"/>
              </a:rPr>
              <a:t>tblastn</a:t>
            </a:r>
            <a:r>
              <a:rPr b="1" i="0" lang="en-US" sz="2700" u="none">
                <a:solidFill>
                  <a:srgbClr val="000000"/>
                </a:solidFill>
                <a:latin typeface="Arial"/>
                <a:ea typeface="Arial"/>
                <a:cs typeface="Arial"/>
                <a:sym typeface="Arial"/>
              </a:rPr>
              <a:t>	 </a:t>
            </a:r>
            <a:r>
              <a:rPr b="0" i="0" lang="en-US" sz="2700" u="none">
                <a:solidFill>
                  <a:srgbClr val="000000"/>
                </a:solidFill>
                <a:latin typeface="Arial"/>
                <a:ea typeface="Arial"/>
                <a:cs typeface="Arial"/>
                <a:sym typeface="Arial"/>
              </a:rPr>
              <a:t>protein</a:t>
            </a:r>
            <a:r>
              <a:rPr b="1" i="0" lang="en-US" sz="2700" u="none">
                <a:solidFill>
                  <a:srgbClr val="000000"/>
                </a:solidFill>
                <a:latin typeface="Arial"/>
                <a:ea typeface="Arial"/>
                <a:cs typeface="Arial"/>
                <a:sym typeface="Arial"/>
              </a:rPr>
              <a:t>			               </a:t>
            </a:r>
            <a:r>
              <a:rPr b="0" i="0" lang="en-US" sz="2700" u="none">
                <a:solidFill>
                  <a:srgbClr val="000000"/>
                </a:solidFill>
                <a:latin typeface="Arial"/>
                <a:ea typeface="Arial"/>
                <a:cs typeface="Arial"/>
                <a:sym typeface="Arial"/>
              </a:rPr>
              <a:t>DNA</a:t>
            </a:r>
            <a:endParaRPr/>
          </a:p>
          <a:p>
            <a:pPr indent="0" lvl="0" marL="0" marR="0" rtl="0" algn="l">
              <a:lnSpc>
                <a:spcPct val="80000"/>
              </a:lnSpc>
              <a:spcBef>
                <a:spcPts val="0"/>
              </a:spcBef>
              <a:spcAft>
                <a:spcPts val="0"/>
              </a:spcAft>
              <a:buClr>
                <a:srgbClr val="000000"/>
              </a:buClr>
              <a:buSzPts val="2700"/>
              <a:buFont typeface="Arial"/>
              <a:buNone/>
            </a:pPr>
            <a:r>
              <a:rPr b="1" i="0" lang="en-US" sz="2700" u="none">
                <a:solidFill>
                  <a:srgbClr val="000000"/>
                </a:solidFill>
                <a:latin typeface="Arial"/>
                <a:ea typeface="Arial"/>
                <a:cs typeface="Arial"/>
                <a:sym typeface="Arial"/>
              </a:rPr>
              <a:t>			          </a:t>
            </a:r>
            <a:endParaRPr/>
          </a:p>
          <a:p>
            <a:pPr indent="0" lvl="0" marL="0" marR="0" rtl="0" algn="l">
              <a:lnSpc>
                <a:spcPct val="80000"/>
              </a:lnSpc>
              <a:spcBef>
                <a:spcPts val="0"/>
              </a:spcBef>
              <a:spcAft>
                <a:spcPts val="0"/>
              </a:spcAft>
              <a:buClr>
                <a:srgbClr val="000000"/>
              </a:buClr>
              <a:buSzPts val="2700"/>
              <a:buFont typeface="Arial"/>
              <a:buNone/>
            </a:pPr>
            <a:r>
              <a:rPr b="1" i="0" lang="en-US" sz="2700" u="none">
                <a:solidFill>
                  <a:srgbClr val="000000"/>
                </a:solidFill>
                <a:latin typeface="Arial"/>
                <a:ea typeface="Arial"/>
                <a:cs typeface="Arial"/>
                <a:sym typeface="Arial"/>
              </a:rPr>
              <a:t>		                         </a:t>
            </a:r>
            <a:endParaRPr/>
          </a:p>
        </p:txBody>
      </p:sp>
      <p:sp>
        <p:nvSpPr>
          <p:cNvPr id="949" name="Google Shape;949;p84"/>
          <p:cNvSpPr txBox="1"/>
          <p:nvPr/>
        </p:nvSpPr>
        <p:spPr>
          <a:xfrm>
            <a:off x="504825" y="0"/>
            <a:ext cx="95678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sng">
                <a:solidFill>
                  <a:srgbClr val="000000"/>
                </a:solidFill>
                <a:latin typeface="Arial"/>
                <a:ea typeface="Arial"/>
                <a:cs typeface="Arial"/>
                <a:sym typeface="Arial"/>
              </a:rPr>
              <a:t>Bήμα 1: Επιλογή του κατάλληλου τύπου BLAST </a:t>
            </a:r>
            <a:endParaRPr/>
          </a:p>
          <a:p>
            <a:pPr indent="0" lvl="0" marL="0" marR="0" rtl="0" algn="l">
              <a:lnSpc>
                <a:spcPct val="93000"/>
              </a:lnSpc>
              <a:spcBef>
                <a:spcPts val="0"/>
              </a:spcBef>
              <a:spcAft>
                <a:spcPts val="0"/>
              </a:spcAft>
              <a:buNone/>
            </a:pPr>
            <a:r>
              <a:t/>
            </a:r>
            <a:endParaRPr b="1" i="0" sz="3200" u="sng">
              <a:solidFill>
                <a:srgbClr val="000000"/>
              </a:solidFill>
              <a:latin typeface="Arial"/>
              <a:ea typeface="Arial"/>
              <a:cs typeface="Arial"/>
              <a:sym typeface="Arial"/>
            </a:endParaRPr>
          </a:p>
        </p:txBody>
      </p:sp>
      <p:sp>
        <p:nvSpPr>
          <p:cNvPr id="950" name="Google Shape;950;p84"/>
          <p:cNvSpPr txBox="1"/>
          <p:nvPr/>
        </p:nvSpPr>
        <p:spPr>
          <a:xfrm>
            <a:off x="538162" y="630237"/>
            <a:ext cx="7691437" cy="476250"/>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2700"/>
              <a:buFont typeface="Arial"/>
              <a:buNone/>
            </a:pPr>
            <a:r>
              <a:rPr b="1" i="0" lang="en-US" sz="2700" u="none">
                <a:solidFill>
                  <a:srgbClr val="000000"/>
                </a:solidFill>
                <a:latin typeface="Arial"/>
                <a:ea typeface="Arial"/>
                <a:cs typeface="Arial"/>
                <a:sym typeface="Arial"/>
              </a:rPr>
              <a:t>Το DNA μπορεί να κωδικοποιεί έξι πρωτεΐνες </a:t>
            </a:r>
            <a:endParaRPr/>
          </a:p>
        </p:txBody>
      </p:sp>
      <p:grpSp>
        <p:nvGrpSpPr>
          <p:cNvPr id="951" name="Google Shape;951;p84"/>
          <p:cNvGrpSpPr/>
          <p:nvPr/>
        </p:nvGrpSpPr>
        <p:grpSpPr>
          <a:xfrm>
            <a:off x="515937" y="1006475"/>
            <a:ext cx="8775700" cy="2292350"/>
            <a:chOff x="325" y="634"/>
            <a:chExt cx="5528" cy="1444"/>
          </a:xfrm>
        </p:grpSpPr>
        <p:sp>
          <p:nvSpPr>
            <p:cNvPr id="952" name="Google Shape;952;p84"/>
            <p:cNvSpPr txBox="1"/>
            <p:nvPr/>
          </p:nvSpPr>
          <p:spPr>
            <a:xfrm>
              <a:off x="3982" y="1501"/>
              <a:ext cx="1267" cy="577"/>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1800"/>
                <a:buFont typeface="Courier New"/>
                <a:buNone/>
              </a:pPr>
              <a:r>
                <a:rPr b="0" i="0" lang="en-US" sz="1800" u="none">
                  <a:solidFill>
                    <a:srgbClr val="000000"/>
                  </a:solidFill>
                  <a:latin typeface="Courier New"/>
                  <a:ea typeface="Courier New"/>
                  <a:cs typeface="Courier New"/>
                  <a:sym typeface="Courier New"/>
                </a:rPr>
                <a:t>5’ GTG GGT </a:t>
              </a:r>
              <a:endParaRPr/>
            </a:p>
            <a:p>
              <a:pPr indent="0" lvl="0" marL="0" marR="0" rtl="0" algn="l">
                <a:lnSpc>
                  <a:spcPct val="100000"/>
                </a:lnSpc>
                <a:spcBef>
                  <a:spcPts val="0"/>
                </a:spcBef>
                <a:spcAft>
                  <a:spcPts val="0"/>
                </a:spcAft>
                <a:buClr>
                  <a:srgbClr val="000000"/>
                </a:buClr>
                <a:buSzPts val="1800"/>
                <a:buFont typeface="Courier New"/>
                <a:buNone/>
              </a:pPr>
              <a:r>
                <a:rPr b="0" i="0" lang="en-US" sz="1800" u="none">
                  <a:solidFill>
                    <a:srgbClr val="000000"/>
                  </a:solidFill>
                  <a:latin typeface="Courier New"/>
                  <a:ea typeface="Courier New"/>
                  <a:cs typeface="Courier New"/>
                  <a:sym typeface="Courier New"/>
                </a:rPr>
                <a:t> 5’ TGG GTA</a:t>
              </a:r>
              <a:endParaRPr/>
            </a:p>
            <a:p>
              <a:pPr indent="0" lvl="0" marL="0" marR="0" rtl="0" algn="l">
                <a:lnSpc>
                  <a:spcPct val="100000"/>
                </a:lnSpc>
                <a:spcBef>
                  <a:spcPts val="0"/>
                </a:spcBef>
                <a:spcAft>
                  <a:spcPts val="0"/>
                </a:spcAft>
                <a:buClr>
                  <a:srgbClr val="000000"/>
                </a:buClr>
                <a:buSzPts val="1800"/>
                <a:buFont typeface="Courier New"/>
                <a:buNone/>
              </a:pPr>
              <a:r>
                <a:rPr b="0" i="0" lang="en-US" sz="1800" u="none">
                  <a:solidFill>
                    <a:srgbClr val="000000"/>
                  </a:solidFill>
                  <a:latin typeface="Courier New"/>
                  <a:ea typeface="Courier New"/>
                  <a:cs typeface="Courier New"/>
                  <a:sym typeface="Courier New"/>
                </a:rPr>
                <a:t>  5’ GGG TAG</a:t>
              </a:r>
              <a:endParaRPr/>
            </a:p>
          </p:txBody>
        </p:sp>
        <p:grpSp>
          <p:nvGrpSpPr>
            <p:cNvPr id="953" name="Google Shape;953;p84"/>
            <p:cNvGrpSpPr/>
            <p:nvPr/>
          </p:nvGrpSpPr>
          <p:grpSpPr>
            <a:xfrm>
              <a:off x="325" y="634"/>
              <a:ext cx="5528" cy="980"/>
              <a:chOff x="325" y="634"/>
              <a:chExt cx="5528" cy="980"/>
            </a:xfrm>
          </p:grpSpPr>
          <p:sp>
            <p:nvSpPr>
              <p:cNvPr id="954" name="Google Shape;954;p84"/>
              <p:cNvSpPr txBox="1"/>
              <p:nvPr/>
            </p:nvSpPr>
            <p:spPr>
              <a:xfrm>
                <a:off x="820" y="634"/>
                <a:ext cx="1363" cy="577"/>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1800"/>
                  <a:buFont typeface="Courier New"/>
                  <a:buNone/>
                </a:pPr>
                <a:r>
                  <a:rPr b="0" i="0" lang="en-US" sz="1800" u="none">
                    <a:solidFill>
                      <a:srgbClr val="000000"/>
                    </a:solidFill>
                    <a:latin typeface="Courier New"/>
                    <a:ea typeface="Courier New"/>
                    <a:cs typeface="Courier New"/>
                    <a:sym typeface="Courier New"/>
                  </a:rPr>
                  <a:t>5’ CAT CAA </a:t>
                </a:r>
                <a:endParaRPr/>
              </a:p>
              <a:p>
                <a:pPr indent="0" lvl="0" marL="0" marR="0" rtl="0" algn="l">
                  <a:lnSpc>
                    <a:spcPct val="100000"/>
                  </a:lnSpc>
                  <a:spcBef>
                    <a:spcPts val="0"/>
                  </a:spcBef>
                  <a:spcAft>
                    <a:spcPts val="0"/>
                  </a:spcAft>
                  <a:buClr>
                    <a:srgbClr val="000000"/>
                  </a:buClr>
                  <a:buSzPts val="1800"/>
                  <a:buFont typeface="Courier New"/>
                  <a:buNone/>
                </a:pPr>
                <a:r>
                  <a:rPr b="0" i="0" lang="en-US" sz="1800" u="none">
                    <a:solidFill>
                      <a:srgbClr val="000000"/>
                    </a:solidFill>
                    <a:latin typeface="Courier New"/>
                    <a:ea typeface="Courier New"/>
                    <a:cs typeface="Courier New"/>
                    <a:sym typeface="Courier New"/>
                  </a:rPr>
                  <a:t> 5’ ATC AAC </a:t>
                </a:r>
                <a:endParaRPr/>
              </a:p>
              <a:p>
                <a:pPr indent="0" lvl="0" marL="0" marR="0" rtl="0" algn="l">
                  <a:lnSpc>
                    <a:spcPct val="100000"/>
                  </a:lnSpc>
                  <a:spcBef>
                    <a:spcPts val="0"/>
                  </a:spcBef>
                  <a:spcAft>
                    <a:spcPts val="0"/>
                  </a:spcAft>
                  <a:buClr>
                    <a:srgbClr val="000000"/>
                  </a:buClr>
                  <a:buSzPts val="1800"/>
                  <a:buFont typeface="Courier New"/>
                  <a:buNone/>
                </a:pPr>
                <a:r>
                  <a:rPr b="0" i="0" lang="en-US" sz="1800" u="none">
                    <a:solidFill>
                      <a:srgbClr val="000000"/>
                    </a:solidFill>
                    <a:latin typeface="Courier New"/>
                    <a:ea typeface="Courier New"/>
                    <a:cs typeface="Courier New"/>
                    <a:sym typeface="Courier New"/>
                  </a:rPr>
                  <a:t>  5’ TCA ACT </a:t>
                </a:r>
                <a:endParaRPr/>
              </a:p>
            </p:txBody>
          </p:sp>
          <p:sp>
            <p:nvSpPr>
              <p:cNvPr id="955" name="Google Shape;955;p84"/>
              <p:cNvSpPr txBox="1"/>
              <p:nvPr/>
            </p:nvSpPr>
            <p:spPr>
              <a:xfrm>
                <a:off x="325" y="1210"/>
                <a:ext cx="5528" cy="404"/>
              </a:xfrm>
              <a:prstGeom prst="rect">
                <a:avLst/>
              </a:prstGeom>
              <a:no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1800"/>
                  <a:buFont typeface="Courier New"/>
                  <a:buNone/>
                </a:pPr>
                <a:r>
                  <a:rPr b="0" i="0" lang="en-US" sz="1800" u="none">
                    <a:solidFill>
                      <a:srgbClr val="000000"/>
                    </a:solidFill>
                    <a:latin typeface="Courier New"/>
                    <a:ea typeface="Courier New"/>
                    <a:cs typeface="Courier New"/>
                    <a:sym typeface="Courier New"/>
                  </a:rPr>
                  <a:t>5’ CATCAACTACAACTCCAAAGACACCCTTACACATCAACAAACCTACCCAC 3’</a:t>
                </a:r>
                <a:endParaRPr/>
              </a:p>
              <a:p>
                <a:pPr indent="0" lvl="0" marL="0" marR="0" rtl="0" algn="l">
                  <a:lnSpc>
                    <a:spcPct val="100000"/>
                  </a:lnSpc>
                  <a:spcBef>
                    <a:spcPts val="0"/>
                  </a:spcBef>
                  <a:spcAft>
                    <a:spcPts val="0"/>
                  </a:spcAft>
                  <a:buClr>
                    <a:srgbClr val="000000"/>
                  </a:buClr>
                  <a:buSzPts val="1800"/>
                  <a:buFont typeface="Courier New"/>
                  <a:buNone/>
                </a:pPr>
                <a:r>
                  <a:rPr b="0" i="0" lang="en-US" sz="1800" u="none">
                    <a:solidFill>
                      <a:srgbClr val="000000"/>
                    </a:solidFill>
                    <a:latin typeface="Courier New"/>
                    <a:ea typeface="Courier New"/>
                    <a:cs typeface="Courier New"/>
                    <a:sym typeface="Courier New"/>
                  </a:rPr>
                  <a:t>3’ GTAGTTGATGTTGAGGTTTCTGTGGGAATGTGTAGTTGTTTGGATGGGTG 5’</a:t>
                </a:r>
                <a:endParaRPr/>
              </a:p>
            </p:txBody>
          </p:sp>
        </p:grpSp>
      </p:grpSp>
      <p:sp>
        <p:nvSpPr>
          <p:cNvPr id="956" name="Google Shape;956;p84"/>
          <p:cNvSpPr/>
          <p:nvPr/>
        </p:nvSpPr>
        <p:spPr>
          <a:xfrm>
            <a:off x="3648075" y="6397625"/>
            <a:ext cx="1616075" cy="252412"/>
          </a:xfrm>
          <a:prstGeom prst="rightArrow">
            <a:avLst>
              <a:gd fmla="val 16200" name="adj1"/>
              <a:gd fmla="val 5400" name="adj2"/>
            </a:avLst>
          </a:prstGeom>
          <a:solidFill>
            <a:srgbClr val="FFCC00"/>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7" name="Google Shape;957;p84"/>
          <p:cNvSpPr/>
          <p:nvPr/>
        </p:nvSpPr>
        <p:spPr>
          <a:xfrm>
            <a:off x="3638550" y="5700712"/>
            <a:ext cx="1616075" cy="252412"/>
          </a:xfrm>
          <a:prstGeom prst="rightArrow">
            <a:avLst>
              <a:gd fmla="val 16200" name="adj1"/>
              <a:gd fmla="val 5400" name="adj2"/>
            </a:avLst>
          </a:prstGeom>
          <a:solidFill>
            <a:srgbClr val="FFCC00"/>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8" name="Google Shape;958;p84"/>
          <p:cNvSpPr/>
          <p:nvPr/>
        </p:nvSpPr>
        <p:spPr>
          <a:xfrm>
            <a:off x="3632200" y="5076825"/>
            <a:ext cx="1616075" cy="252412"/>
          </a:xfrm>
          <a:prstGeom prst="rightArrow">
            <a:avLst>
              <a:gd fmla="val 16200" name="adj1"/>
              <a:gd fmla="val 5400" name="adj2"/>
            </a:avLst>
          </a:prstGeom>
          <a:solidFill>
            <a:srgbClr val="FFCC00"/>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59" name="Google Shape;959;p84"/>
          <p:cNvSpPr/>
          <p:nvPr/>
        </p:nvSpPr>
        <p:spPr>
          <a:xfrm>
            <a:off x="3632200" y="4419600"/>
            <a:ext cx="1616075" cy="252412"/>
          </a:xfrm>
          <a:prstGeom prst="rightArrow">
            <a:avLst>
              <a:gd fmla="val 16200" name="adj1"/>
              <a:gd fmla="val 5400" name="adj2"/>
            </a:avLst>
          </a:prstGeom>
          <a:solidFill>
            <a:srgbClr val="FFCC00"/>
          </a:solid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0" name="Google Shape;960;p84"/>
          <p:cNvSpPr/>
          <p:nvPr/>
        </p:nvSpPr>
        <p:spPr>
          <a:xfrm>
            <a:off x="3967162" y="6116637"/>
            <a:ext cx="549275" cy="457200"/>
          </a:xfrm>
          <a:prstGeom prst="star8">
            <a:avLst>
              <a:gd fmla="val 2500" name="adj"/>
            </a:avLst>
          </a:prstGeom>
          <a:solidFill>
            <a:srgbClr val="CFE7F5"/>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1" name="Google Shape;961;p84"/>
          <p:cNvSpPr/>
          <p:nvPr/>
        </p:nvSpPr>
        <p:spPr>
          <a:xfrm>
            <a:off x="3967162" y="4146550"/>
            <a:ext cx="549275" cy="457200"/>
          </a:xfrm>
          <a:prstGeom prst="star8">
            <a:avLst>
              <a:gd fmla="val 2500" name="adj"/>
            </a:avLst>
          </a:prstGeom>
          <a:solidFill>
            <a:srgbClr val="CFE7F5"/>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2" name="Google Shape;962;p84"/>
          <p:cNvSpPr/>
          <p:nvPr/>
        </p:nvSpPr>
        <p:spPr>
          <a:xfrm>
            <a:off x="4022725" y="5394325"/>
            <a:ext cx="549275" cy="457200"/>
          </a:xfrm>
          <a:prstGeom prst="star8">
            <a:avLst>
              <a:gd fmla="val 2500" name="adj"/>
            </a:avLst>
          </a:prstGeom>
          <a:solidFill>
            <a:srgbClr val="CFE7F5"/>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3" name="Google Shape;963;p84"/>
          <p:cNvSpPr/>
          <p:nvPr/>
        </p:nvSpPr>
        <p:spPr>
          <a:xfrm rot="60000">
            <a:off x="4022725" y="4702175"/>
            <a:ext cx="549275" cy="457200"/>
          </a:xfrm>
          <a:prstGeom prst="star8">
            <a:avLst>
              <a:gd fmla="val 2500" name="adj"/>
            </a:avLst>
          </a:prstGeom>
          <a:solidFill>
            <a:srgbClr val="CFE7F5"/>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64" name="Google Shape;964;p84"/>
          <p:cNvSpPr txBox="1"/>
          <p:nvPr/>
        </p:nvSpPr>
        <p:spPr>
          <a:xfrm>
            <a:off x="4111625" y="6156325"/>
            <a:ext cx="404812" cy="3444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6</a:t>
            </a:r>
            <a:endParaRPr/>
          </a:p>
        </p:txBody>
      </p:sp>
      <p:sp>
        <p:nvSpPr>
          <p:cNvPr id="965" name="Google Shape;965;p84"/>
          <p:cNvSpPr txBox="1"/>
          <p:nvPr/>
        </p:nvSpPr>
        <p:spPr>
          <a:xfrm>
            <a:off x="4117975" y="5429250"/>
            <a:ext cx="306387" cy="3444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6</a:t>
            </a:r>
            <a:endParaRPr/>
          </a:p>
        </p:txBody>
      </p:sp>
      <p:sp>
        <p:nvSpPr>
          <p:cNvPr id="966" name="Google Shape;966;p84"/>
          <p:cNvSpPr txBox="1"/>
          <p:nvPr/>
        </p:nvSpPr>
        <p:spPr>
          <a:xfrm>
            <a:off x="4117975" y="4200525"/>
            <a:ext cx="490537" cy="3444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1</a:t>
            </a:r>
            <a:endParaRPr/>
          </a:p>
        </p:txBody>
      </p:sp>
      <p:sp>
        <p:nvSpPr>
          <p:cNvPr id="967" name="Google Shape;967;p84"/>
          <p:cNvSpPr txBox="1"/>
          <p:nvPr/>
        </p:nvSpPr>
        <p:spPr>
          <a:xfrm>
            <a:off x="4117975" y="4824412"/>
            <a:ext cx="306387" cy="344487"/>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1</a:t>
            </a:r>
            <a:endParaRPr/>
          </a:p>
        </p:txBody>
      </p:sp>
      <p:pic>
        <p:nvPicPr>
          <p:cNvPr id="968" name="Google Shape;968;p84"/>
          <p:cNvPicPr preferRelativeResize="0"/>
          <p:nvPr/>
        </p:nvPicPr>
        <p:blipFill rotWithShape="1">
          <a:blip r:embed="rId3">
            <a:alphaModFix/>
          </a:blip>
          <a:srcRect b="19999" l="4988" r="4988" t="14999"/>
          <a:stretch/>
        </p:blipFill>
        <p:spPr>
          <a:xfrm>
            <a:off x="411162" y="665162"/>
            <a:ext cx="8916987" cy="2752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68"/>
                                        </p:tgtEl>
                                      </p:cBhvr>
                                    </p:animEffect>
                                    <p:set>
                                      <p:cBhvr>
                                        <p:cTn dur="1" fill="hold">
                                          <p:stCondLst>
                                            <p:cond delay="500"/>
                                          </p:stCondLst>
                                        </p:cTn>
                                        <p:tgtEl>
                                          <p:spTgt spid="96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73" name="Shape 973"/>
        <p:cNvGrpSpPr/>
        <p:nvPr/>
      </p:nvGrpSpPr>
      <p:grpSpPr>
        <a:xfrm>
          <a:off x="0" y="0"/>
          <a:ext cx="0" cy="0"/>
          <a:chOff x="0" y="0"/>
          <a:chExt cx="0" cy="0"/>
        </a:xfrm>
      </p:grpSpPr>
      <p:pic>
        <p:nvPicPr>
          <p:cNvPr id="974" name="Google Shape;974;p85"/>
          <p:cNvPicPr preferRelativeResize="0"/>
          <p:nvPr/>
        </p:nvPicPr>
        <p:blipFill rotWithShape="1">
          <a:blip r:embed="rId3">
            <a:alphaModFix/>
          </a:blip>
          <a:srcRect b="29470" l="0" r="0" t="0"/>
          <a:stretch/>
        </p:blipFill>
        <p:spPr>
          <a:xfrm>
            <a:off x="1189037" y="1006475"/>
            <a:ext cx="7058025" cy="3290887"/>
          </a:xfrm>
          <a:prstGeom prst="rect">
            <a:avLst/>
          </a:prstGeom>
          <a:noFill/>
          <a:ln>
            <a:noFill/>
          </a:ln>
        </p:spPr>
      </p:pic>
      <p:sp>
        <p:nvSpPr>
          <p:cNvPr id="975" name="Google Shape;975;p85"/>
          <p:cNvSpPr/>
          <p:nvPr/>
        </p:nvSpPr>
        <p:spPr>
          <a:xfrm rot="-2220000">
            <a:off x="3621087" y="2135187"/>
            <a:ext cx="1584325" cy="457200"/>
          </a:xfrm>
          <a:prstGeom prst="leftArrow">
            <a:avLst>
              <a:gd fmla="val 5400" name="adj1"/>
              <a:gd fmla="val 5400" name="adj2"/>
            </a:avLst>
          </a:prstGeom>
          <a:gradFill>
            <a:gsLst>
              <a:gs pos="0">
                <a:srgbClr val="FFCC00"/>
              </a:gs>
              <a:gs pos="50000">
                <a:srgbClr val="765E00"/>
              </a:gs>
              <a:gs pos="100000">
                <a:srgbClr val="FFCC00"/>
              </a:gs>
            </a:gsLst>
            <a:lin ang="5880000" scaled="0"/>
          </a:gra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976" name="Google Shape;976;p85"/>
          <p:cNvSpPr txBox="1"/>
          <p:nvPr/>
        </p:nvSpPr>
        <p:spPr>
          <a:xfrm>
            <a:off x="817562" y="315912"/>
            <a:ext cx="8213725" cy="105727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sng">
                <a:solidFill>
                  <a:srgbClr val="000000"/>
                </a:solidFill>
                <a:latin typeface="Arial"/>
                <a:ea typeface="Arial"/>
                <a:cs typeface="Arial"/>
                <a:sym typeface="Arial"/>
              </a:rPr>
              <a:t>Βήμα2: Επιλογή της αλληλουχίας- αίτημα</a:t>
            </a:r>
            <a:endParaRPr/>
          </a:p>
          <a:p>
            <a:pPr indent="0" lvl="0" marL="0" marR="0" rtl="0" algn="ctr">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Η αλληλουχία κατατίθεται σε Fasta format ή ως Accession number</a:t>
            </a:r>
            <a:endParaRPr/>
          </a:p>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pic>
        <p:nvPicPr>
          <p:cNvPr id="977" name="Google Shape;977;p85"/>
          <p:cNvPicPr preferRelativeResize="0"/>
          <p:nvPr/>
        </p:nvPicPr>
        <p:blipFill rotWithShape="1">
          <a:blip r:embed="rId4">
            <a:alphaModFix/>
          </a:blip>
          <a:srcRect b="55645" l="1663" r="1662" t="34157"/>
          <a:stretch/>
        </p:blipFill>
        <p:spPr>
          <a:xfrm>
            <a:off x="539750" y="2852737"/>
            <a:ext cx="8512175" cy="1444625"/>
          </a:xfrm>
          <a:prstGeom prst="rect">
            <a:avLst/>
          </a:prstGeom>
          <a:noFill/>
          <a:ln>
            <a:noFill/>
          </a:ln>
        </p:spPr>
      </p:pic>
      <p:sp>
        <p:nvSpPr>
          <p:cNvPr id="978" name="Google Shape;978;p85"/>
          <p:cNvSpPr txBox="1"/>
          <p:nvPr/>
        </p:nvSpPr>
        <p:spPr>
          <a:xfrm>
            <a:off x="2916237" y="2997200"/>
            <a:ext cx="647700" cy="349250"/>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or</a:t>
            </a:r>
            <a:endParaRPr/>
          </a:p>
        </p:txBody>
      </p:sp>
    </p:spTree>
  </p:cSld>
  <p:clrMapOvr>
    <a:masterClrMapping/>
  </p:clrMapOvr>
  <p:transition advTm="1024">
    <p:split/>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4" name="Shape 984"/>
        <p:cNvGrpSpPr/>
        <p:nvPr/>
      </p:nvGrpSpPr>
      <p:grpSpPr>
        <a:xfrm>
          <a:off x="0" y="0"/>
          <a:ext cx="0" cy="0"/>
          <a:chOff x="0" y="0"/>
          <a:chExt cx="0" cy="0"/>
        </a:xfrm>
      </p:grpSpPr>
      <p:sp>
        <p:nvSpPr>
          <p:cNvPr id="985" name="Google Shape;985;p86"/>
          <p:cNvSpPr txBox="1"/>
          <p:nvPr/>
        </p:nvSpPr>
        <p:spPr>
          <a:xfrm>
            <a:off x="457200" y="274637"/>
            <a:ext cx="7715250" cy="633412"/>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a:solidFill>
                  <a:srgbClr val="000000"/>
                </a:solidFill>
                <a:latin typeface="Arial"/>
                <a:ea typeface="Arial"/>
                <a:cs typeface="Arial"/>
                <a:sym typeface="Arial"/>
              </a:rPr>
              <a:t>Μορφές αλληλουχιών: Παραδείγματα</a:t>
            </a:r>
            <a:endParaRPr/>
          </a:p>
        </p:txBody>
      </p:sp>
      <p:sp>
        <p:nvSpPr>
          <p:cNvPr id="986" name="Google Shape;986;p86"/>
          <p:cNvSpPr txBox="1"/>
          <p:nvPr/>
        </p:nvSpPr>
        <p:spPr>
          <a:xfrm>
            <a:off x="533400" y="1447800"/>
            <a:ext cx="7924800" cy="45720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46800" lIns="90000" spcFirstLastPara="1" rIns="90000" wrap="square" tIns="46800">
            <a:noAutofit/>
          </a:bodyPr>
          <a:lstStyle/>
          <a:p>
            <a:pPr indent="-271462" lvl="0" marL="342900" marR="0" rtl="0" algn="l">
              <a:lnSpc>
                <a:spcPct val="100000"/>
              </a:lnSpc>
              <a:spcBef>
                <a:spcPts val="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 fasta format:</a:t>
            </a:r>
            <a:endParaRPr/>
          </a:p>
          <a:p>
            <a:pPr indent="-271462" lvl="0" marL="34290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71462" lvl="0" marL="342900" marR="0" rtl="0" algn="l">
              <a:lnSpc>
                <a:spcPct val="100000"/>
              </a:lnSpc>
              <a:spcBef>
                <a:spcPts val="0"/>
              </a:spcBef>
              <a:spcAft>
                <a:spcPts val="0"/>
              </a:spcAft>
              <a:buClr>
                <a:srgbClr val="000000"/>
              </a:buClr>
              <a:buSzPts val="1600"/>
              <a:buFont typeface="Courier New"/>
              <a:buNone/>
            </a:pPr>
            <a:r>
              <a:rPr b="1" i="0" lang="en-US" sz="1600" u="none">
                <a:solidFill>
                  <a:srgbClr val="000000"/>
                </a:solidFill>
                <a:latin typeface="Courier New"/>
                <a:ea typeface="Courier New"/>
                <a:cs typeface="Courier New"/>
                <a:sym typeface="Courier New"/>
              </a:rPr>
              <a:t>&gt;</a:t>
            </a:r>
            <a:r>
              <a:rPr b="0" i="0" lang="en-US" sz="1600" u="none">
                <a:solidFill>
                  <a:srgbClr val="000000"/>
                </a:solidFill>
                <a:latin typeface="Courier New"/>
                <a:ea typeface="Courier New"/>
                <a:cs typeface="Courier New"/>
                <a:sym typeface="Courier New"/>
              </a:rPr>
              <a:t>sp|P01588|EPO_HUMAN ERYTHROPOIETIN PRECURSOR - Homo sapiens</a:t>
            </a:r>
            <a:endParaRPr/>
          </a:p>
          <a:p>
            <a:pPr indent="-271462" lvl="0" marL="342900" marR="0" rtl="0" algn="l">
              <a:lnSpc>
                <a:spcPct val="100000"/>
              </a:lnSpc>
              <a:spcBef>
                <a:spcPts val="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MGVHECPAWLWLLLSLLSLPLGLPVLGAPPRLICDSRVLERYLLEAKEAE</a:t>
            </a:r>
            <a:endParaRPr/>
          </a:p>
          <a:p>
            <a:pPr indent="-271462" lvl="0" marL="342900" marR="0" rtl="0" algn="l">
              <a:lnSpc>
                <a:spcPct val="100000"/>
              </a:lnSpc>
              <a:spcBef>
                <a:spcPts val="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NITTGCAEHCSLNENITVPDTKVNFYAWKRMEVGQQAVEVWQGLALLSEA</a:t>
            </a:r>
            <a:endParaRPr/>
          </a:p>
          <a:p>
            <a:pPr indent="-271462" lvl="0" marL="342900" marR="0" rtl="0" algn="l">
              <a:lnSpc>
                <a:spcPct val="100000"/>
              </a:lnSpc>
              <a:spcBef>
                <a:spcPts val="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VLRGQALLVNSSQPWEPLQLHVDKAVSGLRSLTTLLRALGAQKEAISPPD</a:t>
            </a:r>
            <a:endParaRPr/>
          </a:p>
          <a:p>
            <a:pPr indent="-271462" lvl="0" marL="342900" marR="0" rtl="0" algn="l">
              <a:lnSpc>
                <a:spcPct val="100000"/>
              </a:lnSpc>
              <a:spcBef>
                <a:spcPts val="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AASAAPLRTITADTFRKLFRVYSNFLRGKLKLYTGEACRTGDR</a:t>
            </a:r>
            <a:endParaRPr/>
          </a:p>
          <a:p>
            <a:pPr indent="-271462" lvl="0" marL="34290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71462" lvl="0" marL="342900" marR="0" rtl="0" algn="l">
              <a:lnSpc>
                <a:spcPct val="100000"/>
              </a:lnSpc>
              <a:spcBef>
                <a:spcPts val="0"/>
              </a:spcBef>
              <a:spcAft>
                <a:spcPts val="0"/>
              </a:spcAft>
              <a:buClr>
                <a:srgbClr val="000000"/>
              </a:buClr>
              <a:buSzPts val="2000"/>
              <a:buFont typeface="Arial"/>
              <a:buNone/>
            </a:pPr>
            <a:r>
              <a:rPr b="0" i="0" lang="en-US" sz="2000" u="none">
                <a:solidFill>
                  <a:srgbClr val="000000"/>
                </a:solidFill>
                <a:latin typeface="Arial"/>
                <a:ea typeface="Arial"/>
                <a:cs typeface="Arial"/>
                <a:sym typeface="Arial"/>
              </a:rPr>
              <a:t> RAW format:</a:t>
            </a:r>
            <a:endParaRPr/>
          </a:p>
          <a:p>
            <a:pPr indent="-271462" lvl="0" marL="342900" marR="0" rtl="0" algn="l">
              <a:lnSpc>
                <a:spcPct val="100000"/>
              </a:lnSpc>
              <a:spcBef>
                <a:spcPts val="0"/>
              </a:spcBef>
              <a:spcAft>
                <a:spcPts val="0"/>
              </a:spcAft>
              <a:buClr>
                <a:srgbClr val="000000"/>
              </a:buClr>
              <a:buSzPts val="1400"/>
              <a:buFont typeface="Arial"/>
              <a:buNone/>
            </a:pPr>
            <a:r>
              <a:t/>
            </a:r>
            <a:endParaRPr b="0" i="0" sz="1400" u="none">
              <a:solidFill>
                <a:srgbClr val="000000"/>
              </a:solidFill>
              <a:latin typeface="Arial"/>
              <a:ea typeface="Arial"/>
              <a:cs typeface="Arial"/>
              <a:sym typeface="Arial"/>
            </a:endParaRPr>
          </a:p>
          <a:p>
            <a:pPr indent="-271462" lvl="0" marL="342900" marR="0" rtl="0" algn="l">
              <a:lnSpc>
                <a:spcPct val="100000"/>
              </a:lnSpc>
              <a:spcBef>
                <a:spcPts val="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MGVHECPAWLWLLLSLLSLPLGLPVLGAPPRLICDSRVLERYLLEAKEAE</a:t>
            </a:r>
            <a:endParaRPr/>
          </a:p>
          <a:p>
            <a:pPr indent="-271462" lvl="0" marL="342900" marR="0" rtl="0" algn="l">
              <a:lnSpc>
                <a:spcPct val="100000"/>
              </a:lnSpc>
              <a:spcBef>
                <a:spcPts val="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NITTGCAEHCSLNENITVPDTKVNFYAWKRMEVGQQAVEVWQGLALLSEA</a:t>
            </a:r>
            <a:endParaRPr/>
          </a:p>
          <a:p>
            <a:pPr indent="-271462" lvl="0" marL="342900" marR="0" rtl="0" algn="l">
              <a:lnSpc>
                <a:spcPct val="100000"/>
              </a:lnSpc>
              <a:spcBef>
                <a:spcPts val="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VLRGQALLVNSSQPWEPLQLHVDKAVSGLRSLTTLLRALGAQKEAISPPD</a:t>
            </a:r>
            <a:endParaRPr/>
          </a:p>
          <a:p>
            <a:pPr indent="-271462" lvl="0" marL="342900" marR="0" rtl="0" algn="l">
              <a:lnSpc>
                <a:spcPct val="100000"/>
              </a:lnSpc>
              <a:spcBef>
                <a:spcPts val="0"/>
              </a:spcBef>
              <a:spcAft>
                <a:spcPts val="0"/>
              </a:spcAft>
              <a:buClr>
                <a:srgbClr val="000000"/>
              </a:buClr>
              <a:buSzPts val="1600"/>
              <a:buFont typeface="Courier New"/>
              <a:buNone/>
            </a:pPr>
            <a:r>
              <a:rPr b="0" i="0" lang="en-US" sz="1600" u="none">
                <a:solidFill>
                  <a:srgbClr val="000000"/>
                </a:solidFill>
                <a:latin typeface="Courier New"/>
                <a:ea typeface="Courier New"/>
                <a:cs typeface="Courier New"/>
                <a:sym typeface="Courier New"/>
              </a:rPr>
              <a:t>AASAAPLRTITADTFRKLFRVYSNFLRGKLKLYTGEACRTGDR</a:t>
            </a:r>
            <a:endParaRPr/>
          </a:p>
        </p:txBody>
      </p:sp>
      <p:cxnSp>
        <p:nvCxnSpPr>
          <p:cNvPr id="987" name="Google Shape;987;p86"/>
          <p:cNvCxnSpPr/>
          <p:nvPr/>
        </p:nvCxnSpPr>
        <p:spPr>
          <a:xfrm>
            <a:off x="395287" y="908050"/>
            <a:ext cx="8382000" cy="3300"/>
          </a:xfrm>
          <a:prstGeom prst="bentConnector3">
            <a:avLst>
              <a:gd fmla="val 10800" name="adj1"/>
            </a:avLst>
          </a:prstGeom>
          <a:noFill/>
          <a:ln cap="flat" cmpd="sng" w="28425">
            <a:solidFill>
              <a:srgbClr val="FF9933"/>
            </a:solidFill>
            <a:prstDash val="solid"/>
            <a:miter lim="800000"/>
            <a:headEnd len="med" w="med" type="none"/>
            <a:tailEnd len="med" w="med" type="none"/>
          </a:ln>
        </p:spPr>
      </p:cxn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2" name="Shape 992"/>
        <p:cNvGrpSpPr/>
        <p:nvPr/>
      </p:nvGrpSpPr>
      <p:grpSpPr>
        <a:xfrm>
          <a:off x="0" y="0"/>
          <a:ext cx="0" cy="0"/>
          <a:chOff x="0" y="0"/>
          <a:chExt cx="0" cy="0"/>
        </a:xfrm>
      </p:grpSpPr>
      <p:sp>
        <p:nvSpPr>
          <p:cNvPr id="993" name="Google Shape;993;p87"/>
          <p:cNvSpPr txBox="1"/>
          <p:nvPr/>
        </p:nvSpPr>
        <p:spPr>
          <a:xfrm>
            <a:off x="739775" y="285750"/>
            <a:ext cx="8035925" cy="547687"/>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sng">
                <a:solidFill>
                  <a:srgbClr val="000000"/>
                </a:solidFill>
                <a:latin typeface="Arial"/>
                <a:ea typeface="Arial"/>
                <a:cs typeface="Arial"/>
                <a:sym typeface="Arial"/>
              </a:rPr>
              <a:t>Βήμα 3: Επιλογή της Βάσης Δεδομένων</a:t>
            </a:r>
            <a:r>
              <a:rPr b="1" i="0" lang="en-US" sz="3200" u="none">
                <a:solidFill>
                  <a:srgbClr val="000000"/>
                </a:solidFill>
                <a:latin typeface="Arial"/>
                <a:ea typeface="Arial"/>
                <a:cs typeface="Arial"/>
                <a:sym typeface="Arial"/>
              </a:rPr>
              <a:t> </a:t>
            </a:r>
            <a:endParaRPr/>
          </a:p>
        </p:txBody>
      </p:sp>
      <p:pic>
        <p:nvPicPr>
          <p:cNvPr id="994" name="Google Shape;994;p87"/>
          <p:cNvPicPr preferRelativeResize="0"/>
          <p:nvPr/>
        </p:nvPicPr>
        <p:blipFill rotWithShape="1">
          <a:blip r:embed="rId3">
            <a:alphaModFix/>
          </a:blip>
          <a:srcRect b="4994" l="0" r="0" t="9999"/>
          <a:stretch/>
        </p:blipFill>
        <p:spPr>
          <a:xfrm>
            <a:off x="28575" y="1355725"/>
            <a:ext cx="10021887" cy="4846637"/>
          </a:xfrm>
          <a:prstGeom prst="rect">
            <a:avLst/>
          </a:prstGeom>
          <a:noFill/>
          <a:ln>
            <a:noFill/>
          </a:ln>
        </p:spPr>
      </p:pic>
    </p:spTree>
  </p:cSld>
  <p:clrMapOvr>
    <a:masterClrMapping/>
  </p:clrMapOvr>
  <p:transition advTm="1024">
    <p:split/>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9" name="Shape 999"/>
        <p:cNvGrpSpPr/>
        <p:nvPr/>
      </p:nvGrpSpPr>
      <p:grpSpPr>
        <a:xfrm>
          <a:off x="0" y="0"/>
          <a:ext cx="0" cy="0"/>
          <a:chOff x="0" y="0"/>
          <a:chExt cx="0" cy="0"/>
        </a:xfrm>
      </p:grpSpPr>
      <p:pic>
        <p:nvPicPr>
          <p:cNvPr id="1000" name="Google Shape;1000;p88"/>
          <p:cNvPicPr preferRelativeResize="0"/>
          <p:nvPr/>
        </p:nvPicPr>
        <p:blipFill rotWithShape="1">
          <a:blip r:embed="rId3">
            <a:alphaModFix/>
          </a:blip>
          <a:srcRect b="0" l="0" r="0" t="0"/>
          <a:stretch/>
        </p:blipFill>
        <p:spPr>
          <a:xfrm>
            <a:off x="465137" y="438150"/>
            <a:ext cx="8780462" cy="7013575"/>
          </a:xfrm>
          <a:prstGeom prst="rect">
            <a:avLst/>
          </a:prstGeom>
          <a:noFill/>
          <a:ln>
            <a:noFill/>
          </a:ln>
        </p:spPr>
      </p:pic>
      <p:sp>
        <p:nvSpPr>
          <p:cNvPr id="1001" name="Google Shape;1001;p88"/>
          <p:cNvSpPr txBox="1"/>
          <p:nvPr/>
        </p:nvSpPr>
        <p:spPr>
          <a:xfrm>
            <a:off x="0" y="-23812"/>
            <a:ext cx="7794625" cy="490537"/>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2800"/>
              <a:buFont typeface="Arial"/>
              <a:buNone/>
            </a:pPr>
            <a:r>
              <a:rPr b="1" i="0" lang="en-US" sz="2800" u="sng">
                <a:solidFill>
                  <a:srgbClr val="000000"/>
                </a:solidFill>
                <a:latin typeface="Arial"/>
                <a:ea typeface="Arial"/>
                <a:cs typeface="Arial"/>
                <a:sym typeface="Arial"/>
              </a:rPr>
              <a:t>Βήμα 4: Επιλογή προαιρετικών παραμέτρων</a:t>
            </a:r>
            <a:endParaRPr/>
          </a:p>
        </p:txBody>
      </p:sp>
      <p:sp>
        <p:nvSpPr>
          <p:cNvPr id="1002" name="Google Shape;1002;p88"/>
          <p:cNvSpPr/>
          <p:nvPr/>
        </p:nvSpPr>
        <p:spPr>
          <a:xfrm rot="10800000">
            <a:off x="5054600" y="4240212"/>
            <a:ext cx="719137" cy="268287"/>
          </a:xfrm>
          <a:prstGeom prst="rightArrow">
            <a:avLst>
              <a:gd fmla="val 16200" name="adj1"/>
              <a:gd fmla="val 5400" name="adj2"/>
            </a:avLst>
          </a:prstGeom>
          <a:solidFill>
            <a:srgbClr val="CC3300"/>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3" name="Google Shape;1003;p88"/>
          <p:cNvSpPr txBox="1"/>
          <p:nvPr/>
        </p:nvSpPr>
        <p:spPr>
          <a:xfrm>
            <a:off x="5762625" y="4029075"/>
            <a:ext cx="1808162" cy="377825"/>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2000"/>
              <a:buFont typeface="Arial"/>
              <a:buNone/>
            </a:pPr>
            <a:r>
              <a:rPr b="1" i="0" lang="en-US" sz="2000" u="none">
                <a:solidFill>
                  <a:srgbClr val="000000"/>
                </a:solidFill>
                <a:latin typeface="Arial"/>
                <a:ea typeface="Arial"/>
                <a:cs typeface="Arial"/>
                <a:sym typeface="Arial"/>
              </a:rPr>
              <a:t>The database</a:t>
            </a:r>
            <a:endParaRPr/>
          </a:p>
        </p:txBody>
      </p:sp>
      <p:sp>
        <p:nvSpPr>
          <p:cNvPr id="1004" name="Google Shape;1004;p88"/>
          <p:cNvSpPr txBox="1"/>
          <p:nvPr/>
        </p:nvSpPr>
        <p:spPr>
          <a:xfrm>
            <a:off x="5976937" y="4483100"/>
            <a:ext cx="1247775" cy="349250"/>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Organism</a:t>
            </a:r>
            <a:endParaRPr/>
          </a:p>
        </p:txBody>
      </p:sp>
      <p:sp>
        <p:nvSpPr>
          <p:cNvPr id="1005" name="Google Shape;1005;p88"/>
          <p:cNvSpPr/>
          <p:nvPr/>
        </p:nvSpPr>
        <p:spPr>
          <a:xfrm rot="10800000">
            <a:off x="5387975" y="4508500"/>
            <a:ext cx="500062" cy="404812"/>
          </a:xfrm>
          <a:prstGeom prst="rightArrow">
            <a:avLst>
              <a:gd fmla="val 16200" name="adj1"/>
              <a:gd fmla="val 5400" name="adj2"/>
            </a:avLst>
          </a:prstGeom>
          <a:solidFill>
            <a:srgbClr val="CC3300"/>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6" name="Google Shape;1006;p88"/>
          <p:cNvSpPr/>
          <p:nvPr/>
        </p:nvSpPr>
        <p:spPr>
          <a:xfrm>
            <a:off x="1397000" y="4406900"/>
            <a:ext cx="1314450" cy="366712"/>
          </a:xfrm>
          <a:prstGeom prst="rect">
            <a:avLst/>
          </a:prstGeom>
          <a:noFill/>
          <a:ln>
            <a:noFill/>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07" name="Google Shape;1007;p88"/>
          <p:cNvSpPr txBox="1"/>
          <p:nvPr/>
        </p:nvSpPr>
        <p:spPr>
          <a:xfrm>
            <a:off x="5511800" y="6291262"/>
            <a:ext cx="928687" cy="603250"/>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Expect</a:t>
            </a:r>
            <a:endParaRPr/>
          </a:p>
        </p:txBody>
      </p:sp>
      <p:sp>
        <p:nvSpPr>
          <p:cNvPr id="1008" name="Google Shape;1008;p88"/>
          <p:cNvSpPr txBox="1"/>
          <p:nvPr/>
        </p:nvSpPr>
        <p:spPr>
          <a:xfrm>
            <a:off x="6211887" y="5214937"/>
            <a:ext cx="739775" cy="349250"/>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Filter</a:t>
            </a:r>
            <a:endParaRPr/>
          </a:p>
        </p:txBody>
      </p:sp>
      <p:sp>
        <p:nvSpPr>
          <p:cNvPr id="1009" name="Google Shape;1009;p88"/>
          <p:cNvSpPr/>
          <p:nvPr/>
        </p:nvSpPr>
        <p:spPr>
          <a:xfrm rot="10800000">
            <a:off x="4060825" y="6346825"/>
            <a:ext cx="1354137" cy="285750"/>
          </a:xfrm>
          <a:prstGeom prst="rightArrow">
            <a:avLst>
              <a:gd fmla="val 16200" name="adj1"/>
              <a:gd fmla="val 5400" name="adj2"/>
            </a:avLst>
          </a:prstGeom>
          <a:solidFill>
            <a:srgbClr val="CC3300"/>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0" name="Google Shape;1010;p88"/>
          <p:cNvSpPr/>
          <p:nvPr/>
        </p:nvSpPr>
        <p:spPr>
          <a:xfrm rot="10800000">
            <a:off x="4737100" y="5265737"/>
            <a:ext cx="1354137" cy="285750"/>
          </a:xfrm>
          <a:prstGeom prst="rightArrow">
            <a:avLst>
              <a:gd fmla="val 16200" name="adj1"/>
              <a:gd fmla="val 5400" name="adj2"/>
            </a:avLst>
          </a:prstGeom>
          <a:solidFill>
            <a:srgbClr val="CC3300"/>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ransition advTm="1024">
    <p:split/>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15" name="Shape 1015"/>
        <p:cNvGrpSpPr/>
        <p:nvPr/>
      </p:nvGrpSpPr>
      <p:grpSpPr>
        <a:xfrm>
          <a:off x="0" y="0"/>
          <a:ext cx="0" cy="0"/>
          <a:chOff x="0" y="0"/>
          <a:chExt cx="0" cy="0"/>
        </a:xfrm>
      </p:grpSpPr>
      <p:pic>
        <p:nvPicPr>
          <p:cNvPr id="1016" name="Google Shape;1016;p89"/>
          <p:cNvPicPr preferRelativeResize="0"/>
          <p:nvPr/>
        </p:nvPicPr>
        <p:blipFill rotWithShape="1">
          <a:blip r:embed="rId3">
            <a:alphaModFix/>
          </a:blip>
          <a:srcRect b="0" l="0" r="0" t="15032"/>
          <a:stretch/>
        </p:blipFill>
        <p:spPr>
          <a:xfrm>
            <a:off x="1736725" y="768350"/>
            <a:ext cx="5492750" cy="5641975"/>
          </a:xfrm>
          <a:prstGeom prst="rect">
            <a:avLst/>
          </a:prstGeom>
          <a:noFill/>
          <a:ln>
            <a:noFill/>
          </a:ln>
        </p:spPr>
      </p:pic>
      <p:sp>
        <p:nvSpPr>
          <p:cNvPr id="1017" name="Google Shape;1017;p89"/>
          <p:cNvSpPr/>
          <p:nvPr/>
        </p:nvSpPr>
        <p:spPr>
          <a:xfrm>
            <a:off x="6084887" y="3933825"/>
            <a:ext cx="1295400" cy="381000"/>
          </a:xfrm>
          <a:prstGeom prst="leftArrow">
            <a:avLst>
              <a:gd fmla="val 5400" name="adj1"/>
              <a:gd fmla="val 5400" name="adj2"/>
            </a:avLst>
          </a:prstGeom>
          <a:solidFill>
            <a:srgbClr val="CC3300"/>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18" name="Google Shape;1018;p89"/>
          <p:cNvSpPr txBox="1"/>
          <p:nvPr/>
        </p:nvSpPr>
        <p:spPr>
          <a:xfrm>
            <a:off x="7407275" y="3565525"/>
            <a:ext cx="2274887" cy="917575"/>
          </a:xfrm>
          <a:prstGeom prst="rect">
            <a:avLst/>
          </a:prstGeom>
          <a:noFill/>
          <a:ln>
            <a:noFill/>
          </a:ln>
        </p:spPr>
        <p:txBody>
          <a:bodyPr anchorCtr="0" anchor="t" bIns="46800" lIns="90000" spcFirstLastPara="1" rIns="90000" wrap="square" tIns="46800">
            <a:spAutoFit/>
          </a:bodyPr>
          <a:lstStyle/>
          <a:p>
            <a:pPr indent="0" lvl="0" marL="0" marR="0" rtl="0" algn="l">
              <a:lnSpc>
                <a:spcPct val="15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High scores</a:t>
            </a:r>
            <a:endParaRPr/>
          </a:p>
          <a:p>
            <a:pPr indent="0" lvl="0" marL="0" marR="0" rtl="0" algn="l">
              <a:lnSpc>
                <a:spcPct val="150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Low e values</a:t>
            </a:r>
            <a:endParaRPr/>
          </a:p>
        </p:txBody>
      </p:sp>
      <p:sp>
        <p:nvSpPr>
          <p:cNvPr id="1019" name="Google Shape;1019;p89"/>
          <p:cNvSpPr/>
          <p:nvPr/>
        </p:nvSpPr>
        <p:spPr>
          <a:xfrm>
            <a:off x="6035675" y="5014912"/>
            <a:ext cx="1295400" cy="381000"/>
          </a:xfrm>
          <a:prstGeom prst="leftArrow">
            <a:avLst>
              <a:gd fmla="val 5400" name="adj1"/>
              <a:gd fmla="val 5400" name="adj2"/>
            </a:avLst>
          </a:prstGeom>
          <a:solidFill>
            <a:srgbClr val="CC3300"/>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0" name="Google Shape;1020;p89"/>
          <p:cNvSpPr txBox="1"/>
          <p:nvPr/>
        </p:nvSpPr>
        <p:spPr>
          <a:xfrm>
            <a:off x="7391400" y="5029200"/>
            <a:ext cx="2117725" cy="603250"/>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Cut-off: 0.05?</a:t>
            </a:r>
            <a:endParaRPr/>
          </a:p>
          <a:p>
            <a:pPr indent="0" lvl="0" marL="0" marR="0" rtl="0" algn="l">
              <a:lnSpc>
                <a:spcPct val="93000"/>
              </a:lnSpc>
              <a:spcBef>
                <a:spcPts val="0"/>
              </a:spcBef>
              <a:spcAft>
                <a:spcPts val="0"/>
              </a:spcAft>
              <a:buNone/>
            </a:pPr>
            <a:r>
              <a:t/>
            </a:r>
            <a:endParaRPr b="1" i="0" sz="1800" u="none">
              <a:solidFill>
                <a:srgbClr val="000000"/>
              </a:solidFill>
              <a:latin typeface="Arial"/>
              <a:ea typeface="Arial"/>
              <a:cs typeface="Arial"/>
              <a:sym typeface="Arial"/>
            </a:endParaRPr>
          </a:p>
        </p:txBody>
      </p:sp>
      <p:sp>
        <p:nvSpPr>
          <p:cNvPr id="1021" name="Google Shape;1021;p89"/>
          <p:cNvSpPr txBox="1"/>
          <p:nvPr/>
        </p:nvSpPr>
        <p:spPr>
          <a:xfrm>
            <a:off x="7235825" y="1773237"/>
            <a:ext cx="1908175" cy="1112837"/>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Graphical Overview Similarity Length</a:t>
            </a:r>
            <a:endParaRPr/>
          </a:p>
        </p:txBody>
      </p:sp>
      <p:sp>
        <p:nvSpPr>
          <p:cNvPr id="1022" name="Google Shape;1022;p89"/>
          <p:cNvSpPr/>
          <p:nvPr/>
        </p:nvSpPr>
        <p:spPr>
          <a:xfrm>
            <a:off x="6583362" y="1905000"/>
            <a:ext cx="792162" cy="381000"/>
          </a:xfrm>
          <a:prstGeom prst="leftArrow">
            <a:avLst>
              <a:gd fmla="val 5400" name="adj1"/>
              <a:gd fmla="val 5400" name="adj2"/>
            </a:avLst>
          </a:prstGeom>
          <a:solidFill>
            <a:srgbClr val="CC3300"/>
          </a:solid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023" name="Google Shape;1023;p89"/>
          <p:cNvSpPr txBox="1"/>
          <p:nvPr/>
        </p:nvSpPr>
        <p:spPr>
          <a:xfrm>
            <a:off x="357187" y="182562"/>
            <a:ext cx="8786812" cy="487362"/>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2800"/>
              <a:buFont typeface="Arial"/>
              <a:buNone/>
            </a:pPr>
            <a:r>
              <a:rPr b="1" i="0" lang="en-US" sz="2800" u="sng">
                <a:solidFill>
                  <a:srgbClr val="000000"/>
                </a:solidFill>
                <a:latin typeface="Arial"/>
                <a:ea typeface="Arial"/>
                <a:cs typeface="Arial"/>
                <a:sym typeface="Arial"/>
              </a:rPr>
              <a:t>Μορφή παρουσίασης των αποτελεσμάτων BLAST </a:t>
            </a:r>
            <a:endParaRPr/>
          </a:p>
        </p:txBody>
      </p:sp>
      <p:sp>
        <p:nvSpPr>
          <p:cNvPr id="1024" name="Google Shape;1024;p89"/>
          <p:cNvSpPr txBox="1"/>
          <p:nvPr/>
        </p:nvSpPr>
        <p:spPr>
          <a:xfrm>
            <a:off x="5303837" y="6416675"/>
            <a:ext cx="4776787" cy="1111250"/>
          </a:xfrm>
          <a:prstGeom prst="rect">
            <a:avLst/>
          </a:prstGeom>
          <a:noFill/>
          <a:ln>
            <a:noFill/>
          </a:ln>
        </p:spPr>
        <p:txBody>
          <a:bodyPr anchorCtr="0" anchor="t" bIns="45000" lIns="90000" spcFirstLastPara="1" rIns="90000" wrap="square" tIns="57225">
            <a:noAutofit/>
          </a:bodyPr>
          <a:lstStyle/>
          <a:p>
            <a:pPr indent="0" lvl="0" marL="0" marR="0" rtl="0" algn="l">
              <a:lnSpc>
                <a:spcPct val="93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E = m x n / 2</a:t>
            </a:r>
            <a:r>
              <a:rPr b="1" baseline="30000" i="0" lang="en-US" sz="1400" u="none">
                <a:solidFill>
                  <a:srgbClr val="000000"/>
                </a:solidFill>
                <a:latin typeface="Arial"/>
                <a:ea typeface="Arial"/>
                <a:cs typeface="Arial"/>
                <a:sym typeface="Arial"/>
              </a:rPr>
              <a:t>bit-score</a:t>
            </a:r>
            <a:endParaRPr/>
          </a:p>
          <a:p>
            <a:pPr indent="0" lvl="0" marL="0" marR="0" rtl="0" algn="l">
              <a:lnSpc>
                <a:spcPct val="93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m</a:t>
            </a:r>
            <a:r>
              <a:rPr b="0" i="0" lang="en-US" sz="1400" u="none">
                <a:solidFill>
                  <a:srgbClr val="000000"/>
                </a:solidFill>
                <a:latin typeface="Arial"/>
                <a:ea typeface="Arial"/>
                <a:cs typeface="Arial"/>
                <a:sym typeface="Arial"/>
              </a:rPr>
              <a:t> - query sequence length</a:t>
            </a:r>
            <a:endParaRPr/>
          </a:p>
          <a:p>
            <a:pPr indent="0" lvl="0" marL="0" marR="0" rtl="0" algn="l">
              <a:lnSpc>
                <a:spcPct val="93000"/>
              </a:lnSpc>
              <a:spcBef>
                <a:spcPts val="0"/>
              </a:spcBef>
              <a:spcAft>
                <a:spcPts val="0"/>
              </a:spcAft>
              <a:buClr>
                <a:srgbClr val="000000"/>
              </a:buClr>
              <a:buSzPts val="1400"/>
              <a:buFont typeface="Arial"/>
              <a:buNone/>
            </a:pPr>
            <a:r>
              <a:rPr b="1" i="0" lang="en-US" sz="1400" u="none">
                <a:solidFill>
                  <a:srgbClr val="000000"/>
                </a:solidFill>
                <a:latin typeface="Arial"/>
                <a:ea typeface="Arial"/>
                <a:cs typeface="Arial"/>
                <a:sym typeface="Arial"/>
              </a:rPr>
              <a:t>n</a:t>
            </a:r>
            <a:r>
              <a:rPr b="0" i="0" lang="en-US" sz="1400" u="none">
                <a:solidFill>
                  <a:srgbClr val="000000"/>
                </a:solidFill>
                <a:latin typeface="Arial"/>
                <a:ea typeface="Arial"/>
                <a:cs typeface="Arial"/>
                <a:sym typeface="Arial"/>
              </a:rPr>
              <a:t> - total database length (sum of all sequences)</a:t>
            </a:r>
            <a:endParaRPr/>
          </a:p>
          <a:p>
            <a:pPr indent="0" lvl="0" marL="0" marR="0" rtl="0" algn="l">
              <a:lnSpc>
                <a:spcPct val="93000"/>
              </a:lnSpc>
              <a:spcBef>
                <a:spcPts val="0"/>
              </a:spcBef>
              <a:spcAft>
                <a:spcPts val="0"/>
              </a:spcAft>
              <a:buClr>
                <a:srgbClr val="000000"/>
              </a:buClr>
              <a:buSzPts val="1400"/>
              <a:buFont typeface="Arial"/>
              <a:buNone/>
            </a:pPr>
            <a:r>
              <a:rPr b="0" i="0" lang="en-US" sz="1400" u="none">
                <a:solidFill>
                  <a:srgbClr val="000000"/>
                </a:solidFill>
                <a:latin typeface="Arial"/>
                <a:ea typeface="Arial"/>
                <a:cs typeface="Arial"/>
                <a:sym typeface="Arial"/>
              </a:rPr>
              <a:t> </a:t>
            </a:r>
            <a:r>
              <a:rPr b="1" i="0" lang="en-US" sz="1400" u="none">
                <a:solidFill>
                  <a:srgbClr val="000000"/>
                </a:solidFill>
                <a:latin typeface="Arial"/>
                <a:ea typeface="Arial"/>
                <a:cs typeface="Arial"/>
                <a:sym typeface="Arial"/>
              </a:rPr>
              <a:t>Bit-score- </a:t>
            </a:r>
            <a:r>
              <a:rPr b="0" i="0" lang="en-US" sz="1400" u="none">
                <a:solidFill>
                  <a:srgbClr val="000000"/>
                </a:solidFill>
                <a:latin typeface="Arial"/>
                <a:ea typeface="Arial"/>
                <a:cs typeface="Arial"/>
                <a:sym typeface="Arial"/>
              </a:rPr>
              <a:t> the requires size of a sequence database in which the current match could be found just by chance</a:t>
            </a:r>
            <a:endParaRPr/>
          </a:p>
        </p:txBody>
      </p:sp>
      <p:cxnSp>
        <p:nvCxnSpPr>
          <p:cNvPr id="1025" name="Google Shape;1025;p89"/>
          <p:cNvCxnSpPr/>
          <p:nvPr/>
        </p:nvCxnSpPr>
        <p:spPr>
          <a:xfrm>
            <a:off x="411162" y="644525"/>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Tree>
  </p:cSld>
  <p:clrMapOvr>
    <a:masterClrMapping/>
  </p:clrMapOvr>
  <p:transition advTm="1024">
    <p:spli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2" name="Shape 172"/>
        <p:cNvGrpSpPr/>
        <p:nvPr/>
      </p:nvGrpSpPr>
      <p:grpSpPr>
        <a:xfrm>
          <a:off x="0" y="0"/>
          <a:ext cx="0" cy="0"/>
          <a:chOff x="0" y="0"/>
          <a:chExt cx="0" cy="0"/>
        </a:xfrm>
      </p:grpSpPr>
      <p:pic>
        <p:nvPicPr>
          <p:cNvPr id="173" name="Google Shape;173;p9"/>
          <p:cNvPicPr preferRelativeResize="0"/>
          <p:nvPr/>
        </p:nvPicPr>
        <p:blipFill rotWithShape="1">
          <a:blip r:embed="rId3">
            <a:alphaModFix/>
          </a:blip>
          <a:srcRect b="9999" l="4988" r="0" t="9999"/>
          <a:stretch/>
        </p:blipFill>
        <p:spPr>
          <a:xfrm>
            <a:off x="274637" y="1495425"/>
            <a:ext cx="9548812" cy="4722812"/>
          </a:xfrm>
          <a:prstGeom prst="rect">
            <a:avLst/>
          </a:prstGeom>
          <a:noFill/>
          <a:ln>
            <a:noFill/>
          </a:ln>
        </p:spPr>
      </p:pic>
      <p:sp>
        <p:nvSpPr>
          <p:cNvPr id="174" name="Google Shape;174;p9"/>
          <p:cNvSpPr txBox="1"/>
          <p:nvPr/>
        </p:nvSpPr>
        <p:spPr>
          <a:xfrm>
            <a:off x="66675" y="90487"/>
            <a:ext cx="8869362" cy="1000125"/>
          </a:xfrm>
          <a:prstGeom prst="rect">
            <a:avLst/>
          </a:prstGeom>
          <a:noFill/>
          <a:ln>
            <a:noFill/>
          </a:ln>
        </p:spPr>
        <p:txBody>
          <a:bodyPr anchorCtr="0" anchor="t" bIns="46800" lIns="90000" spcFirstLastPara="1" rIns="90000" wrap="square" tIns="46800">
            <a:spAutoFit/>
          </a:bodyPr>
          <a:lstStyle/>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Μια ξενάγηση στην Ensembl Database…</a:t>
            </a:r>
            <a:endParaRPr/>
          </a:p>
          <a:p>
            <a:pPr indent="0" lvl="0" marL="0" marR="0" rtl="0" algn="ctr">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http://www.ensembl.org/</a:t>
            </a:r>
            <a:endParaRPr/>
          </a:p>
        </p:txBody>
      </p:sp>
      <p:cxnSp>
        <p:nvCxnSpPr>
          <p:cNvPr id="175" name="Google Shape;175;p9"/>
          <p:cNvCxnSpPr/>
          <p:nvPr/>
        </p:nvCxnSpPr>
        <p:spPr>
          <a:xfrm>
            <a:off x="122237" y="677862"/>
            <a:ext cx="8382000" cy="15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176" name="Google Shape;176;p9"/>
          <p:cNvSpPr txBox="1"/>
          <p:nvPr/>
        </p:nvSpPr>
        <p:spPr>
          <a:xfrm>
            <a:off x="4364037" y="4589462"/>
            <a:ext cx="1579562" cy="349250"/>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1800"/>
              <a:buFont typeface="Arial"/>
              <a:buNone/>
            </a:pPr>
            <a:r>
              <a:rPr b="0" i="0" lang="en-US" sz="1800" u="none">
                <a:solidFill>
                  <a:srgbClr val="000000"/>
                </a:solidFill>
                <a:latin typeface="Arial"/>
                <a:ea typeface="Arial"/>
                <a:cs typeface="Arial"/>
                <a:sym typeface="Arial"/>
              </a:rPr>
              <a:t>Γονιδιώματα</a:t>
            </a:r>
            <a:endParaRPr/>
          </a:p>
        </p:txBody>
      </p:sp>
      <p:sp>
        <p:nvSpPr>
          <p:cNvPr id="177" name="Google Shape;177;p9"/>
          <p:cNvSpPr/>
          <p:nvPr/>
        </p:nvSpPr>
        <p:spPr>
          <a:xfrm>
            <a:off x="3638550" y="2560637"/>
            <a:ext cx="538162" cy="4454525"/>
          </a:xfrm>
          <a:prstGeom prst="rightBrace">
            <a:avLst>
              <a:gd fmla="val 1800" name="adj1"/>
              <a:gd fmla="val 10800" name="adj2"/>
            </a:avLst>
          </a:prstGeom>
          <a:noFill/>
          <a:ln cap="flat" cmpd="sng" w="19075">
            <a:solidFill>
              <a:srgbClr val="FF993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76"/>
                                        </p:tgtEl>
                                      </p:cBhvr>
                                    </p:animEffect>
                                    <p:set>
                                      <p:cBhvr>
                                        <p:cTn dur="1" fill="hold">
                                          <p:stCondLst>
                                            <p:cond delay="500"/>
                                          </p:stCondLst>
                                        </p:cTn>
                                        <p:tgtEl>
                                          <p:spTgt spid="17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77"/>
                                        </p:tgtEl>
                                      </p:cBhvr>
                                    </p:animEffect>
                                    <p:set>
                                      <p:cBhvr>
                                        <p:cTn dur="1" fill="hold">
                                          <p:stCondLst>
                                            <p:cond delay="500"/>
                                          </p:stCondLst>
                                        </p:cTn>
                                        <p:tgtEl>
                                          <p:spTgt spid="17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30" name="Shape 1030"/>
        <p:cNvGrpSpPr/>
        <p:nvPr/>
      </p:nvGrpSpPr>
      <p:grpSpPr>
        <a:xfrm>
          <a:off x="0" y="0"/>
          <a:ext cx="0" cy="0"/>
          <a:chOff x="0" y="0"/>
          <a:chExt cx="0" cy="0"/>
        </a:xfrm>
      </p:grpSpPr>
      <p:pic>
        <p:nvPicPr>
          <p:cNvPr id="1031" name="Google Shape;1031;p90"/>
          <p:cNvPicPr preferRelativeResize="0"/>
          <p:nvPr/>
        </p:nvPicPr>
        <p:blipFill rotWithShape="1">
          <a:blip r:embed="rId3">
            <a:alphaModFix/>
          </a:blip>
          <a:srcRect b="70388" l="0" r="0" t="0"/>
          <a:stretch/>
        </p:blipFill>
        <p:spPr>
          <a:xfrm>
            <a:off x="250825" y="5454650"/>
            <a:ext cx="7978775" cy="2105025"/>
          </a:xfrm>
          <a:prstGeom prst="rect">
            <a:avLst/>
          </a:prstGeom>
          <a:noFill/>
          <a:ln>
            <a:noFill/>
          </a:ln>
        </p:spPr>
      </p:pic>
      <p:sp>
        <p:nvSpPr>
          <p:cNvPr id="1032" name="Google Shape;1032;p90"/>
          <p:cNvSpPr txBox="1"/>
          <p:nvPr/>
        </p:nvSpPr>
        <p:spPr>
          <a:xfrm>
            <a:off x="1914525" y="4935537"/>
            <a:ext cx="3846512" cy="349250"/>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Πολλαπλή στοίχιση αλληλουχιών</a:t>
            </a:r>
            <a:endParaRPr/>
          </a:p>
        </p:txBody>
      </p:sp>
      <p:sp>
        <p:nvSpPr>
          <p:cNvPr id="1033" name="Google Shape;1033;p90"/>
          <p:cNvSpPr txBox="1"/>
          <p:nvPr/>
        </p:nvSpPr>
        <p:spPr>
          <a:xfrm>
            <a:off x="2184400" y="476250"/>
            <a:ext cx="3873500" cy="349250"/>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1800"/>
              <a:buFont typeface="Arial"/>
              <a:buNone/>
            </a:pPr>
            <a:r>
              <a:rPr b="1" i="0" lang="en-US" sz="1800" u="none">
                <a:solidFill>
                  <a:srgbClr val="000000"/>
                </a:solidFill>
                <a:latin typeface="Arial"/>
                <a:ea typeface="Arial"/>
                <a:cs typeface="Arial"/>
                <a:sym typeface="Arial"/>
              </a:rPr>
              <a:t>Στοίχιση αλληλουχιών κατά ζεύγη</a:t>
            </a:r>
            <a:endParaRPr/>
          </a:p>
        </p:txBody>
      </p:sp>
      <p:pic>
        <p:nvPicPr>
          <p:cNvPr id="1034" name="Google Shape;1034;p90"/>
          <p:cNvPicPr preferRelativeResize="0"/>
          <p:nvPr/>
        </p:nvPicPr>
        <p:blipFill rotWithShape="1">
          <a:blip r:embed="rId4">
            <a:alphaModFix/>
          </a:blip>
          <a:srcRect b="0" l="0" r="0" t="0"/>
          <a:stretch/>
        </p:blipFill>
        <p:spPr>
          <a:xfrm>
            <a:off x="433387" y="965200"/>
            <a:ext cx="7661275" cy="3995737"/>
          </a:xfrm>
          <a:prstGeom prst="rect">
            <a:avLst/>
          </a:prstGeom>
          <a:noFill/>
          <a:ln>
            <a:noFill/>
          </a:ln>
        </p:spPr>
      </p:pic>
      <p:sp>
        <p:nvSpPr>
          <p:cNvPr id="1035" name="Google Shape;1035;p90"/>
          <p:cNvSpPr txBox="1"/>
          <p:nvPr/>
        </p:nvSpPr>
        <p:spPr>
          <a:xfrm>
            <a:off x="357187" y="74612"/>
            <a:ext cx="8786812" cy="487362"/>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2800"/>
              <a:buFont typeface="Arial"/>
              <a:buNone/>
            </a:pPr>
            <a:r>
              <a:rPr b="1" i="0" lang="en-US" sz="2800" u="sng">
                <a:solidFill>
                  <a:srgbClr val="000000"/>
                </a:solidFill>
                <a:latin typeface="Arial"/>
                <a:ea typeface="Arial"/>
                <a:cs typeface="Arial"/>
                <a:sym typeface="Arial"/>
              </a:rPr>
              <a:t>Μορφή παρουσίασης των αποτελεσμάτων BLAST </a:t>
            </a:r>
            <a:endParaRPr/>
          </a:p>
        </p:txBody>
      </p:sp>
    </p:spTree>
  </p:cSld>
  <p:clrMapOvr>
    <a:masterClrMapping/>
  </p:clrMapOvr>
  <p:transition advTm="1024">
    <p:split/>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2" name="Shape 1042"/>
        <p:cNvGrpSpPr/>
        <p:nvPr/>
      </p:nvGrpSpPr>
      <p:grpSpPr>
        <a:xfrm>
          <a:off x="0" y="0"/>
          <a:ext cx="0" cy="0"/>
          <a:chOff x="0" y="0"/>
          <a:chExt cx="0" cy="0"/>
        </a:xfrm>
      </p:grpSpPr>
      <p:sp>
        <p:nvSpPr>
          <p:cNvPr id="1043" name="Google Shape;1043;p91"/>
          <p:cNvSpPr txBox="1"/>
          <p:nvPr/>
        </p:nvSpPr>
        <p:spPr>
          <a:xfrm>
            <a:off x="182562" y="119062"/>
            <a:ext cx="3929062" cy="520700"/>
          </a:xfrm>
          <a:prstGeom prst="rect">
            <a:avLst/>
          </a:prstGeom>
          <a:solidFill>
            <a:srgbClr val="CACACA"/>
          </a:solidFill>
          <a:ln>
            <a:noFill/>
          </a:ln>
        </p:spPr>
        <p:txBody>
          <a:bodyPr anchorCtr="0" anchor="t" bIns="46800" lIns="90000" spcFirstLastPara="1" rIns="90000" wrap="square" tIns="468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a:solidFill>
                  <a:srgbClr val="000000"/>
                </a:solidFill>
                <a:latin typeface="Arial"/>
                <a:ea typeface="Arial"/>
                <a:cs typeface="Arial"/>
                <a:sym typeface="Arial"/>
              </a:rPr>
              <a:t>www.ncbi.nlm.nih.gov</a:t>
            </a:r>
            <a:endParaRPr/>
          </a:p>
        </p:txBody>
      </p:sp>
      <p:pic>
        <p:nvPicPr>
          <p:cNvPr id="1044" name="Google Shape;1044;p91"/>
          <p:cNvPicPr preferRelativeResize="0"/>
          <p:nvPr/>
        </p:nvPicPr>
        <p:blipFill rotWithShape="1">
          <a:blip r:embed="rId3">
            <a:alphaModFix/>
          </a:blip>
          <a:srcRect b="9999" l="0" r="0" t="9999"/>
          <a:stretch/>
        </p:blipFill>
        <p:spPr>
          <a:xfrm>
            <a:off x="0" y="2011362"/>
            <a:ext cx="10079037" cy="4562475"/>
          </a:xfrm>
          <a:prstGeom prst="rect">
            <a:avLst/>
          </a:prstGeom>
          <a:noFill/>
          <a:ln>
            <a:noFill/>
          </a:ln>
        </p:spPr>
      </p:pic>
      <p:cxnSp>
        <p:nvCxnSpPr>
          <p:cNvPr id="1045" name="Google Shape;1045;p91"/>
          <p:cNvCxnSpPr/>
          <p:nvPr/>
        </p:nvCxnSpPr>
        <p:spPr>
          <a:xfrm>
            <a:off x="122237" y="822325"/>
            <a:ext cx="8382000" cy="3300"/>
          </a:xfrm>
          <a:prstGeom prst="bentConnector3">
            <a:avLst>
              <a:gd fmla="val 10800" name="adj1"/>
            </a:avLst>
          </a:prstGeom>
          <a:noFill/>
          <a:ln cap="flat" cmpd="sng" w="64075">
            <a:solidFill>
              <a:srgbClr val="FF9933"/>
            </a:solidFill>
            <a:prstDash val="solid"/>
            <a:miter lim="800000"/>
            <a:headEnd len="med" w="med" type="none"/>
            <a:tailEnd len="med" w="med" type="none"/>
          </a:ln>
        </p:spPr>
      </p:cxnSp>
      <p:sp>
        <p:nvSpPr>
          <p:cNvPr id="1046" name="Google Shape;1046;p91"/>
          <p:cNvSpPr/>
          <p:nvPr/>
        </p:nvSpPr>
        <p:spPr>
          <a:xfrm>
            <a:off x="6869112" y="3636962"/>
            <a:ext cx="457200" cy="27463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ransition advTm="1024">
    <p:spli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51" name="Shape 1051"/>
        <p:cNvGrpSpPr/>
        <p:nvPr/>
      </p:nvGrpSpPr>
      <p:grpSpPr>
        <a:xfrm>
          <a:off x="0" y="0"/>
          <a:ext cx="0" cy="0"/>
          <a:chOff x="0" y="0"/>
          <a:chExt cx="0" cy="0"/>
        </a:xfrm>
      </p:grpSpPr>
      <p:pic>
        <p:nvPicPr>
          <p:cNvPr id="1052" name="Google Shape;1052;p92"/>
          <p:cNvPicPr preferRelativeResize="0"/>
          <p:nvPr/>
        </p:nvPicPr>
        <p:blipFill rotWithShape="1">
          <a:blip r:embed="rId3">
            <a:alphaModFix/>
          </a:blip>
          <a:srcRect b="4447" l="2426" r="4044" t="6470"/>
          <a:stretch/>
        </p:blipFill>
        <p:spPr>
          <a:xfrm>
            <a:off x="396875" y="422275"/>
            <a:ext cx="9515475" cy="6796087"/>
          </a:xfrm>
          <a:prstGeom prst="rect">
            <a:avLst/>
          </a:prstGeom>
          <a:noFill/>
          <a:ln>
            <a:noFill/>
          </a:ln>
        </p:spPr>
      </p:pic>
      <p:sp>
        <p:nvSpPr>
          <p:cNvPr id="1053" name="Google Shape;1053;p92"/>
          <p:cNvSpPr/>
          <p:nvPr/>
        </p:nvSpPr>
        <p:spPr>
          <a:xfrm rot="-5400000">
            <a:off x="2448718" y="3871118"/>
            <a:ext cx="457200" cy="27463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58" name="Shape 1058"/>
        <p:cNvGrpSpPr/>
        <p:nvPr/>
      </p:nvGrpSpPr>
      <p:grpSpPr>
        <a:xfrm>
          <a:off x="0" y="0"/>
          <a:ext cx="0" cy="0"/>
          <a:chOff x="0" y="0"/>
          <a:chExt cx="0" cy="0"/>
        </a:xfrm>
      </p:grpSpPr>
      <p:pic>
        <p:nvPicPr>
          <p:cNvPr id="1059" name="Google Shape;1059;p93"/>
          <p:cNvPicPr preferRelativeResize="0"/>
          <p:nvPr/>
        </p:nvPicPr>
        <p:blipFill rotWithShape="1">
          <a:blip r:embed="rId3">
            <a:alphaModFix/>
          </a:blip>
          <a:srcRect b="8620" l="0" r="3388" t="7699"/>
          <a:stretch/>
        </p:blipFill>
        <p:spPr>
          <a:xfrm>
            <a:off x="896937" y="1208087"/>
            <a:ext cx="8358187" cy="54292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64" name="Shape 1064"/>
        <p:cNvGrpSpPr/>
        <p:nvPr/>
      </p:nvGrpSpPr>
      <p:grpSpPr>
        <a:xfrm>
          <a:off x="0" y="0"/>
          <a:ext cx="0" cy="0"/>
          <a:chOff x="0" y="0"/>
          <a:chExt cx="0" cy="0"/>
        </a:xfrm>
      </p:grpSpPr>
      <p:pic>
        <p:nvPicPr>
          <p:cNvPr id="1065" name="Google Shape;1065;p94"/>
          <p:cNvPicPr preferRelativeResize="0"/>
          <p:nvPr/>
        </p:nvPicPr>
        <p:blipFill rotWithShape="1">
          <a:blip r:embed="rId3">
            <a:alphaModFix/>
          </a:blip>
          <a:srcRect b="26983" l="8830" r="12553" t="21200"/>
          <a:stretch/>
        </p:blipFill>
        <p:spPr>
          <a:xfrm>
            <a:off x="0" y="0"/>
            <a:ext cx="6357937" cy="3143250"/>
          </a:xfrm>
          <a:prstGeom prst="rect">
            <a:avLst/>
          </a:prstGeom>
          <a:noFill/>
          <a:ln>
            <a:noFill/>
          </a:ln>
        </p:spPr>
      </p:pic>
      <p:sp>
        <p:nvSpPr>
          <p:cNvPr id="1066" name="Google Shape;1066;p94"/>
          <p:cNvSpPr/>
          <p:nvPr/>
        </p:nvSpPr>
        <p:spPr>
          <a:xfrm>
            <a:off x="3754437" y="2493962"/>
            <a:ext cx="857250" cy="428625"/>
          </a:xfrm>
          <a:prstGeom prst="curvedDownArrow">
            <a:avLst>
              <a:gd fmla="val 16200" name="adj1"/>
              <a:gd fmla="val 20250" name="adj2"/>
              <a:gd fmla="val 16200" name="adj3"/>
            </a:avLst>
          </a:prstGeom>
          <a:solidFill>
            <a:srgbClr val="A5A5E9"/>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pic>
        <p:nvPicPr>
          <p:cNvPr id="1067" name="Google Shape;1067;p94"/>
          <p:cNvPicPr preferRelativeResize="0"/>
          <p:nvPr/>
        </p:nvPicPr>
        <p:blipFill rotWithShape="1">
          <a:blip r:embed="rId4">
            <a:alphaModFix/>
          </a:blip>
          <a:srcRect b="5838" l="2232" r="3728" t="9086"/>
          <a:stretch/>
        </p:blipFill>
        <p:spPr>
          <a:xfrm>
            <a:off x="1254125" y="3148012"/>
            <a:ext cx="6500812" cy="44116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6"/>
                                        </p:tgtEl>
                                        <p:attrNameLst>
                                          <p:attrName>style.visibility</p:attrName>
                                        </p:attrNameLst>
                                      </p:cBhvr>
                                      <p:to>
                                        <p:strVal val="visible"/>
                                      </p:to>
                                    </p:set>
                                    <p:anim calcmode="lin" valueType="num">
                                      <p:cBhvr additive="base">
                                        <p:cTn dur="500"/>
                                        <p:tgtEl>
                                          <p:spTgt spid="106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7"/>
                                        </p:tgtEl>
                                        <p:attrNameLst>
                                          <p:attrName>style.visibility</p:attrName>
                                        </p:attrNameLst>
                                      </p:cBhvr>
                                      <p:to>
                                        <p:strVal val="visible"/>
                                      </p:to>
                                    </p:set>
                                    <p:animEffect filter="fade" transition="in">
                                      <p:cBhvr>
                                        <p:cTn dur="500"/>
                                        <p:tgtEl>
                                          <p:spTgt spid="10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72" name="Shape 1072"/>
        <p:cNvGrpSpPr/>
        <p:nvPr/>
      </p:nvGrpSpPr>
      <p:grpSpPr>
        <a:xfrm>
          <a:off x="0" y="0"/>
          <a:ext cx="0" cy="0"/>
          <a:chOff x="0" y="0"/>
          <a:chExt cx="0" cy="0"/>
        </a:xfrm>
      </p:grpSpPr>
      <p:pic>
        <p:nvPicPr>
          <p:cNvPr id="1073" name="Google Shape;1073;p95"/>
          <p:cNvPicPr preferRelativeResize="0"/>
          <p:nvPr/>
        </p:nvPicPr>
        <p:blipFill rotWithShape="1">
          <a:blip r:embed="rId3">
            <a:alphaModFix/>
          </a:blip>
          <a:srcRect b="4447" l="2426" r="4044" t="6470"/>
          <a:stretch/>
        </p:blipFill>
        <p:spPr>
          <a:xfrm>
            <a:off x="396875" y="422275"/>
            <a:ext cx="9515475" cy="6796087"/>
          </a:xfrm>
          <a:prstGeom prst="rect">
            <a:avLst/>
          </a:prstGeom>
          <a:noFill/>
          <a:ln>
            <a:noFill/>
          </a:ln>
        </p:spPr>
      </p:pic>
      <p:sp>
        <p:nvSpPr>
          <p:cNvPr id="1074" name="Google Shape;1074;p95"/>
          <p:cNvSpPr/>
          <p:nvPr/>
        </p:nvSpPr>
        <p:spPr>
          <a:xfrm rot="-5400000">
            <a:off x="3388518" y="3871118"/>
            <a:ext cx="457200" cy="27463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79" name="Shape 1079"/>
        <p:cNvGrpSpPr/>
        <p:nvPr/>
      </p:nvGrpSpPr>
      <p:grpSpPr>
        <a:xfrm>
          <a:off x="0" y="0"/>
          <a:ext cx="0" cy="0"/>
          <a:chOff x="0" y="0"/>
          <a:chExt cx="0" cy="0"/>
        </a:xfrm>
      </p:grpSpPr>
      <p:pic>
        <p:nvPicPr>
          <p:cNvPr id="1080" name="Google Shape;1080;p96"/>
          <p:cNvPicPr preferRelativeResize="0"/>
          <p:nvPr/>
        </p:nvPicPr>
        <p:blipFill rotWithShape="1">
          <a:blip r:embed="rId3">
            <a:alphaModFix/>
          </a:blip>
          <a:srcRect b="8598" l="0" r="1950" t="7440"/>
          <a:stretch/>
        </p:blipFill>
        <p:spPr>
          <a:xfrm>
            <a:off x="381000" y="636587"/>
            <a:ext cx="9231312" cy="5929312"/>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85" name="Shape 1085"/>
        <p:cNvGrpSpPr/>
        <p:nvPr/>
      </p:nvGrpSpPr>
      <p:grpSpPr>
        <a:xfrm>
          <a:off x="0" y="0"/>
          <a:ext cx="0" cy="0"/>
          <a:chOff x="0" y="0"/>
          <a:chExt cx="0" cy="0"/>
        </a:xfrm>
      </p:grpSpPr>
      <p:pic>
        <p:nvPicPr>
          <p:cNvPr id="1086" name="Google Shape;1086;p97"/>
          <p:cNvPicPr preferRelativeResize="0"/>
          <p:nvPr/>
        </p:nvPicPr>
        <p:blipFill rotWithShape="1">
          <a:blip r:embed="rId3">
            <a:alphaModFix/>
          </a:blip>
          <a:srcRect b="4447" l="2426" r="4044" t="6470"/>
          <a:stretch/>
        </p:blipFill>
        <p:spPr>
          <a:xfrm>
            <a:off x="396875" y="422275"/>
            <a:ext cx="9515475" cy="6796087"/>
          </a:xfrm>
          <a:prstGeom prst="rect">
            <a:avLst/>
          </a:prstGeom>
          <a:noFill/>
          <a:ln>
            <a:noFill/>
          </a:ln>
        </p:spPr>
      </p:pic>
      <p:sp>
        <p:nvSpPr>
          <p:cNvPr id="1087" name="Google Shape;1087;p97"/>
          <p:cNvSpPr/>
          <p:nvPr/>
        </p:nvSpPr>
        <p:spPr>
          <a:xfrm rot="-5400000">
            <a:off x="4317206" y="3871118"/>
            <a:ext cx="457200" cy="27463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92" name="Shape 1092"/>
        <p:cNvGrpSpPr/>
        <p:nvPr/>
      </p:nvGrpSpPr>
      <p:grpSpPr>
        <a:xfrm>
          <a:off x="0" y="0"/>
          <a:ext cx="0" cy="0"/>
          <a:chOff x="0" y="0"/>
          <a:chExt cx="0" cy="0"/>
        </a:xfrm>
      </p:grpSpPr>
      <p:cxnSp>
        <p:nvCxnSpPr>
          <p:cNvPr id="1093" name="Google Shape;1093;p98"/>
          <p:cNvCxnSpPr/>
          <p:nvPr/>
        </p:nvCxnSpPr>
        <p:spPr>
          <a:xfrm>
            <a:off x="142875" y="417512"/>
            <a:ext cx="8382000" cy="1500"/>
          </a:xfrm>
          <a:prstGeom prst="bentConnector3">
            <a:avLst>
              <a:gd fmla="val 10800" name="adj1"/>
            </a:avLst>
          </a:prstGeom>
          <a:noFill/>
          <a:ln cap="flat" cmpd="sng" w="28425">
            <a:solidFill>
              <a:srgbClr val="FF9933"/>
            </a:solidFill>
            <a:prstDash val="solid"/>
            <a:miter lim="800000"/>
            <a:headEnd len="med" w="med" type="none"/>
            <a:tailEnd len="med" w="med" type="none"/>
          </a:ln>
        </p:spPr>
      </p:cxnSp>
      <p:sp>
        <p:nvSpPr>
          <p:cNvPr id="1094" name="Google Shape;1094;p98"/>
          <p:cNvSpPr txBox="1"/>
          <p:nvPr/>
        </p:nvSpPr>
        <p:spPr>
          <a:xfrm>
            <a:off x="374650" y="-92075"/>
            <a:ext cx="2643187" cy="547687"/>
          </a:xfrm>
          <a:prstGeom prst="rect">
            <a:avLst/>
          </a:prstGeom>
          <a:noFill/>
          <a:ln>
            <a:noFill/>
          </a:ln>
        </p:spPr>
        <p:txBody>
          <a:bodyPr anchorCtr="0" anchor="t" bIns="46800" lIns="90000" spcFirstLastPara="1" rIns="90000" wrap="square" tIns="46800">
            <a:spAutoFit/>
          </a:bodyPr>
          <a:lstStyle/>
          <a:p>
            <a:pPr indent="0" lvl="0" marL="0" marR="0" rtl="0" algn="l">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BLAST</a:t>
            </a:r>
            <a:endParaRPr/>
          </a:p>
        </p:txBody>
      </p:sp>
      <p:sp>
        <p:nvSpPr>
          <p:cNvPr id="1095" name="Google Shape;1095;p98"/>
          <p:cNvSpPr/>
          <p:nvPr/>
        </p:nvSpPr>
        <p:spPr>
          <a:xfrm>
            <a:off x="2068512" y="3657600"/>
            <a:ext cx="857250" cy="428625"/>
          </a:xfrm>
          <a:prstGeom prst="curvedDownArrow">
            <a:avLst>
              <a:gd fmla="val 16200" name="adj1"/>
              <a:gd fmla="val 20250" name="adj2"/>
              <a:gd fmla="val 16200" name="adj3"/>
            </a:avLst>
          </a:prstGeom>
          <a:solidFill>
            <a:srgbClr val="A5A5E9"/>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pic>
        <p:nvPicPr>
          <p:cNvPr id="1096" name="Google Shape;1096;p98"/>
          <p:cNvPicPr preferRelativeResize="0"/>
          <p:nvPr/>
        </p:nvPicPr>
        <p:blipFill rotWithShape="1">
          <a:blip r:embed="rId3">
            <a:alphaModFix/>
          </a:blip>
          <a:srcRect b="4124" l="0" r="2059" t="6610"/>
          <a:stretch/>
        </p:blipFill>
        <p:spPr>
          <a:xfrm>
            <a:off x="152400" y="549275"/>
            <a:ext cx="8545512" cy="6858000"/>
          </a:xfrm>
          <a:prstGeom prst="rect">
            <a:avLst/>
          </a:prstGeom>
          <a:noFill/>
          <a:ln>
            <a:noFill/>
          </a:ln>
        </p:spPr>
      </p:pic>
      <p:pic>
        <p:nvPicPr>
          <p:cNvPr id="1097" name="Google Shape;1097;p98"/>
          <p:cNvPicPr preferRelativeResize="0"/>
          <p:nvPr/>
        </p:nvPicPr>
        <p:blipFill rotWithShape="1">
          <a:blip r:embed="rId4">
            <a:alphaModFix/>
          </a:blip>
          <a:srcRect b="5717" l="0" r="0" t="6467"/>
          <a:stretch/>
        </p:blipFill>
        <p:spPr>
          <a:xfrm>
            <a:off x="0" y="889000"/>
            <a:ext cx="10171112" cy="6656387"/>
          </a:xfrm>
          <a:prstGeom prst="rect">
            <a:avLst/>
          </a:prstGeom>
          <a:noFill/>
          <a:ln>
            <a:noFill/>
          </a:ln>
        </p:spPr>
      </p:pic>
      <p:pic>
        <p:nvPicPr>
          <p:cNvPr id="1098" name="Google Shape;1098;p98"/>
          <p:cNvPicPr preferRelativeResize="0"/>
          <p:nvPr/>
        </p:nvPicPr>
        <p:blipFill rotWithShape="1">
          <a:blip r:embed="rId5">
            <a:alphaModFix/>
          </a:blip>
          <a:srcRect b="8656" l="0" r="31250" t="10931"/>
          <a:stretch/>
        </p:blipFill>
        <p:spPr>
          <a:xfrm>
            <a:off x="549275" y="514350"/>
            <a:ext cx="9623425" cy="7010400"/>
          </a:xfrm>
          <a:prstGeom prst="rect">
            <a:avLst/>
          </a:prstGeom>
          <a:noFill/>
          <a:ln>
            <a:noFill/>
          </a:ln>
        </p:spPr>
      </p:pic>
      <p:pic>
        <p:nvPicPr>
          <p:cNvPr id="1099" name="Google Shape;1099;p98"/>
          <p:cNvPicPr preferRelativeResize="0"/>
          <p:nvPr/>
        </p:nvPicPr>
        <p:blipFill rotWithShape="1">
          <a:blip r:embed="rId6">
            <a:alphaModFix/>
          </a:blip>
          <a:srcRect b="9999" l="973" r="3447" t="41596"/>
          <a:stretch/>
        </p:blipFill>
        <p:spPr>
          <a:xfrm>
            <a:off x="182562" y="889000"/>
            <a:ext cx="9783762" cy="6635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96"/>
                                        </p:tgtEl>
                                      </p:cBhvr>
                                    </p:animEffect>
                                    <p:set>
                                      <p:cBhvr>
                                        <p:cTn dur="1" fill="hold">
                                          <p:stCondLst>
                                            <p:cond delay="500"/>
                                          </p:stCondLst>
                                        </p:cTn>
                                        <p:tgtEl>
                                          <p:spTgt spid="10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95"/>
                                        </p:tgtEl>
                                      </p:cBhvr>
                                    </p:animEffect>
                                    <p:set>
                                      <p:cBhvr>
                                        <p:cTn dur="1" fill="hold">
                                          <p:stCondLst>
                                            <p:cond delay="500"/>
                                          </p:stCondLst>
                                        </p:cTn>
                                        <p:tgtEl>
                                          <p:spTgt spid="10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96"/>
                                        </p:tgtEl>
                                      </p:cBhvr>
                                    </p:animEffect>
                                    <p:set>
                                      <p:cBhvr>
                                        <p:cTn dur="1" fill="hold">
                                          <p:stCondLst>
                                            <p:cond delay="500"/>
                                          </p:stCondLst>
                                        </p:cTn>
                                        <p:tgtEl>
                                          <p:spTgt spid="10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99"/>
                                        </p:tgtEl>
                                      </p:cBhvr>
                                    </p:animEffect>
                                    <p:set>
                                      <p:cBhvr>
                                        <p:cTn dur="1" fill="hold">
                                          <p:stCondLst>
                                            <p:cond delay="500"/>
                                          </p:stCondLst>
                                        </p:cTn>
                                        <p:tgtEl>
                                          <p:spTgt spid="10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97"/>
                                        </p:tgtEl>
                                      </p:cBhvr>
                                    </p:animEffect>
                                    <p:set>
                                      <p:cBhvr>
                                        <p:cTn dur="1" fill="hold">
                                          <p:stCondLst>
                                            <p:cond delay="500"/>
                                          </p:stCondLst>
                                        </p:cTn>
                                        <p:tgtEl>
                                          <p:spTgt spid="109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98"/>
                                        </p:tgtEl>
                                      </p:cBhvr>
                                    </p:animEffect>
                                    <p:set>
                                      <p:cBhvr>
                                        <p:cTn dur="1" fill="hold">
                                          <p:stCondLst>
                                            <p:cond delay="500"/>
                                          </p:stCondLst>
                                        </p:cTn>
                                        <p:tgtEl>
                                          <p:spTgt spid="10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04" name="Shape 1104"/>
        <p:cNvGrpSpPr/>
        <p:nvPr/>
      </p:nvGrpSpPr>
      <p:grpSpPr>
        <a:xfrm>
          <a:off x="0" y="0"/>
          <a:ext cx="0" cy="0"/>
          <a:chOff x="0" y="0"/>
          <a:chExt cx="0" cy="0"/>
        </a:xfrm>
      </p:grpSpPr>
      <p:pic>
        <p:nvPicPr>
          <p:cNvPr id="1105" name="Google Shape;1105;p99"/>
          <p:cNvPicPr preferRelativeResize="0"/>
          <p:nvPr/>
        </p:nvPicPr>
        <p:blipFill rotWithShape="1">
          <a:blip r:embed="rId3">
            <a:alphaModFix/>
          </a:blip>
          <a:srcRect b="25000" l="4988" r="4988" t="9999"/>
          <a:stretch/>
        </p:blipFill>
        <p:spPr>
          <a:xfrm>
            <a:off x="457200" y="3421062"/>
            <a:ext cx="9144000" cy="3986212"/>
          </a:xfrm>
          <a:prstGeom prst="rect">
            <a:avLst/>
          </a:prstGeom>
          <a:noFill/>
          <a:ln>
            <a:noFill/>
          </a:ln>
        </p:spPr>
      </p:pic>
      <p:pic>
        <p:nvPicPr>
          <p:cNvPr id="1106" name="Google Shape;1106;p99"/>
          <p:cNvPicPr preferRelativeResize="0"/>
          <p:nvPr/>
        </p:nvPicPr>
        <p:blipFill rotWithShape="1">
          <a:blip r:embed="rId4">
            <a:alphaModFix/>
          </a:blip>
          <a:srcRect b="9999" l="0" r="0" t="9999"/>
          <a:stretch/>
        </p:blipFill>
        <p:spPr>
          <a:xfrm>
            <a:off x="254000" y="822325"/>
            <a:ext cx="9164637" cy="3292475"/>
          </a:xfrm>
          <a:prstGeom prst="rect">
            <a:avLst/>
          </a:prstGeom>
          <a:noFill/>
          <a:ln>
            <a:noFill/>
          </a:ln>
        </p:spPr>
      </p:pic>
      <p:sp>
        <p:nvSpPr>
          <p:cNvPr id="1107" name="Google Shape;1107;p99"/>
          <p:cNvSpPr/>
          <p:nvPr/>
        </p:nvSpPr>
        <p:spPr>
          <a:xfrm>
            <a:off x="6424612" y="2100262"/>
            <a:ext cx="431800" cy="242887"/>
          </a:xfrm>
          <a:prstGeom prst="rightArrow">
            <a:avLst>
              <a:gd fmla="val 16200" name="adj1"/>
              <a:gd fmla="val 5400" name="adj2"/>
            </a:avLst>
          </a:prstGeom>
          <a:solidFill>
            <a:srgbClr val="FF420E"/>
          </a:solidFill>
          <a:ln cap="flat" cmpd="sng" w="9525">
            <a:solidFill>
              <a:srgbClr val="80808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sp>
        <p:nvSpPr>
          <p:cNvPr id="1108" name="Google Shape;1108;p99"/>
          <p:cNvSpPr/>
          <p:nvPr/>
        </p:nvSpPr>
        <p:spPr>
          <a:xfrm>
            <a:off x="5178425" y="3778250"/>
            <a:ext cx="857250" cy="428625"/>
          </a:xfrm>
          <a:prstGeom prst="curvedDownArrow">
            <a:avLst>
              <a:gd fmla="val 16200" name="adj1"/>
              <a:gd fmla="val 20250" name="adj2"/>
              <a:gd fmla="val 16200" name="adj3"/>
            </a:avLst>
          </a:prstGeom>
          <a:solidFill>
            <a:srgbClr val="A5A5E9"/>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3000"/>
              </a:lnSpc>
              <a:spcBef>
                <a:spcPts val="0"/>
              </a:spcBef>
              <a:spcAft>
                <a:spcPts val="0"/>
              </a:spcAft>
              <a:buNone/>
            </a:pPr>
            <a:r>
              <a:t/>
            </a:r>
            <a:endParaRPr b="0" i="0" sz="1800" u="none">
              <a:solidFill>
                <a:srgbClr val="000000"/>
              </a:solidFill>
              <a:latin typeface="Arial"/>
              <a:ea typeface="Arial"/>
              <a:cs typeface="Arial"/>
              <a:sym typeface="Arial"/>
            </a:endParaRPr>
          </a:p>
        </p:txBody>
      </p:sp>
      <p:cxnSp>
        <p:nvCxnSpPr>
          <p:cNvPr id="1109" name="Google Shape;1109;p99"/>
          <p:cNvCxnSpPr/>
          <p:nvPr/>
        </p:nvCxnSpPr>
        <p:spPr>
          <a:xfrm>
            <a:off x="142875" y="669925"/>
            <a:ext cx="8382000" cy="1500"/>
          </a:xfrm>
          <a:prstGeom prst="bentConnector3">
            <a:avLst>
              <a:gd fmla="val 10800" name="adj1"/>
            </a:avLst>
          </a:prstGeom>
          <a:noFill/>
          <a:ln cap="flat" cmpd="sng" w="28425">
            <a:solidFill>
              <a:srgbClr val="FF9933"/>
            </a:solidFill>
            <a:prstDash val="solid"/>
            <a:miter lim="800000"/>
            <a:headEnd len="med" w="med" type="none"/>
            <a:tailEnd len="med" w="med" type="none"/>
          </a:ln>
        </p:spPr>
      </p:cxnSp>
      <p:sp>
        <p:nvSpPr>
          <p:cNvPr id="1110" name="Google Shape;1110;p99"/>
          <p:cNvSpPr txBox="1"/>
          <p:nvPr/>
        </p:nvSpPr>
        <p:spPr>
          <a:xfrm>
            <a:off x="365125" y="92075"/>
            <a:ext cx="1646237" cy="798512"/>
          </a:xfrm>
          <a:prstGeom prst="rect">
            <a:avLst/>
          </a:prstGeom>
          <a:noFill/>
          <a:ln>
            <a:noFill/>
          </a:ln>
        </p:spPr>
        <p:txBody>
          <a:bodyPr anchorCtr="0" anchor="t" bIns="45000" lIns="90000" spcFirstLastPara="1" rIns="90000" wrap="square" tIns="45000">
            <a:noAutofit/>
          </a:bodyPr>
          <a:lstStyle/>
          <a:p>
            <a:pPr indent="0" lvl="0" marL="0" marR="0" rtl="0" algn="l">
              <a:lnSpc>
                <a:spcPct val="93000"/>
              </a:lnSpc>
              <a:spcBef>
                <a:spcPts val="0"/>
              </a:spcBef>
              <a:spcAft>
                <a:spcPts val="0"/>
              </a:spcAft>
              <a:buClr>
                <a:srgbClr val="000000"/>
              </a:buClr>
              <a:buSzPts val="3200"/>
              <a:buFont typeface="Arial"/>
              <a:buNone/>
            </a:pPr>
            <a:r>
              <a:rPr b="1" i="0" lang="en-US" sz="3200" u="none">
                <a:solidFill>
                  <a:srgbClr val="000000"/>
                </a:solidFill>
                <a:latin typeface="Arial"/>
                <a:ea typeface="Arial"/>
                <a:cs typeface="Arial"/>
                <a:sym typeface="Arial"/>
              </a:rPr>
              <a:t>NCBI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2023-11-11T09:20:06Z</dcterms:created>
</cp:coreProperties>
</file>

<file path=docProps/custom.xml><?xml version="1.0" encoding="utf-8"?>
<Properties xmlns="http://schemas.openxmlformats.org/officeDocument/2006/custom-properties" xmlns:vt="http://schemas.openxmlformats.org/officeDocument/2006/docPropsVTypes"/>
</file>