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306" r:id="rId4"/>
    <p:sldId id="290" r:id="rId5"/>
    <p:sldId id="291" r:id="rId6"/>
    <p:sldId id="310" r:id="rId7"/>
    <p:sldId id="311" r:id="rId8"/>
    <p:sldId id="313" r:id="rId9"/>
    <p:sldId id="284" r:id="rId10"/>
    <p:sldId id="279" r:id="rId11"/>
    <p:sldId id="319" r:id="rId12"/>
    <p:sldId id="320" r:id="rId13"/>
    <p:sldId id="315" r:id="rId14"/>
    <p:sldId id="316" r:id="rId15"/>
    <p:sldId id="286" r:id="rId16"/>
    <p:sldId id="287" r:id="rId17"/>
    <p:sldId id="283" r:id="rId18"/>
    <p:sldId id="295" r:id="rId19"/>
    <p:sldId id="297" r:id="rId20"/>
    <p:sldId id="303" r:id="rId21"/>
    <p:sldId id="268" r:id="rId22"/>
    <p:sldId id="317" r:id="rId23"/>
    <p:sldId id="318" r:id="rId24"/>
    <p:sldId id="30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supernova.mp4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jpe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tars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5508" y="4600795"/>
            <a:ext cx="3814313" cy="1641490"/>
          </a:xfrm>
        </p:spPr>
        <p:txBody>
          <a:bodyPr>
            <a:noAutofit/>
          </a:bodyPr>
          <a:lstStyle/>
          <a:p>
            <a:r>
              <a:rPr lang="en-US" sz="6600" i="1" dirty="0" smtClean="0"/>
              <a:t>Stardust</a:t>
            </a:r>
            <a:endParaRPr lang="en-US" sz="6600" i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418556" y="5360362"/>
            <a:ext cx="5157926" cy="75402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Liana Tsigaridi, PhD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548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eagle nebula pill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8158" y="189832"/>
            <a:ext cx="6404742" cy="6555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60451" y="5848708"/>
            <a:ext cx="2682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The Eagle Nebula</a:t>
            </a:r>
          </a:p>
          <a:p>
            <a:pPr algn="ctr"/>
            <a:r>
              <a:rPr lang="en-US" sz="1600" b="1" i="1" dirty="0" smtClean="0"/>
              <a:t>Credit: NASA, ESA and the Hubble Heritage Team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Stellar Nursery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993" y="1728430"/>
            <a:ext cx="5764257" cy="345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How a single star is born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45547" y="1747987"/>
            <a:ext cx="5824265" cy="331571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Stars begin with slow accumulation of dust and gas.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Gravitational attraction of Clumps attracts more material.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Contraction causes Temperature and Thermal Pressure to slowly increase.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3855" y="5790470"/>
            <a:ext cx="795355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At 10 million degrees Celsius fusion ignites!!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nuclear fusion s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1623" y="1943626"/>
            <a:ext cx="5598841" cy="419913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 balancing act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298" y="1966823"/>
            <a:ext cx="55554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 star is in a constant balance between 2 forces: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The inward pull of gravity.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The outward push of pressure caused by the heat given off by nuclear fusion.</a:t>
            </a:r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This balance is called</a:t>
            </a:r>
          </a:p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 Hydrostatic Equilibrium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875" cy="571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5505450" y="1492250"/>
          <a:ext cx="5791200" cy="685800"/>
        </p:xfrm>
        <a:graphic>
          <a:graphicData uri="http://schemas.openxmlformats.org/presentationml/2006/ole">
            <p:oleObj spid="_x0000_s121858" name="Equation" r:id="rId4" imgW="1930320" imgH="228600" progId="Equation.DSMT4">
              <p:embed/>
            </p:oleObj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7412038" y="4210050"/>
          <a:ext cx="2320925" cy="684213"/>
        </p:xfrm>
        <a:graphic>
          <a:graphicData uri="http://schemas.openxmlformats.org/presentationml/2006/ole">
            <p:oleObj spid="_x0000_s121859" name="Equation" r:id="rId5" imgW="774360" imgH="2286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2287" y="638354"/>
            <a:ext cx="2786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Lower limit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181" y="3180272"/>
            <a:ext cx="2786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Upper limit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0073" y="301174"/>
            <a:ext cx="8720856" cy="655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Stellar Evolution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1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Low-mass stars </a:t>
            </a:r>
            <a:r>
              <a:rPr lang="en-US" sz="4900" dirty="0" smtClean="0">
                <a:solidFill>
                  <a:srgbClr val="FFC000"/>
                </a:solidFill>
              </a:rPr>
              <a:t>M&lt;8Ms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4400" dirty="0" smtClean="0">
                <a:solidFill>
                  <a:srgbClr val="FFC000"/>
                </a:solidFill>
              </a:rPr>
              <a:t>The beginning of the end: Red Giants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86018" name="Picture 2" descr="Image result for red gi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7197" y="2060245"/>
            <a:ext cx="4572000" cy="3474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2695" y="1811546"/>
            <a:ext cx="44339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Hydrogen is exhausted in the core: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Core collapses releasing energy to the outer layers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outer layers expand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Temperature and Pressure increase in the core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Low-mass stars</a:t>
            </a:r>
            <a:br>
              <a:rPr lang="en-US" sz="6000" dirty="0" smtClean="0">
                <a:solidFill>
                  <a:srgbClr val="FFC000"/>
                </a:solidFill>
              </a:rPr>
            </a:br>
            <a:r>
              <a:rPr lang="en-US" sz="4400" dirty="0" smtClean="0">
                <a:solidFill>
                  <a:srgbClr val="FFC000"/>
                </a:solidFill>
              </a:rPr>
              <a:t>More fusion!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73" y="2248320"/>
            <a:ext cx="10233800" cy="43513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At 100 million degrees Celsius, Helium fuses: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Energy sustains the expanded outer layers</a:t>
            </a:r>
          </a:p>
          <a:p>
            <a:pPr>
              <a:buNone/>
            </a:pPr>
            <a:r>
              <a:rPr lang="en-US" dirty="0" smtClean="0"/>
              <a:t> of the Red Giant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1927883" y="3364873"/>
          <a:ext cx="3619500" cy="576262"/>
        </p:xfrm>
        <a:graphic>
          <a:graphicData uri="http://schemas.openxmlformats.org/presentationml/2006/ole">
            <p:oleObj spid="_x0000_s87042" name="Equation" r:id="rId3" imgW="1434960" imgH="228600" progId="Equation.DSMT4">
              <p:embed/>
            </p:oleObj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4192" y="155276"/>
            <a:ext cx="3350474" cy="3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2875" y="3941318"/>
            <a:ext cx="41338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954" y="154495"/>
            <a:ext cx="8833147" cy="67035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652959" y="5788325"/>
            <a:ext cx="227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The Helix Nebula</a:t>
            </a:r>
          </a:p>
          <a:p>
            <a:pPr algn="ctr"/>
            <a:r>
              <a:rPr lang="en-US" sz="1600" b="1" i="1" dirty="0" smtClean="0"/>
              <a:t>Credit: Hubble Space Telescope</a:t>
            </a:r>
            <a:endParaRPr lang="en-US" sz="1600" b="1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Planetary Nebula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White Dwarf, Pov-Ray mo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025" y="647013"/>
            <a:ext cx="5895975" cy="53149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10882" y="2061713"/>
            <a:ext cx="604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At the center of the Planetary Nebula lies a White Dwarf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Size of the Earth with mass of the Sun      “A ton per teaspoon”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Inward force of gravity balanced by repulsive force of electrons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Low-mass stars</a:t>
            </a:r>
            <a:br>
              <a:rPr lang="en-US" sz="6000" dirty="0" smtClean="0">
                <a:solidFill>
                  <a:srgbClr val="FFC000"/>
                </a:solidFill>
              </a:rPr>
            </a:br>
            <a:r>
              <a:rPr lang="en-US" sz="4400" dirty="0" smtClean="0">
                <a:solidFill>
                  <a:srgbClr val="FFC000"/>
                </a:solidFill>
              </a:rPr>
              <a:t>The end: White Dwarfs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128" y="1809009"/>
            <a:ext cx="4358061" cy="438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1705" y="1825624"/>
            <a:ext cx="6650967" cy="483396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After Helium is exhausted, core collapses again until it becomes hot enough to fuse Carbon to Magnesium or Oxygen.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Through a combination of processes, successively heavier elements are formed and burned.</a:t>
            </a:r>
            <a:endParaRPr lang="en-US" dirty="0"/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2277014" y="3482795"/>
          <a:ext cx="2797175" cy="1144588"/>
        </p:xfrm>
        <a:graphic>
          <a:graphicData uri="http://schemas.openxmlformats.org/presentationml/2006/ole">
            <p:oleObj spid="_x0000_s123906" name="Equation" r:id="rId4" imgW="1117440" imgH="457200" progId="Equation.DSMT4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High-mass stars </a:t>
            </a:r>
            <a:r>
              <a:rPr lang="en-US" dirty="0" smtClean="0">
                <a:solidFill>
                  <a:srgbClr val="FFC000"/>
                </a:solidFill>
              </a:rPr>
              <a:t>M&gt;8Ms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4400" dirty="0" smtClean="0">
                <a:solidFill>
                  <a:srgbClr val="FFC000"/>
                </a:solidFill>
              </a:rPr>
              <a:t>The beginning of the end: Red Supergiants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stars 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Twinkle, Twinkle Little Star…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476" y="5650302"/>
            <a:ext cx="217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i="1" dirty="0" smtClean="0"/>
              <a:t>Hubble Heritage Image of Sagittarius Star field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Supernova 1987A after exploding in February 1987 (left), and an image taken before the explosion (right). Credit: David Malin / Australian Astronomical Observa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468" y="1886369"/>
            <a:ext cx="5715000" cy="457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171427" y="5762294"/>
            <a:ext cx="4655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/>
              <a:t>Credit: </a:t>
            </a:r>
            <a:r>
              <a:rPr lang="en-US" sz="1600" b="1" i="1" dirty="0" err="1" smtClean="0"/>
              <a:t>Ángel</a:t>
            </a:r>
            <a:r>
              <a:rPr lang="en-US" sz="1600" b="1" i="1" dirty="0" smtClean="0"/>
              <a:t> R. </a:t>
            </a:r>
            <a:r>
              <a:rPr lang="en-US" sz="1600" b="1" i="1" dirty="0" err="1" smtClean="0"/>
              <a:t>López-Sánchez</a:t>
            </a:r>
            <a:r>
              <a:rPr lang="en-US" sz="1600" b="1" i="1" dirty="0" smtClean="0"/>
              <a:t> (AAO/MQU), Steve Lee, Robert Patterson, Robert Dean and Jennifer Riding (AAO) &amp; Sarah Martel (UNSW / AAO)</a:t>
            </a:r>
            <a:endParaRPr lang="en-US" sz="1600" b="1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Supernova 1987A in LMC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rab nebula hub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718" y="30480"/>
            <a:ext cx="6827520" cy="6827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2" y="5818516"/>
            <a:ext cx="38315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The </a:t>
            </a:r>
            <a:r>
              <a:rPr lang="en-US" sz="1600" b="1" i="1" dirty="0" smtClean="0">
                <a:hlinkClick r:id="rId3" action="ppaction://hlinkfile"/>
              </a:rPr>
              <a:t>Crab</a:t>
            </a:r>
            <a:r>
              <a:rPr lang="en-US" sz="1600" b="1" i="1" dirty="0" smtClean="0"/>
              <a:t> Nebula</a:t>
            </a:r>
          </a:p>
          <a:p>
            <a:pPr algn="ctr"/>
            <a:r>
              <a:rPr lang="en-US" sz="1600" b="1" i="1" dirty="0" smtClean="0"/>
              <a:t>Credit: NASA/ESA Hubble </a:t>
            </a:r>
          </a:p>
          <a:p>
            <a:pPr algn="ctr"/>
            <a:r>
              <a:rPr lang="en-US" sz="1600" b="1" i="1" dirty="0" smtClean="0"/>
              <a:t>        Space Telescope</a:t>
            </a:r>
            <a:endParaRPr lang="en-US" sz="1600" b="1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Supernova Remnant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High-mass stars</a:t>
            </a:r>
            <a:r>
              <a:rPr lang="en-US" sz="7200" dirty="0" smtClean="0">
                <a:solidFill>
                  <a:srgbClr val="FFC000"/>
                </a:solidFill>
              </a:rPr>
              <a:t/>
            </a:r>
            <a:br>
              <a:rPr lang="en-US" sz="7200" dirty="0" smtClean="0">
                <a:solidFill>
                  <a:srgbClr val="FFC000"/>
                </a:solidFill>
              </a:rPr>
            </a:br>
            <a:r>
              <a:rPr lang="en-US" sz="4400" dirty="0" smtClean="0">
                <a:solidFill>
                  <a:srgbClr val="FFC000"/>
                </a:solidFill>
              </a:rPr>
              <a:t>The end: Neutron Stars or Black Holes</a:t>
            </a:r>
            <a:endParaRPr lang="en-US" sz="4400" dirty="0"/>
          </a:p>
        </p:txBody>
      </p:sp>
      <p:sp>
        <p:nvSpPr>
          <p:cNvPr id="124932" name="AutoShape 4" descr="Image result for black ho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4" name="AutoShape 6" descr="Image result for black ho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493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0233" y="1701381"/>
            <a:ext cx="5090308" cy="493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Image result for tarantula nebula hub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Supernova and ISM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2793" y="6159260"/>
            <a:ext cx="2225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Credit: ESA/Hubble 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Image result for nuclear fusion elem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023" y="567904"/>
            <a:ext cx="11941834" cy="5970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stars 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4504"/>
            <a:ext cx="12192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How I Wonder What You Are…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476" y="5650302"/>
            <a:ext cx="217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i="1" dirty="0" smtClean="0"/>
              <a:t>Hubble Heritage Image of Sagittarius Star field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416943" y="2073873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Stars have:</a:t>
            </a:r>
          </a:p>
          <a:p>
            <a:pPr>
              <a:buNone/>
            </a:pPr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</a:rPr>
              <a:t>Different colors/temperatures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</a:rPr>
              <a:t>Different sizes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</a:rPr>
              <a:t>Different masses</a:t>
            </a:r>
          </a:p>
          <a:p>
            <a:pPr>
              <a:buFont typeface="Wingdings" pitchFamily="2" charset="2"/>
              <a:buChar char="Ø"/>
            </a:pPr>
            <a:endParaRPr lang="el-GR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</a:rPr>
              <a:t>Different composition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9140" y="638443"/>
            <a:ext cx="8292860" cy="466473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698" y="6138833"/>
            <a:ext cx="5840083" cy="6156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i="1" dirty="0" smtClean="0"/>
              <a:t>Image Credit: NASA’s Solar Dynamics Observatory</a:t>
            </a:r>
            <a:endParaRPr lang="en-US" sz="16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Sun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506413" y="2109788"/>
          <a:ext cx="6105525" cy="3119437"/>
        </p:xfrm>
        <a:graphic>
          <a:graphicData uri="http://schemas.openxmlformats.org/presentationml/2006/ole">
            <p:oleObj spid="_x0000_s90114" name="Equation" r:id="rId4" imgW="2361960" imgH="1206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Nuclear Fusion 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4400" dirty="0" smtClean="0">
                <a:solidFill>
                  <a:srgbClr val="FFC000"/>
                </a:solidFill>
              </a:rPr>
              <a:t>The combining of light nuclei into heavier ones</a:t>
            </a:r>
            <a:endParaRPr lang="en-US" sz="4400" dirty="0">
              <a:solidFill>
                <a:srgbClr val="FFC000"/>
              </a:solidFill>
            </a:endParaRPr>
          </a:p>
        </p:txBody>
      </p:sp>
      <p:graphicFrame>
        <p:nvGraphicFramePr>
          <p:cNvPr id="112641" name="Object 1"/>
          <p:cNvGraphicFramePr>
            <a:graphicFrameLocks noChangeAspect="1"/>
          </p:cNvGraphicFramePr>
          <p:nvPr/>
        </p:nvGraphicFramePr>
        <p:xfrm>
          <a:off x="1306483" y="2230019"/>
          <a:ext cx="9278938" cy="712787"/>
        </p:xfrm>
        <a:graphic>
          <a:graphicData uri="http://schemas.openxmlformats.org/presentationml/2006/ole">
            <p:oleObj spid="_x0000_s112641" name="Equation" r:id="rId3" imgW="2641320" imgH="203040" progId="Equation.DSMT4">
              <p:embed/>
            </p:oleObj>
          </a:graphicData>
        </a:graphic>
      </p:graphicFrame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4528030" y="4580058"/>
          <a:ext cx="3025775" cy="969962"/>
        </p:xfrm>
        <a:graphic>
          <a:graphicData uri="http://schemas.openxmlformats.org/presentationml/2006/ole">
            <p:oleObj spid="_x0000_s112642" name="Equation" r:id="rId4" imgW="634680" imgH="203040" progId="Equation.DSMT4">
              <p:embed/>
            </p:oleObj>
          </a:graphicData>
        </a:graphic>
      </p:graphicFrame>
      <p:pic>
        <p:nvPicPr>
          <p:cNvPr id="6" name="Picture 6" descr="Image result for einste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740" y="3338423"/>
            <a:ext cx="2484407" cy="2484407"/>
          </a:xfrm>
          <a:prstGeom prst="rect">
            <a:avLst/>
          </a:prstGeom>
          <a:noFill/>
        </p:spPr>
      </p:pic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3603326" y="3429331"/>
          <a:ext cx="4935538" cy="612775"/>
        </p:xfrm>
        <a:graphic>
          <a:graphicData uri="http://schemas.openxmlformats.org/presentationml/2006/ole">
            <p:oleObj spid="_x0000_s112643" name="Equation" r:id="rId6" imgW="1638000" imgH="2030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5440" y="5984145"/>
            <a:ext cx="2794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Albert Einstein (1879-1955)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Hydrogen fuses to Helium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2377" y="1514681"/>
            <a:ext cx="3561519" cy="504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ans Bet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76022" y="2036064"/>
            <a:ext cx="2315321" cy="33256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92193" y="5596014"/>
            <a:ext cx="2553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Hans Bethe (1906-2005)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Helium fuses to Carbon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80" y="1757160"/>
            <a:ext cx="6336704" cy="397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41412" y="5909094"/>
            <a:ext cx="307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…Until Iron (Fe)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708" y="64698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251"/>
            <a:ext cx="12192000" cy="6987756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Orion Nebula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29004" y="6288656"/>
            <a:ext cx="2030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Credit: VLT/ESO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2609</TotalTime>
  <Words>383</Words>
  <Application>Microsoft Office PowerPoint</Application>
  <PresentationFormat>Custom</PresentationFormat>
  <Paragraphs>87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Depth</vt:lpstr>
      <vt:lpstr>Equation</vt:lpstr>
      <vt:lpstr>Stardust</vt:lpstr>
      <vt:lpstr>Twinkle, Twinkle Little Star…</vt:lpstr>
      <vt:lpstr>How I Wonder What You Are…</vt:lpstr>
      <vt:lpstr>The Sun</vt:lpstr>
      <vt:lpstr>Nuclear Fusion  The combining of light nuclei into heavier ones</vt:lpstr>
      <vt:lpstr>Hydrogen fuses to Helium</vt:lpstr>
      <vt:lpstr>Helium fuses to Carbon</vt:lpstr>
      <vt:lpstr>Slide 8</vt:lpstr>
      <vt:lpstr>The Orion Nebula</vt:lpstr>
      <vt:lpstr>Stellar Nursery</vt:lpstr>
      <vt:lpstr>How a single star is born</vt:lpstr>
      <vt:lpstr>A balancing act</vt:lpstr>
      <vt:lpstr>Slide 13</vt:lpstr>
      <vt:lpstr>Stellar Evolution</vt:lpstr>
      <vt:lpstr>Low-mass stars M&lt;8Ms The beginning of the end: Red Giants</vt:lpstr>
      <vt:lpstr>Low-mass stars More fusion!</vt:lpstr>
      <vt:lpstr>Planetary Nebula</vt:lpstr>
      <vt:lpstr>Low-mass stars The end: White Dwarfs</vt:lpstr>
      <vt:lpstr>High-mass stars M&gt;8Ms  The beginning of the end: Red Supergiants</vt:lpstr>
      <vt:lpstr>Supernova 1987A in LMC</vt:lpstr>
      <vt:lpstr>Supernova Remnant </vt:lpstr>
      <vt:lpstr>High-mass stars The end: Neutron Stars or Black Holes</vt:lpstr>
      <vt:lpstr>Supernova and ISM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252</cp:revision>
  <dcterms:created xsi:type="dcterms:W3CDTF">2015-09-22T16:41:35Z</dcterms:created>
  <dcterms:modified xsi:type="dcterms:W3CDTF">2018-12-19T08:40:40Z</dcterms:modified>
</cp:coreProperties>
</file>