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6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6" d="100"/>
          <a:sy n="106" d="100"/>
        </p:scale>
        <p:origin x="75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6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ide_landscape_presentation_slide_poster_with_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42642"/>
                </a:solidFill>
                <a:latin typeface="Aptos Display"/>
              </a:defRPr>
            </a:pPr>
            <a:r>
              <a:t>Γιατί το IB είναι μια ισχυρή επιλογή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1024128"/>
            <a:ext cx="10607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65748B"/>
                </a:solidFill>
                <a:latin typeface="Aptos"/>
              </a:defRPr>
            </a:pPr>
            <a:r>
              <a:t>Ένα απαιτητικό πρόγραμμα που προετοιμάζει τον μαθητή για πανεπιστήμιο — και όχι μόνο για εξετάσεις.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508760"/>
            <a:ext cx="5166360" cy="1691640"/>
          </a:xfrm>
          <a:prstGeom prst="roundRect">
            <a:avLst/>
          </a:prstGeom>
          <a:solidFill>
            <a:srgbClr val="FFFFFF"/>
          </a:solidFill>
          <a:ln>
            <a:solidFill>
              <a:srgbClr val="DE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85800" y="1508760"/>
            <a:ext cx="109728" cy="1691640"/>
          </a:xfrm>
          <a:prstGeom prst="rect">
            <a:avLst/>
          </a:prstGeom>
          <a:solidFill>
            <a:srgbClr val="2463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0120" y="1737360"/>
            <a:ext cx="3613490" cy="101053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142642"/>
                </a:solidFill>
                <a:latin typeface="Aptos Display"/>
              </a:defRPr>
            </a:pPr>
            <a:r>
              <a:rPr dirty="0" err="1"/>
              <a:t>Ακ</a:t>
            </a:r>
            <a:r>
              <a:rPr dirty="0"/>
              <a:t>αδημαϊκό βάθος</a:t>
            </a:r>
          </a:p>
          <a:p>
            <a:pPr>
              <a:spcBef>
                <a:spcPts val="700"/>
              </a:spcBef>
              <a:defRPr sz="1400">
                <a:solidFill>
                  <a:srgbClr val="1C2634"/>
                </a:solidFill>
                <a:latin typeface="Aptos"/>
              </a:defRPr>
            </a:pPr>
            <a:r>
              <a:rPr lang="en-US" dirty="0"/>
              <a:t>• </a:t>
            </a:r>
            <a:r>
              <a:rPr dirty="0"/>
              <a:t>6 μα</a:t>
            </a:r>
            <a:r>
              <a:rPr dirty="0" err="1"/>
              <a:t>θήμ</a:t>
            </a:r>
            <a:r>
              <a:rPr dirty="0"/>
              <a:t>ατα με συνδυασμό HL και SL</a:t>
            </a:r>
            <a:endParaRPr lang="el-GR" dirty="0"/>
          </a:p>
          <a:p>
            <a:pPr>
              <a:spcBef>
                <a:spcPts val="700"/>
              </a:spcBef>
              <a:defRPr sz="1400">
                <a:solidFill>
                  <a:srgbClr val="1C2634"/>
                </a:solidFill>
                <a:latin typeface="Aptos"/>
              </a:defRPr>
            </a:pPr>
            <a:r>
              <a:rPr dirty="0"/>
              <a:t> • ισχυρή επιστημονική και μαθηματική βάση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09360" y="1508760"/>
            <a:ext cx="5166360" cy="1691640"/>
          </a:xfrm>
          <a:prstGeom prst="roundRect">
            <a:avLst/>
          </a:prstGeom>
          <a:solidFill>
            <a:srgbClr val="FFFFFF"/>
          </a:solidFill>
          <a:ln>
            <a:solidFill>
              <a:srgbClr val="DE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309360" y="1508760"/>
            <a:ext cx="109728" cy="1691640"/>
          </a:xfrm>
          <a:prstGeom prst="rect">
            <a:avLst/>
          </a:prstGeom>
          <a:solidFill>
            <a:srgbClr val="269CB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83680" y="1737360"/>
            <a:ext cx="3044423" cy="101053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142642"/>
                </a:solidFill>
                <a:latin typeface="Aptos Display"/>
              </a:defRPr>
            </a:pPr>
            <a:r>
              <a:rPr dirty="0" err="1"/>
              <a:t>Δεξιότητες</a:t>
            </a:r>
            <a:r>
              <a:rPr dirty="0"/>
              <a:t> πα</a:t>
            </a:r>
            <a:r>
              <a:rPr dirty="0" err="1"/>
              <a:t>νε</a:t>
            </a:r>
            <a:r>
              <a:rPr dirty="0"/>
              <a:t>πιστημίου</a:t>
            </a:r>
          </a:p>
          <a:p>
            <a:pPr>
              <a:spcBef>
                <a:spcPts val="700"/>
              </a:spcBef>
              <a:defRPr sz="1400">
                <a:solidFill>
                  <a:srgbClr val="1C2634"/>
                </a:solidFill>
                <a:latin typeface="Aptos"/>
              </a:defRPr>
            </a:pPr>
            <a:r>
              <a:rPr lang="en-US" dirty="0"/>
              <a:t>• </a:t>
            </a:r>
            <a:r>
              <a:rPr dirty="0" err="1"/>
              <a:t>κριτική</a:t>
            </a:r>
            <a:r>
              <a:rPr dirty="0"/>
              <a:t> </a:t>
            </a:r>
            <a:r>
              <a:rPr dirty="0" err="1"/>
              <a:t>σκέψη</a:t>
            </a:r>
            <a:r>
              <a:rPr dirty="0"/>
              <a:t> • </a:t>
            </a:r>
            <a:r>
              <a:rPr dirty="0" err="1"/>
              <a:t>έρευν</a:t>
            </a:r>
            <a:r>
              <a:rPr dirty="0"/>
              <a:t>α </a:t>
            </a:r>
            <a:endParaRPr lang="el-GR" dirty="0"/>
          </a:p>
          <a:p>
            <a:pPr>
              <a:spcBef>
                <a:spcPts val="700"/>
              </a:spcBef>
              <a:defRPr sz="1400">
                <a:solidFill>
                  <a:srgbClr val="1C2634"/>
                </a:solidFill>
                <a:latin typeface="Aptos"/>
              </a:defRPr>
            </a:pPr>
            <a:r>
              <a:rPr dirty="0"/>
              <a:t>• γραπτός λόγος • διαχείριση χρόνου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5800" y="3657600"/>
            <a:ext cx="5166360" cy="1691640"/>
          </a:xfrm>
          <a:prstGeom prst="roundRect">
            <a:avLst/>
          </a:prstGeom>
          <a:solidFill>
            <a:srgbClr val="FFFFFF"/>
          </a:solidFill>
          <a:ln>
            <a:solidFill>
              <a:srgbClr val="DE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85800" y="3657600"/>
            <a:ext cx="109728" cy="1691640"/>
          </a:xfrm>
          <a:prstGeom prst="rect">
            <a:avLst/>
          </a:prstGeom>
          <a:solidFill>
            <a:srgbClr val="2A8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60120" y="3886200"/>
            <a:ext cx="3400290" cy="101053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142642"/>
                </a:solidFill>
                <a:latin typeface="Aptos Display"/>
              </a:defRPr>
            </a:pPr>
            <a:r>
              <a:rPr dirty="0" err="1"/>
              <a:t>Διεθνής</a:t>
            </a:r>
            <a:r>
              <a:rPr dirty="0"/>
              <a:t> π</a:t>
            </a:r>
            <a:r>
              <a:rPr dirty="0" err="1"/>
              <a:t>ροσ</a:t>
            </a:r>
            <a:r>
              <a:rPr dirty="0"/>
              <a:t>ανατολισμός</a:t>
            </a:r>
          </a:p>
          <a:p>
            <a:pPr>
              <a:spcBef>
                <a:spcPts val="700"/>
              </a:spcBef>
              <a:defRPr sz="1400">
                <a:solidFill>
                  <a:srgbClr val="1C2634"/>
                </a:solidFill>
                <a:latin typeface="Aptos"/>
              </a:defRPr>
            </a:pPr>
            <a:r>
              <a:rPr dirty="0" err="1"/>
              <a:t>ευρεί</a:t>
            </a:r>
            <a:r>
              <a:rPr dirty="0"/>
              <a:t>α αναγνώριση από πανεπιστήμια και</a:t>
            </a:r>
            <a:endParaRPr lang="el-GR" dirty="0"/>
          </a:p>
          <a:p>
            <a:pPr>
              <a:spcBef>
                <a:spcPts val="700"/>
              </a:spcBef>
              <a:defRPr sz="1400">
                <a:solidFill>
                  <a:srgbClr val="1C2634"/>
                </a:solidFill>
                <a:latin typeface="Aptos"/>
              </a:defRPr>
            </a:pPr>
            <a:r>
              <a:rPr dirty="0"/>
              <a:t> </a:t>
            </a:r>
            <a:r>
              <a:rPr dirty="0" err="1"/>
              <a:t>εκ</a:t>
            </a:r>
            <a:r>
              <a:rPr dirty="0"/>
              <a:t>παιδευτικά συστήματα διεθνώς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09360" y="3657600"/>
            <a:ext cx="5166360" cy="1691640"/>
          </a:xfrm>
          <a:prstGeom prst="roundRect">
            <a:avLst/>
          </a:prstGeom>
          <a:solidFill>
            <a:srgbClr val="FFFFFF"/>
          </a:solidFill>
          <a:ln>
            <a:solidFill>
              <a:srgbClr val="DE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309360" y="3657600"/>
            <a:ext cx="109728" cy="1691640"/>
          </a:xfrm>
          <a:prstGeom prst="rect">
            <a:avLst/>
          </a:prstGeom>
          <a:solidFill>
            <a:srgbClr val="DCA4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583680" y="3886200"/>
            <a:ext cx="3231975" cy="101053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142642"/>
                </a:solidFill>
                <a:latin typeface="Aptos Display"/>
              </a:defRPr>
            </a:pPr>
            <a:r>
              <a:rPr dirty="0" err="1"/>
              <a:t>Ολοκληρωμένη</a:t>
            </a:r>
            <a:r>
              <a:rPr dirty="0"/>
              <a:t> </a:t>
            </a:r>
            <a:r>
              <a:rPr dirty="0" err="1"/>
              <a:t>εκ</a:t>
            </a:r>
            <a:r>
              <a:rPr dirty="0"/>
              <a:t>παίδευση</a:t>
            </a:r>
          </a:p>
          <a:p>
            <a:pPr>
              <a:spcBef>
                <a:spcPts val="700"/>
              </a:spcBef>
              <a:defRPr sz="1400">
                <a:solidFill>
                  <a:srgbClr val="1C2634"/>
                </a:solidFill>
                <a:latin typeface="Aptos"/>
              </a:defRPr>
            </a:pPr>
            <a:r>
              <a:rPr dirty="0"/>
              <a:t>TOK + Extended Essay + CAS: </a:t>
            </a:r>
            <a:endParaRPr lang="el-GR" dirty="0"/>
          </a:p>
          <a:p>
            <a:pPr>
              <a:spcBef>
                <a:spcPts val="700"/>
              </a:spcBef>
              <a:defRPr sz="1400">
                <a:solidFill>
                  <a:srgbClr val="1C2634"/>
                </a:solidFill>
                <a:latin typeface="Aptos"/>
              </a:defRPr>
            </a:pPr>
            <a:r>
              <a:rPr dirty="0" err="1"/>
              <a:t>σκέψη</a:t>
            </a:r>
            <a:r>
              <a:rPr dirty="0"/>
              <a:t>, α</a:t>
            </a:r>
            <a:r>
              <a:rPr dirty="0" err="1"/>
              <a:t>νεξάρτητη</a:t>
            </a:r>
            <a:r>
              <a:rPr dirty="0"/>
              <a:t> </a:t>
            </a:r>
            <a:r>
              <a:rPr dirty="0" err="1"/>
              <a:t>έρευν</a:t>
            </a:r>
            <a:r>
              <a:rPr dirty="0"/>
              <a:t>α και δράση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426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02920" y="6592824"/>
            <a:ext cx="1115568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FFFFFF"/>
                </a:solidFill>
                <a:latin typeface="Aptos"/>
              </a:defRPr>
            </a:pPr>
            <a:r>
              <a:t>Πρότυπο ΓΕΛ Βαρβακείου Σχολής • IB DP • Physics • May 2028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42642"/>
                </a:solidFill>
                <a:latin typeface="Aptos Display"/>
              </a:defRPr>
            </a:pPr>
            <a:r>
              <a:t>Physics: τι θα διδαχθούν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1024128"/>
            <a:ext cx="10607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65748B"/>
                </a:solidFill>
                <a:latin typeface="Aptos"/>
              </a:defRPr>
            </a:pPr>
            <a:r>
              <a:t>Το ισχύον syllabus για τις εξετάσεις May 2028 οργανώνεται σε 5 υποχρεωτικά themes — δεν υπάρχουν παλιά “Options”.</a:t>
            </a:r>
          </a:p>
        </p:txBody>
      </p:sp>
      <p:sp>
        <p:nvSpPr>
          <p:cNvPr id="4" name="Oval 3"/>
          <p:cNvSpPr/>
          <p:nvPr/>
        </p:nvSpPr>
        <p:spPr>
          <a:xfrm>
            <a:off x="777240" y="1417320"/>
            <a:ext cx="566928" cy="566928"/>
          </a:xfrm>
          <a:prstGeom prst="ellipse">
            <a:avLst/>
          </a:prstGeom>
          <a:solidFill>
            <a:srgbClr val="2463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77240" y="1499616"/>
            <a:ext cx="566928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Aptos"/>
              </a:defRPr>
            </a:pPr>
            <a:r>
              <a:t>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54480" y="1389888"/>
            <a:ext cx="9875520" cy="777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42642"/>
                </a:solidFill>
                <a:latin typeface="Aptos Display"/>
              </a:defRPr>
            </a:pPr>
            <a:r>
              <a:t>Space, time &amp; motion</a:t>
            </a:r>
          </a:p>
          <a:p>
            <a:pPr>
              <a:defRPr sz="1250">
                <a:solidFill>
                  <a:srgbClr val="1C2634"/>
                </a:solidFill>
                <a:latin typeface="Aptos"/>
              </a:defRPr>
            </a:pPr>
            <a:r>
              <a:t>Κινηματική • δυνάμεις • ενέργεια • ορμή</a:t>
            </a:r>
            <a:br/>
            <a:r>
              <a:t>HL: rigid bodies • relativity</a:t>
            </a:r>
          </a:p>
        </p:txBody>
      </p:sp>
      <p:sp>
        <p:nvSpPr>
          <p:cNvPr id="7" name="Oval 6"/>
          <p:cNvSpPr/>
          <p:nvPr/>
        </p:nvSpPr>
        <p:spPr>
          <a:xfrm>
            <a:off x="777240" y="2359152"/>
            <a:ext cx="566928" cy="566928"/>
          </a:xfrm>
          <a:prstGeom prst="ellipse">
            <a:avLst/>
          </a:prstGeom>
          <a:solidFill>
            <a:srgbClr val="269CB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77240" y="2441448"/>
            <a:ext cx="566928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Aptos"/>
              </a:defRPr>
            </a:pPr>
            <a:r>
              <a:t>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54480" y="2331720"/>
            <a:ext cx="9875520" cy="777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42642"/>
                </a:solidFill>
                <a:latin typeface="Aptos Display"/>
              </a:defRPr>
            </a:pPr>
            <a:r>
              <a:t>Particulate nature of matter</a:t>
            </a:r>
          </a:p>
          <a:p>
            <a:pPr>
              <a:defRPr sz="1250">
                <a:solidFill>
                  <a:srgbClr val="1C2634"/>
                </a:solidFill>
                <a:latin typeface="Aptos"/>
              </a:defRPr>
            </a:pPr>
            <a:r>
              <a:t>Θερμότητα • greenhouse effect • αέρια • κυκλώματα</a:t>
            </a:r>
            <a:br/>
            <a:r>
              <a:t>HL: thermodynamics</a:t>
            </a:r>
          </a:p>
        </p:txBody>
      </p:sp>
      <p:sp>
        <p:nvSpPr>
          <p:cNvPr id="10" name="Oval 9"/>
          <p:cNvSpPr/>
          <p:nvPr/>
        </p:nvSpPr>
        <p:spPr>
          <a:xfrm>
            <a:off x="777240" y="3300984"/>
            <a:ext cx="566928" cy="566928"/>
          </a:xfrm>
          <a:prstGeom prst="ellipse">
            <a:avLst/>
          </a:prstGeom>
          <a:solidFill>
            <a:srgbClr val="2A8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3383280"/>
            <a:ext cx="566928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Aptos"/>
              </a:defRPr>
            </a:pPr>
            <a:r>
              <a:t>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54480" y="3273552"/>
            <a:ext cx="9875520" cy="777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42642"/>
                </a:solidFill>
                <a:latin typeface="Aptos Display"/>
              </a:defRPr>
            </a:pPr>
            <a:r>
              <a:t>Wave behaviour</a:t>
            </a:r>
          </a:p>
          <a:p>
            <a:pPr>
              <a:defRPr sz="1250">
                <a:solidFill>
                  <a:srgbClr val="1C2634"/>
                </a:solidFill>
                <a:latin typeface="Aptos"/>
              </a:defRPr>
            </a:pPr>
            <a:r>
              <a:t>ΑΑΤ • κύματα • συμβολή/περίθλαση • στάσιμα • Doppler</a:t>
            </a:r>
          </a:p>
        </p:txBody>
      </p:sp>
      <p:sp>
        <p:nvSpPr>
          <p:cNvPr id="13" name="Oval 12"/>
          <p:cNvSpPr/>
          <p:nvPr/>
        </p:nvSpPr>
        <p:spPr>
          <a:xfrm>
            <a:off x="777240" y="4242816"/>
            <a:ext cx="566928" cy="566928"/>
          </a:xfrm>
          <a:prstGeom prst="ellipse">
            <a:avLst/>
          </a:prstGeom>
          <a:solidFill>
            <a:srgbClr val="DCA4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77240" y="4325112"/>
            <a:ext cx="566928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Aptos"/>
              </a:defRPr>
            </a:pPr>
            <a:r>
              <a:t>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54480" y="4215383"/>
            <a:ext cx="9875520" cy="777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42642"/>
                </a:solidFill>
                <a:latin typeface="Aptos Display"/>
              </a:defRPr>
            </a:pPr>
            <a:r>
              <a:t>Fields</a:t>
            </a:r>
          </a:p>
          <a:p>
            <a:pPr>
              <a:defRPr sz="1250">
                <a:solidFill>
                  <a:srgbClr val="1C2634"/>
                </a:solidFill>
                <a:latin typeface="Aptos"/>
              </a:defRPr>
            </a:pPr>
            <a:r>
              <a:t>Βαρυτικά • ηλεκτρικά • μαγνητικά πεδία • κίνηση φορτίων</a:t>
            </a:r>
            <a:br/>
            <a:r>
              <a:t>HL: induction</a:t>
            </a:r>
          </a:p>
        </p:txBody>
      </p:sp>
      <p:sp>
        <p:nvSpPr>
          <p:cNvPr id="16" name="Oval 15"/>
          <p:cNvSpPr/>
          <p:nvPr/>
        </p:nvSpPr>
        <p:spPr>
          <a:xfrm>
            <a:off x="777240" y="5184648"/>
            <a:ext cx="566928" cy="566928"/>
          </a:xfrm>
          <a:prstGeom prst="ellipse">
            <a:avLst/>
          </a:prstGeom>
          <a:solidFill>
            <a:srgbClr val="7C5B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77240" y="5266944"/>
            <a:ext cx="566928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Aptos"/>
              </a:defRPr>
            </a:pPr>
            <a:r>
              <a:t>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54480" y="5157216"/>
            <a:ext cx="9875520" cy="777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42642"/>
                </a:solidFill>
                <a:latin typeface="Aptos Display"/>
              </a:defRPr>
            </a:pPr>
            <a:r>
              <a:t>Nuclear &amp; quantum physics</a:t>
            </a:r>
          </a:p>
          <a:p>
            <a:pPr>
              <a:defRPr sz="1250">
                <a:solidFill>
                  <a:srgbClr val="1C2634"/>
                </a:solidFill>
                <a:latin typeface="Aptos"/>
              </a:defRPr>
            </a:pPr>
            <a:r>
              <a:t>Άτομο • κβαντική φυσική • ραδιενέργεια • σχάση • σύντηξη &amp; αστέρες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426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02920" y="6592824"/>
            <a:ext cx="1115568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FFFFFF"/>
                </a:solidFill>
                <a:latin typeface="Aptos"/>
              </a:defRPr>
            </a:pPr>
            <a:r>
              <a:t>Πρότυπο ΓΕΛ Βαρβακείου Σχολής • IB DP • Physics • May 2028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42642"/>
                </a:solidFill>
                <a:latin typeface="Aptos Display"/>
              </a:defRPr>
            </a:pPr>
            <a:r>
              <a:t>Πώς προκύπτει ο τελικός βαθμός στη Φυσική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1024128"/>
            <a:ext cx="10607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65748B"/>
                </a:solidFill>
                <a:latin typeface="Aptos"/>
              </a:defRPr>
            </a:pPr>
            <a:r>
              <a:t>Η αξιολόγηση συνδυάζει τελικές εξετάσεις και μια αυθεντική επιστημονική έρευνα.</a:t>
            </a:r>
          </a:p>
        </p:txBody>
      </p:sp>
      <p:sp>
        <p:nvSpPr>
          <p:cNvPr id="4" name="Oval 3"/>
          <p:cNvSpPr/>
          <p:nvPr/>
        </p:nvSpPr>
        <p:spPr>
          <a:xfrm>
            <a:off x="914400" y="1645920"/>
            <a:ext cx="2331720" cy="2331720"/>
          </a:xfrm>
          <a:prstGeom prst="ellipse">
            <a:avLst/>
          </a:prstGeom>
          <a:solidFill>
            <a:srgbClr val="2463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43000" y="2011680"/>
            <a:ext cx="1874519" cy="1325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100" b="1">
                <a:solidFill>
                  <a:srgbClr val="FFFFFF"/>
                </a:solidFill>
                <a:latin typeface="Aptos Display"/>
              </a:defRPr>
            </a:pPr>
            <a:r>
              <a:t>36%</a:t>
            </a:r>
          </a:p>
          <a:p>
            <a:pPr algn="ctr">
              <a:defRPr sz="1700" b="1">
                <a:solidFill>
                  <a:srgbClr val="FFFFFF"/>
                </a:solidFill>
                <a:latin typeface="Aptos"/>
              </a:defRPr>
            </a:pPr>
            <a:r>
              <a:t>Paper 1</a:t>
            </a:r>
          </a:p>
          <a:p>
            <a:pPr algn="ctr">
              <a:defRPr sz="1150">
                <a:solidFill>
                  <a:srgbClr val="FFFFFF"/>
                </a:solidFill>
                <a:latin typeface="Aptos"/>
              </a:defRPr>
            </a:pPr>
            <a:r>
              <a:t>1A Multiple Choice</a:t>
            </a:r>
            <a:br/>
            <a:r>
              <a:t>1B Data-based</a:t>
            </a:r>
          </a:p>
        </p:txBody>
      </p:sp>
      <p:sp>
        <p:nvSpPr>
          <p:cNvPr id="6" name="Oval 5"/>
          <p:cNvSpPr/>
          <p:nvPr/>
        </p:nvSpPr>
        <p:spPr>
          <a:xfrm>
            <a:off x="4160520" y="1645920"/>
            <a:ext cx="2331720" cy="2331720"/>
          </a:xfrm>
          <a:prstGeom prst="ellipse">
            <a:avLst/>
          </a:prstGeom>
          <a:solidFill>
            <a:srgbClr val="269CB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389120" y="2011680"/>
            <a:ext cx="1874519" cy="1325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100" b="1">
                <a:solidFill>
                  <a:srgbClr val="FFFFFF"/>
                </a:solidFill>
                <a:latin typeface="Aptos Display"/>
              </a:defRPr>
            </a:pPr>
            <a:r>
              <a:t>44%</a:t>
            </a:r>
          </a:p>
          <a:p>
            <a:pPr algn="ctr">
              <a:defRPr sz="1700" b="1">
                <a:solidFill>
                  <a:srgbClr val="FFFFFF"/>
                </a:solidFill>
                <a:latin typeface="Aptos"/>
              </a:defRPr>
            </a:pPr>
            <a:r>
              <a:t>Paper 2</a:t>
            </a:r>
          </a:p>
          <a:p>
            <a:pPr algn="ctr">
              <a:defRPr sz="1150">
                <a:solidFill>
                  <a:srgbClr val="FFFFFF"/>
                </a:solidFill>
                <a:latin typeface="Aptos"/>
              </a:defRPr>
            </a:pPr>
            <a:r>
              <a:t>Short-answer &amp;</a:t>
            </a:r>
            <a:br/>
            <a:r>
              <a:t>extended-response</a:t>
            </a:r>
          </a:p>
        </p:txBody>
      </p:sp>
      <p:sp>
        <p:nvSpPr>
          <p:cNvPr id="8" name="Oval 7"/>
          <p:cNvSpPr/>
          <p:nvPr/>
        </p:nvSpPr>
        <p:spPr>
          <a:xfrm>
            <a:off x="7406640" y="1645920"/>
            <a:ext cx="2331720" cy="2331720"/>
          </a:xfrm>
          <a:prstGeom prst="ellipse">
            <a:avLst/>
          </a:prstGeom>
          <a:solidFill>
            <a:srgbClr val="2A8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635240" y="2011680"/>
            <a:ext cx="1874519" cy="1325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100" b="1">
                <a:solidFill>
                  <a:srgbClr val="FFFFFF"/>
                </a:solidFill>
                <a:latin typeface="Aptos Display"/>
              </a:defRPr>
            </a:pPr>
            <a:r>
              <a:t>20%</a:t>
            </a:r>
          </a:p>
          <a:p>
            <a:pPr algn="ctr">
              <a:defRPr sz="1700" b="1">
                <a:solidFill>
                  <a:srgbClr val="FFFFFF"/>
                </a:solidFill>
                <a:latin typeface="Aptos"/>
              </a:defRPr>
            </a:pPr>
            <a:r>
              <a:t>IA</a:t>
            </a:r>
          </a:p>
          <a:p>
            <a:pPr algn="ctr">
              <a:defRPr sz="1150">
                <a:solidFill>
                  <a:srgbClr val="FFFFFF"/>
                </a:solidFill>
                <a:latin typeface="Aptos"/>
              </a:defRPr>
            </a:pPr>
            <a:r>
              <a:t>Scientific Investigation</a:t>
            </a:r>
            <a:br/>
            <a:r>
              <a:t>24 marks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051560" y="4617720"/>
            <a:ext cx="987552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2700791" y="4864608"/>
            <a:ext cx="6577057" cy="61555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 b="1">
                <a:solidFill>
                  <a:srgbClr val="142642"/>
                </a:solidFill>
                <a:latin typeface="Aptos"/>
              </a:defRPr>
            </a:pPr>
            <a:r>
              <a:rPr dirty="0"/>
              <a:t>80% External Assessment + 20% Internal Assessment (IA).  </a:t>
            </a:r>
            <a:endParaRPr lang="el-GR" dirty="0"/>
          </a:p>
          <a:p>
            <a:pPr algn="ctr">
              <a:defRPr sz="1700" b="1">
                <a:solidFill>
                  <a:srgbClr val="142642"/>
                </a:solidFill>
                <a:latin typeface="Aptos"/>
              </a:defRPr>
            </a:pPr>
            <a:r>
              <a:rPr dirty="0"/>
              <a:t>Calculator και Physics Data Booklet επ</a:t>
            </a:r>
            <a:r>
              <a:rPr dirty="0" err="1"/>
              <a:t>ιτρέ</a:t>
            </a:r>
            <a:r>
              <a:rPr dirty="0"/>
              <a:t>πονται στις εξετάσεις.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426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02920" y="6592824"/>
            <a:ext cx="1115568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FFFFFF"/>
                </a:solidFill>
                <a:latin typeface="Aptos"/>
              </a:defRPr>
            </a:pPr>
            <a:r>
              <a:t>Πρότυπο ΓΕΛ Βαρβακείου Σχολής • IB DP • Physics • May 2028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42642"/>
                </a:solidFill>
                <a:latin typeface="Aptos Display"/>
              </a:defRPr>
            </a:pPr>
            <a:r>
              <a:t>Standard Level (SL): δύο ξεχωριστές γραπτές εξετάσεις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1024128"/>
            <a:ext cx="10607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65748B"/>
                </a:solidFill>
                <a:latin typeface="Aptos"/>
              </a:defRPr>
            </a:pPr>
            <a:r>
              <a:t>Και στο SL υπάρχουν Paper 1 και Paper 2, με διαφορετική διάρκεια και διαφορετική μορφή.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508760"/>
            <a:ext cx="5303520" cy="443484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96112" y="1673351"/>
            <a:ext cx="4974336" cy="576072"/>
          </a:xfrm>
          <a:prstGeom prst="roundRect">
            <a:avLst/>
          </a:prstGeom>
          <a:solidFill>
            <a:srgbClr val="2463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05840" y="1810512"/>
            <a:ext cx="475488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Aptos Display"/>
              </a:defRPr>
            </a:pPr>
            <a:r>
              <a:t>Paper 1 — SL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" y="2468880"/>
            <a:ext cx="132588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150" b="0">
                <a:solidFill>
                  <a:srgbClr val="65748B"/>
                </a:solidFill>
                <a:latin typeface="Aptos"/>
              </a:defRPr>
            </a:pPr>
            <a:r>
              <a:t>Διάρκεια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23160" y="2468880"/>
            <a:ext cx="3291839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50" b="1">
                <a:solidFill>
                  <a:srgbClr val="142642"/>
                </a:solidFill>
                <a:latin typeface="Aptos"/>
              </a:defRPr>
            </a:pPr>
            <a:r>
              <a:t>1 h 30 min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8992" y="2871216"/>
            <a:ext cx="132588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150" b="0">
                <a:solidFill>
                  <a:srgbClr val="65748B"/>
                </a:solidFill>
                <a:latin typeface="Aptos"/>
              </a:defRPr>
            </a:pPr>
            <a:r>
              <a:t>Μονάδες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23160" y="2871216"/>
            <a:ext cx="3291839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50" b="1">
                <a:solidFill>
                  <a:srgbClr val="142642"/>
                </a:solidFill>
                <a:latin typeface="Aptos"/>
              </a:defRPr>
            </a:pPr>
            <a:r>
              <a:t>45 marks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8992" y="3273552"/>
            <a:ext cx="132588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150" b="0">
                <a:solidFill>
                  <a:srgbClr val="65748B"/>
                </a:solidFill>
                <a:latin typeface="Aptos"/>
              </a:defRPr>
            </a:pPr>
            <a:r>
              <a:t>Βαρύτητα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23160" y="3273552"/>
            <a:ext cx="3291839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50" b="1">
                <a:solidFill>
                  <a:srgbClr val="142642"/>
                </a:solidFill>
                <a:latin typeface="Aptos"/>
              </a:defRPr>
            </a:pPr>
            <a:r>
              <a:t>36%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78992" y="3776472"/>
            <a:ext cx="4608576" cy="16459"/>
          </a:xfrm>
          <a:prstGeom prst="rect">
            <a:avLst/>
          </a:prstGeom>
          <a:solidFill>
            <a:srgbClr val="E1E7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115567" y="3959352"/>
            <a:ext cx="4974335" cy="10392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330">
                <a:solidFill>
                  <a:srgbClr val="1C2634"/>
                </a:solidFill>
                <a:latin typeface="Aptos"/>
              </a:defRPr>
            </a:pPr>
            <a:r>
              <a:rPr dirty="0"/>
              <a:t>• Paper 1A: 25 multiple-choice questions</a:t>
            </a:r>
          </a:p>
          <a:p>
            <a:pPr>
              <a:spcAft>
                <a:spcPts val="500"/>
              </a:spcAft>
              <a:defRPr sz="1330">
                <a:solidFill>
                  <a:srgbClr val="1C2634"/>
                </a:solidFill>
                <a:latin typeface="Aptos"/>
              </a:defRPr>
            </a:pPr>
            <a:r>
              <a:rPr dirty="0"/>
              <a:t>• Paper 1B: data-based questions</a:t>
            </a:r>
          </a:p>
          <a:p>
            <a:pPr>
              <a:spcAft>
                <a:spcPts val="500"/>
              </a:spcAft>
              <a:defRPr sz="1330">
                <a:solidFill>
                  <a:srgbClr val="1C2634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Ελέγχει</a:t>
            </a:r>
            <a:r>
              <a:rPr dirty="0"/>
              <a:t> βα</a:t>
            </a:r>
            <a:r>
              <a:rPr dirty="0" err="1"/>
              <a:t>σικές</a:t>
            </a:r>
            <a:r>
              <a:rPr dirty="0"/>
              <a:t> </a:t>
            </a:r>
            <a:r>
              <a:rPr dirty="0" err="1"/>
              <a:t>έννοιες</a:t>
            </a:r>
            <a:r>
              <a:rPr dirty="0"/>
              <a:t>, </a:t>
            </a:r>
            <a:r>
              <a:rPr dirty="0" err="1"/>
              <a:t>δεδομέν</a:t>
            </a:r>
            <a:r>
              <a:rPr dirty="0"/>
              <a:t>α, graphs και scientific reasoning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72200" y="1508760"/>
            <a:ext cx="5303520" cy="443484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6336792" y="1673351"/>
            <a:ext cx="4974336" cy="576072"/>
          </a:xfrm>
          <a:prstGeom prst="roundRect">
            <a:avLst/>
          </a:prstGeom>
          <a:solidFill>
            <a:srgbClr val="269CB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46520" y="1810512"/>
            <a:ext cx="475488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Aptos Display"/>
              </a:defRPr>
            </a:pPr>
            <a:r>
              <a:t>Paper 2 — SL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19672" y="2468880"/>
            <a:ext cx="132588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150" b="0">
                <a:solidFill>
                  <a:srgbClr val="65748B"/>
                </a:solidFill>
                <a:latin typeface="Aptos"/>
              </a:defRPr>
            </a:pPr>
            <a:r>
              <a:t>Διάρκεια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863840" y="2468880"/>
            <a:ext cx="3291839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50" b="1">
                <a:solidFill>
                  <a:srgbClr val="142642"/>
                </a:solidFill>
                <a:latin typeface="Aptos"/>
              </a:defRPr>
            </a:pPr>
            <a:r>
              <a:t>1 h 30 min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19672" y="2871216"/>
            <a:ext cx="132588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150" b="0">
                <a:solidFill>
                  <a:srgbClr val="65748B"/>
                </a:solidFill>
                <a:latin typeface="Aptos"/>
              </a:defRPr>
            </a:pPr>
            <a:r>
              <a:t>Μονάδες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863840" y="2871216"/>
            <a:ext cx="3291839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50" b="1">
                <a:solidFill>
                  <a:srgbClr val="142642"/>
                </a:solidFill>
                <a:latin typeface="Aptos"/>
              </a:defRPr>
            </a:pPr>
            <a:r>
              <a:t>50 marks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19672" y="3273552"/>
            <a:ext cx="132588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150" b="0">
                <a:solidFill>
                  <a:srgbClr val="65748B"/>
                </a:solidFill>
                <a:latin typeface="Aptos"/>
              </a:defRPr>
            </a:pPr>
            <a:r>
              <a:t>Βαρύτητα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863840" y="3273552"/>
            <a:ext cx="3291839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50" b="1">
                <a:solidFill>
                  <a:srgbClr val="142642"/>
                </a:solidFill>
                <a:latin typeface="Aptos"/>
              </a:defRPr>
            </a:pPr>
            <a:r>
              <a:t>44%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519672" y="3776472"/>
            <a:ext cx="4608576" cy="16459"/>
          </a:xfrm>
          <a:prstGeom prst="rect">
            <a:avLst/>
          </a:prstGeom>
          <a:solidFill>
            <a:srgbClr val="E1E7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556248" y="3959352"/>
            <a:ext cx="4553712" cy="178307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500"/>
              </a:spcAft>
              <a:defRPr sz="1330">
                <a:solidFill>
                  <a:srgbClr val="1C2634"/>
                </a:solidFill>
                <a:latin typeface="Aptos"/>
              </a:defRPr>
            </a:pPr>
            <a:r>
              <a:t>• Short-answer και extended-response questions</a:t>
            </a:r>
          </a:p>
          <a:p>
            <a:pPr>
              <a:spcAft>
                <a:spcPts val="500"/>
              </a:spcAft>
              <a:defRPr sz="1330">
                <a:solidFill>
                  <a:srgbClr val="1C2634"/>
                </a:solidFill>
                <a:latin typeface="Aptos"/>
              </a:defRPr>
            </a:pPr>
            <a:r>
              <a:t>• Απαιτεί πλήρεις λύσεις, υπολογισμούς και αιτιολόγηση</a:t>
            </a:r>
          </a:p>
          <a:p>
            <a:pPr>
              <a:spcAft>
                <a:spcPts val="500"/>
              </a:spcAft>
              <a:defRPr sz="1330">
                <a:solidFill>
                  <a:srgbClr val="1C2634"/>
                </a:solidFill>
                <a:latin typeface="Aptos"/>
              </a:defRPr>
            </a:pPr>
            <a:r>
              <a:t>• Εξετάζει μόνο το SL περιεχόμενο του syllabus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426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502920" y="6592824"/>
            <a:ext cx="1115568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FFFFFF"/>
                </a:solidFill>
                <a:latin typeface="Aptos"/>
              </a:defRPr>
            </a:pPr>
            <a:r>
              <a:t>Πρότυπο ΓΕΛ Βαρβακείου Σχολής • IB DP • Physics • May 2028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42642"/>
                </a:solidFill>
                <a:latin typeface="Aptos Display"/>
              </a:defRPr>
            </a:pPr>
            <a:r>
              <a:t>Higher Level (HL): δύο ξεχωριστές γραπτές εξετάσεις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1024128"/>
            <a:ext cx="10607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65748B"/>
                </a:solidFill>
                <a:latin typeface="Aptos"/>
              </a:defRPr>
            </a:pPr>
            <a:r>
              <a:t>Στο HL οι μαθητές εξετάζονται στο SL περιεχόμενο και στο Additional Higher Level (AHL).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508760"/>
            <a:ext cx="5303520" cy="443484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96112" y="1673351"/>
            <a:ext cx="4974336" cy="576072"/>
          </a:xfrm>
          <a:prstGeom prst="roundRect">
            <a:avLst/>
          </a:prstGeom>
          <a:solidFill>
            <a:srgbClr val="1426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05840" y="1810512"/>
            <a:ext cx="475488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Aptos Display"/>
              </a:defRPr>
            </a:pPr>
            <a:r>
              <a:t>Paper 1 — HL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" y="2468880"/>
            <a:ext cx="132588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150" b="0">
                <a:solidFill>
                  <a:srgbClr val="65748B"/>
                </a:solidFill>
                <a:latin typeface="Aptos"/>
              </a:defRPr>
            </a:pPr>
            <a:r>
              <a:t>Διάρκεια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23160" y="2468880"/>
            <a:ext cx="3291839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50" b="1">
                <a:solidFill>
                  <a:srgbClr val="142642"/>
                </a:solidFill>
                <a:latin typeface="Aptos"/>
              </a:defRPr>
            </a:pPr>
            <a:r>
              <a:t>2 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8992" y="2871216"/>
            <a:ext cx="132588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150" b="0">
                <a:solidFill>
                  <a:srgbClr val="65748B"/>
                </a:solidFill>
                <a:latin typeface="Aptos"/>
              </a:defRPr>
            </a:pPr>
            <a:r>
              <a:t>Μονάδες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23160" y="2871216"/>
            <a:ext cx="3291839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50" b="1">
                <a:solidFill>
                  <a:srgbClr val="142642"/>
                </a:solidFill>
                <a:latin typeface="Aptos"/>
              </a:defRPr>
            </a:pPr>
            <a:r>
              <a:t>60 marks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8992" y="3273552"/>
            <a:ext cx="132588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150" b="0">
                <a:solidFill>
                  <a:srgbClr val="65748B"/>
                </a:solidFill>
                <a:latin typeface="Aptos"/>
              </a:defRPr>
            </a:pPr>
            <a:r>
              <a:t>Βαρύτητα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23160" y="3273552"/>
            <a:ext cx="3291839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50" b="1">
                <a:solidFill>
                  <a:srgbClr val="142642"/>
                </a:solidFill>
                <a:latin typeface="Aptos"/>
              </a:defRPr>
            </a:pPr>
            <a:r>
              <a:t>36%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78992" y="3776472"/>
            <a:ext cx="4608576" cy="16459"/>
          </a:xfrm>
          <a:prstGeom prst="rect">
            <a:avLst/>
          </a:prstGeom>
          <a:solidFill>
            <a:srgbClr val="E1E7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115568" y="3959352"/>
            <a:ext cx="4553712" cy="178307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500"/>
              </a:spcAft>
              <a:defRPr sz="1330">
                <a:solidFill>
                  <a:srgbClr val="1C2634"/>
                </a:solidFill>
                <a:latin typeface="Aptos"/>
              </a:defRPr>
            </a:pPr>
            <a:r>
              <a:t>• Paper 1A: 40 multiple-choice questions</a:t>
            </a:r>
          </a:p>
          <a:p>
            <a:pPr>
              <a:spcAft>
                <a:spcPts val="500"/>
              </a:spcAft>
              <a:defRPr sz="1330">
                <a:solidFill>
                  <a:srgbClr val="1C2634"/>
                </a:solidFill>
                <a:latin typeface="Aptos"/>
              </a:defRPr>
            </a:pPr>
            <a:r>
              <a:t>• Paper 1B: data-based questions</a:t>
            </a:r>
          </a:p>
          <a:p>
            <a:pPr>
              <a:spcAft>
                <a:spcPts val="500"/>
              </a:spcAft>
              <a:defRPr sz="1330">
                <a:solidFill>
                  <a:srgbClr val="1C2634"/>
                </a:solidFill>
                <a:latin typeface="Aptos"/>
              </a:defRPr>
            </a:pPr>
            <a:r>
              <a:t>• Περιλαμβάνει SL + AHL περιεχόμενο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72200" y="1508760"/>
            <a:ext cx="5303520" cy="443484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6336792" y="1673351"/>
            <a:ext cx="4974336" cy="576072"/>
          </a:xfrm>
          <a:prstGeom prst="roundRect">
            <a:avLst/>
          </a:prstGeom>
          <a:solidFill>
            <a:srgbClr val="2A8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46520" y="1810512"/>
            <a:ext cx="475488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Aptos Display"/>
              </a:defRPr>
            </a:pPr>
            <a:r>
              <a:t>Paper 2 — HL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19672" y="2468880"/>
            <a:ext cx="132588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150" b="0">
                <a:solidFill>
                  <a:srgbClr val="65748B"/>
                </a:solidFill>
                <a:latin typeface="Aptos"/>
              </a:defRPr>
            </a:pPr>
            <a:r>
              <a:t>Διάρκεια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863840" y="2468880"/>
            <a:ext cx="3291839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50" b="1">
                <a:solidFill>
                  <a:srgbClr val="142642"/>
                </a:solidFill>
                <a:latin typeface="Aptos"/>
              </a:defRPr>
            </a:pPr>
            <a:r>
              <a:t>2 h 30 min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19672" y="2871216"/>
            <a:ext cx="132588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150" b="0">
                <a:solidFill>
                  <a:srgbClr val="65748B"/>
                </a:solidFill>
                <a:latin typeface="Aptos"/>
              </a:defRPr>
            </a:pPr>
            <a:r>
              <a:t>Μονάδες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863840" y="2871216"/>
            <a:ext cx="3291839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50" b="1">
                <a:solidFill>
                  <a:srgbClr val="142642"/>
                </a:solidFill>
                <a:latin typeface="Aptos"/>
              </a:defRPr>
            </a:pPr>
            <a:r>
              <a:t>90 marks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19672" y="3273552"/>
            <a:ext cx="132588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150" b="0">
                <a:solidFill>
                  <a:srgbClr val="65748B"/>
                </a:solidFill>
                <a:latin typeface="Aptos"/>
              </a:defRPr>
            </a:pPr>
            <a:r>
              <a:t>Βαρύτητα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863840" y="3273552"/>
            <a:ext cx="3291839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50" b="1">
                <a:solidFill>
                  <a:srgbClr val="142642"/>
                </a:solidFill>
                <a:latin typeface="Aptos"/>
              </a:defRPr>
            </a:pPr>
            <a:r>
              <a:t>44%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519672" y="3776472"/>
            <a:ext cx="4608576" cy="16459"/>
          </a:xfrm>
          <a:prstGeom prst="rect">
            <a:avLst/>
          </a:prstGeom>
          <a:solidFill>
            <a:srgbClr val="E1E7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556248" y="3959352"/>
            <a:ext cx="4553712" cy="178307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500"/>
              </a:spcAft>
              <a:defRPr sz="1330">
                <a:solidFill>
                  <a:srgbClr val="1C2634"/>
                </a:solidFill>
                <a:latin typeface="Aptos"/>
              </a:defRPr>
            </a:pPr>
            <a:r>
              <a:t>• Short-answer και extended-response questions</a:t>
            </a:r>
          </a:p>
          <a:p>
            <a:pPr>
              <a:spcAft>
                <a:spcPts val="500"/>
              </a:spcAft>
              <a:defRPr sz="1330">
                <a:solidFill>
                  <a:srgbClr val="1C2634"/>
                </a:solidFill>
                <a:latin typeface="Aptos"/>
              </a:defRPr>
            </a:pPr>
            <a:r>
              <a:t>• Πιο απαιτητικές, πολυβηματικές εφαρμογές</a:t>
            </a:r>
          </a:p>
          <a:p>
            <a:pPr>
              <a:spcAft>
                <a:spcPts val="500"/>
              </a:spcAft>
              <a:defRPr sz="1330">
                <a:solidFill>
                  <a:srgbClr val="1C2634"/>
                </a:solidFill>
                <a:latin typeface="Aptos"/>
              </a:defRPr>
            </a:pPr>
            <a:r>
              <a:t>• Περιλαμβάνει SL + AHL περιεχόμενο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1234440" y="5989320"/>
            <a:ext cx="9738360" cy="411480"/>
          </a:xfrm>
          <a:prstGeom prst="roundRect">
            <a:avLst/>
          </a:prstGeom>
          <a:solidFill>
            <a:srgbClr val="F5F8FC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1417320" y="6080760"/>
            <a:ext cx="9372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142642"/>
                </a:solidFill>
                <a:latin typeface="Aptos"/>
              </a:defRPr>
            </a:pPr>
            <a:r>
              <a:t>Και στα δύο επίπεδα: External Assessment 80% + Internal Assessment / Scientific Investigation 20%.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426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502920" y="6592824"/>
            <a:ext cx="1115568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FFFFFF"/>
                </a:solidFill>
                <a:latin typeface="Aptos"/>
              </a:defRPr>
            </a:pPr>
            <a:r>
              <a:t>Πρότυπο ΓΕΛ Βαρβακείου Σχολής • IB DP • Physics • May 2028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47472"/>
            <a:ext cx="10972800" cy="6217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42642"/>
                </a:solidFill>
                <a:latin typeface="Aptos Display"/>
              </a:defRPr>
            </a:pPr>
            <a:r>
              <a:t>Physics IA — Scientific Investigation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932688"/>
            <a:ext cx="106984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65748B"/>
                </a:solidFill>
                <a:latin typeface="Aptos"/>
              </a:defRPr>
            </a:pPr>
            <a:r>
              <a:t>Υποχρεωτική για SL &amp; HL • 20% του τελικού βαθμού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353312"/>
            <a:ext cx="3657600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04671" y="1499616"/>
            <a:ext cx="3328416" cy="502920"/>
          </a:xfrm>
          <a:prstGeom prst="roundRect">
            <a:avLst/>
          </a:prstGeom>
          <a:solidFill>
            <a:srgbClr val="2463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1600200"/>
            <a:ext cx="31089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FFFFFF"/>
                </a:solidFill>
                <a:latin typeface="Aptos Display"/>
              </a:defRPr>
            </a:pPr>
            <a:r>
              <a:t>Βασικές προδιαγραφές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0976" y="2121408"/>
            <a:ext cx="3493008" cy="17502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80">
                <a:solidFill>
                  <a:srgbClr val="1C2634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Ατομική</a:t>
            </a:r>
            <a:r>
              <a:rPr dirty="0"/>
              <a:t> </a:t>
            </a:r>
            <a:r>
              <a:rPr dirty="0" err="1"/>
              <a:t>διερεύνηση</a:t>
            </a:r>
            <a:r>
              <a:rPr dirty="0"/>
              <a:t> </a:t>
            </a:r>
            <a:r>
              <a:rPr dirty="0" err="1"/>
              <a:t>με</a:t>
            </a:r>
            <a:r>
              <a:rPr dirty="0"/>
              <a:t> σα</a:t>
            </a:r>
            <a:r>
              <a:rPr dirty="0" err="1"/>
              <a:t>φές</a:t>
            </a:r>
            <a:r>
              <a:rPr dirty="0"/>
              <a:t> research question</a:t>
            </a:r>
          </a:p>
          <a:p>
            <a:pPr>
              <a:spcAft>
                <a:spcPts val="400"/>
              </a:spcAft>
              <a:defRPr sz="1180">
                <a:solidFill>
                  <a:srgbClr val="1C2634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Έως</a:t>
            </a:r>
            <a:r>
              <a:rPr dirty="0"/>
              <a:t> 3.000 </a:t>
            </a:r>
            <a:r>
              <a:rPr dirty="0" err="1"/>
              <a:t>λέξεις</a:t>
            </a:r>
            <a:r>
              <a:rPr dirty="0"/>
              <a:t> • π</a:t>
            </a:r>
            <a:r>
              <a:rPr dirty="0" err="1"/>
              <a:t>ερί</a:t>
            </a:r>
            <a:r>
              <a:rPr dirty="0"/>
              <a:t>που 10 ώρες</a:t>
            </a:r>
          </a:p>
          <a:p>
            <a:pPr>
              <a:spcAft>
                <a:spcPts val="400"/>
              </a:spcAft>
              <a:defRPr sz="1180">
                <a:solidFill>
                  <a:srgbClr val="1C2634"/>
                </a:solidFill>
                <a:latin typeface="Aptos"/>
              </a:defRPr>
            </a:pPr>
            <a:r>
              <a:rPr dirty="0"/>
              <a:t>• 24 marks: Research Design, Data Analysis, Conclusion, Evaluation (6+6+6+6)</a:t>
            </a:r>
          </a:p>
          <a:p>
            <a:pPr>
              <a:spcAft>
                <a:spcPts val="400"/>
              </a:spcAft>
              <a:defRPr sz="1180">
                <a:solidFill>
                  <a:srgbClr val="1C2634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Πειρ</a:t>
            </a:r>
            <a:r>
              <a:rPr dirty="0"/>
              <a:t>αματικά ή/και κατάλληλα δευτερογενή δεδομένα</a:t>
            </a:r>
          </a:p>
          <a:p>
            <a:pPr>
              <a:spcAft>
                <a:spcPts val="400"/>
              </a:spcAft>
              <a:defRPr sz="1180">
                <a:solidFill>
                  <a:srgbClr val="1C2634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Έμφ</a:t>
            </a:r>
            <a:r>
              <a:rPr dirty="0"/>
              <a:t>αση σε ανάλυση δεδομένων, uncertainties και επιστημονική αξιολόγηση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43984" y="1353312"/>
            <a:ext cx="3429000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4608576" y="1499616"/>
            <a:ext cx="3099816" cy="502920"/>
          </a:xfrm>
          <a:prstGeom prst="roundRect">
            <a:avLst/>
          </a:prstGeom>
          <a:solidFill>
            <a:srgbClr val="2A8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718304" y="1600200"/>
            <a:ext cx="28803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FFFFFF"/>
                </a:solidFill>
                <a:latin typeface="Aptos Display"/>
              </a:defRPr>
            </a:pPr>
            <a:r>
              <a:t>Καθοδήγηση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54879" y="2121408"/>
            <a:ext cx="3428999" cy="19318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80">
                <a:solidFill>
                  <a:srgbClr val="1C2634"/>
                </a:solidFill>
                <a:latin typeface="Aptos"/>
              </a:defRPr>
            </a:pPr>
            <a:r>
              <a:t>• Δεν υπάρχει συγκεκριμένος αριθμός υποχρεωτικών συναντήσεων</a:t>
            </a:r>
          </a:p>
          <a:p>
            <a:pPr>
              <a:spcAft>
                <a:spcPts val="400"/>
              </a:spcAft>
              <a:defRPr sz="1180">
                <a:solidFill>
                  <a:srgbClr val="1C2634"/>
                </a:solidFill>
                <a:latin typeface="Aptos"/>
              </a:defRPr>
            </a:pPr>
            <a:r>
              <a:t>• Μπορούν να γίνονται checkpoints κατά την πορεία της έρευνας</a:t>
            </a:r>
          </a:p>
          <a:p>
            <a:pPr>
              <a:spcAft>
                <a:spcPts val="400"/>
              </a:spcAft>
              <a:defRPr sz="1180">
                <a:solidFill>
                  <a:srgbClr val="1C2634"/>
                </a:solidFill>
                <a:latin typeface="Aptos"/>
              </a:defRPr>
            </a:pPr>
            <a:r>
              <a:t>• Feedback επιτρέπεται σε ένα draft μόνο</a:t>
            </a:r>
          </a:p>
          <a:p>
            <a:pPr>
              <a:spcAft>
                <a:spcPts val="400"/>
              </a:spcAft>
              <a:defRPr sz="1180">
                <a:solidFill>
                  <a:srgbClr val="1C2634"/>
                </a:solidFill>
                <a:latin typeface="Aptos"/>
              </a:defRPr>
            </a:pPr>
            <a:r>
              <a:t>• Ο καθηγητής καθοδηγεί — δεν διορθώνει ή ξαναγράφει την εργασία</a:t>
            </a:r>
          </a:p>
          <a:p>
            <a:pPr>
              <a:spcAft>
                <a:spcPts val="400"/>
              </a:spcAft>
              <a:defRPr sz="1180">
                <a:solidFill>
                  <a:srgbClr val="1C2634"/>
                </a:solidFill>
                <a:latin typeface="Aptos"/>
              </a:defRPr>
            </a:pPr>
            <a:r>
              <a:t>• Μετά το feedback ο μαθητής υποβάλλει την τελική έκδοση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19288" y="1353312"/>
            <a:ext cx="3520440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8183879" y="1499616"/>
            <a:ext cx="3191256" cy="502920"/>
          </a:xfrm>
          <a:prstGeom prst="roundRect">
            <a:avLst/>
          </a:prstGeom>
          <a:solidFill>
            <a:srgbClr val="269CB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293608" y="1600200"/>
            <a:ext cx="297180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FFFFFF"/>
                </a:solidFill>
                <a:latin typeface="Aptos Display"/>
              </a:defRPr>
            </a:pPr>
            <a:r>
              <a:t>Ενδεικτική πορεία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0182" y="2121408"/>
            <a:ext cx="3428999" cy="1619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80">
                <a:solidFill>
                  <a:srgbClr val="1C2634"/>
                </a:solidFill>
                <a:latin typeface="Aptos"/>
              </a:defRPr>
            </a:pPr>
            <a:r>
              <a:t>• 1. Research question &amp; planning</a:t>
            </a:r>
          </a:p>
          <a:p>
            <a:pPr>
              <a:spcAft>
                <a:spcPts val="400"/>
              </a:spcAft>
              <a:defRPr sz="1180">
                <a:solidFill>
                  <a:srgbClr val="1C2634"/>
                </a:solidFill>
                <a:latin typeface="Aptos"/>
              </a:defRPr>
            </a:pPr>
            <a:r>
              <a:t>• 2. Method / data collection</a:t>
            </a:r>
          </a:p>
          <a:p>
            <a:pPr>
              <a:spcAft>
                <a:spcPts val="400"/>
              </a:spcAft>
              <a:defRPr sz="1180">
                <a:solidFill>
                  <a:srgbClr val="1C2634"/>
                </a:solidFill>
                <a:latin typeface="Aptos"/>
              </a:defRPr>
            </a:pPr>
            <a:r>
              <a:t>• 3. Data analysis / progress check</a:t>
            </a:r>
          </a:p>
          <a:p>
            <a:pPr>
              <a:spcAft>
                <a:spcPts val="400"/>
              </a:spcAft>
              <a:defRPr sz="1180">
                <a:solidFill>
                  <a:srgbClr val="1C2634"/>
                </a:solidFill>
                <a:latin typeface="Aptos"/>
              </a:defRPr>
            </a:pPr>
            <a:r>
              <a:t>• 4. One draft → teacher feedback</a:t>
            </a:r>
          </a:p>
          <a:p>
            <a:pPr>
              <a:spcAft>
                <a:spcPts val="400"/>
              </a:spcAft>
              <a:defRPr sz="1180">
                <a:solidFill>
                  <a:srgbClr val="1C2634"/>
                </a:solidFill>
                <a:latin typeface="Aptos"/>
              </a:defRPr>
            </a:pPr>
            <a:r>
              <a:t>• 5. Final IA</a:t>
            </a:r>
          </a:p>
          <a:p>
            <a:pPr>
              <a:spcAft>
                <a:spcPts val="400"/>
              </a:spcAft>
              <a:defRPr sz="1180">
                <a:solidFill>
                  <a:srgbClr val="1C2634"/>
                </a:solidFill>
                <a:latin typeface="Aptos"/>
              </a:defRPr>
            </a:pPr>
            <a:r>
              <a:t>• Οι ακριβείς προθεσμίες καθορίζονται από το σχολείο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426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02920" y="6592824"/>
            <a:ext cx="109728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FFFFFF"/>
                </a:solidFill>
                <a:latin typeface="Aptos"/>
              </a:defRPr>
            </a:pPr>
            <a:r>
              <a:t>Πρότυπο ΓΕΛ Βαρβακείου Σχολής • IB DP • Physics • May 2028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47472"/>
            <a:ext cx="10972800" cy="6217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42642"/>
                </a:solidFill>
                <a:latin typeface="Aptos Display"/>
              </a:defRPr>
            </a:pPr>
            <a:r>
              <a:t>Extended Essay in Physics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932688"/>
            <a:ext cx="106984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65748B"/>
                </a:solidFill>
                <a:latin typeface="Aptos"/>
              </a:defRPr>
            </a:pPr>
            <a:r>
              <a:t>DP Core • έως 4.000 λέξεις • περίπου 40 ώρες • externally assessed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353312"/>
            <a:ext cx="3657600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04671" y="1499616"/>
            <a:ext cx="3328416" cy="502920"/>
          </a:xfrm>
          <a:prstGeom prst="roundRect">
            <a:avLst/>
          </a:prstGeom>
          <a:solidFill>
            <a:srgbClr val="269CB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1600200"/>
            <a:ext cx="31089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FFFFFF"/>
                </a:solidFill>
                <a:latin typeface="Aptos Display"/>
              </a:defRPr>
            </a:pPr>
            <a:r>
              <a:t>Physics EE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0976" y="2121408"/>
            <a:ext cx="3035808" cy="4087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400"/>
              </a:spcAft>
              <a:defRPr sz="1170">
                <a:solidFill>
                  <a:srgbClr val="1C2634"/>
                </a:solidFill>
                <a:latin typeface="Aptos"/>
              </a:defRPr>
            </a:pPr>
            <a:r>
              <a:t>• Ανεξάρτητη έρευνα με σαφές research question</a:t>
            </a:r>
          </a:p>
          <a:p>
            <a:pPr>
              <a:spcAft>
                <a:spcPts val="400"/>
              </a:spcAft>
              <a:defRPr sz="1170">
                <a:solidFill>
                  <a:srgbClr val="1C2634"/>
                </a:solidFill>
                <a:latin typeface="Aptos"/>
              </a:defRPr>
            </a:pPr>
            <a:r>
              <a:t>• Το θέμα πρέπει να έχει ουσιαστικό περιεχόμενο και ανάλυση Φυσικής</a:t>
            </a:r>
          </a:p>
          <a:p>
            <a:pPr>
              <a:spcAft>
                <a:spcPts val="400"/>
              </a:spcAft>
              <a:defRPr sz="1170">
                <a:solidFill>
                  <a:srgbClr val="1C2634"/>
                </a:solidFill>
                <a:latin typeface="Aptos"/>
              </a:defRPr>
            </a:pPr>
            <a:r>
              <a:t>• Πείραμα, modelling ή κατάλληλα δεδομένα</a:t>
            </a:r>
          </a:p>
          <a:p>
            <a:pPr>
              <a:spcAft>
                <a:spcPts val="400"/>
              </a:spcAft>
              <a:defRPr sz="1170">
                <a:solidFill>
                  <a:srgbClr val="1C2634"/>
                </a:solidFill>
                <a:latin typeface="Aptos"/>
              </a:defRPr>
            </a:pPr>
            <a:r>
              <a:t>• Supervisor: καθοδήγηση, όχι συγγραφή ή διόρθωση της εργασίας</a:t>
            </a:r>
          </a:p>
          <a:p>
            <a:pPr>
              <a:spcAft>
                <a:spcPts val="400"/>
              </a:spcAft>
              <a:defRPr sz="1170">
                <a:solidFill>
                  <a:srgbClr val="1C2634"/>
                </a:solidFill>
                <a:latin typeface="Aptos"/>
              </a:defRPr>
            </a:pPr>
            <a:r>
              <a:t>• Το EE συνδυάζεται με TOK για έως 3 core points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43984" y="1353312"/>
            <a:ext cx="3429000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4608576" y="1499616"/>
            <a:ext cx="3099816" cy="502920"/>
          </a:xfrm>
          <a:prstGeom prst="roundRect">
            <a:avLst/>
          </a:prstGeom>
          <a:solidFill>
            <a:srgbClr val="DCA4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718304" y="1600200"/>
            <a:ext cx="28803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FFFFFF"/>
                </a:solidFill>
                <a:latin typeface="Aptos Display"/>
              </a:defRPr>
            </a:pPr>
            <a:r>
              <a:t>Συναντήσεις &amp; Viva Voce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54880" y="2121408"/>
            <a:ext cx="2807208" cy="4087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400"/>
              </a:spcAft>
              <a:defRPr sz="1135">
                <a:solidFill>
                  <a:srgbClr val="1C2634"/>
                </a:solidFill>
                <a:latin typeface="Aptos"/>
              </a:defRPr>
            </a:pPr>
            <a:r>
              <a:t>• 3 υποχρεωτικές formal reflection sessions με τον supervisor</a:t>
            </a:r>
          </a:p>
          <a:p>
            <a:pPr>
              <a:spcAft>
                <a:spcPts val="400"/>
              </a:spcAft>
              <a:defRPr sz="1135">
                <a:solidFill>
                  <a:srgbClr val="1C2634"/>
                </a:solidFill>
                <a:latin typeface="Aptos"/>
              </a:defRPr>
            </a:pPr>
            <a:r>
              <a:t>• Μπορούν να υπάρχουν επιπλέον check-ins</a:t>
            </a:r>
          </a:p>
          <a:p>
            <a:pPr>
              <a:spcAft>
                <a:spcPts val="400"/>
              </a:spcAft>
              <a:defRPr sz="1135">
                <a:solidFill>
                  <a:srgbClr val="1C2634"/>
                </a:solidFill>
                <a:latin typeface="Aptos"/>
              </a:defRPr>
            </a:pPr>
            <a:r>
              <a:t>• Συνολικά περίπου 3–5 ώρες supervision</a:t>
            </a:r>
          </a:p>
          <a:p>
            <a:pPr>
              <a:spcAft>
                <a:spcPts val="400"/>
              </a:spcAft>
              <a:defRPr sz="1135">
                <a:solidFill>
                  <a:srgbClr val="1C2634"/>
                </a:solidFill>
                <a:latin typeface="Aptos"/>
              </a:defRPr>
            </a:pPr>
            <a:r>
              <a:t>• Η 3η formal session είναι το viva voce</a:t>
            </a:r>
          </a:p>
          <a:p>
            <a:pPr>
              <a:spcAft>
                <a:spcPts val="400"/>
              </a:spcAft>
              <a:defRPr sz="1135">
                <a:solidFill>
                  <a:srgbClr val="1C2634"/>
                </a:solidFill>
                <a:latin typeface="Aptos"/>
              </a:defRPr>
            </a:pPr>
            <a:r>
              <a:t>• Viva voce = τελική αναστοχαστική συζήτηση, όχι προφορική εξέταση</a:t>
            </a:r>
          </a:p>
          <a:p>
            <a:pPr>
              <a:spcAft>
                <a:spcPts val="400"/>
              </a:spcAft>
              <a:defRPr sz="1135">
                <a:solidFill>
                  <a:srgbClr val="1C2634"/>
                </a:solidFill>
                <a:latin typeface="Aptos"/>
              </a:defRPr>
            </a:pPr>
            <a:r>
              <a:t>• Μετά το viva voce δεν γίνονται διορθώσεις στο EE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19288" y="1353312"/>
            <a:ext cx="3520440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8183879" y="1499616"/>
            <a:ext cx="3191256" cy="502920"/>
          </a:xfrm>
          <a:prstGeom prst="roundRect">
            <a:avLst/>
          </a:prstGeom>
          <a:solidFill>
            <a:srgbClr val="2463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293608" y="1600200"/>
            <a:ext cx="297180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FFFFFF"/>
                </a:solidFill>
                <a:latin typeface="Aptos Display"/>
              </a:defRPr>
            </a:pPr>
            <a:r>
              <a:t>Ενδεικτική πορεία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0183" y="2121408"/>
            <a:ext cx="2898648" cy="4087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400"/>
              </a:spcAft>
              <a:defRPr sz="1125">
                <a:solidFill>
                  <a:srgbClr val="1C2634"/>
                </a:solidFill>
                <a:latin typeface="Aptos"/>
              </a:defRPr>
            </a:pPr>
            <a:r>
              <a:t>• DP1: subject/topic + supervisor</a:t>
            </a:r>
          </a:p>
          <a:p>
            <a:pPr>
              <a:spcAft>
                <a:spcPts val="400"/>
              </a:spcAft>
              <a:defRPr sz="1125">
                <a:solidFill>
                  <a:srgbClr val="1C2634"/>
                </a:solidFill>
                <a:latin typeface="Aptos"/>
              </a:defRPr>
            </a:pPr>
            <a:r>
              <a:t>• Research question + preliminary research</a:t>
            </a:r>
          </a:p>
          <a:p>
            <a:pPr>
              <a:spcAft>
                <a:spcPts val="400"/>
              </a:spcAft>
              <a:defRPr sz="1125">
                <a:solidFill>
                  <a:srgbClr val="1C2634"/>
                </a:solidFill>
                <a:latin typeface="Aptos"/>
              </a:defRPr>
            </a:pPr>
            <a:r>
              <a:t>• Τέλος DP1 / καλοκαίρι: κύρια έρευνα</a:t>
            </a:r>
          </a:p>
          <a:p>
            <a:pPr>
              <a:spcAft>
                <a:spcPts val="400"/>
              </a:spcAft>
              <a:defRPr sz="1125">
                <a:solidFill>
                  <a:srgbClr val="1C2634"/>
                </a:solidFill>
                <a:latin typeface="Aptos"/>
              </a:defRPr>
            </a:pPr>
            <a:r>
              <a:t>• Αρχές DP2: first complete draft</a:t>
            </a:r>
          </a:p>
          <a:p>
            <a:pPr>
              <a:spcAft>
                <a:spcPts val="400"/>
              </a:spcAft>
              <a:defRPr sz="1125">
                <a:solidFill>
                  <a:srgbClr val="1C2634"/>
                </a:solidFill>
                <a:latin typeface="Aptos"/>
              </a:defRPr>
            </a:pPr>
            <a:r>
              <a:t>• Feedback → revisions → final EE</a:t>
            </a:r>
          </a:p>
          <a:p>
            <a:pPr>
              <a:spcAft>
                <a:spcPts val="400"/>
              </a:spcAft>
              <a:defRPr sz="1125">
                <a:solidFill>
                  <a:srgbClr val="1C2634"/>
                </a:solidFill>
                <a:latin typeface="Aptos"/>
              </a:defRPr>
            </a:pPr>
            <a:r>
              <a:t>• Final EE → viva voce → final reflection / submission</a:t>
            </a:r>
          </a:p>
          <a:p>
            <a:pPr>
              <a:spcAft>
                <a:spcPts val="400"/>
              </a:spcAft>
              <a:defRPr sz="1125">
                <a:solidFill>
                  <a:srgbClr val="1C2634"/>
                </a:solidFill>
                <a:latin typeface="Aptos"/>
              </a:defRPr>
            </a:pPr>
            <a:r>
              <a:t>• Οι εσωτερικές deadlines ορίζονται από το σχολείο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426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02920" y="6592824"/>
            <a:ext cx="109728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FFFFFF"/>
                </a:solidFill>
                <a:latin typeface="Aptos"/>
              </a:defRPr>
            </a:pPr>
            <a:r>
              <a:t>Πρότυπο ΓΕΛ Βαρβακείου Σχολής • IB DP • Physics • May 2028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6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700" b="1">
                <a:solidFill>
                  <a:srgbClr val="FFFFFF"/>
                </a:solidFill>
                <a:latin typeface="Aptos Display"/>
              </a:defRPr>
            </a:pPr>
            <a:r>
              <a:rPr kumimoji="0" sz="27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Τι θέλουμε να κερδίσει ο μαθητής από τη Φυσική IB</a:t>
            </a:r>
          </a:p>
        </p:txBody>
      </p:sp>
      <p:sp>
        <p:nvSpPr>
          <p:cNvPr id="3" name="Oval 2"/>
          <p:cNvSpPr/>
          <p:nvPr/>
        </p:nvSpPr>
        <p:spPr>
          <a:xfrm>
            <a:off x="868680" y="1508760"/>
            <a:ext cx="475488" cy="475488"/>
          </a:xfrm>
          <a:prstGeom prst="ellipse">
            <a:avLst/>
          </a:prstGeom>
          <a:solidFill>
            <a:srgbClr val="DCA4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8680" y="1581912"/>
            <a:ext cx="4754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1">
                <a:solidFill>
                  <a:srgbClr val="142642"/>
                </a:solidFill>
                <a:latin typeface="Aptos"/>
              </a:defRPr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14264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54480" y="1490472"/>
            <a:ext cx="95097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 b="1">
                <a:solidFill>
                  <a:srgbClr val="80D3E2"/>
                </a:solidFill>
                <a:latin typeface="Aptos Display"/>
              </a:defRPr>
            </a:pPr>
            <a:r>
              <a:rPr kumimoji="0" sz="1900" b="1" i="0" u="none" strike="noStrike" kern="1200" cap="none" spc="0" normalizeH="0" baseline="0" noProof="0">
                <a:ln>
                  <a:noFill/>
                </a:ln>
                <a:solidFill>
                  <a:srgbClr val="80D3E2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Να κατανοεί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50">
                <a:solidFill>
                  <a:srgbClr val="FFFFFF"/>
                </a:solidFill>
                <a:latin typeface="Aptos"/>
              </a:defRPr>
            </a:pPr>
            <a:r>
              <a:rPr kumimoji="0" sz="14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τις βασικές αρχές και όχι να απομνημονεύει απλώς τύπους.</a:t>
            </a:r>
          </a:p>
        </p:txBody>
      </p:sp>
      <p:sp>
        <p:nvSpPr>
          <p:cNvPr id="6" name="Oval 5"/>
          <p:cNvSpPr/>
          <p:nvPr/>
        </p:nvSpPr>
        <p:spPr>
          <a:xfrm>
            <a:off x="868680" y="2587752"/>
            <a:ext cx="475488" cy="475488"/>
          </a:xfrm>
          <a:prstGeom prst="ellipse">
            <a:avLst/>
          </a:prstGeom>
          <a:solidFill>
            <a:srgbClr val="DCA4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68680" y="2660904"/>
            <a:ext cx="4754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1">
                <a:solidFill>
                  <a:srgbClr val="142642"/>
                </a:solidFill>
                <a:latin typeface="Aptos"/>
              </a:defRPr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14264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54480" y="2569464"/>
            <a:ext cx="95097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 b="1">
                <a:solidFill>
                  <a:srgbClr val="80D3E2"/>
                </a:solidFill>
                <a:latin typeface="Aptos Display"/>
              </a:defRPr>
            </a:pPr>
            <a:r>
              <a:rPr kumimoji="0" sz="1900" b="1" i="0" u="none" strike="noStrike" kern="1200" cap="none" spc="0" normalizeH="0" baseline="0" noProof="0">
                <a:ln>
                  <a:noFill/>
                </a:ln>
                <a:solidFill>
                  <a:srgbClr val="80D3E2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Να εφαρμόζει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50">
                <a:solidFill>
                  <a:srgbClr val="FFFFFF"/>
                </a:solidFill>
                <a:latin typeface="Aptos"/>
              </a:defRPr>
            </a:pPr>
            <a:r>
              <a:rPr kumimoji="0" sz="14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τη Φυσική σε άγνωστες καταστάσεις και πραγματικά δεδομένα.</a:t>
            </a:r>
          </a:p>
        </p:txBody>
      </p:sp>
      <p:sp>
        <p:nvSpPr>
          <p:cNvPr id="9" name="Oval 8"/>
          <p:cNvSpPr/>
          <p:nvPr/>
        </p:nvSpPr>
        <p:spPr>
          <a:xfrm>
            <a:off x="868680" y="3666744"/>
            <a:ext cx="475488" cy="475488"/>
          </a:xfrm>
          <a:prstGeom prst="ellipse">
            <a:avLst/>
          </a:prstGeom>
          <a:solidFill>
            <a:srgbClr val="DCA4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68680" y="3739896"/>
            <a:ext cx="4754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1">
                <a:solidFill>
                  <a:srgbClr val="142642"/>
                </a:solidFill>
                <a:latin typeface="Aptos"/>
              </a:defRPr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14264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54480" y="3648456"/>
            <a:ext cx="95097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 b="1">
                <a:solidFill>
                  <a:srgbClr val="80D3E2"/>
                </a:solidFill>
                <a:latin typeface="Aptos Display"/>
              </a:defRPr>
            </a:pPr>
            <a:r>
              <a:rPr kumimoji="0" sz="1900" b="1" i="0" u="none" strike="noStrike" kern="1200" cap="none" spc="0" normalizeH="0" baseline="0" noProof="0">
                <a:ln>
                  <a:noFill/>
                </a:ln>
                <a:solidFill>
                  <a:srgbClr val="80D3E2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Να ερευνά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50">
                <a:solidFill>
                  <a:srgbClr val="FFFFFF"/>
                </a:solidFill>
                <a:latin typeface="Aptos"/>
              </a:defRPr>
            </a:pPr>
            <a:r>
              <a:rPr kumimoji="0" sz="14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σχεδιάζοντας, αναλύοντας και αξιολογώντας τη δική του scientific investigation.</a:t>
            </a:r>
          </a:p>
        </p:txBody>
      </p:sp>
      <p:sp>
        <p:nvSpPr>
          <p:cNvPr id="12" name="Oval 11"/>
          <p:cNvSpPr/>
          <p:nvPr/>
        </p:nvSpPr>
        <p:spPr>
          <a:xfrm>
            <a:off x="868680" y="4745736"/>
            <a:ext cx="475488" cy="475488"/>
          </a:xfrm>
          <a:prstGeom prst="ellipse">
            <a:avLst/>
          </a:prstGeom>
          <a:solidFill>
            <a:srgbClr val="DCA4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68680" y="4818888"/>
            <a:ext cx="475488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1">
                <a:solidFill>
                  <a:srgbClr val="142642"/>
                </a:solidFill>
                <a:latin typeface="Aptos"/>
              </a:defRPr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14264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54480" y="4727448"/>
            <a:ext cx="95097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 b="1">
                <a:solidFill>
                  <a:srgbClr val="80D3E2"/>
                </a:solidFill>
                <a:latin typeface="Aptos Display"/>
              </a:defRPr>
            </a:pPr>
            <a:r>
              <a:rPr kumimoji="0" sz="1900" b="1" i="0" u="none" strike="noStrike" kern="1200" cap="none" spc="0" normalizeH="0" baseline="0" noProof="0">
                <a:ln>
                  <a:noFill/>
                </a:ln>
                <a:solidFill>
                  <a:srgbClr val="80D3E2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Να είναι έτοιμος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50">
                <a:solidFill>
                  <a:srgbClr val="FFFFFF"/>
                </a:solidFill>
                <a:latin typeface="Aptos"/>
              </a:defRPr>
            </a:pPr>
            <a:r>
              <a:rPr kumimoji="0" sz="14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για τον τρόπο σκέψης και εργασίας που θα συναντήσει στο πανεπιστήμιο.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49440" y="5806440"/>
            <a:ext cx="42976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>
                <a:solidFill>
                  <a:srgbClr val="FFFFFF"/>
                </a:solidFill>
                <a:latin typeface="Aptos Display"/>
              </a:defRPr>
            </a:pPr>
            <a:r>
              <a:rPr kumimoji="0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Σας ευχαριστώ • Ερωτήσεις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426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2920" y="6592824"/>
            <a:ext cx="1115568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">
                <a:solidFill>
                  <a:srgbClr val="FFFFFF"/>
                </a:solidFill>
                <a:latin typeface="Aptos"/>
              </a:defRPr>
            </a:pPr>
            <a:r>
              <a:rPr kumimoji="0" sz="8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Πηγές: IB Physics Guide (first assessment 2025) • IBO Diploma Programme • ΥΠΑΙΘΑ / Πρότυπο ΓΕΛ Βαρβακείου Σχολής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5806440"/>
            <a:ext cx="60350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">
                <a:solidFill>
                  <a:srgbClr val="B4C3D6"/>
                </a:solidFill>
                <a:latin typeface="Aptos"/>
              </a:defRPr>
            </a:pPr>
            <a:r>
              <a:rPr kumimoji="0" sz="850" b="0" i="0" u="none" strike="noStrike" kern="1200" cap="none" spc="0" normalizeH="0" baseline="0" noProof="0">
                <a:ln>
                  <a:noFill/>
                </a:ln>
                <a:solidFill>
                  <a:srgbClr val="B4C3D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Sources: ibo.org (Physics Guide; DP assessment; Why the DP?) • varvakeio-lykeio.gr • minedu.gov.gr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995</Words>
  <Application>Microsoft Office PowerPoint</Application>
  <PresentationFormat>Widescreen</PresentationFormat>
  <Paragraphs>156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ΝΙΚΟΛΑΟΣ ΔΕΛΗΣ</cp:lastModifiedBy>
  <cp:revision>2</cp:revision>
  <dcterms:created xsi:type="dcterms:W3CDTF">2013-01-27T09:14:16Z</dcterms:created>
  <dcterms:modified xsi:type="dcterms:W3CDTF">2026-09-10T07:15:58Z</dcterms:modified>
  <cp:category/>
</cp:coreProperties>
</file>