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8" r:id="rId3"/>
    <p:sldId id="268" r:id="rId4"/>
    <p:sldId id="257" r:id="rId5"/>
    <p:sldId id="259" r:id="rId6"/>
    <p:sldId id="269" r:id="rId7"/>
    <p:sldId id="261" r:id="rId8"/>
    <p:sldId id="266" r:id="rId9"/>
  </p:sldIdLst>
  <p:sldSz cx="9144000" cy="6858000" type="screen4x3"/>
  <p:notesSz cx="6858000" cy="9144000"/>
  <p:defaultText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FF66"/>
    <a:srgbClr val="FFFF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4" d="100"/>
          <a:sy n="84" d="100"/>
        </p:scale>
        <p:origin x="1182" y="84"/>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Διαφάνεια τίτλου">
    <p:spTree>
      <p:nvGrpSpPr>
        <p:cNvPr id="1" name=""/>
        <p:cNvGrpSpPr/>
        <p:nvPr/>
      </p:nvGrpSpPr>
      <p:grpSpPr>
        <a:xfrm>
          <a:off x="0" y="0"/>
          <a:ext cx="0" cy="0"/>
          <a:chOff x="0" y="0"/>
          <a:chExt cx="0" cy="0"/>
        </a:xfrm>
      </p:grpSpPr>
      <p:sp>
        <p:nvSpPr>
          <p:cNvPr id="2" name="1 - Τίτλος"/>
          <p:cNvSpPr>
            <a:spLocks noGrp="1"/>
          </p:cNvSpPr>
          <p:nvPr>
            <p:ph type="ctrTitle"/>
          </p:nvPr>
        </p:nvSpPr>
        <p:spPr>
          <a:xfrm>
            <a:off x="685800" y="2130425"/>
            <a:ext cx="7772400" cy="1470025"/>
          </a:xfrm>
        </p:spPr>
        <p:txBody>
          <a:bodyPr/>
          <a:lstStyle/>
          <a:p>
            <a:r>
              <a:rPr lang="el-GR"/>
              <a:t>Kλικ για επεξεργασία του τίτλου</a:t>
            </a:r>
          </a:p>
        </p:txBody>
      </p:sp>
      <p:sp>
        <p:nvSpPr>
          <p:cNvPr id="3" name="2 - Υπότιτλος"/>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l-GR"/>
              <a:t>Κάντε κλικ για να επεξεργαστείτε τον υπότιτλο του υποδείγματος</a:t>
            </a:r>
          </a:p>
        </p:txBody>
      </p:sp>
      <p:sp>
        <p:nvSpPr>
          <p:cNvPr id="4" name="3 - Θέση ημερομηνίας"/>
          <p:cNvSpPr>
            <a:spLocks noGrp="1"/>
          </p:cNvSpPr>
          <p:nvPr>
            <p:ph type="dt" sz="half" idx="10"/>
          </p:nvPr>
        </p:nvSpPr>
        <p:spPr/>
        <p:txBody>
          <a:bodyPr/>
          <a:lstStyle/>
          <a:p>
            <a:fld id="{427F1C69-AE96-41F9-ABB6-7FB9D551C56B}" type="datetimeFigureOut">
              <a:rPr lang="el-GR" smtClean="0"/>
              <a:t>14/11/2024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2BBF20B-DBCB-4F4C-AF77-E8389E8160BD}" type="slidenum">
              <a:rPr lang="el-GR" smtClean="0"/>
              <a:t>‹#›</a:t>
            </a:fld>
            <a:endParaRPr lang="el-G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Τίτλος και Κατακόρυφο 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κατακόρυφου κειμένου"/>
          <p:cNvSpPr>
            <a:spLocks noGrp="1"/>
          </p:cNvSpPr>
          <p:nvPr>
            <p:ph type="body" orient="vert" idx="1"/>
          </p:nvPr>
        </p:nvSpPr>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427F1C69-AE96-41F9-ABB6-7FB9D551C56B}" type="datetimeFigureOut">
              <a:rPr lang="el-GR" smtClean="0"/>
              <a:t>14/11/2024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2BBF20B-DBCB-4F4C-AF77-E8389E8160BD}" type="slidenum">
              <a:rPr lang="el-GR" smtClean="0"/>
              <a:t>‹#›</a:t>
            </a:fld>
            <a:endParaRPr lang="el-G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Κατακόρυφος τίτλος και Κείμενο">
    <p:spTree>
      <p:nvGrpSpPr>
        <p:cNvPr id="1" name=""/>
        <p:cNvGrpSpPr/>
        <p:nvPr/>
      </p:nvGrpSpPr>
      <p:grpSpPr>
        <a:xfrm>
          <a:off x="0" y="0"/>
          <a:ext cx="0" cy="0"/>
          <a:chOff x="0" y="0"/>
          <a:chExt cx="0" cy="0"/>
        </a:xfrm>
      </p:grpSpPr>
      <p:sp>
        <p:nvSpPr>
          <p:cNvPr id="2" name="1 - Κατακόρυφος τίτλος"/>
          <p:cNvSpPr>
            <a:spLocks noGrp="1"/>
          </p:cNvSpPr>
          <p:nvPr>
            <p:ph type="title" orient="vert"/>
          </p:nvPr>
        </p:nvSpPr>
        <p:spPr>
          <a:xfrm>
            <a:off x="6629400" y="274638"/>
            <a:ext cx="2057400" cy="5851525"/>
          </a:xfrm>
        </p:spPr>
        <p:txBody>
          <a:bodyPr vert="eaVert"/>
          <a:lstStyle/>
          <a:p>
            <a:r>
              <a:rPr lang="el-GR"/>
              <a:t>Kλικ για επεξεργασία του τίτλου</a:t>
            </a:r>
          </a:p>
        </p:txBody>
      </p:sp>
      <p:sp>
        <p:nvSpPr>
          <p:cNvPr id="3" name="2 - Θέση κατακόρυφου κειμένου"/>
          <p:cNvSpPr>
            <a:spLocks noGrp="1"/>
          </p:cNvSpPr>
          <p:nvPr>
            <p:ph type="body" orient="vert" idx="1"/>
          </p:nvPr>
        </p:nvSpPr>
        <p:spPr>
          <a:xfrm>
            <a:off x="457200" y="274638"/>
            <a:ext cx="6019800" cy="5851525"/>
          </a:xfrm>
        </p:spPr>
        <p:txBody>
          <a:bodyPr vert="eaVert"/>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427F1C69-AE96-41F9-ABB6-7FB9D551C56B}" type="datetimeFigureOut">
              <a:rPr lang="el-GR" smtClean="0"/>
              <a:t>14/11/2024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2BBF20B-DBCB-4F4C-AF77-E8389E8160BD}" type="slidenum">
              <a:rPr lang="el-GR" smtClean="0"/>
              <a:t>‹#›</a:t>
            </a:fld>
            <a:endParaRPr lang="el-G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Τίτλος και Αντικείμενο">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idx="1"/>
          </p:nvPr>
        </p:nvSpPr>
        <p:spPr/>
        <p:txBody>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10"/>
          </p:nvPr>
        </p:nvSpPr>
        <p:spPr/>
        <p:txBody>
          <a:bodyPr/>
          <a:lstStyle/>
          <a:p>
            <a:fld id="{427F1C69-AE96-41F9-ABB6-7FB9D551C56B}" type="datetimeFigureOut">
              <a:rPr lang="el-GR" smtClean="0"/>
              <a:t>14/11/2024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2BBF20B-DBCB-4F4C-AF77-E8389E8160BD}" type="slidenum">
              <a:rPr lang="el-GR" smtClean="0"/>
              <a:t>‹#›</a:t>
            </a:fld>
            <a:endParaRPr lang="el-G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Κεφαλίδα ενότητας">
    <p:spTree>
      <p:nvGrpSpPr>
        <p:cNvPr id="1" name=""/>
        <p:cNvGrpSpPr/>
        <p:nvPr/>
      </p:nvGrpSpPr>
      <p:grpSpPr>
        <a:xfrm>
          <a:off x="0" y="0"/>
          <a:ext cx="0" cy="0"/>
          <a:chOff x="0" y="0"/>
          <a:chExt cx="0" cy="0"/>
        </a:xfrm>
      </p:grpSpPr>
      <p:sp>
        <p:nvSpPr>
          <p:cNvPr id="2" name="1 - Τίτλος"/>
          <p:cNvSpPr>
            <a:spLocks noGrp="1"/>
          </p:cNvSpPr>
          <p:nvPr>
            <p:ph type="title"/>
          </p:nvPr>
        </p:nvSpPr>
        <p:spPr>
          <a:xfrm>
            <a:off x="722313" y="4406900"/>
            <a:ext cx="7772400" cy="1362075"/>
          </a:xfrm>
        </p:spPr>
        <p:txBody>
          <a:bodyPr anchor="t"/>
          <a:lstStyle>
            <a:lvl1pPr algn="l">
              <a:defRPr sz="4000" b="1" cap="all"/>
            </a:lvl1pPr>
          </a:lstStyle>
          <a:p>
            <a:r>
              <a:rPr lang="el-GR"/>
              <a:t>Kλικ για επεξεργασία του τίτλου</a:t>
            </a:r>
          </a:p>
        </p:txBody>
      </p:sp>
      <p:sp>
        <p:nvSpPr>
          <p:cNvPr id="3" name="2 - Θέση κειμένου"/>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l-GR"/>
              <a:t>Kλικ για επεξεργασία των στυλ του υποδείγματος</a:t>
            </a:r>
          </a:p>
        </p:txBody>
      </p:sp>
      <p:sp>
        <p:nvSpPr>
          <p:cNvPr id="4" name="3 - Θέση ημερομηνίας"/>
          <p:cNvSpPr>
            <a:spLocks noGrp="1"/>
          </p:cNvSpPr>
          <p:nvPr>
            <p:ph type="dt" sz="half" idx="10"/>
          </p:nvPr>
        </p:nvSpPr>
        <p:spPr/>
        <p:txBody>
          <a:bodyPr/>
          <a:lstStyle/>
          <a:p>
            <a:fld id="{427F1C69-AE96-41F9-ABB6-7FB9D551C56B}" type="datetimeFigureOut">
              <a:rPr lang="el-GR" smtClean="0"/>
              <a:t>14/11/2024</a:t>
            </a:fld>
            <a:endParaRPr lang="el-GR"/>
          </a:p>
        </p:txBody>
      </p:sp>
      <p:sp>
        <p:nvSpPr>
          <p:cNvPr id="5" name="4 - Θέση υποσέλιδου"/>
          <p:cNvSpPr>
            <a:spLocks noGrp="1"/>
          </p:cNvSpPr>
          <p:nvPr>
            <p:ph type="ftr" sz="quarter" idx="11"/>
          </p:nvPr>
        </p:nvSpPr>
        <p:spPr/>
        <p:txBody>
          <a:bodyPr/>
          <a:lstStyle/>
          <a:p>
            <a:endParaRPr lang="el-GR"/>
          </a:p>
        </p:txBody>
      </p:sp>
      <p:sp>
        <p:nvSpPr>
          <p:cNvPr id="6" name="5 - Θέση αριθμού διαφάνειας"/>
          <p:cNvSpPr>
            <a:spLocks noGrp="1"/>
          </p:cNvSpPr>
          <p:nvPr>
            <p:ph type="sldNum" sz="quarter" idx="12"/>
          </p:nvPr>
        </p:nvSpPr>
        <p:spPr/>
        <p:txBody>
          <a:bodyPr/>
          <a:lstStyle/>
          <a:p>
            <a:fld id="{62BBF20B-DBCB-4F4C-AF77-E8389E8160BD}" type="slidenum">
              <a:rPr lang="el-GR" smtClean="0"/>
              <a:t>‹#›</a:t>
            </a:fld>
            <a:endParaRPr lang="el-G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Δύο περιεχόμενα">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περιεχομένου"/>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περιεχομένου"/>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ημερομηνίας"/>
          <p:cNvSpPr>
            <a:spLocks noGrp="1"/>
          </p:cNvSpPr>
          <p:nvPr>
            <p:ph type="dt" sz="half" idx="10"/>
          </p:nvPr>
        </p:nvSpPr>
        <p:spPr/>
        <p:txBody>
          <a:bodyPr/>
          <a:lstStyle/>
          <a:p>
            <a:fld id="{427F1C69-AE96-41F9-ABB6-7FB9D551C56B}" type="datetimeFigureOut">
              <a:rPr lang="el-GR" smtClean="0"/>
              <a:t>14/11/2024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2BBF20B-DBCB-4F4C-AF77-E8389E8160BD}" type="slidenum">
              <a:rPr lang="el-GR" smtClean="0"/>
              <a:t>‹#›</a:t>
            </a:fld>
            <a:endParaRPr lang="el-G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Σύγκριση">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lvl1pPr>
              <a:defRPr/>
            </a:lvl1pPr>
          </a:lstStyle>
          <a:p>
            <a:r>
              <a:rPr lang="el-GR"/>
              <a:t>Kλικ για επεξεργασία του τίτλου</a:t>
            </a:r>
          </a:p>
        </p:txBody>
      </p:sp>
      <p:sp>
        <p:nvSpPr>
          <p:cNvPr id="3" name="2 - Θέση κειμένου"/>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4" name="3 - Θέση περιεχομένου"/>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5" name="4 - Θέση κειμένου"/>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l-GR"/>
              <a:t>Kλικ για επεξεργασία των στυλ του υποδείγματος</a:t>
            </a:r>
          </a:p>
        </p:txBody>
      </p:sp>
      <p:sp>
        <p:nvSpPr>
          <p:cNvPr id="6" name="5 - Θέση περιεχομένου"/>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7" name="6 - Θέση ημερομηνίας"/>
          <p:cNvSpPr>
            <a:spLocks noGrp="1"/>
          </p:cNvSpPr>
          <p:nvPr>
            <p:ph type="dt" sz="half" idx="10"/>
          </p:nvPr>
        </p:nvSpPr>
        <p:spPr/>
        <p:txBody>
          <a:bodyPr/>
          <a:lstStyle/>
          <a:p>
            <a:fld id="{427F1C69-AE96-41F9-ABB6-7FB9D551C56B}" type="datetimeFigureOut">
              <a:rPr lang="el-GR" smtClean="0"/>
              <a:t>14/11/2024</a:t>
            </a:fld>
            <a:endParaRPr lang="el-GR"/>
          </a:p>
        </p:txBody>
      </p:sp>
      <p:sp>
        <p:nvSpPr>
          <p:cNvPr id="8" name="7 - Θέση υποσέλιδου"/>
          <p:cNvSpPr>
            <a:spLocks noGrp="1"/>
          </p:cNvSpPr>
          <p:nvPr>
            <p:ph type="ftr" sz="quarter" idx="11"/>
          </p:nvPr>
        </p:nvSpPr>
        <p:spPr/>
        <p:txBody>
          <a:bodyPr/>
          <a:lstStyle/>
          <a:p>
            <a:endParaRPr lang="el-GR"/>
          </a:p>
        </p:txBody>
      </p:sp>
      <p:sp>
        <p:nvSpPr>
          <p:cNvPr id="9" name="8 - Θέση αριθμού διαφάνειας"/>
          <p:cNvSpPr>
            <a:spLocks noGrp="1"/>
          </p:cNvSpPr>
          <p:nvPr>
            <p:ph type="sldNum" sz="quarter" idx="12"/>
          </p:nvPr>
        </p:nvSpPr>
        <p:spPr/>
        <p:txBody>
          <a:bodyPr/>
          <a:lstStyle/>
          <a:p>
            <a:fld id="{62BBF20B-DBCB-4F4C-AF77-E8389E8160BD}" type="slidenum">
              <a:rPr lang="el-GR" smtClean="0"/>
              <a:t>‹#›</a:t>
            </a:fld>
            <a:endParaRPr lang="el-G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Μόνο τίτλος">
    <p:spTree>
      <p:nvGrpSpPr>
        <p:cNvPr id="1" name=""/>
        <p:cNvGrpSpPr/>
        <p:nvPr/>
      </p:nvGrpSpPr>
      <p:grpSpPr>
        <a:xfrm>
          <a:off x="0" y="0"/>
          <a:ext cx="0" cy="0"/>
          <a:chOff x="0" y="0"/>
          <a:chExt cx="0" cy="0"/>
        </a:xfrm>
      </p:grpSpPr>
      <p:sp>
        <p:nvSpPr>
          <p:cNvPr id="2" name="1 - Τίτλος"/>
          <p:cNvSpPr>
            <a:spLocks noGrp="1"/>
          </p:cNvSpPr>
          <p:nvPr>
            <p:ph type="title"/>
          </p:nvPr>
        </p:nvSpPr>
        <p:spPr/>
        <p:txBody>
          <a:bodyPr/>
          <a:lstStyle/>
          <a:p>
            <a:r>
              <a:rPr lang="el-GR"/>
              <a:t>Kλικ για επεξεργασία του τίτλου</a:t>
            </a:r>
          </a:p>
        </p:txBody>
      </p:sp>
      <p:sp>
        <p:nvSpPr>
          <p:cNvPr id="3" name="2 - Θέση ημερομηνίας"/>
          <p:cNvSpPr>
            <a:spLocks noGrp="1"/>
          </p:cNvSpPr>
          <p:nvPr>
            <p:ph type="dt" sz="half" idx="10"/>
          </p:nvPr>
        </p:nvSpPr>
        <p:spPr/>
        <p:txBody>
          <a:bodyPr/>
          <a:lstStyle/>
          <a:p>
            <a:fld id="{427F1C69-AE96-41F9-ABB6-7FB9D551C56B}" type="datetimeFigureOut">
              <a:rPr lang="el-GR" smtClean="0"/>
              <a:t>14/11/2024</a:t>
            </a:fld>
            <a:endParaRPr lang="el-GR"/>
          </a:p>
        </p:txBody>
      </p:sp>
      <p:sp>
        <p:nvSpPr>
          <p:cNvPr id="4" name="3 - Θέση υποσέλιδου"/>
          <p:cNvSpPr>
            <a:spLocks noGrp="1"/>
          </p:cNvSpPr>
          <p:nvPr>
            <p:ph type="ftr" sz="quarter" idx="11"/>
          </p:nvPr>
        </p:nvSpPr>
        <p:spPr/>
        <p:txBody>
          <a:bodyPr/>
          <a:lstStyle/>
          <a:p>
            <a:endParaRPr lang="el-GR"/>
          </a:p>
        </p:txBody>
      </p:sp>
      <p:sp>
        <p:nvSpPr>
          <p:cNvPr id="5" name="4 - Θέση αριθμού διαφάνειας"/>
          <p:cNvSpPr>
            <a:spLocks noGrp="1"/>
          </p:cNvSpPr>
          <p:nvPr>
            <p:ph type="sldNum" sz="quarter" idx="12"/>
          </p:nvPr>
        </p:nvSpPr>
        <p:spPr/>
        <p:txBody>
          <a:bodyPr/>
          <a:lstStyle/>
          <a:p>
            <a:fld id="{62BBF20B-DBCB-4F4C-AF77-E8389E8160BD}" type="slidenum">
              <a:rPr lang="el-GR" smtClean="0"/>
              <a:t>‹#›</a:t>
            </a:fld>
            <a:endParaRPr lang="el-G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Κενή">
    <p:spTree>
      <p:nvGrpSpPr>
        <p:cNvPr id="1" name=""/>
        <p:cNvGrpSpPr/>
        <p:nvPr/>
      </p:nvGrpSpPr>
      <p:grpSpPr>
        <a:xfrm>
          <a:off x="0" y="0"/>
          <a:ext cx="0" cy="0"/>
          <a:chOff x="0" y="0"/>
          <a:chExt cx="0" cy="0"/>
        </a:xfrm>
      </p:grpSpPr>
      <p:sp>
        <p:nvSpPr>
          <p:cNvPr id="2" name="1 - Θέση ημερομηνίας"/>
          <p:cNvSpPr>
            <a:spLocks noGrp="1"/>
          </p:cNvSpPr>
          <p:nvPr>
            <p:ph type="dt" sz="half" idx="10"/>
          </p:nvPr>
        </p:nvSpPr>
        <p:spPr/>
        <p:txBody>
          <a:bodyPr/>
          <a:lstStyle/>
          <a:p>
            <a:fld id="{427F1C69-AE96-41F9-ABB6-7FB9D551C56B}" type="datetimeFigureOut">
              <a:rPr lang="el-GR" smtClean="0"/>
              <a:t>14/11/2024</a:t>
            </a:fld>
            <a:endParaRPr lang="el-GR"/>
          </a:p>
        </p:txBody>
      </p:sp>
      <p:sp>
        <p:nvSpPr>
          <p:cNvPr id="3" name="2 - Θέση υποσέλιδου"/>
          <p:cNvSpPr>
            <a:spLocks noGrp="1"/>
          </p:cNvSpPr>
          <p:nvPr>
            <p:ph type="ftr" sz="quarter" idx="11"/>
          </p:nvPr>
        </p:nvSpPr>
        <p:spPr/>
        <p:txBody>
          <a:bodyPr/>
          <a:lstStyle/>
          <a:p>
            <a:endParaRPr lang="el-GR"/>
          </a:p>
        </p:txBody>
      </p:sp>
      <p:sp>
        <p:nvSpPr>
          <p:cNvPr id="4" name="3 - Θέση αριθμού διαφάνειας"/>
          <p:cNvSpPr>
            <a:spLocks noGrp="1"/>
          </p:cNvSpPr>
          <p:nvPr>
            <p:ph type="sldNum" sz="quarter" idx="12"/>
          </p:nvPr>
        </p:nvSpPr>
        <p:spPr/>
        <p:txBody>
          <a:bodyPr/>
          <a:lstStyle/>
          <a:p>
            <a:fld id="{62BBF20B-DBCB-4F4C-AF77-E8389E8160BD}" type="slidenum">
              <a:rPr lang="el-GR" smtClean="0"/>
              <a:t>‹#›</a:t>
            </a:fld>
            <a:endParaRPr lang="el-G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Περιεχόμενο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457200" y="273050"/>
            <a:ext cx="3008313" cy="1162050"/>
          </a:xfrm>
        </p:spPr>
        <p:txBody>
          <a:bodyPr anchor="b"/>
          <a:lstStyle>
            <a:lvl1pPr algn="l">
              <a:defRPr sz="2000" b="1"/>
            </a:lvl1pPr>
          </a:lstStyle>
          <a:p>
            <a:r>
              <a:rPr lang="el-GR"/>
              <a:t>Kλικ για επεξεργασία του τίτλου</a:t>
            </a:r>
          </a:p>
        </p:txBody>
      </p:sp>
      <p:sp>
        <p:nvSpPr>
          <p:cNvPr id="3" name="2 - Θέση περιεχομένου"/>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κειμένου"/>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27F1C69-AE96-41F9-ABB6-7FB9D551C56B}" type="datetimeFigureOut">
              <a:rPr lang="el-GR" smtClean="0"/>
              <a:t>14/11/2024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2BBF20B-DBCB-4F4C-AF77-E8389E8160BD}" type="slidenum">
              <a:rPr lang="el-GR" smtClean="0"/>
              <a:t>‹#›</a:t>
            </a:fld>
            <a:endParaRPr lang="el-G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Εικόνα με λεζάντα">
    <p:spTree>
      <p:nvGrpSpPr>
        <p:cNvPr id="1" name=""/>
        <p:cNvGrpSpPr/>
        <p:nvPr/>
      </p:nvGrpSpPr>
      <p:grpSpPr>
        <a:xfrm>
          <a:off x="0" y="0"/>
          <a:ext cx="0" cy="0"/>
          <a:chOff x="0" y="0"/>
          <a:chExt cx="0" cy="0"/>
        </a:xfrm>
      </p:grpSpPr>
      <p:sp>
        <p:nvSpPr>
          <p:cNvPr id="2" name="1 - Τίτλος"/>
          <p:cNvSpPr>
            <a:spLocks noGrp="1"/>
          </p:cNvSpPr>
          <p:nvPr>
            <p:ph type="title"/>
          </p:nvPr>
        </p:nvSpPr>
        <p:spPr>
          <a:xfrm>
            <a:off x="1792288" y="4800600"/>
            <a:ext cx="5486400" cy="566738"/>
          </a:xfrm>
        </p:spPr>
        <p:txBody>
          <a:bodyPr anchor="b"/>
          <a:lstStyle>
            <a:lvl1pPr algn="l">
              <a:defRPr sz="2000" b="1"/>
            </a:lvl1pPr>
          </a:lstStyle>
          <a:p>
            <a:r>
              <a:rPr lang="el-GR"/>
              <a:t>Kλικ για επεξεργασία του τίτλου</a:t>
            </a:r>
          </a:p>
        </p:txBody>
      </p:sp>
      <p:sp>
        <p:nvSpPr>
          <p:cNvPr id="3" name="2 - Θέση εικόνας"/>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l-GR"/>
          </a:p>
        </p:txBody>
      </p:sp>
      <p:sp>
        <p:nvSpPr>
          <p:cNvPr id="4" name="3 - Θέση κειμένου"/>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l-GR"/>
              <a:t>Kλικ για επεξεργασία των στυλ του υποδείγματος</a:t>
            </a:r>
          </a:p>
        </p:txBody>
      </p:sp>
      <p:sp>
        <p:nvSpPr>
          <p:cNvPr id="5" name="4 - Θέση ημερομηνίας"/>
          <p:cNvSpPr>
            <a:spLocks noGrp="1"/>
          </p:cNvSpPr>
          <p:nvPr>
            <p:ph type="dt" sz="half" idx="10"/>
          </p:nvPr>
        </p:nvSpPr>
        <p:spPr/>
        <p:txBody>
          <a:bodyPr/>
          <a:lstStyle/>
          <a:p>
            <a:fld id="{427F1C69-AE96-41F9-ABB6-7FB9D551C56B}" type="datetimeFigureOut">
              <a:rPr lang="el-GR" smtClean="0"/>
              <a:t>14/11/2024</a:t>
            </a:fld>
            <a:endParaRPr lang="el-GR"/>
          </a:p>
        </p:txBody>
      </p:sp>
      <p:sp>
        <p:nvSpPr>
          <p:cNvPr id="6" name="5 - Θέση υποσέλιδου"/>
          <p:cNvSpPr>
            <a:spLocks noGrp="1"/>
          </p:cNvSpPr>
          <p:nvPr>
            <p:ph type="ftr" sz="quarter" idx="11"/>
          </p:nvPr>
        </p:nvSpPr>
        <p:spPr/>
        <p:txBody>
          <a:bodyPr/>
          <a:lstStyle/>
          <a:p>
            <a:endParaRPr lang="el-GR"/>
          </a:p>
        </p:txBody>
      </p:sp>
      <p:sp>
        <p:nvSpPr>
          <p:cNvPr id="7" name="6 - Θέση αριθμού διαφάνειας"/>
          <p:cNvSpPr>
            <a:spLocks noGrp="1"/>
          </p:cNvSpPr>
          <p:nvPr>
            <p:ph type="sldNum" sz="quarter" idx="12"/>
          </p:nvPr>
        </p:nvSpPr>
        <p:spPr/>
        <p:txBody>
          <a:bodyPr/>
          <a:lstStyle/>
          <a:p>
            <a:fld id="{62BBF20B-DBCB-4F4C-AF77-E8389E8160BD}" type="slidenum">
              <a:rPr lang="el-GR" smtClean="0"/>
              <a:t>‹#›</a:t>
            </a:fld>
            <a:endParaRPr lang="el-G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 Θέση τίτλου"/>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l-GR"/>
              <a:t>Kλικ για επεξεργασία του τίτλου</a:t>
            </a:r>
          </a:p>
        </p:txBody>
      </p:sp>
      <p:sp>
        <p:nvSpPr>
          <p:cNvPr id="3" name="2 - Θέση κειμένου"/>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l-GR"/>
              <a:t>Kλικ για επεξεργασία των στυλ του υποδείγματος</a:t>
            </a:r>
          </a:p>
          <a:p>
            <a:pPr lvl="1"/>
            <a:r>
              <a:rPr lang="el-GR"/>
              <a:t>Δεύτερου επιπέδου</a:t>
            </a:r>
          </a:p>
          <a:p>
            <a:pPr lvl="2"/>
            <a:r>
              <a:rPr lang="el-GR"/>
              <a:t>Τρίτου επιπέδου</a:t>
            </a:r>
          </a:p>
          <a:p>
            <a:pPr lvl="3"/>
            <a:r>
              <a:rPr lang="el-GR"/>
              <a:t>Τέταρτου επιπέδου</a:t>
            </a:r>
          </a:p>
          <a:p>
            <a:pPr lvl="4"/>
            <a:r>
              <a:rPr lang="el-GR"/>
              <a:t>Πέμπτου επιπέδου</a:t>
            </a:r>
          </a:p>
        </p:txBody>
      </p:sp>
      <p:sp>
        <p:nvSpPr>
          <p:cNvPr id="4" name="3 - Θέση ημερομηνίας"/>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27F1C69-AE96-41F9-ABB6-7FB9D551C56B}" type="datetimeFigureOut">
              <a:rPr lang="el-GR" smtClean="0"/>
              <a:t>14/11/2024</a:t>
            </a:fld>
            <a:endParaRPr lang="el-GR"/>
          </a:p>
        </p:txBody>
      </p:sp>
      <p:sp>
        <p:nvSpPr>
          <p:cNvPr id="5" name="4 - Θέση υποσέλιδου"/>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l-GR"/>
          </a:p>
        </p:txBody>
      </p:sp>
      <p:sp>
        <p:nvSpPr>
          <p:cNvPr id="6" name="5 - Θέση αριθμού διαφάνειας"/>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62BBF20B-DBCB-4F4C-AF77-E8389E8160BD}" type="slidenum">
              <a:rPr lang="el-GR" smtClean="0"/>
              <a:t>‹#›</a:t>
            </a:fld>
            <a:endParaRPr lang="el-G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l-G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hyperlink" Target="https://www.laits.utexas.edu/fi/fivideo/chapitre-04-vocabulaire-en-contexte-le-portrait-moral" TargetMode="Externa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www.laits.utexas.edu/fi/node/28942"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www.liveworksheets.com/w/fr/francais-langue-etrangere-fle/553427"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hyperlink" Target="https://www.podcastfrancaisfacile.com/vocabulaire/qualites-defauts.html"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ctrTitle"/>
          </p:nvPr>
        </p:nvSpPr>
        <p:spPr>
          <a:xfrm>
            <a:off x="0" y="1"/>
            <a:ext cx="9144000" cy="3600450"/>
          </a:xfrm>
          <a:solidFill>
            <a:schemeClr val="accent5">
              <a:lumMod val="20000"/>
              <a:lumOff val="80000"/>
            </a:schemeClr>
          </a:solidFill>
        </p:spPr>
        <p:txBody>
          <a:bodyPr/>
          <a:lstStyle/>
          <a:p>
            <a:r>
              <a:rPr lang="fr-FR" dirty="0"/>
              <a:t>Description morale</a:t>
            </a:r>
            <a:br>
              <a:rPr lang="fr-FR" dirty="0"/>
            </a:br>
            <a:r>
              <a:rPr lang="fr-FR" dirty="0"/>
              <a:t>(Le caractère)</a:t>
            </a:r>
            <a:endParaRPr lang="el-GR" dirty="0"/>
          </a:p>
        </p:txBody>
      </p:sp>
      <p:sp>
        <p:nvSpPr>
          <p:cNvPr id="3" name="2 - Υπότιτλος"/>
          <p:cNvSpPr>
            <a:spLocks noGrp="1"/>
          </p:cNvSpPr>
          <p:nvPr>
            <p:ph type="subTitle" idx="1"/>
          </p:nvPr>
        </p:nvSpPr>
        <p:spPr>
          <a:xfrm>
            <a:off x="0" y="3643314"/>
            <a:ext cx="9144000" cy="1995486"/>
          </a:xfrm>
        </p:spPr>
        <p:txBody>
          <a:bodyPr/>
          <a:lstStyle/>
          <a:p>
            <a:endParaRPr lang="el-GR" dirty="0"/>
          </a:p>
        </p:txBody>
      </p:sp>
      <p:pic>
        <p:nvPicPr>
          <p:cNvPr id="4" name="3 - Εικόνα" descr="Comment rédiger un (bon) portrait ? - Cours de français"/>
          <p:cNvPicPr/>
          <p:nvPr/>
        </p:nvPicPr>
        <p:blipFill>
          <a:blip r:embed="rId2"/>
          <a:srcRect/>
          <a:stretch>
            <a:fillRect/>
          </a:stretch>
        </p:blipFill>
        <p:spPr bwMode="auto">
          <a:xfrm>
            <a:off x="0" y="3571876"/>
            <a:ext cx="9144000" cy="3286124"/>
          </a:xfrm>
          <a:prstGeom prst="rect">
            <a:avLst/>
          </a:prstGeom>
          <a:noFill/>
          <a:ln w="9525">
            <a:noFill/>
            <a:miter lim="800000"/>
            <a:headEnd/>
            <a:tailEnd/>
          </a:ln>
        </p:spPr>
      </p:pic>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 name="2 - Εικόνα" descr="ON PARLE POUR TOI"/>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1 - Εικόνα" descr="https://1.bp.blogspot.com/-ZJZD52gq5Qw/XdmYMsbhaoI/AAAAAAAAF5Q/-8Df0eOOtg0IpTX7uRwSS8_sTMPgDoqQQCLcBGAsYHQ/s640/caract%25C3%25A8re%2Bbaobab%2Bbleu.jpg"/>
          <p:cNvPicPr/>
          <p:nvPr/>
        </p:nvPicPr>
        <p:blipFill>
          <a:blip r:embed="rId2"/>
          <a:srcRect/>
          <a:stretch>
            <a:fillRect/>
          </a:stretch>
        </p:blipFill>
        <p:spPr bwMode="auto">
          <a:xfrm>
            <a:off x="0" y="0"/>
            <a:ext cx="9144000" cy="6858000"/>
          </a:xfrm>
          <a:prstGeom prst="rect">
            <a:avLst/>
          </a:prstGeom>
          <a:noFill/>
          <a:ln w="9525">
            <a:noFill/>
            <a:miter lim="800000"/>
            <a:headEnd/>
            <a:tailEnd/>
          </a:ln>
        </p:spPr>
      </p:pic>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214422"/>
          </a:xfrm>
          <a:solidFill>
            <a:schemeClr val="accent2">
              <a:lumMod val="20000"/>
              <a:lumOff val="80000"/>
            </a:schemeClr>
          </a:solidFill>
        </p:spPr>
        <p:txBody>
          <a:bodyPr>
            <a:normAutofit/>
          </a:bodyPr>
          <a:lstStyle/>
          <a:p>
            <a:pPr lvl="0"/>
            <a:r>
              <a:rPr lang="fr-FR" sz="2000" dirty="0">
                <a:latin typeface="Tahoma" pitchFamily="34" charset="0"/>
                <a:ea typeface="Tahoma" pitchFamily="34" charset="0"/>
                <a:cs typeface="Tahoma" pitchFamily="34" charset="0"/>
              </a:rPr>
              <a:t>Activité 1</a:t>
            </a:r>
            <a:br>
              <a:rPr lang="fr-FR" sz="2000" dirty="0">
                <a:latin typeface="Tahoma" pitchFamily="34" charset="0"/>
                <a:ea typeface="Tahoma" pitchFamily="34" charset="0"/>
                <a:cs typeface="Tahoma" pitchFamily="34" charset="0"/>
              </a:rPr>
            </a:br>
            <a:r>
              <a:rPr lang="fr-FR" sz="2000" b="1" dirty="0">
                <a:latin typeface="Tahoma" pitchFamily="34" charset="0"/>
                <a:ea typeface="Tahoma" pitchFamily="34" charset="0"/>
                <a:cs typeface="Tahoma" pitchFamily="34" charset="0"/>
              </a:rPr>
              <a:t>Consigne : Trouvez  les mots</a:t>
            </a:r>
            <a:br>
              <a:rPr lang="el-GR" sz="2000" dirty="0">
                <a:latin typeface="Tahoma" pitchFamily="34" charset="0"/>
                <a:ea typeface="Tahoma" pitchFamily="34" charset="0"/>
                <a:cs typeface="Tahoma" pitchFamily="34" charset="0"/>
              </a:rPr>
            </a:br>
            <a:endParaRPr lang="el-GR" sz="2000" dirty="0">
              <a:latin typeface="Tahoma" pitchFamily="34" charset="0"/>
              <a:ea typeface="Tahoma" pitchFamily="34" charset="0"/>
              <a:cs typeface="Tahoma" pitchFamily="34" charset="0"/>
            </a:endParaRPr>
          </a:p>
        </p:txBody>
      </p:sp>
      <p:sp>
        <p:nvSpPr>
          <p:cNvPr id="3" name="2 - Θέση περιεχομένου"/>
          <p:cNvSpPr>
            <a:spLocks noGrp="1"/>
          </p:cNvSpPr>
          <p:nvPr>
            <p:ph idx="1"/>
          </p:nvPr>
        </p:nvSpPr>
        <p:spPr>
          <a:xfrm>
            <a:off x="0" y="1214422"/>
            <a:ext cx="9144000" cy="5643578"/>
          </a:xfrm>
          <a:solidFill>
            <a:schemeClr val="accent2">
              <a:lumMod val="40000"/>
              <a:lumOff val="60000"/>
            </a:schemeClr>
          </a:solidFill>
        </p:spPr>
        <p:txBody>
          <a:bodyPr>
            <a:normAutofit fontScale="85000" lnSpcReduction="10000"/>
          </a:bodyPr>
          <a:lstStyle/>
          <a:p>
            <a:r>
              <a:rPr lang="fr-FR" dirty="0"/>
              <a:t>1. Il parle beaucoup dans la classe ____________________</a:t>
            </a:r>
            <a:endParaRPr lang="el-GR" dirty="0"/>
          </a:p>
          <a:p>
            <a:r>
              <a:rPr lang="fr-FR" dirty="0"/>
              <a:t>2. Il voit le bon côté des choses ________________________</a:t>
            </a:r>
            <a:endParaRPr lang="el-GR" dirty="0"/>
          </a:p>
          <a:p>
            <a:r>
              <a:rPr lang="fr-FR" dirty="0"/>
              <a:t>3. Il pleure facilement pour tout ________________________</a:t>
            </a:r>
            <a:endParaRPr lang="el-GR" dirty="0"/>
          </a:p>
          <a:p>
            <a:r>
              <a:rPr lang="fr-FR" dirty="0"/>
              <a:t>4. Il ne fait rien ____________________________</a:t>
            </a:r>
            <a:endParaRPr lang="el-GR" dirty="0"/>
          </a:p>
          <a:p>
            <a:r>
              <a:rPr lang="fr-FR" dirty="0"/>
              <a:t>5. Il fait ses devoirs _____________________________</a:t>
            </a:r>
            <a:endParaRPr lang="el-GR" dirty="0"/>
          </a:p>
          <a:p>
            <a:r>
              <a:rPr lang="fr-FR" dirty="0"/>
              <a:t>6. il s’énerve facilement ________________________</a:t>
            </a:r>
            <a:endParaRPr lang="el-GR" dirty="0"/>
          </a:p>
          <a:p>
            <a:r>
              <a:rPr lang="fr-FR" dirty="0"/>
              <a:t>7. Il fait toujours des blagues _______________________</a:t>
            </a:r>
            <a:endParaRPr lang="el-GR" dirty="0"/>
          </a:p>
          <a:p>
            <a:r>
              <a:rPr lang="fr-FR" dirty="0"/>
              <a:t>8. Il est sensible et il rêve souvent _______________</a:t>
            </a:r>
            <a:endParaRPr lang="el-GR" dirty="0"/>
          </a:p>
          <a:p>
            <a:r>
              <a:rPr lang="fr-FR" dirty="0"/>
              <a:t>9. Il fait du mal _______________________</a:t>
            </a:r>
            <a:endParaRPr lang="el-GR" dirty="0"/>
          </a:p>
          <a:p>
            <a:r>
              <a:rPr lang="fr-FR" dirty="0"/>
              <a:t>10. Il n’ est pas heureux _____________________</a:t>
            </a:r>
            <a:endParaRPr lang="el-GR" dirty="0"/>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accent2">
              <a:lumMod val="20000"/>
              <a:lumOff val="80000"/>
            </a:schemeClr>
          </a:solidFill>
        </p:spPr>
        <p:txBody>
          <a:bodyPr>
            <a:normAutofit/>
          </a:bodyPr>
          <a:lstStyle/>
          <a:p>
            <a:r>
              <a:rPr lang="fr-FR" sz="2000" b="1" dirty="0">
                <a:latin typeface="Tahoma" pitchFamily="34" charset="0"/>
                <a:ea typeface="Tahoma" pitchFamily="34" charset="0"/>
                <a:cs typeface="Tahoma" pitchFamily="34" charset="0"/>
              </a:rPr>
              <a:t>Activité 2</a:t>
            </a:r>
            <a:br>
              <a:rPr lang="fr-FR" sz="1600" dirty="0">
                <a:latin typeface="Tahoma" pitchFamily="34" charset="0"/>
                <a:ea typeface="Tahoma" pitchFamily="34" charset="0"/>
                <a:cs typeface="Tahoma" pitchFamily="34" charset="0"/>
              </a:rPr>
            </a:br>
            <a:r>
              <a:rPr lang="fr-FR" sz="1600" b="1" dirty="0">
                <a:latin typeface="Tahoma" pitchFamily="34" charset="0"/>
                <a:ea typeface="Tahoma" pitchFamily="34" charset="0"/>
                <a:cs typeface="Tahoma" pitchFamily="34" charset="0"/>
              </a:rPr>
              <a:t> </a:t>
            </a:r>
            <a:r>
              <a:rPr lang="fr-FR" sz="1600" dirty="0">
                <a:latin typeface="Tahoma" pitchFamily="34" charset="0"/>
                <a:ea typeface="Tahoma" pitchFamily="34" charset="0"/>
                <a:cs typeface="Tahoma" pitchFamily="34" charset="0"/>
              </a:rPr>
              <a:t>Regardez la vidéo au lien </a:t>
            </a:r>
            <a:r>
              <a:rPr lang="fr-FR" sz="1600" u="sng" dirty="0">
                <a:latin typeface="Tahoma" pitchFamily="34" charset="0"/>
                <a:ea typeface="Tahoma" pitchFamily="34" charset="0"/>
                <a:cs typeface="Tahoma" pitchFamily="34" charset="0"/>
                <a:hlinkClick r:id="rId2"/>
              </a:rPr>
              <a:t>https://www.laits.utexas.edu/fi/fivideo/chapitre-04-vocabulaire-en-contexte-le-portrait-moral</a:t>
            </a:r>
            <a:br>
              <a:rPr lang="el-GR" sz="1600" dirty="0">
                <a:latin typeface="Tahoma" pitchFamily="34" charset="0"/>
                <a:ea typeface="Tahoma" pitchFamily="34" charset="0"/>
                <a:cs typeface="Tahoma" pitchFamily="34" charset="0"/>
              </a:rPr>
            </a:br>
            <a:r>
              <a:rPr lang="fr-FR" sz="1600" dirty="0">
                <a:latin typeface="Tahoma" pitchFamily="34" charset="0"/>
                <a:ea typeface="Tahoma" pitchFamily="34" charset="0"/>
                <a:cs typeface="Tahoma" pitchFamily="34" charset="0"/>
              </a:rPr>
              <a:t>et repérer les mots qui désignent  le caractère</a:t>
            </a:r>
            <a:endParaRPr lang="el-GR" sz="1600" dirty="0">
              <a:latin typeface="Tahoma" pitchFamily="34" charset="0"/>
              <a:ea typeface="Tahoma" pitchFamily="34" charset="0"/>
              <a:cs typeface="Tahoma" pitchFamily="34" charset="0"/>
            </a:endParaRPr>
          </a:p>
        </p:txBody>
      </p:sp>
      <p:sp>
        <p:nvSpPr>
          <p:cNvPr id="3" name="2 - Θέση περιεχομένου"/>
          <p:cNvSpPr>
            <a:spLocks noGrp="1"/>
          </p:cNvSpPr>
          <p:nvPr>
            <p:ph idx="1"/>
          </p:nvPr>
        </p:nvSpPr>
        <p:spPr>
          <a:xfrm>
            <a:off x="0" y="1428736"/>
            <a:ext cx="9144000" cy="5429264"/>
          </a:xfrm>
          <a:solidFill>
            <a:schemeClr val="accent2">
              <a:lumMod val="40000"/>
              <a:lumOff val="60000"/>
            </a:schemeClr>
          </a:solidFill>
        </p:spPr>
        <p:txBody>
          <a:bodyPr>
            <a:normAutofit fontScale="77500" lnSpcReduction="20000"/>
          </a:bodyPr>
          <a:lstStyle/>
          <a:p>
            <a:pPr lvl="0"/>
            <a:endParaRPr lang="el-GR" dirty="0"/>
          </a:p>
          <a:p>
            <a:r>
              <a:rPr lang="fr-FR" dirty="0" err="1"/>
              <a:t>Brankston</a:t>
            </a:r>
            <a:r>
              <a:rPr lang="fr-FR" dirty="0"/>
              <a:t> :___________________________________________</a:t>
            </a:r>
            <a:endParaRPr lang="el-GR" dirty="0"/>
          </a:p>
          <a:p>
            <a:r>
              <a:rPr lang="fr-FR" dirty="0"/>
              <a:t>Hélène : ____________________________________________</a:t>
            </a:r>
            <a:endParaRPr lang="el-GR" dirty="0"/>
          </a:p>
          <a:p>
            <a:r>
              <a:rPr lang="fr-FR" dirty="0"/>
              <a:t>Carène : ____________________________________________</a:t>
            </a:r>
            <a:endParaRPr lang="el-GR" dirty="0"/>
          </a:p>
          <a:p>
            <a:r>
              <a:rPr lang="fr-FR" dirty="0"/>
              <a:t>Léonard :_________________________________________</a:t>
            </a:r>
            <a:endParaRPr lang="el-GR" dirty="0"/>
          </a:p>
          <a:p>
            <a:r>
              <a:rPr lang="fr-FR" dirty="0"/>
              <a:t>Blake :_____________________________________________</a:t>
            </a:r>
            <a:endParaRPr lang="el-GR" dirty="0"/>
          </a:p>
          <a:p>
            <a:r>
              <a:rPr lang="fr-FR" dirty="0"/>
              <a:t>Leila : ____________________________________________</a:t>
            </a:r>
            <a:endParaRPr lang="el-GR" dirty="0"/>
          </a:p>
          <a:p>
            <a:r>
              <a:rPr lang="fr-FR" dirty="0" err="1"/>
              <a:t>Payalle</a:t>
            </a:r>
            <a:r>
              <a:rPr lang="fr-FR" dirty="0"/>
              <a:t> : _______________________________________________</a:t>
            </a:r>
            <a:endParaRPr lang="el-GR" dirty="0"/>
          </a:p>
          <a:p>
            <a:r>
              <a:rPr lang="fr-FR" dirty="0"/>
              <a:t>Tonio : ________________________________________________</a:t>
            </a:r>
            <a:endParaRPr lang="el-GR" dirty="0"/>
          </a:p>
          <a:p>
            <a:endParaRPr lang="el-G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142984"/>
          </a:xfrm>
          <a:solidFill>
            <a:schemeClr val="accent6">
              <a:lumMod val="20000"/>
              <a:lumOff val="80000"/>
            </a:schemeClr>
          </a:solidFill>
        </p:spPr>
        <p:txBody>
          <a:bodyPr>
            <a:normAutofit fontScale="90000"/>
          </a:bodyPr>
          <a:lstStyle/>
          <a:p>
            <a:r>
              <a:rPr lang="fr-FR" sz="2800" dirty="0">
                <a:latin typeface="Tahoma" pitchFamily="34" charset="0"/>
                <a:ea typeface="Tahoma" pitchFamily="34" charset="0"/>
                <a:cs typeface="Tahoma" pitchFamily="34" charset="0"/>
              </a:rPr>
              <a:t>Activité 3</a:t>
            </a:r>
            <a:br>
              <a:rPr lang="fr-FR" sz="1600" dirty="0">
                <a:latin typeface="Tahoma" pitchFamily="34" charset="0"/>
                <a:ea typeface="Tahoma" pitchFamily="34" charset="0"/>
                <a:cs typeface="Tahoma" pitchFamily="34" charset="0"/>
              </a:rPr>
            </a:br>
            <a:r>
              <a:rPr lang="fr-FR" sz="1600" b="1" dirty="0">
                <a:latin typeface="Tahoma" pitchFamily="34" charset="0"/>
                <a:ea typeface="Tahoma" pitchFamily="34" charset="0"/>
                <a:cs typeface="Tahoma" pitchFamily="34" charset="0"/>
              </a:rPr>
              <a:t>Consigne : </a:t>
            </a:r>
            <a:r>
              <a:rPr lang="fr-FR" sz="1600" dirty="0">
                <a:latin typeface="Tahoma" pitchFamily="34" charset="0"/>
                <a:ea typeface="Tahoma" pitchFamily="34" charset="0"/>
                <a:cs typeface="Tahoma" pitchFamily="34" charset="0"/>
              </a:rPr>
              <a:t>Regardez la vidéo au lien </a:t>
            </a:r>
            <a:r>
              <a:rPr lang="fr-FR" sz="1600" u="sng" dirty="0">
                <a:hlinkClick r:id="rId2"/>
              </a:rPr>
              <a:t>https://www.laits.utexas.edu/fi/node/28942</a:t>
            </a:r>
            <a:br>
              <a:rPr lang="el-GR" sz="1600" dirty="0"/>
            </a:br>
            <a:r>
              <a:rPr lang="fr-FR" sz="1600" dirty="0"/>
              <a:t>et dites qui </a:t>
            </a:r>
            <a:r>
              <a:rPr lang="fr-FR" sz="1600" dirty="0">
                <a:latin typeface="Tahoma" pitchFamily="34" charset="0"/>
                <a:ea typeface="Tahoma" pitchFamily="34" charset="0"/>
                <a:cs typeface="Tahoma" pitchFamily="34" charset="0"/>
              </a:rPr>
              <a:t> est-ce ? Franc, Jean- Charles, Stéphanie ou Virginie?</a:t>
            </a:r>
            <a:br>
              <a:rPr lang="el-GR" sz="1600" dirty="0">
                <a:latin typeface="Tahoma" pitchFamily="34" charset="0"/>
                <a:ea typeface="Tahoma" pitchFamily="34" charset="0"/>
                <a:cs typeface="Tahoma" pitchFamily="34" charset="0"/>
              </a:rPr>
            </a:br>
            <a:endParaRPr lang="el-GR" sz="1600" dirty="0">
              <a:latin typeface="Tahoma" pitchFamily="34" charset="0"/>
              <a:ea typeface="Tahoma" pitchFamily="34" charset="0"/>
              <a:cs typeface="Tahoma" pitchFamily="34" charset="0"/>
            </a:endParaRPr>
          </a:p>
        </p:txBody>
      </p:sp>
      <p:sp>
        <p:nvSpPr>
          <p:cNvPr id="3" name="2 - Θέση περιεχομένου"/>
          <p:cNvSpPr>
            <a:spLocks noGrp="1"/>
          </p:cNvSpPr>
          <p:nvPr>
            <p:ph idx="1"/>
          </p:nvPr>
        </p:nvSpPr>
        <p:spPr>
          <a:xfrm>
            <a:off x="0" y="1142984"/>
            <a:ext cx="9144000" cy="5715016"/>
          </a:xfrm>
          <a:solidFill>
            <a:schemeClr val="accent6">
              <a:lumMod val="40000"/>
              <a:lumOff val="60000"/>
            </a:schemeClr>
          </a:solidFill>
        </p:spPr>
        <p:txBody>
          <a:bodyPr>
            <a:normAutofit fontScale="92500" lnSpcReduction="10000"/>
          </a:bodyPr>
          <a:lstStyle/>
          <a:p>
            <a:pPr>
              <a:buNone/>
            </a:pPr>
            <a:r>
              <a:rPr lang="fr-FR" dirty="0"/>
              <a:t>1. Je mesure 1,95 je suis blond, j’ ai les yeux bleus…..  je suis d’ assez bon humeur, je suis agréable, je suis débrouillard </a:t>
            </a:r>
            <a:endParaRPr lang="el-GR" dirty="0"/>
          </a:p>
          <a:p>
            <a:pPr>
              <a:buNone/>
            </a:pPr>
            <a:r>
              <a:rPr lang="fr-FR" dirty="0"/>
              <a:t>2. Je fais 1,68 j’ ai les cheveux châtains, raides, j’ ai le visage assez rond, j’ ai les yeux marron, je suis sportive, très active, je suis ambitieuse je ne suis pas très patiente  mais je suis gentille</a:t>
            </a:r>
            <a:endParaRPr lang="el-GR" dirty="0"/>
          </a:p>
          <a:p>
            <a:pPr>
              <a:buNone/>
            </a:pPr>
            <a:r>
              <a:rPr lang="fr-FR" dirty="0"/>
              <a:t>3. J’ ai des cheveux bruns, les yeux marron, de taille moyenne , de bon humeur, je suis actif et travailleur, généralement généreux</a:t>
            </a:r>
            <a:endParaRPr lang="el-GR" dirty="0"/>
          </a:p>
          <a:p>
            <a:pPr>
              <a:buNone/>
            </a:pPr>
            <a:r>
              <a:rPr lang="fr-FR" dirty="0"/>
              <a:t>4. Je suis blonde mes cheveux sont châtains, j’ ai les yeux noisettes, ,sociable, sympathique, un petit peu impatiente</a:t>
            </a:r>
            <a:endParaRPr lang="el-GR" dirty="0"/>
          </a:p>
          <a:p>
            <a:endParaRPr lang="el-GR" dirty="0"/>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accent2">
              <a:lumMod val="20000"/>
              <a:lumOff val="80000"/>
            </a:schemeClr>
          </a:solidFill>
        </p:spPr>
        <p:txBody>
          <a:bodyPr>
            <a:normAutofit fontScale="90000"/>
          </a:bodyPr>
          <a:lstStyle/>
          <a:p>
            <a:r>
              <a:rPr lang="fr-FR" dirty="0"/>
              <a:t>Activité </a:t>
            </a:r>
            <a:r>
              <a:rPr lang="fr-FR" sz="4000" dirty="0">
                <a:latin typeface="Tahoma" panose="020B0604030504040204" pitchFamily="34" charset="0"/>
                <a:ea typeface="Tahoma" panose="020B0604030504040204" pitchFamily="34" charset="0"/>
                <a:cs typeface="Tahoma" panose="020B0604030504040204" pitchFamily="34" charset="0"/>
              </a:rPr>
              <a:t>3</a:t>
            </a:r>
            <a:br>
              <a:rPr lang="fr-FR" sz="2000" dirty="0">
                <a:latin typeface="Tahoma" panose="020B0604030504040204" pitchFamily="34" charset="0"/>
                <a:ea typeface="Tahoma" panose="020B0604030504040204" pitchFamily="34" charset="0"/>
                <a:cs typeface="Tahoma" panose="020B0604030504040204" pitchFamily="34" charset="0"/>
              </a:rPr>
            </a:br>
            <a:r>
              <a:rPr lang="fr-FR" sz="2000" u="sng" dirty="0">
                <a:latin typeface="Tahoma" panose="020B0604030504040204" pitchFamily="34" charset="0"/>
                <a:ea typeface="Tahoma" panose="020B0604030504040204" pitchFamily="34" charset="0"/>
                <a:cs typeface="Tahoma" panose="020B0604030504040204" pitchFamily="34" charset="0"/>
                <a:hlinkClick r:id="rId2"/>
              </a:rPr>
              <a:t>https://www.liveworksheets.com/w/fr/francais-langue-etrangere-fle/553427</a:t>
            </a:r>
            <a:br>
              <a:rPr lang="el-GR" sz="2000" dirty="0">
                <a:latin typeface="Tahoma" panose="020B0604030504040204" pitchFamily="34" charset="0"/>
                <a:ea typeface="Tahoma" panose="020B0604030504040204" pitchFamily="34" charset="0"/>
                <a:cs typeface="Tahoma" panose="020B0604030504040204" pitchFamily="34" charset="0"/>
              </a:rPr>
            </a:br>
            <a:r>
              <a:rPr lang="fr-FR" sz="2000" dirty="0">
                <a:latin typeface="Tahoma" panose="020B0604030504040204" pitchFamily="34" charset="0"/>
                <a:ea typeface="Tahoma" panose="020B0604030504040204" pitchFamily="34" charset="0"/>
                <a:cs typeface="Tahoma" panose="020B0604030504040204" pitchFamily="34" charset="0"/>
              </a:rPr>
              <a:t> </a:t>
            </a:r>
            <a:br>
              <a:rPr lang="el-GR" sz="2000" dirty="0">
                <a:latin typeface="Tahoma" panose="020B0604030504040204" pitchFamily="34" charset="0"/>
                <a:ea typeface="Tahoma" panose="020B0604030504040204" pitchFamily="34" charset="0"/>
                <a:cs typeface="Tahoma" panose="020B0604030504040204" pitchFamily="34" charset="0"/>
              </a:rPr>
            </a:br>
            <a:endParaRPr lang="el-GR" sz="2000" dirty="0">
              <a:latin typeface="Tahoma" panose="020B0604030504040204" pitchFamily="34" charset="0"/>
              <a:ea typeface="Tahoma" panose="020B0604030504040204" pitchFamily="34" charset="0"/>
              <a:cs typeface="Tahoma" panose="020B0604030504040204" pitchFamily="34" charset="0"/>
            </a:endParaRPr>
          </a:p>
        </p:txBody>
      </p:sp>
      <p:sp>
        <p:nvSpPr>
          <p:cNvPr id="3" name="2 - Θέση περιεχομένου"/>
          <p:cNvSpPr>
            <a:spLocks noGrp="1"/>
          </p:cNvSpPr>
          <p:nvPr>
            <p:ph idx="1"/>
          </p:nvPr>
        </p:nvSpPr>
        <p:spPr>
          <a:xfrm>
            <a:off x="0" y="1417638"/>
            <a:ext cx="9144000" cy="5395738"/>
          </a:xfrm>
          <a:solidFill>
            <a:schemeClr val="accent2">
              <a:lumMod val="40000"/>
              <a:lumOff val="60000"/>
            </a:schemeClr>
          </a:solidFill>
        </p:spPr>
        <p:txBody>
          <a:bodyPr>
            <a:normAutofit/>
          </a:bodyPr>
          <a:lstStyle/>
          <a:p>
            <a:r>
              <a:rPr lang="fr-FR" b="1" dirty="0"/>
              <a:t>Consigne : Ecoutez l’enregistrement et répondez</a:t>
            </a:r>
            <a:endParaRPr lang="el-GR" dirty="0"/>
          </a:p>
          <a:p>
            <a:pPr lvl="0"/>
            <a:r>
              <a:rPr lang="fr-FR" dirty="0"/>
              <a:t>Quels sont les études d’Helene ?</a:t>
            </a:r>
            <a:endParaRPr lang="el-GR" dirty="0"/>
          </a:p>
          <a:p>
            <a:pPr lvl="0"/>
            <a:r>
              <a:rPr lang="fr-FR" dirty="0"/>
              <a:t>Qui étudie l’histoire ?</a:t>
            </a:r>
            <a:endParaRPr lang="el-GR" dirty="0"/>
          </a:p>
          <a:p>
            <a:pPr lvl="0"/>
            <a:r>
              <a:rPr lang="fr-FR" dirty="0"/>
              <a:t>Qui est studieuse ?</a:t>
            </a:r>
            <a:endParaRPr lang="el-GR" dirty="0"/>
          </a:p>
          <a:p>
            <a:pPr lvl="0"/>
            <a:r>
              <a:rPr lang="fr-FR" dirty="0"/>
              <a:t>Qui  est seule ?</a:t>
            </a:r>
            <a:endParaRPr lang="el-GR" dirty="0"/>
          </a:p>
          <a:p>
            <a:pPr lvl="0"/>
            <a:r>
              <a:rPr lang="fr-FR" dirty="0"/>
              <a:t>Qui aime manger ?</a:t>
            </a:r>
            <a:endParaRPr lang="el-GR" dirty="0"/>
          </a:p>
          <a:p>
            <a:pPr lvl="0"/>
            <a:r>
              <a:rPr lang="fr-FR" dirty="0"/>
              <a:t>Qui  aime le foot ?</a:t>
            </a:r>
            <a:endParaRPr lang="el-GR" dirty="0"/>
          </a:p>
          <a:p>
            <a:pPr lvl="0"/>
            <a:r>
              <a:rPr lang="fr-FR" dirty="0"/>
              <a:t>Qui n’est pas ennuyeux ?</a:t>
            </a:r>
            <a:endParaRPr lang="el-GR" dirty="0"/>
          </a:p>
          <a:p>
            <a:endParaRPr lang="el-GR" dirty="0"/>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 Τίτλος"/>
          <p:cNvSpPr>
            <a:spLocks noGrp="1"/>
          </p:cNvSpPr>
          <p:nvPr>
            <p:ph type="title"/>
          </p:nvPr>
        </p:nvSpPr>
        <p:spPr>
          <a:xfrm>
            <a:off x="0" y="0"/>
            <a:ext cx="9144000" cy="1417638"/>
          </a:xfrm>
          <a:solidFill>
            <a:schemeClr val="accent2">
              <a:lumMod val="20000"/>
              <a:lumOff val="80000"/>
            </a:schemeClr>
          </a:solidFill>
        </p:spPr>
        <p:txBody>
          <a:bodyPr>
            <a:normAutofit/>
          </a:bodyPr>
          <a:lstStyle/>
          <a:p>
            <a:r>
              <a:rPr lang="en-US" sz="2800" b="1" dirty="0" err="1">
                <a:latin typeface="Tahoma" pitchFamily="34" charset="0"/>
                <a:ea typeface="Tahoma" pitchFamily="34" charset="0"/>
                <a:cs typeface="Tahoma" pitchFamily="34" charset="0"/>
              </a:rPr>
              <a:t>Acti</a:t>
            </a:r>
            <a:r>
              <a:rPr lang="fr-FR" sz="2800" b="1" dirty="0" err="1">
                <a:latin typeface="Tahoma" pitchFamily="34" charset="0"/>
                <a:ea typeface="Tahoma" pitchFamily="34" charset="0"/>
                <a:cs typeface="Tahoma" pitchFamily="34" charset="0"/>
              </a:rPr>
              <a:t>vité</a:t>
            </a:r>
            <a:r>
              <a:rPr lang="fr-FR" sz="2800" b="1" dirty="0">
                <a:latin typeface="Tahoma" pitchFamily="34" charset="0"/>
                <a:ea typeface="Tahoma" pitchFamily="34" charset="0"/>
                <a:cs typeface="Tahoma" pitchFamily="34" charset="0"/>
              </a:rPr>
              <a:t> 4</a:t>
            </a:r>
            <a:br>
              <a:rPr lang="fr-FR" sz="2800" b="1" dirty="0">
                <a:latin typeface="Tahoma" pitchFamily="34" charset="0"/>
                <a:ea typeface="Tahoma" pitchFamily="34" charset="0"/>
                <a:cs typeface="Tahoma" pitchFamily="34" charset="0"/>
              </a:rPr>
            </a:br>
            <a:r>
              <a:rPr lang="en-US" sz="1600" dirty="0">
                <a:latin typeface="Tahoma" pitchFamily="34" charset="0"/>
                <a:ea typeface="Tahoma" pitchFamily="34" charset="0"/>
                <a:cs typeface="Tahoma" pitchFamily="34" charset="0"/>
                <a:hlinkClick r:id="rId2"/>
              </a:rPr>
              <a:t>https://www.podcastfrancaisfacile.com/vocabulaire/qualites-defauts.html</a:t>
            </a:r>
            <a:br>
              <a:rPr lang="en-US" sz="1600" dirty="0">
                <a:latin typeface="Tahoma" pitchFamily="34" charset="0"/>
                <a:ea typeface="Tahoma" pitchFamily="34" charset="0"/>
                <a:cs typeface="Tahoma" pitchFamily="34" charset="0"/>
              </a:rPr>
            </a:br>
            <a:endParaRPr lang="el-GR" sz="1600" dirty="0">
              <a:latin typeface="Tahoma" pitchFamily="34" charset="0"/>
              <a:ea typeface="Tahoma" pitchFamily="34" charset="0"/>
              <a:cs typeface="Tahoma" pitchFamily="34" charset="0"/>
            </a:endParaRPr>
          </a:p>
        </p:txBody>
      </p:sp>
      <p:sp>
        <p:nvSpPr>
          <p:cNvPr id="3" name="2 - Θέση περιεχομένου"/>
          <p:cNvSpPr>
            <a:spLocks noGrp="1"/>
          </p:cNvSpPr>
          <p:nvPr>
            <p:ph idx="1"/>
          </p:nvPr>
        </p:nvSpPr>
        <p:spPr>
          <a:xfrm>
            <a:off x="0" y="1417638"/>
            <a:ext cx="9144000" cy="5440362"/>
          </a:xfrm>
          <a:solidFill>
            <a:schemeClr val="accent2">
              <a:lumMod val="60000"/>
              <a:lumOff val="40000"/>
            </a:schemeClr>
          </a:solidFill>
        </p:spPr>
        <p:txBody>
          <a:bodyPr>
            <a:normAutofit fontScale="62500" lnSpcReduction="20000"/>
          </a:bodyPr>
          <a:lstStyle/>
          <a:p>
            <a:pPr marL="0" lvl="0" indent="0">
              <a:buNone/>
            </a:pPr>
            <a:r>
              <a:rPr lang="fr-FR" b="1" dirty="0"/>
              <a:t>Consigne :</a:t>
            </a:r>
            <a:r>
              <a:rPr lang="fr-FR" dirty="0"/>
              <a:t>Ecoutez le document sonore et complétez le texte</a:t>
            </a:r>
            <a:endParaRPr lang="el-GR" dirty="0"/>
          </a:p>
          <a:p>
            <a:r>
              <a:rPr lang="fr-FR" dirty="0"/>
              <a:t> </a:t>
            </a:r>
            <a:endParaRPr lang="el-GR" dirty="0"/>
          </a:p>
          <a:p>
            <a:pPr lvl="0"/>
            <a:r>
              <a:rPr lang="fr-FR" dirty="0"/>
              <a:t>Jacques a beaucoup </a:t>
            </a:r>
            <a:r>
              <a:rPr lang="fr-FR" dirty="0" err="1"/>
              <a:t>de____________</a:t>
            </a:r>
            <a:r>
              <a:rPr lang="fr-FR" dirty="0"/>
              <a:t>. C’est un garçon ______ et courtois. Il est un peu _______ mais quand on le connaît mieux, on voit que c’est quelqu’un de très ________. Il est intelligent et réaliste. Au travail, tout le monde dit qu’il est ___________, précis et surtout très sérieux.</a:t>
            </a:r>
            <a:endParaRPr lang="el-GR" dirty="0"/>
          </a:p>
          <a:p>
            <a:pPr lvl="0"/>
            <a:r>
              <a:rPr lang="fr-FR" dirty="0"/>
              <a:t>Elodie est une fille toujours très volontaire. Elle est __________, enthousiaste et toujours très ______. C’est une fille très amusante, très ________ sur qui on peut compter. Elle a pourtant un petit défaut, elle a l’esprit un peu brouillon et elle n’est pas __________.</a:t>
            </a:r>
            <a:endParaRPr lang="el-GR" dirty="0"/>
          </a:p>
          <a:p>
            <a:pPr lvl="0"/>
            <a:r>
              <a:rPr lang="fr-FR" dirty="0" err="1"/>
              <a:t>Anissa</a:t>
            </a:r>
            <a:r>
              <a:rPr lang="fr-FR" dirty="0"/>
              <a:t> au contraire est une femme très ordonnée. Elle est très sérieuse, peut-être un peu trop. Elle est toujours bien ____________ au travail comme chez elle. C’est une femme _________, intelligente et très compétente. Son principal ________ est d’être un peu pessimiste.</a:t>
            </a:r>
            <a:endParaRPr lang="el-GR" dirty="0"/>
          </a:p>
          <a:p>
            <a:pPr lvl="0"/>
            <a:r>
              <a:rPr lang="fr-FR" dirty="0"/>
              <a:t>Sylvain est fainéant. Il n’aime pas travailler et quand il travaille, il n’est pas organisé, il n’est pas _________ et on ne peut pas compter sur lui. Mais c’est un garçon honnête, gentil et très original. Il est drôle mais parfois un peu __________.</a:t>
            </a:r>
            <a:endParaRPr lang="el-GR" dirty="0"/>
          </a:p>
          <a:p>
            <a:pPr lvl="0"/>
            <a:r>
              <a:rPr lang="fr-FR" dirty="0"/>
              <a:t>Adeline est  romantique. C’est une fille ________, un peu ____________ jamais drôle. Elle est __________, polie, un peu trop gentille et assez ennuyeuse.</a:t>
            </a:r>
            <a:endParaRPr lang="el-GR" dirty="0"/>
          </a:p>
          <a:p>
            <a:r>
              <a:rPr lang="fr-FR" dirty="0"/>
              <a:t> </a:t>
            </a:r>
            <a:endParaRPr lang="el-GR" dirty="0"/>
          </a:p>
          <a:p>
            <a:endParaRPr lang="el-GR" dirty="0"/>
          </a:p>
        </p:txBody>
      </p:sp>
    </p:spTree>
  </p:cSld>
  <p:clrMapOvr>
    <a:masterClrMapping/>
  </p:clrMapOvr>
</p:sld>
</file>

<file path=ppt/theme/theme1.xml><?xml version="1.0" encoding="utf-8"?>
<a:theme xmlns:a="http://schemas.openxmlformats.org/drawingml/2006/main" name="Θέμα του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52</TotalTime>
  <Words>643</Words>
  <Application>Microsoft Office PowerPoint</Application>
  <PresentationFormat>Προβολή στην οθόνη (4:3)</PresentationFormat>
  <Paragraphs>45</Paragraphs>
  <Slides>8</Slides>
  <Notes>0</Notes>
  <HiddenSlides>0</HiddenSlides>
  <MMClips>0</MMClips>
  <ScaleCrop>false</ScaleCrop>
  <HeadingPairs>
    <vt:vector size="6" baseType="variant">
      <vt:variant>
        <vt:lpstr>Γραμματοσειρές που χρησιμοποιούνται</vt:lpstr>
      </vt:variant>
      <vt:variant>
        <vt:i4>3</vt:i4>
      </vt:variant>
      <vt:variant>
        <vt:lpstr>Θέμα</vt:lpstr>
      </vt:variant>
      <vt:variant>
        <vt:i4>1</vt:i4>
      </vt:variant>
      <vt:variant>
        <vt:lpstr>Τίτλοι διαφανειών</vt:lpstr>
      </vt:variant>
      <vt:variant>
        <vt:i4>8</vt:i4>
      </vt:variant>
    </vt:vector>
  </HeadingPairs>
  <TitlesOfParts>
    <vt:vector size="12" baseType="lpstr">
      <vt:lpstr>Arial</vt:lpstr>
      <vt:lpstr>Calibri</vt:lpstr>
      <vt:lpstr>Tahoma</vt:lpstr>
      <vt:lpstr>Θέμα του Office</vt:lpstr>
      <vt:lpstr>Description morale (Le caractère)</vt:lpstr>
      <vt:lpstr>Παρουσίαση του PowerPoint</vt:lpstr>
      <vt:lpstr>Παρουσίαση του PowerPoint</vt:lpstr>
      <vt:lpstr>Activité 1 Consigne : Trouvez  les mots </vt:lpstr>
      <vt:lpstr>Activité 2  Regardez la vidéo au lien https://www.laits.utexas.edu/fi/fivideo/chapitre-04-vocabulaire-en-contexte-le-portrait-moral et repérer les mots qui désignent  le caractère</vt:lpstr>
      <vt:lpstr>Activité 3 Consigne : Regardez la vidéo au lien https://www.laits.utexas.edu/fi/node/28942 et dites qui  est-ce ? Franc, Jean- Charles, Stéphanie ou Virginie? </vt:lpstr>
      <vt:lpstr>Activité 3 https://www.liveworksheets.com/w/fr/francais-langue-etrangere-fle/553427   </vt:lpstr>
      <vt:lpstr>Activité 4 https://www.podcastfrancaisfacile.com/vocabulaire/qualites-defauts.html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Le caractère</dc:title>
  <dc:creator>Μαρια</dc:creator>
  <cp:lastModifiedBy>ΓΥΜΝΑΣΙΟ-108</cp:lastModifiedBy>
  <cp:revision>7</cp:revision>
  <dcterms:created xsi:type="dcterms:W3CDTF">2024-11-11T12:40:35Z</dcterms:created>
  <dcterms:modified xsi:type="dcterms:W3CDTF">2024-11-14T09:44:09Z</dcterms:modified>
</cp:coreProperties>
</file>