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138" y="-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3FEF-AC61-407C-AB2D-27F8009017C2}" type="datetimeFigureOut">
              <a:rPr lang="el-GR" smtClean="0"/>
              <a:t>27/9/2024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E19A-F8EB-4F5B-9CB7-7BA60536D87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3FEF-AC61-407C-AB2D-27F8009017C2}" type="datetimeFigureOut">
              <a:rPr lang="el-GR" smtClean="0"/>
              <a:t>27/9/2024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E19A-F8EB-4F5B-9CB7-7BA60536D87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3FEF-AC61-407C-AB2D-27F8009017C2}" type="datetimeFigureOut">
              <a:rPr lang="el-GR" smtClean="0"/>
              <a:t>27/9/2024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E19A-F8EB-4F5B-9CB7-7BA60536D87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3FEF-AC61-407C-AB2D-27F8009017C2}" type="datetimeFigureOut">
              <a:rPr lang="el-GR" smtClean="0"/>
              <a:t>27/9/2024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E19A-F8EB-4F5B-9CB7-7BA60536D87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3FEF-AC61-407C-AB2D-27F8009017C2}" type="datetimeFigureOut">
              <a:rPr lang="el-GR" smtClean="0"/>
              <a:t>27/9/2024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E19A-F8EB-4F5B-9CB7-7BA60536D87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3FEF-AC61-407C-AB2D-27F8009017C2}" type="datetimeFigureOut">
              <a:rPr lang="el-GR" smtClean="0"/>
              <a:t>27/9/2024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E19A-F8EB-4F5B-9CB7-7BA60536D87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3FEF-AC61-407C-AB2D-27F8009017C2}" type="datetimeFigureOut">
              <a:rPr lang="el-GR" smtClean="0"/>
              <a:t>27/9/2024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E19A-F8EB-4F5B-9CB7-7BA60536D87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3FEF-AC61-407C-AB2D-27F8009017C2}" type="datetimeFigureOut">
              <a:rPr lang="el-GR" smtClean="0"/>
              <a:t>27/9/2024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E19A-F8EB-4F5B-9CB7-7BA60536D87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3FEF-AC61-407C-AB2D-27F8009017C2}" type="datetimeFigureOut">
              <a:rPr lang="el-GR" smtClean="0"/>
              <a:t>27/9/2024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E19A-F8EB-4F5B-9CB7-7BA60536D87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3FEF-AC61-407C-AB2D-27F8009017C2}" type="datetimeFigureOut">
              <a:rPr lang="el-GR" smtClean="0"/>
              <a:t>27/9/2024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E19A-F8EB-4F5B-9CB7-7BA60536D87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3FEF-AC61-407C-AB2D-27F8009017C2}" type="datetimeFigureOut">
              <a:rPr lang="el-GR" smtClean="0"/>
              <a:t>27/9/2024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E19A-F8EB-4F5B-9CB7-7BA60536D87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73FEF-AC61-407C-AB2D-27F8009017C2}" type="datetimeFigureOut">
              <a:rPr lang="el-GR" smtClean="0"/>
              <a:t>27/9/2024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DE19A-F8EB-4F5B-9CB7-7BA60536D874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600450"/>
          </a:xfrm>
          <a:solidFill>
            <a:schemeClr val="accent6"/>
          </a:solidFill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LES COMPARATIFS ET LES SUPERLATIFS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3645024"/>
            <a:ext cx="9144000" cy="3212976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l-GR" b="1" dirty="0"/>
              <a:t>ΠΡΟΤΥΠΟ ΛΥΚΕΙΟ ΒΑΡΒΑΚΕΙΟΥ ΣΧΟΛΗΣ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/>
          </a:solidFill>
        </p:spPr>
        <p:txBody>
          <a:bodyPr/>
          <a:lstStyle/>
          <a:p>
            <a:r>
              <a:rPr lang="fr-FR" dirty="0"/>
              <a:t>Adjectifs –adverbes-noms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0" y="1412776"/>
            <a:ext cx="4495800" cy="544522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Comparaison des qualités</a:t>
            </a:r>
          </a:p>
          <a:p>
            <a:pPr>
              <a:buNone/>
            </a:pP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(adjectifs et adverbes)</a:t>
            </a:r>
          </a:p>
          <a:p>
            <a:pPr>
              <a:buNone/>
            </a:pPr>
            <a:r>
              <a:rPr lang="fr-FR" sz="1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plus … que (on ne prononce pas « s »)</a:t>
            </a:r>
          </a:p>
          <a:p>
            <a:pPr>
              <a:buNone/>
            </a:pP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Ex. Lyon est plus grand que Nantes.</a:t>
            </a:r>
            <a:endParaRPr lang="el-GR" sz="1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fr-FR" sz="1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aussi … que</a:t>
            </a:r>
          </a:p>
          <a:p>
            <a:pPr>
              <a:buNone/>
            </a:pP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Ex. C'est aussi cher en France qu'en Italie.</a:t>
            </a:r>
          </a:p>
          <a:p>
            <a:pPr>
              <a:buNone/>
            </a:pPr>
            <a:r>
              <a:rPr lang="fr-FR" sz="1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moins … que</a:t>
            </a:r>
          </a:p>
          <a:p>
            <a:pPr>
              <a:buNone/>
            </a:pP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Ex. Tu es moins rapide que moi.</a:t>
            </a:r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499992" y="1412776"/>
            <a:ext cx="4644008" cy="544522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Comparaison des quantités</a:t>
            </a:r>
          </a:p>
          <a:p>
            <a:pPr>
              <a:buNone/>
            </a:pP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(noms et verbes</a:t>
            </a:r>
          </a:p>
          <a:p>
            <a:pPr>
              <a:buNone/>
            </a:pPr>
            <a:r>
              <a:rPr lang="fr-FR" sz="1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plus (de) … que (de) (on prononce « s »)</a:t>
            </a:r>
          </a:p>
          <a:p>
            <a:pPr>
              <a:buNone/>
            </a:pP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Ex. Maria a plus travaillé que Mick.</a:t>
            </a:r>
          </a:p>
          <a:p>
            <a:pPr>
              <a:buNone/>
            </a:pPr>
            <a:r>
              <a:rPr lang="fr-FR" sz="1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autant (de) … que (de)</a:t>
            </a:r>
          </a:p>
          <a:p>
            <a:pPr>
              <a:buNone/>
            </a:pP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Ex. J'ai mangé autant de pizzas que de frites.</a:t>
            </a:r>
          </a:p>
          <a:p>
            <a:pPr>
              <a:buNone/>
            </a:pPr>
            <a:r>
              <a:rPr lang="fr-FR" sz="1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moins (de) … que (de)</a:t>
            </a:r>
          </a:p>
          <a:p>
            <a:pPr>
              <a:buNone/>
            </a:pP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Ex. Il gagne moins d'argent que sa femme.</a:t>
            </a:r>
            <a:endParaRPr lang="el-GR" sz="1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/>
          </a:solidFill>
        </p:spPr>
        <p:txBody>
          <a:bodyPr/>
          <a:lstStyle/>
          <a:p>
            <a:r>
              <a:rPr lang="en-CA" dirty="0" err="1"/>
              <a:t>Mieux</a:t>
            </a:r>
            <a:r>
              <a:rPr lang="en-CA" dirty="0"/>
              <a:t> et </a:t>
            </a:r>
            <a:r>
              <a:rPr lang="en-CA" dirty="0" err="1"/>
              <a:t>Meilleur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b="1" dirty="0"/>
              <a:t>bon, adjectif </a:t>
            </a:r>
            <a:r>
              <a:rPr lang="fr-FR" dirty="0"/>
              <a:t>= jugement des sens (le goût, l'appréciation), affectif</a:t>
            </a:r>
          </a:p>
          <a:p>
            <a:pPr>
              <a:buNone/>
            </a:pPr>
            <a:r>
              <a:rPr lang="fr-FR" dirty="0"/>
              <a:t>→ meilleur(e) - aussi bon - moins bon</a:t>
            </a:r>
          </a:p>
          <a:p>
            <a:pPr>
              <a:buNone/>
            </a:pPr>
            <a:r>
              <a:rPr lang="fr-FR" dirty="0"/>
              <a:t>       Je suis meilleure danseuse qu'elle.</a:t>
            </a:r>
          </a:p>
          <a:p>
            <a:pPr>
              <a:buNone/>
            </a:pPr>
            <a:r>
              <a:rPr lang="fr-FR" dirty="0"/>
              <a:t>      Ce gâteau est aussi bon que l'autre.</a:t>
            </a:r>
          </a:p>
          <a:p>
            <a:pPr>
              <a:buNone/>
            </a:pPr>
            <a:r>
              <a:rPr lang="fr-FR" dirty="0"/>
              <a:t>      Le café est moins bon qu'hier.</a:t>
            </a:r>
          </a:p>
          <a:p>
            <a:pPr>
              <a:buNone/>
            </a:pPr>
            <a:r>
              <a:rPr lang="fr-FR" b="1" dirty="0"/>
              <a:t>≠ mauvais → </a:t>
            </a:r>
            <a:r>
              <a:rPr lang="fr-FR" dirty="0"/>
              <a:t>Ce vin est plus mauvais que l'autre / Le café est pire qu'hier.</a:t>
            </a:r>
          </a:p>
          <a:p>
            <a:pPr>
              <a:buNone/>
            </a:pPr>
            <a:r>
              <a:rPr lang="fr-FR" dirty="0"/>
              <a:t>  C'est le plus mauvais vin./ C'est le pire café.</a:t>
            </a:r>
          </a:p>
          <a:p>
            <a:pPr>
              <a:buNone/>
            </a:pPr>
            <a:r>
              <a:rPr lang="fr-FR" b="1" dirty="0"/>
              <a:t>bien, adverbe </a:t>
            </a:r>
            <a:r>
              <a:rPr lang="fr-FR" dirty="0"/>
              <a:t>= porte sur un verbe ou adjectif avec le verbe être (devenir, sembler...) = jugement intellectuel, moral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b="1" dirty="0"/>
              <a:t>→ mieux - aussi bien - moins bien</a:t>
            </a:r>
          </a:p>
          <a:p>
            <a:pPr>
              <a:buNone/>
            </a:pPr>
            <a:r>
              <a:rPr lang="fr-FR" dirty="0"/>
              <a:t>Il parle mieux français que moi.(adverbe)</a:t>
            </a:r>
          </a:p>
          <a:p>
            <a:pPr>
              <a:buNone/>
            </a:pPr>
            <a:r>
              <a:rPr lang="fr-FR" dirty="0"/>
              <a:t>Ton discours était aussi bien que le discours du directeur. (adjectif)</a:t>
            </a:r>
          </a:p>
          <a:p>
            <a:pPr>
              <a:buNone/>
            </a:pPr>
            <a:r>
              <a:rPr lang="fr-FR" dirty="0"/>
              <a:t>Ton devoir est moins bien qu'hier. (adjectif)</a:t>
            </a:r>
          </a:p>
          <a:p>
            <a:pPr>
              <a:buNone/>
            </a:pPr>
            <a:r>
              <a:rPr lang="fr-FR" b="1" dirty="0"/>
              <a:t>≠ mal </a:t>
            </a:r>
            <a:r>
              <a:rPr lang="fr-FR" dirty="0"/>
              <a:t>→ Il chante plus mal que son frère.</a:t>
            </a:r>
          </a:p>
          <a:p>
            <a:pPr>
              <a:buNone/>
            </a:pPr>
            <a:r>
              <a:rPr lang="fr-FR" dirty="0"/>
              <a:t> C'est lui qui chante le plus m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/>
          </a:solidFill>
        </p:spPr>
        <p:txBody>
          <a:bodyPr/>
          <a:lstStyle/>
          <a:p>
            <a:r>
              <a:rPr lang="en-CA" dirty="0" err="1"/>
              <a:t>Superlatifs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b="1" dirty="0"/>
              <a:t>le/la/les plus </a:t>
            </a:r>
          </a:p>
          <a:p>
            <a:pPr>
              <a:buNone/>
            </a:pPr>
            <a:r>
              <a:rPr lang="fr-FR" dirty="0" err="1"/>
              <a:t>Ex.Elle</a:t>
            </a:r>
            <a:r>
              <a:rPr lang="fr-FR" dirty="0"/>
              <a:t> est la plus jeune. Il est le plus grand de la classe.</a:t>
            </a:r>
          </a:p>
          <a:p>
            <a:r>
              <a:rPr lang="fr-FR" b="1" dirty="0"/>
              <a:t>le/la/les moins </a:t>
            </a:r>
          </a:p>
          <a:p>
            <a:pPr>
              <a:buNone/>
            </a:pPr>
            <a:r>
              <a:rPr lang="fr-FR" dirty="0" err="1"/>
              <a:t>Ex.Tu</a:t>
            </a:r>
            <a:r>
              <a:rPr lang="fr-FR" dirty="0"/>
              <a:t> es le moins bavard. Ce sont les moins chers.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/>
          </a:solidFill>
        </p:spPr>
        <p:txBody>
          <a:bodyPr/>
          <a:lstStyle/>
          <a:p>
            <a:r>
              <a:rPr lang="fr-FR" dirty="0"/>
              <a:t>Activité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b="1" dirty="0"/>
              <a:t>1. Complétez ces phrases avec plus (de)...que (de), moins(de)...que(de), aussi...que ou autant (de)...que (de).</a:t>
            </a:r>
          </a:p>
          <a:p>
            <a:pPr>
              <a:buNone/>
            </a:pPr>
            <a:r>
              <a:rPr lang="fr-FR" dirty="0"/>
              <a:t>1. (- naturel) Les aliments sont avant. </a:t>
            </a:r>
            <a:r>
              <a:rPr lang="fr-FR" dirty="0">
                <a:sym typeface="Symbol"/>
              </a:rPr>
              <a:t> </a:t>
            </a:r>
            <a:r>
              <a:rPr lang="fr-FR" dirty="0"/>
              <a:t>Les aliments </a:t>
            </a:r>
            <a:r>
              <a:rPr lang="fr-FR" b="1" dirty="0"/>
              <a:t>sont moins </a:t>
            </a:r>
            <a:r>
              <a:rPr lang="fr-FR" dirty="0"/>
              <a:t>naturels </a:t>
            </a:r>
            <a:r>
              <a:rPr lang="fr-FR" b="1" dirty="0"/>
              <a:t>qu'</a:t>
            </a:r>
            <a:r>
              <a:rPr lang="fr-FR" dirty="0"/>
              <a:t>avant.</a:t>
            </a:r>
          </a:p>
          <a:p>
            <a:pPr>
              <a:buNone/>
            </a:pPr>
            <a:r>
              <a:rPr lang="fr-FR" dirty="0"/>
              <a:t>2. (+ indépendant) Les femmes sont</a:t>
            </a:r>
            <a:r>
              <a:rPr lang="el-GR" dirty="0"/>
              <a:t>_______</a:t>
            </a:r>
            <a:r>
              <a:rPr lang="fr-FR" dirty="0"/>
              <a:t> il y a 50 ans.</a:t>
            </a:r>
          </a:p>
          <a:p>
            <a:pPr>
              <a:buNone/>
            </a:pPr>
            <a:r>
              <a:rPr lang="fr-FR" dirty="0"/>
              <a:t>3. (- dangereux) Les voyages sont </a:t>
            </a:r>
            <a:r>
              <a:rPr lang="el-GR" dirty="0"/>
              <a:t>_________</a:t>
            </a:r>
            <a:r>
              <a:rPr lang="fr-FR" dirty="0"/>
              <a:t>dans le passé.</a:t>
            </a:r>
          </a:p>
          <a:p>
            <a:pPr>
              <a:buNone/>
            </a:pPr>
            <a:r>
              <a:rPr lang="fr-FR" dirty="0"/>
              <a:t>4. (= mystérieux) L'homme est </a:t>
            </a:r>
            <a:r>
              <a:rPr lang="el-GR" dirty="0"/>
              <a:t>________</a:t>
            </a:r>
            <a:r>
              <a:rPr lang="fr-FR" dirty="0"/>
              <a:t>autrefois.</a:t>
            </a:r>
          </a:p>
          <a:p>
            <a:pPr>
              <a:buNone/>
            </a:pPr>
            <a:r>
              <a:rPr lang="fr-FR" dirty="0"/>
              <a:t>5. (+ vite) Les informations circulent </a:t>
            </a:r>
            <a:r>
              <a:rPr lang="el-GR" dirty="0"/>
              <a:t>_______</a:t>
            </a:r>
            <a:r>
              <a:rPr lang="fr-FR" dirty="0"/>
              <a:t>au dernier siècle.</a:t>
            </a:r>
          </a:p>
          <a:p>
            <a:pPr>
              <a:buNone/>
            </a:pPr>
            <a:r>
              <a:rPr lang="fr-FR" dirty="0"/>
              <a:t>6. (- grand) Les femmes sont </a:t>
            </a:r>
            <a:r>
              <a:rPr lang="el-GR" dirty="0"/>
              <a:t>______</a:t>
            </a:r>
            <a:r>
              <a:rPr lang="fr-FR" dirty="0"/>
              <a:t>les hommes.</a:t>
            </a:r>
          </a:p>
          <a:p>
            <a:pPr>
              <a:buNone/>
            </a:pPr>
            <a:r>
              <a:rPr lang="fr-FR" dirty="0"/>
              <a:t>7. (= long) Le mois de janvier</a:t>
            </a:r>
            <a:r>
              <a:rPr lang="el-GR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l-GR" dirty="0"/>
              <a:t>________</a:t>
            </a:r>
            <a:r>
              <a:rPr lang="fr-FR" dirty="0"/>
              <a:t> le mois de mars.</a:t>
            </a:r>
          </a:p>
          <a:p>
            <a:pPr>
              <a:buNone/>
            </a:pPr>
            <a:r>
              <a:rPr lang="fr-FR" dirty="0"/>
              <a:t>8. (=bavarde) Ma voisine</a:t>
            </a:r>
            <a:r>
              <a:rPr lang="el-GR" dirty="0"/>
              <a:t> </a:t>
            </a:r>
            <a:r>
              <a:rPr lang="en-US" dirty="0" err="1"/>
              <a:t>est</a:t>
            </a:r>
            <a:r>
              <a:rPr lang="en-US" dirty="0"/>
              <a:t>__________</a:t>
            </a:r>
            <a:r>
              <a:rPr lang="fr-FR" dirty="0"/>
              <a:t>  ma fille !</a:t>
            </a:r>
          </a:p>
          <a:p>
            <a:pPr>
              <a:buNone/>
            </a:pPr>
            <a:r>
              <a:rPr lang="fr-FR" dirty="0"/>
              <a:t>9. (+ amis sur Facebook) J’ai _________dans la vie réelle.</a:t>
            </a:r>
          </a:p>
          <a:p>
            <a:pPr>
              <a:buNone/>
            </a:pPr>
            <a:r>
              <a:rPr lang="fr-FR" dirty="0"/>
              <a:t>10. (= travail) J’ai _________toi !</a:t>
            </a:r>
          </a:p>
          <a:p>
            <a:pPr>
              <a:buNone/>
            </a:pPr>
            <a:r>
              <a:rPr lang="fr-FR" dirty="0"/>
              <a:t>11. (= adorables) Les enfants __________les adultes.</a:t>
            </a:r>
          </a:p>
          <a:p>
            <a:pPr>
              <a:buNone/>
            </a:pPr>
            <a:r>
              <a:rPr lang="fr-FR" dirty="0"/>
              <a:t>12. (= jeux vidéos) Il a ______ livres.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6"/>
          </a:solidFill>
        </p:spPr>
        <p:txBody>
          <a:bodyPr/>
          <a:lstStyle/>
          <a:p>
            <a:r>
              <a:rPr lang="fr-FR" dirty="0"/>
              <a:t>Activité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fr-FR" dirty="0"/>
              <a:t>2. À vous de comparer...</a:t>
            </a:r>
          </a:p>
          <a:p>
            <a:pPr>
              <a:buNone/>
            </a:pPr>
            <a:r>
              <a:rPr lang="fr-FR" dirty="0"/>
              <a:t>1. la France / mon pays</a:t>
            </a:r>
          </a:p>
          <a:p>
            <a:pPr>
              <a:buNone/>
            </a:pPr>
            <a:r>
              <a:rPr lang="fr-FR" dirty="0"/>
              <a:t>2. le vin / l'eau</a:t>
            </a:r>
          </a:p>
          <a:p>
            <a:pPr>
              <a:buNone/>
            </a:pPr>
            <a:r>
              <a:rPr lang="fr-FR" dirty="0"/>
              <a:t>3. les femmes / les hommes</a:t>
            </a:r>
          </a:p>
          <a:p>
            <a:pPr>
              <a:buNone/>
            </a:pPr>
            <a:r>
              <a:rPr lang="fr-FR" dirty="0"/>
              <a:t>4. la télé / internet</a:t>
            </a:r>
          </a:p>
          <a:p>
            <a:pPr>
              <a:buNone/>
            </a:pPr>
            <a:r>
              <a:rPr lang="fr-FR" dirty="0"/>
              <a:t>5. la cuisine française / de mon pays</a:t>
            </a:r>
          </a:p>
          <a:p>
            <a:pPr>
              <a:buNone/>
            </a:pPr>
            <a:r>
              <a:rPr lang="fr-FR" dirty="0"/>
              <a:t>6. les français / les habitants de mon pays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587</Words>
  <Application>Microsoft Office PowerPoint</Application>
  <PresentationFormat>Προβολή στην οθόνη (4:3)</PresentationFormat>
  <Paragraphs>61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Tahoma</vt:lpstr>
      <vt:lpstr>Θέμα του Office</vt:lpstr>
      <vt:lpstr>LES COMPARATIFS ET LES SUPERLATIFS</vt:lpstr>
      <vt:lpstr>Adjectifs –adverbes-noms</vt:lpstr>
      <vt:lpstr>Mieux et Meilleur</vt:lpstr>
      <vt:lpstr>Superlatifs</vt:lpstr>
      <vt:lpstr>Activité</vt:lpstr>
      <vt:lpstr>Activité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COMPARATIFS ET LES SUPERLATIFS</dc:title>
  <dc:creator>teachers</dc:creator>
  <cp:lastModifiedBy>Teachers-217</cp:lastModifiedBy>
  <cp:revision>2</cp:revision>
  <dcterms:created xsi:type="dcterms:W3CDTF">2024-09-27T06:10:50Z</dcterms:created>
  <dcterms:modified xsi:type="dcterms:W3CDTF">2024-09-27T10:57:50Z</dcterms:modified>
</cp:coreProperties>
</file>