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2" r:id="rId6"/>
    <p:sldId id="263" r:id="rId7"/>
    <p:sldId id="260" r:id="rId8"/>
    <p:sldId id="261"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3" d="100"/>
          <a:sy n="113" d="100"/>
        </p:scale>
        <p:origin x="94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hasCustomPrompt="1"/>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hasCustomPrompt="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hasCustomPrompt="1"/>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hasCustomPrompt="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a:t>Kλικ για επεξεργασία του τίτλου</a:t>
            </a:r>
          </a:p>
        </p:txBody>
      </p:sp>
      <p:sp>
        <p:nvSpPr>
          <p:cNvPr id="3" name="2 - Θέση περιεχομένου"/>
          <p:cNvSpPr>
            <a:spLocks noGrp="1"/>
          </p:cNvSpPr>
          <p:nvPr>
            <p:ph idx="1" hasCustomPrompt="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a:t>Kλικ για επεξεργασία του τίτλου</a:t>
            </a:r>
          </a:p>
        </p:txBody>
      </p:sp>
      <p:sp>
        <p:nvSpPr>
          <p:cNvPr id="3" name="2 - Θέση περιεχομένου"/>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5A15028-93B3-49E5-9DF5-63BD367E1546}" type="datetimeFigureOut">
              <a:rPr lang="el-GR" smtClean="0"/>
              <a:t>13/11/2024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D5FF827-1824-4A95-8341-3F031F9EBBFE}"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A15028-93B3-49E5-9DF5-63BD367E1546}" type="datetimeFigureOut">
              <a:rPr lang="el-GR" smtClean="0"/>
              <a:t>13/11/2024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FF827-1824-4A95-8341-3F031F9EBBFE}"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jgYTwQCaZZ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palaisdetokyo.com/lieu-et-son-histoire/?gad_source=1&amp;gclid=Cj0KCQiAoae5BhCNARIsADVLzZcGH7kdIDl64D6Fxc-rFh_u8gI-Sg8WKQ2AApYCAG_oTRXlMqoard0aAiBSEALw_wc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unmu4yKfBg0&amp;t=101s&amp;ab_channel=EasyFrench"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ordwall.net/fr/resource/9269074/francese/sport-et-loisirs" TargetMode="External"/><Relationship Id="rId2" Type="http://schemas.openxmlformats.org/officeDocument/2006/relationships/hyperlink" Target="https://wordwall.net/fr/resource/2636323/activit%c3%a9s-apr%c3%a8s-l%c3%a9col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3600450"/>
          </a:xfrm>
          <a:solidFill>
            <a:schemeClr val="accent5">
              <a:lumMod val="20000"/>
              <a:lumOff val="80000"/>
            </a:schemeClr>
          </a:solidFill>
        </p:spPr>
        <p:txBody>
          <a:bodyPr/>
          <a:lstStyle/>
          <a:p>
            <a:r>
              <a:rPr lang="fr-FR" b="1" dirty="0">
                <a:solidFill>
                  <a:srgbClr val="FF0000"/>
                </a:solidFill>
              </a:rPr>
              <a:t>Les loisirs 2</a:t>
            </a:r>
            <a:endParaRPr lang="el-GR" b="1" dirty="0">
              <a:solidFill>
                <a:srgbClr val="FF0000"/>
              </a:solidFill>
            </a:endParaRPr>
          </a:p>
        </p:txBody>
      </p:sp>
      <p:sp>
        <p:nvSpPr>
          <p:cNvPr id="3" name="2 - Υπότιτλος"/>
          <p:cNvSpPr>
            <a:spLocks noGrp="1"/>
          </p:cNvSpPr>
          <p:nvPr>
            <p:ph type="subTitle" idx="1"/>
          </p:nvPr>
        </p:nvSpPr>
        <p:spPr>
          <a:xfrm>
            <a:off x="0" y="3643314"/>
            <a:ext cx="9144000" cy="3214686"/>
          </a:xfrm>
          <a:solidFill>
            <a:schemeClr val="accent5">
              <a:lumMod val="40000"/>
              <a:lumOff val="60000"/>
            </a:schemeClr>
          </a:solidFill>
        </p:spPr>
        <p:txBody>
          <a:bodyPr/>
          <a:lstStyle/>
          <a:p>
            <a:endParaRPr lang="el-GR" dirty="0"/>
          </a:p>
        </p:txBody>
      </p:sp>
      <p:pic>
        <p:nvPicPr>
          <p:cNvPr id="4" name="3 - Εικόνα" descr="ACTIVITÉS ET TEMPS LIBRE - LES FÉES DU FLE"/>
          <p:cNvPicPr/>
          <p:nvPr/>
        </p:nvPicPr>
        <p:blipFill>
          <a:blip r:embed="rId2"/>
          <a:srcRect/>
          <a:stretch>
            <a:fillRect/>
          </a:stretch>
        </p:blipFill>
        <p:spPr bwMode="auto">
          <a:xfrm>
            <a:off x="0" y="3571876"/>
            <a:ext cx="9144000" cy="328612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928670"/>
          </a:xfrm>
          <a:solidFill>
            <a:schemeClr val="accent5">
              <a:lumMod val="20000"/>
              <a:lumOff val="80000"/>
            </a:schemeClr>
          </a:solidFill>
        </p:spPr>
        <p:txBody>
          <a:bodyPr>
            <a:normAutofit fontScale="90000"/>
          </a:bodyPr>
          <a:lstStyle/>
          <a:p>
            <a:br>
              <a:rPr lang="fr-FR" sz="2200" b="1" dirty="0">
                <a:latin typeface="Tahoma" panose="020B0604030504040204" pitchFamily="34" charset="0"/>
                <a:ea typeface="Tahoma" panose="020B0604030504040204" pitchFamily="34" charset="0"/>
                <a:cs typeface="Tahoma" panose="020B0604030504040204" pitchFamily="34" charset="0"/>
              </a:rPr>
            </a:br>
            <a:br>
              <a:rPr lang="fr-FR" sz="2200" b="1" dirty="0">
                <a:latin typeface="Tahoma" panose="020B0604030504040204" pitchFamily="34" charset="0"/>
                <a:ea typeface="Tahoma" panose="020B0604030504040204" pitchFamily="34" charset="0"/>
                <a:cs typeface="Tahoma" panose="020B0604030504040204" pitchFamily="34" charset="0"/>
              </a:rPr>
            </a:br>
            <a:br>
              <a:rPr lang="fr-FR" sz="2200" b="1" dirty="0">
                <a:latin typeface="Tahoma" panose="020B0604030504040204" pitchFamily="34" charset="0"/>
                <a:ea typeface="Tahoma" panose="020B0604030504040204" pitchFamily="34" charset="0"/>
                <a:cs typeface="Tahoma" panose="020B0604030504040204" pitchFamily="34" charset="0"/>
              </a:rPr>
            </a:br>
            <a:r>
              <a:rPr lang="fr-FR" sz="2200" b="1" dirty="0">
                <a:latin typeface="Tahoma" panose="020B0604030504040204" pitchFamily="34" charset="0"/>
                <a:ea typeface="Tahoma" panose="020B0604030504040204" pitchFamily="34" charset="0"/>
                <a:cs typeface="Tahoma" panose="020B0604030504040204" pitchFamily="34" charset="0"/>
              </a:rPr>
              <a:t>Parlons des loisirs (transcription)</a:t>
            </a:r>
            <a:r>
              <a:rPr lang="fr-FR" sz="2200" dirty="0">
                <a:latin typeface="Tahoma" panose="020B0604030504040204" pitchFamily="34" charset="0"/>
                <a:ea typeface="Tahoma" panose="020B0604030504040204" pitchFamily="34" charset="0"/>
                <a:cs typeface="Tahoma" panose="020B0604030504040204" pitchFamily="34" charset="0"/>
              </a:rPr>
              <a:t> </a:t>
            </a:r>
            <a:br>
              <a:rPr lang="el-GR" sz="2200" dirty="0">
                <a:latin typeface="Tahoma" panose="020B0604030504040204" pitchFamily="34" charset="0"/>
                <a:ea typeface="Tahoma" panose="020B0604030504040204" pitchFamily="34" charset="0"/>
                <a:cs typeface="Tahoma" panose="020B0604030504040204" pitchFamily="34" charset="0"/>
              </a:rPr>
            </a:br>
            <a:r>
              <a:rPr lang="fr-FR" sz="2200" b="1" u="sng" dirty="0">
                <a:latin typeface="Tahoma" panose="020B0604030504040204" pitchFamily="34" charset="0"/>
                <a:ea typeface="Tahoma" panose="020B0604030504040204" pitchFamily="34" charset="0"/>
                <a:cs typeface="Tahoma" panose="020B0604030504040204" pitchFamily="34" charset="0"/>
                <a:hlinkClick r:id="rId2"/>
              </a:rPr>
              <a:t>https://www.youtube.com/watch?v=jgYTwQCaZZU</a:t>
            </a:r>
            <a:br>
              <a:rPr lang="el-GR" dirty="0"/>
            </a:br>
            <a:br>
              <a:rPr lang="el-GR" dirty="0"/>
            </a:br>
            <a:endParaRPr lang="el-GR" dirty="0"/>
          </a:p>
        </p:txBody>
      </p:sp>
      <p:sp>
        <p:nvSpPr>
          <p:cNvPr id="3" name="2 - Θέση περιεχομένου"/>
          <p:cNvSpPr>
            <a:spLocks noGrp="1"/>
          </p:cNvSpPr>
          <p:nvPr>
            <p:ph idx="1"/>
          </p:nvPr>
        </p:nvSpPr>
        <p:spPr>
          <a:xfrm>
            <a:off x="0" y="928670"/>
            <a:ext cx="9144000" cy="5929330"/>
          </a:xfrm>
          <a:solidFill>
            <a:schemeClr val="accent5">
              <a:lumMod val="40000"/>
              <a:lumOff val="60000"/>
            </a:schemeClr>
          </a:solidFill>
        </p:spPr>
        <p:txBody>
          <a:bodyPr>
            <a:normAutofit fontScale="40000" lnSpcReduction="20000"/>
          </a:bodyPr>
          <a:lstStyle/>
          <a:p>
            <a:pPr>
              <a:buNone/>
            </a:pPr>
            <a:r>
              <a:rPr lang="fr-FR" dirty="0"/>
              <a:t> </a:t>
            </a:r>
            <a:endParaRPr lang="el-GR" dirty="0"/>
          </a:p>
          <a:p>
            <a:pPr>
              <a:buNone/>
            </a:pPr>
            <a:r>
              <a:rPr lang="fr-FR" dirty="0">
                <a:latin typeface="Tahoma" panose="020B0604030504040204" pitchFamily="34" charset="0"/>
                <a:ea typeface="Tahoma" panose="020B0604030504040204" pitchFamily="34" charset="0"/>
                <a:cs typeface="Tahoma" panose="020B0604030504040204" pitchFamily="34" charset="0"/>
              </a:rPr>
              <a:t>Dans les grandes villes les parcs sont des lieux parfaits pour se ressourcer : lire un livre, écouter de la musique, manger un sandwich, flâner : Mais les parisiens ont-ils beaucoup de temps libre ? Et que font- ils ? Quels sont leurs loisirs et leurs endroits préférés ?</a:t>
            </a:r>
            <a:endParaRPr lang="el-GR" dirty="0">
              <a:latin typeface="Tahoma" panose="020B0604030504040204" pitchFamily="34" charset="0"/>
              <a:ea typeface="Tahoma" panose="020B0604030504040204" pitchFamily="34" charset="0"/>
              <a:cs typeface="Tahoma" panose="020B0604030504040204" pitchFamily="34" charset="0"/>
            </a:endParaRPr>
          </a:p>
          <a:p>
            <a:pPr lvl="0">
              <a:buNone/>
            </a:pPr>
            <a:r>
              <a:rPr lang="fr-FR" b="1" dirty="0">
                <a:latin typeface="Tahoma" panose="020B0604030504040204" pitchFamily="34" charset="0"/>
                <a:ea typeface="Tahoma" panose="020B0604030504040204" pitchFamily="34" charset="0"/>
                <a:cs typeface="Tahoma" panose="020B0604030504040204" pitchFamily="34" charset="0"/>
              </a:rPr>
              <a:t>- Est-ce que tu penses avoir beaucoup de temps libre ?</a:t>
            </a:r>
            <a:endParaRPr lang="el-GR" b="1"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1. Je trouve que pendant la semaine quand je travaille j’ai pas assez mais le </a:t>
            </a:r>
            <a:r>
              <a:rPr lang="fr-FR" dirty="0" err="1">
                <a:latin typeface="Tahoma" panose="020B0604030504040204" pitchFamily="34" charset="0"/>
                <a:ea typeface="Tahoma" panose="020B0604030504040204" pitchFamily="34" charset="0"/>
                <a:cs typeface="Tahoma" panose="020B0604030504040204" pitchFamily="34" charset="0"/>
              </a:rPr>
              <a:t>week</a:t>
            </a:r>
            <a:r>
              <a:rPr lang="fr-FR" dirty="0">
                <a:latin typeface="Tahoma" panose="020B0604030504040204" pitchFamily="34" charset="0"/>
                <a:ea typeface="Tahoma" panose="020B0604030504040204" pitchFamily="34" charset="0"/>
                <a:cs typeface="Tahoma" panose="020B0604030504040204" pitchFamily="34" charset="0"/>
              </a:rPr>
              <a:t>- end oui parce que le </a:t>
            </a:r>
            <a:r>
              <a:rPr lang="fr-FR" dirty="0" err="1">
                <a:latin typeface="Tahoma" panose="020B0604030504040204" pitchFamily="34" charset="0"/>
                <a:ea typeface="Tahoma" panose="020B0604030504040204" pitchFamily="34" charset="0"/>
                <a:cs typeface="Tahoma" panose="020B0604030504040204" pitchFamily="34" charset="0"/>
              </a:rPr>
              <a:t>week</a:t>
            </a:r>
            <a:r>
              <a:rPr lang="fr-FR" dirty="0">
                <a:latin typeface="Tahoma" panose="020B0604030504040204" pitchFamily="34" charset="0"/>
                <a:ea typeface="Tahoma" panose="020B0604030504040204" pitchFamily="34" charset="0"/>
                <a:cs typeface="Tahoma" panose="020B0604030504040204" pitchFamily="34" charset="0"/>
              </a:rPr>
              <a:t> -end je suis libre.</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2. Oui j’ ai pas mal de temps libre je ne finis pas trop tard le travail donc après je peux faire ce que je veux.</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3. En ce moment oui parce que je suis en recherche de l’ emploi donc c’ est vrai que j’ ai tout le temps pour moi, pour faire beaucoup de choses …. c’ est vrai qu’ à Paris on a un embarras de choix entre les musées, les cinémas, ou même découvrir les rues  parce que à Paris on essaie de découvrir</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4. J’ ai de la chance parce que mes horaires ne sont pas trop chargés donc j’ ai beaucoup de temps libre.</a:t>
            </a:r>
            <a:endParaRPr lang="el-GR" dirty="0">
              <a:latin typeface="Tahoma" panose="020B0604030504040204" pitchFamily="34" charset="0"/>
              <a:ea typeface="Tahoma" panose="020B0604030504040204" pitchFamily="34" charset="0"/>
              <a:cs typeface="Tahoma" panose="020B0604030504040204" pitchFamily="34" charset="0"/>
            </a:endParaRPr>
          </a:p>
          <a:p>
            <a:pPr lvl="0">
              <a:buNone/>
            </a:pPr>
            <a:r>
              <a:rPr lang="fr-FR" b="1" dirty="0">
                <a:latin typeface="Tahoma" panose="020B0604030504040204" pitchFamily="34" charset="0"/>
                <a:ea typeface="Tahoma" panose="020B0604030504040204" pitchFamily="34" charset="0"/>
                <a:cs typeface="Tahoma" panose="020B0604030504040204" pitchFamily="34" charset="0"/>
              </a:rPr>
              <a:t>- Et alors qu’ est-ce que tu aimes faire pendant ce temps libre?</a:t>
            </a:r>
            <a:endParaRPr lang="el-GR" b="1"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1. Surtout être avec mes amis, je fais aussi du sport….. là en ce moment je recherche du travail.</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2. J’ essaie de me déconnecter des réseaux sociaux, du virtuel, des appareils électroniques</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3. Je fais du sport , j’ aime bien jouer au foot sinon j’ essaie des nouvelles recettes que j’ ai trouvées sur Internet parce que j’ aime bien cuisiner.</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4. J’ essaie effectivement de discuter un peu plus avec mes proches de continuer à apprendre à les connaître puisque on a jamais fini à les connaître.</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5. Regarder sur </a:t>
            </a:r>
            <a:r>
              <a:rPr lang="fr-FR" dirty="0" err="1">
                <a:latin typeface="Tahoma" panose="020B0604030504040204" pitchFamily="34" charset="0"/>
                <a:ea typeface="Tahoma" panose="020B0604030504040204" pitchFamily="34" charset="0"/>
                <a:cs typeface="Tahoma" panose="020B0604030504040204" pitchFamily="34" charset="0"/>
              </a:rPr>
              <a:t>Netflix</a:t>
            </a:r>
            <a:r>
              <a:rPr lang="fr-FR" dirty="0">
                <a:latin typeface="Tahoma" panose="020B0604030504040204" pitchFamily="34" charset="0"/>
                <a:ea typeface="Tahoma" panose="020B0604030504040204" pitchFamily="34" charset="0"/>
                <a:cs typeface="Tahoma" panose="020B0604030504040204" pitchFamily="34" charset="0"/>
              </a:rPr>
              <a:t> ma petite série, sinon lire, aussi passer un petit temps toute seule et aussi sortir avec mes amis.</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6.J’ aime bien sortir, voir des amis, faire du sport aussi par exemple de la natation quand le temps le permet mais aussi flâner faire des expositions, aller au cinéma.</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	</a:t>
            </a:r>
            <a:r>
              <a:rPr lang="fr-FR" b="1" dirty="0">
                <a:latin typeface="Tahoma" panose="020B0604030504040204" pitchFamily="34" charset="0"/>
                <a:ea typeface="Tahoma" panose="020B0604030504040204" pitchFamily="34" charset="0"/>
                <a:cs typeface="Tahoma" panose="020B0604030504040204" pitchFamily="34" charset="0"/>
              </a:rPr>
              <a:t>-Ya t il des endroits où tu aimes aller ?</a:t>
            </a:r>
            <a:endParaRPr lang="el-GR" b="1"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1.Dans les bars pour boire un verre avec mes amis.</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2. J’aime bien aller au Quartier Latin surtout à Saint Michel et la Seine.</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3.Je n’ai pas un endroit privilégié je me laisse un peu porter au gré de mes activités ou des mes envies mais rien particulier.</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4. Pour moi c’ est un théâtre français, la Tour Eiffel aussi un café français et ce qui reste pour visiter c’ est le palais de Tokyo.</a:t>
            </a:r>
            <a:endParaRPr lang="el-GR" dirty="0">
              <a:latin typeface="Tahoma" panose="020B0604030504040204" pitchFamily="34" charset="0"/>
              <a:ea typeface="Tahoma" panose="020B0604030504040204" pitchFamily="34" charset="0"/>
              <a:cs typeface="Tahoma" panose="020B0604030504040204" pitchFamily="34" charset="0"/>
            </a:endParaRPr>
          </a:p>
          <a:p>
            <a:pPr>
              <a:buNone/>
            </a:pPr>
            <a:r>
              <a:rPr lang="fr-FR" dirty="0">
                <a:latin typeface="Tahoma" panose="020B0604030504040204" pitchFamily="34" charset="0"/>
                <a:ea typeface="Tahoma" panose="020B0604030504040204" pitchFamily="34" charset="0"/>
                <a:cs typeface="Tahoma" panose="020B0604030504040204" pitchFamily="34" charset="0"/>
              </a:rPr>
              <a:t> Pratiquer un sport, voir des amis , boire un verre, aller au cinéma et au musée,  les offres sont nombreuses dans la capitale et chez vous que se passe-t-il dans votre ville ?</a:t>
            </a:r>
            <a:endParaRPr lang="el-GR" dirty="0">
              <a:latin typeface="Tahoma" panose="020B0604030504040204" pitchFamily="34" charset="0"/>
              <a:ea typeface="Tahoma" panose="020B0604030504040204" pitchFamily="34" charset="0"/>
              <a:cs typeface="Tahoma" panose="020B0604030504040204" pitchFamily="34" charset="0"/>
            </a:endParaRP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000108"/>
          </a:xfrm>
          <a:solidFill>
            <a:schemeClr val="accent5">
              <a:lumMod val="20000"/>
              <a:lumOff val="80000"/>
            </a:schemeClr>
          </a:solidFill>
        </p:spPr>
        <p:txBody>
          <a:bodyPr>
            <a:normAutofit/>
          </a:bodyPr>
          <a:lstStyle/>
          <a:p>
            <a:r>
              <a:rPr lang="fr-FR" sz="2000" b="1" dirty="0">
                <a:latin typeface="Tahoma" panose="020B0604030504040204" pitchFamily="34" charset="0"/>
                <a:ea typeface="Tahoma" panose="020B0604030504040204" pitchFamily="34" charset="0"/>
                <a:cs typeface="Tahoma" panose="020B0604030504040204" pitchFamily="34" charset="0"/>
              </a:rPr>
              <a:t>Activité  1</a:t>
            </a:r>
            <a:br>
              <a:rPr lang="fr-FR" sz="2000" b="1" dirty="0">
                <a:latin typeface="Tahoma" panose="020B0604030504040204" pitchFamily="34" charset="0"/>
                <a:ea typeface="Tahoma" panose="020B0604030504040204" pitchFamily="34" charset="0"/>
                <a:cs typeface="Tahoma" panose="020B0604030504040204" pitchFamily="34" charset="0"/>
              </a:rPr>
            </a:br>
            <a:r>
              <a:rPr lang="fr-FR" sz="2000" b="1" dirty="0">
                <a:latin typeface="Tahoma" panose="020B0604030504040204" pitchFamily="34" charset="0"/>
                <a:ea typeface="Tahoma" panose="020B0604030504040204" pitchFamily="34" charset="0"/>
                <a:cs typeface="Tahoma" panose="020B0604030504040204" pitchFamily="34" charset="0"/>
              </a:rPr>
              <a:t>Consigne : Regardez la vidéo et choisissez : vrai ou faux</a:t>
            </a:r>
            <a:endParaRPr lang="el-GR" sz="2000" b="1" dirty="0">
              <a:latin typeface="Tahoma" panose="020B0604030504040204" pitchFamily="34" charset="0"/>
              <a:ea typeface="Tahoma" panose="020B0604030504040204" pitchFamily="34" charset="0"/>
              <a:cs typeface="Tahoma" panose="020B0604030504040204" pitchFamily="34" charset="0"/>
            </a:endParaRPr>
          </a:p>
        </p:txBody>
      </p:sp>
      <p:sp>
        <p:nvSpPr>
          <p:cNvPr id="5" name="4 - Θέση περιεχομένου"/>
          <p:cNvSpPr>
            <a:spLocks noGrp="1"/>
          </p:cNvSpPr>
          <p:nvPr>
            <p:ph idx="1"/>
          </p:nvPr>
        </p:nvSpPr>
        <p:spPr>
          <a:xfrm>
            <a:off x="0" y="1000108"/>
            <a:ext cx="9144000" cy="5857892"/>
          </a:xfrm>
          <a:solidFill>
            <a:schemeClr val="accent5">
              <a:lumMod val="40000"/>
              <a:lumOff val="60000"/>
            </a:schemeClr>
          </a:solidFill>
        </p:spPr>
        <p:txBody>
          <a:bodyPr>
            <a:normAutofit fontScale="55000" lnSpcReduction="20000"/>
          </a:bodyPr>
          <a:lstStyle/>
          <a:p>
            <a:pPr>
              <a:lnSpc>
                <a:spcPct val="120000"/>
              </a:lnSpc>
              <a:buNone/>
            </a:pPr>
            <a:r>
              <a:rPr lang="fr-FR" dirty="0"/>
              <a:t>1. Dans les parcs on peut faire des promenades</a:t>
            </a:r>
            <a:endParaRPr lang="el-GR" dirty="0"/>
          </a:p>
          <a:p>
            <a:pPr>
              <a:lnSpc>
                <a:spcPct val="120000"/>
              </a:lnSpc>
              <a:buNone/>
            </a:pPr>
            <a:r>
              <a:rPr lang="fr-FR" dirty="0"/>
              <a:t> </a:t>
            </a:r>
            <a:r>
              <a:rPr lang="fr-FR" b="1" dirty="0"/>
              <a:t>- Est-ce que tu penses avoir beaucoup de temps libre ? </a:t>
            </a:r>
            <a:endParaRPr lang="el-GR" dirty="0"/>
          </a:p>
          <a:p>
            <a:pPr>
              <a:lnSpc>
                <a:spcPct val="120000"/>
              </a:lnSpc>
              <a:buNone/>
            </a:pPr>
            <a:r>
              <a:rPr lang="fr-FR" dirty="0"/>
              <a:t> personne 2. Elle a beaucoup de temps libre</a:t>
            </a:r>
          </a:p>
          <a:p>
            <a:pPr>
              <a:lnSpc>
                <a:spcPct val="120000"/>
              </a:lnSpc>
              <a:buNone/>
            </a:pPr>
            <a:r>
              <a:rPr lang="fr-FR" dirty="0"/>
              <a:t>Personne  1. Elle est libre pendant toute la semaine</a:t>
            </a:r>
            <a:endParaRPr lang="el-GR" dirty="0"/>
          </a:p>
          <a:p>
            <a:pPr>
              <a:lnSpc>
                <a:spcPct val="120000"/>
              </a:lnSpc>
              <a:buNone/>
            </a:pPr>
            <a:r>
              <a:rPr lang="fr-FR" dirty="0"/>
              <a:t>Personne  3. Elle est chômeuse</a:t>
            </a:r>
            <a:endParaRPr lang="el-GR" dirty="0"/>
          </a:p>
          <a:p>
            <a:pPr>
              <a:lnSpc>
                <a:spcPct val="120000"/>
              </a:lnSpc>
              <a:buNone/>
            </a:pPr>
            <a:r>
              <a:rPr lang="fr-FR" dirty="0"/>
              <a:t> </a:t>
            </a:r>
            <a:r>
              <a:rPr lang="fr-FR" b="1" dirty="0"/>
              <a:t>- Et alors qu’ est-ce que tu aimes faire pendant ce temps libre? </a:t>
            </a:r>
            <a:endParaRPr lang="el-GR" dirty="0"/>
          </a:p>
          <a:p>
            <a:pPr>
              <a:lnSpc>
                <a:spcPct val="120000"/>
              </a:lnSpc>
              <a:buNone/>
            </a:pPr>
            <a:r>
              <a:rPr lang="fr-FR" dirty="0"/>
              <a:t>Personne 2. Il s’ occupe des appareils électroniques</a:t>
            </a:r>
            <a:endParaRPr lang="el-GR" dirty="0"/>
          </a:p>
          <a:p>
            <a:pPr>
              <a:lnSpc>
                <a:spcPct val="120000"/>
              </a:lnSpc>
              <a:buNone/>
            </a:pPr>
            <a:r>
              <a:rPr lang="fr-FR" dirty="0"/>
              <a:t>Personne 3. Sa mère lui a donné des recettes</a:t>
            </a:r>
            <a:endParaRPr lang="el-GR" dirty="0"/>
          </a:p>
          <a:p>
            <a:pPr>
              <a:lnSpc>
                <a:spcPct val="120000"/>
              </a:lnSpc>
              <a:buNone/>
            </a:pPr>
            <a:r>
              <a:rPr lang="fr-FR" dirty="0"/>
              <a:t>Personne 4. Il connait très bien ses parents</a:t>
            </a:r>
            <a:endParaRPr lang="el-GR" dirty="0"/>
          </a:p>
          <a:p>
            <a:pPr>
              <a:lnSpc>
                <a:spcPct val="120000"/>
              </a:lnSpc>
              <a:buNone/>
            </a:pPr>
            <a:r>
              <a:rPr lang="fr-FR" dirty="0"/>
              <a:t>Personne  5. Elle aime la solitude</a:t>
            </a:r>
            <a:endParaRPr lang="el-GR" dirty="0"/>
          </a:p>
          <a:p>
            <a:pPr>
              <a:lnSpc>
                <a:spcPct val="120000"/>
              </a:lnSpc>
              <a:buNone/>
            </a:pPr>
            <a:r>
              <a:rPr lang="fr-FR" dirty="0"/>
              <a:t>Personne 6. Il nage pendant toute l’ année</a:t>
            </a:r>
            <a:endParaRPr lang="el-GR" dirty="0"/>
          </a:p>
          <a:p>
            <a:pPr>
              <a:lnSpc>
                <a:spcPct val="120000"/>
              </a:lnSpc>
              <a:buNone/>
            </a:pPr>
            <a:r>
              <a:rPr lang="fr-FR" dirty="0"/>
              <a:t> </a:t>
            </a:r>
            <a:r>
              <a:rPr lang="fr-FR" b="1" dirty="0"/>
              <a:t>-Ya t il des endroits où tu aimes aller ?</a:t>
            </a:r>
            <a:endParaRPr lang="el-GR" dirty="0"/>
          </a:p>
          <a:p>
            <a:pPr>
              <a:lnSpc>
                <a:spcPct val="120000"/>
              </a:lnSpc>
              <a:buNone/>
            </a:pPr>
            <a:r>
              <a:rPr lang="fr-FR" dirty="0"/>
              <a:t>Personne  1. Elle n’ aime pas le vin</a:t>
            </a:r>
          </a:p>
          <a:p>
            <a:pPr>
              <a:lnSpc>
                <a:spcPct val="120000"/>
              </a:lnSpc>
              <a:buNone/>
            </a:pPr>
            <a:r>
              <a:rPr lang="fr-FR" dirty="0"/>
              <a:t>Personne  3. Ça dépend de ses amis</a:t>
            </a:r>
            <a:endParaRPr lang="el-GR" dirty="0"/>
          </a:p>
          <a:p>
            <a:pPr>
              <a:lnSpc>
                <a:spcPct val="120000"/>
              </a:lnSpc>
              <a:buNone/>
            </a:pPr>
            <a:r>
              <a:rPr lang="fr-FR" dirty="0"/>
              <a:t> </a:t>
            </a:r>
            <a:endParaRPr lang="el-GR" dirty="0"/>
          </a:p>
          <a:p>
            <a:pPr>
              <a:lnSpc>
                <a:spcPct val="120000"/>
              </a:lnSpc>
              <a:buNone/>
            </a:pPr>
            <a:r>
              <a:rPr lang="fr-FR" dirty="0"/>
              <a:t> </a:t>
            </a:r>
            <a:endParaRPr lang="el-GR" dirty="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214422"/>
          </a:xfrm>
          <a:solidFill>
            <a:schemeClr val="accent5">
              <a:lumMod val="20000"/>
              <a:lumOff val="80000"/>
            </a:schemeClr>
          </a:solidFill>
        </p:spPr>
        <p:txBody>
          <a:bodyPr>
            <a:normAutofit/>
          </a:bodyPr>
          <a:lstStyle/>
          <a:p>
            <a:r>
              <a:rPr lang="en-US" sz="1300" dirty="0">
                <a:latin typeface="Tahoma" panose="020B0604030504040204" pitchFamily="34" charset="0"/>
                <a:ea typeface="Tahoma" panose="020B0604030504040204" pitchFamily="34" charset="0"/>
                <a:cs typeface="Tahoma" panose="020B0604030504040204" pitchFamily="34" charset="0"/>
                <a:hlinkClick r:id="rId2"/>
              </a:rPr>
              <a:t>https://palaisdetokyo.com/lieu-et-son-histoire/?gad_source=1&amp;gclid=Cj0KCQiAoae5BhCNARIsADVLzZcGH7kdIDl64D6Fxc-rFh_u8gI-Sg8WKQ2AApYCAG_oTRXlMqoard0aAiBSEALw_wcB</a:t>
            </a:r>
            <a:br>
              <a:rPr lang="en-US" sz="1300" dirty="0">
                <a:latin typeface="Tahoma" panose="020B0604030504040204" pitchFamily="34" charset="0"/>
                <a:ea typeface="Tahoma" panose="020B0604030504040204" pitchFamily="34" charset="0"/>
                <a:cs typeface="Tahoma" panose="020B0604030504040204" pitchFamily="34" charset="0"/>
              </a:rPr>
            </a:br>
            <a:r>
              <a:rPr lang="fr-FR" sz="2000" b="1" dirty="0">
                <a:latin typeface="Tahoma" panose="020B0604030504040204" pitchFamily="34" charset="0"/>
                <a:ea typeface="Tahoma" panose="020B0604030504040204" pitchFamily="34" charset="0"/>
                <a:cs typeface="Tahoma" panose="020B0604030504040204" pitchFamily="34" charset="0"/>
              </a:rPr>
              <a:t> Palais de Tokyo</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informations</a:t>
            </a:r>
            <a:r>
              <a:rPr lang="en-US" sz="2000" b="1" dirty="0">
                <a:latin typeface="Tahoma" panose="020B0604030504040204" pitchFamily="34" charset="0"/>
                <a:ea typeface="Tahoma" panose="020B0604030504040204" pitchFamily="34" charset="0"/>
                <a:cs typeface="Tahoma" panose="020B0604030504040204" pitchFamily="34" charset="0"/>
              </a:rPr>
              <a:t>)</a:t>
            </a:r>
            <a:endParaRPr lang="el-GR" sz="2000" b="1" dirty="0">
              <a:latin typeface="Tahoma" panose="020B0604030504040204" pitchFamily="34" charset="0"/>
              <a:ea typeface="Tahoma" panose="020B0604030504040204" pitchFamily="34" charset="0"/>
              <a:cs typeface="Tahoma" panose="020B0604030504040204" pitchFamily="34" charset="0"/>
            </a:endParaRPr>
          </a:p>
        </p:txBody>
      </p:sp>
      <p:pic>
        <p:nvPicPr>
          <p:cNvPr id="4" name="3 - Θέση περιεχομένου" descr="Private Hire - Palais de Tokyo"/>
          <p:cNvPicPr>
            <a:picLocks noGrp="1"/>
          </p:cNvPicPr>
          <p:nvPr>
            <p:ph idx="1"/>
          </p:nvPr>
        </p:nvPicPr>
        <p:blipFill>
          <a:blip r:embed="rId3"/>
          <a:srcRect/>
          <a:stretch>
            <a:fillRect/>
          </a:stretch>
        </p:blipFill>
        <p:spPr bwMode="auto">
          <a:xfrm>
            <a:off x="0" y="1214422"/>
            <a:ext cx="9144000" cy="564357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000108"/>
          </a:xfrm>
          <a:solidFill>
            <a:schemeClr val="accent5">
              <a:lumMod val="20000"/>
              <a:lumOff val="80000"/>
            </a:schemeClr>
          </a:solidFill>
        </p:spPr>
        <p:txBody>
          <a:bodyPr>
            <a:normAutofit/>
          </a:bodyPr>
          <a:lstStyle/>
          <a:p>
            <a:r>
              <a:rPr lang="en-US" sz="1800" b="1" dirty="0" err="1">
                <a:latin typeface="Tahoma" panose="020B0604030504040204" pitchFamily="34" charset="0"/>
                <a:ea typeface="Tahoma" panose="020B0604030504040204" pitchFamily="34" charset="0"/>
                <a:cs typeface="Tahoma" panose="020B0604030504040204" pitchFamily="34" charset="0"/>
              </a:rPr>
              <a:t>Texte</a:t>
            </a:r>
            <a:r>
              <a:rPr lang="en-US" sz="1800" b="1" dirty="0">
                <a:latin typeface="Tahoma" panose="020B0604030504040204" pitchFamily="34" charset="0"/>
                <a:ea typeface="Tahoma" panose="020B0604030504040204" pitchFamily="34" charset="0"/>
                <a:cs typeface="Tahoma" panose="020B0604030504040204" pitchFamily="34" charset="0"/>
              </a:rPr>
              <a:t> au lien : </a:t>
            </a:r>
            <a:r>
              <a:rPr lang="en-US" sz="1800" dirty="0">
                <a:latin typeface="Tahoma" panose="020B0604030504040204" pitchFamily="34" charset="0"/>
                <a:ea typeface="Tahoma" panose="020B0604030504040204" pitchFamily="34" charset="0"/>
                <a:cs typeface="Tahoma" panose="020B0604030504040204" pitchFamily="34" charset="0"/>
              </a:rPr>
              <a:t>https://www.podcastfrancaisfacile.com/dialogue/quest-ce-que-tu-fais-le-week-end.html</a:t>
            </a:r>
            <a:endParaRPr lang="el-GR" sz="1800" dirty="0">
              <a:latin typeface="Tahoma" panose="020B0604030504040204" pitchFamily="34" charset="0"/>
              <a:ea typeface="Tahoma" panose="020B0604030504040204" pitchFamily="34" charset="0"/>
              <a:cs typeface="Tahoma" panose="020B0604030504040204" pitchFamily="34" charset="0"/>
            </a:endParaRPr>
          </a:p>
        </p:txBody>
      </p:sp>
      <p:sp>
        <p:nvSpPr>
          <p:cNvPr id="3" name="2 - Θέση περιεχομένου"/>
          <p:cNvSpPr>
            <a:spLocks noGrp="1"/>
          </p:cNvSpPr>
          <p:nvPr>
            <p:ph idx="1"/>
          </p:nvPr>
        </p:nvSpPr>
        <p:spPr>
          <a:xfrm>
            <a:off x="0" y="1000108"/>
            <a:ext cx="9144000" cy="5857892"/>
          </a:xfrm>
          <a:solidFill>
            <a:schemeClr val="accent5">
              <a:lumMod val="40000"/>
              <a:lumOff val="60000"/>
            </a:schemeClr>
          </a:solidFill>
        </p:spPr>
        <p:txBody>
          <a:bodyPr>
            <a:normAutofit/>
          </a:bodyPr>
          <a:lstStyle/>
          <a:p>
            <a:pPr>
              <a:buNone/>
            </a:pPr>
            <a:r>
              <a:rPr lang="fr-FR" sz="1800" b="1" dirty="0">
                <a:latin typeface="Tahoma" panose="020B0604030504040204" pitchFamily="34" charset="0"/>
                <a:ea typeface="Tahoma" panose="020B0604030504040204" pitchFamily="34" charset="0"/>
                <a:cs typeface="Tahoma" panose="020B0604030504040204" pitchFamily="34" charset="0"/>
              </a:rPr>
              <a:t>     Georges</a:t>
            </a:r>
            <a:r>
              <a:rPr lang="fr-FR" sz="1800" dirty="0">
                <a:latin typeface="Tahoma" panose="020B0604030504040204" pitchFamily="34" charset="0"/>
                <a:ea typeface="Tahoma" panose="020B0604030504040204" pitchFamily="34" charset="0"/>
                <a:cs typeface="Tahoma" panose="020B0604030504040204" pitchFamily="34" charset="0"/>
              </a:rPr>
              <a:t> : Tu fais quoi le week-end en général ?</a:t>
            </a:r>
            <a:br>
              <a:rPr lang="fr-FR" sz="1800" dirty="0">
                <a:latin typeface="Tahoma" panose="020B0604030504040204" pitchFamily="34" charset="0"/>
                <a:ea typeface="Tahoma" panose="020B0604030504040204" pitchFamily="34" charset="0"/>
                <a:cs typeface="Tahoma" panose="020B0604030504040204" pitchFamily="34" charset="0"/>
              </a:rPr>
            </a:br>
            <a:r>
              <a:rPr lang="fr-FR" sz="1800" b="1" dirty="0">
                <a:latin typeface="Tahoma" panose="020B0604030504040204" pitchFamily="34" charset="0"/>
                <a:ea typeface="Tahoma" panose="020B0604030504040204" pitchFamily="34" charset="0"/>
                <a:cs typeface="Tahoma" panose="020B0604030504040204" pitchFamily="34" charset="0"/>
              </a:rPr>
              <a:t>Annie</a:t>
            </a:r>
            <a:r>
              <a:rPr lang="fr-FR" sz="1800" dirty="0">
                <a:latin typeface="Tahoma" panose="020B0604030504040204" pitchFamily="34" charset="0"/>
                <a:ea typeface="Tahoma" panose="020B0604030504040204" pitchFamily="34" charset="0"/>
                <a:cs typeface="Tahoma" panose="020B0604030504040204" pitchFamily="34" charset="0"/>
              </a:rPr>
              <a:t> : Je travaille dans un bar le samedi et le dimanche je fais du tennis.</a:t>
            </a:r>
            <a:br>
              <a:rPr lang="fr-FR" sz="1800" dirty="0">
                <a:latin typeface="Tahoma" panose="020B0604030504040204" pitchFamily="34" charset="0"/>
                <a:ea typeface="Tahoma" panose="020B0604030504040204" pitchFamily="34" charset="0"/>
                <a:cs typeface="Tahoma" panose="020B0604030504040204" pitchFamily="34" charset="0"/>
              </a:rPr>
            </a:br>
            <a:r>
              <a:rPr lang="fr-FR" sz="1800" b="1" dirty="0">
                <a:latin typeface="Tahoma" panose="020B0604030504040204" pitchFamily="34" charset="0"/>
                <a:ea typeface="Tahoma" panose="020B0604030504040204" pitchFamily="34" charset="0"/>
                <a:cs typeface="Tahoma" panose="020B0604030504040204" pitchFamily="34" charset="0"/>
              </a:rPr>
              <a:t>Georges</a:t>
            </a:r>
            <a:r>
              <a:rPr lang="fr-FR" sz="1800" dirty="0">
                <a:latin typeface="Tahoma" panose="020B0604030504040204" pitchFamily="34" charset="0"/>
                <a:ea typeface="Tahoma" panose="020B0604030504040204" pitchFamily="34" charset="0"/>
                <a:cs typeface="Tahoma" panose="020B0604030504040204" pitchFamily="34" charset="0"/>
              </a:rPr>
              <a:t> : Tu ne sors pas ?</a:t>
            </a:r>
            <a:br>
              <a:rPr lang="fr-FR" sz="1800" dirty="0">
                <a:latin typeface="Tahoma" panose="020B0604030504040204" pitchFamily="34" charset="0"/>
                <a:ea typeface="Tahoma" panose="020B0604030504040204" pitchFamily="34" charset="0"/>
                <a:cs typeface="Tahoma" panose="020B0604030504040204" pitchFamily="34" charset="0"/>
              </a:rPr>
            </a:br>
            <a:r>
              <a:rPr lang="fr-FR" sz="1800" b="1" dirty="0">
                <a:latin typeface="Tahoma" panose="020B0604030504040204" pitchFamily="34" charset="0"/>
                <a:ea typeface="Tahoma" panose="020B0604030504040204" pitchFamily="34" charset="0"/>
                <a:cs typeface="Tahoma" panose="020B0604030504040204" pitchFamily="34" charset="0"/>
              </a:rPr>
              <a:t>Annie</a:t>
            </a:r>
            <a:r>
              <a:rPr lang="fr-FR" sz="1800" dirty="0">
                <a:latin typeface="Tahoma" panose="020B0604030504040204" pitchFamily="34" charset="0"/>
                <a:ea typeface="Tahoma" panose="020B0604030504040204" pitchFamily="34" charset="0"/>
                <a:cs typeface="Tahoma" panose="020B0604030504040204" pitchFamily="34" charset="0"/>
              </a:rPr>
              <a:t> : Après mon travail, oui, ça m’arrive de temps en temps, mais je préfère rentrer directement.</a:t>
            </a:r>
            <a:br>
              <a:rPr lang="fr-FR" sz="1800" dirty="0">
                <a:latin typeface="Tahoma" panose="020B0604030504040204" pitchFamily="34" charset="0"/>
                <a:ea typeface="Tahoma" panose="020B0604030504040204" pitchFamily="34" charset="0"/>
                <a:cs typeface="Tahoma" panose="020B0604030504040204" pitchFamily="34" charset="0"/>
              </a:rPr>
            </a:br>
            <a:r>
              <a:rPr lang="fr-FR" sz="1800" b="1" dirty="0">
                <a:latin typeface="Tahoma" panose="020B0604030504040204" pitchFamily="34" charset="0"/>
                <a:ea typeface="Tahoma" panose="020B0604030504040204" pitchFamily="34" charset="0"/>
                <a:cs typeface="Tahoma" panose="020B0604030504040204" pitchFamily="34" charset="0"/>
              </a:rPr>
              <a:t>Georges</a:t>
            </a:r>
            <a:r>
              <a:rPr lang="fr-FR" sz="1800" dirty="0">
                <a:latin typeface="Tahoma" panose="020B0604030504040204" pitchFamily="34" charset="0"/>
                <a:ea typeface="Tahoma" panose="020B0604030504040204" pitchFamily="34" charset="0"/>
                <a:cs typeface="Tahoma" panose="020B0604030504040204" pitchFamily="34" charset="0"/>
              </a:rPr>
              <a:t> : Et tu joues au tennis toute la journée du dimanche ?</a:t>
            </a:r>
            <a:br>
              <a:rPr lang="fr-FR" sz="1800" dirty="0">
                <a:latin typeface="Tahoma" panose="020B0604030504040204" pitchFamily="34" charset="0"/>
                <a:ea typeface="Tahoma" panose="020B0604030504040204" pitchFamily="34" charset="0"/>
                <a:cs typeface="Tahoma" panose="020B0604030504040204" pitchFamily="34" charset="0"/>
              </a:rPr>
            </a:br>
            <a:r>
              <a:rPr lang="fr-FR" sz="1800" b="1" dirty="0">
                <a:latin typeface="Tahoma" panose="020B0604030504040204" pitchFamily="34" charset="0"/>
                <a:ea typeface="Tahoma" panose="020B0604030504040204" pitchFamily="34" charset="0"/>
                <a:cs typeface="Tahoma" panose="020B0604030504040204" pitchFamily="34" charset="0"/>
              </a:rPr>
              <a:t>Annie</a:t>
            </a:r>
            <a:r>
              <a:rPr lang="fr-FR" sz="1800" dirty="0">
                <a:latin typeface="Tahoma" panose="020B0604030504040204" pitchFamily="34" charset="0"/>
                <a:ea typeface="Tahoma" panose="020B0604030504040204" pitchFamily="34" charset="0"/>
                <a:cs typeface="Tahoma" panose="020B0604030504040204" pitchFamily="34" charset="0"/>
              </a:rPr>
              <a:t> : Je joue dans un club et on a un match chaque semaine le matin. L’après-midi, je ne joue pas, je fais juste un peu de rangement chez moi.</a:t>
            </a:r>
            <a:br>
              <a:rPr lang="fr-FR" sz="1800" dirty="0">
                <a:latin typeface="Tahoma" panose="020B0604030504040204" pitchFamily="34" charset="0"/>
                <a:ea typeface="Tahoma" panose="020B0604030504040204" pitchFamily="34" charset="0"/>
                <a:cs typeface="Tahoma" panose="020B0604030504040204" pitchFamily="34" charset="0"/>
              </a:rPr>
            </a:br>
            <a:r>
              <a:rPr lang="fr-FR" sz="1800" b="1" dirty="0">
                <a:latin typeface="Tahoma" panose="020B0604030504040204" pitchFamily="34" charset="0"/>
                <a:ea typeface="Tahoma" panose="020B0604030504040204" pitchFamily="34" charset="0"/>
                <a:cs typeface="Tahoma" panose="020B0604030504040204" pitchFamily="34" charset="0"/>
              </a:rPr>
              <a:t>Georges</a:t>
            </a:r>
            <a:r>
              <a:rPr lang="fr-FR" sz="1800" dirty="0">
                <a:latin typeface="Tahoma" panose="020B0604030504040204" pitchFamily="34" charset="0"/>
                <a:ea typeface="Tahoma" panose="020B0604030504040204" pitchFamily="34" charset="0"/>
                <a:cs typeface="Tahoma" panose="020B0604030504040204" pitchFamily="34" charset="0"/>
              </a:rPr>
              <a:t> : Moi, c’est pareil, je profite du dimanche pour faire du rangement. Par contre, le samedi soir, je sors.</a:t>
            </a:r>
            <a:br>
              <a:rPr lang="fr-FR" sz="1800" dirty="0">
                <a:latin typeface="Tahoma" panose="020B0604030504040204" pitchFamily="34" charset="0"/>
                <a:ea typeface="Tahoma" panose="020B0604030504040204" pitchFamily="34" charset="0"/>
                <a:cs typeface="Tahoma" panose="020B0604030504040204" pitchFamily="34" charset="0"/>
              </a:rPr>
            </a:br>
            <a:r>
              <a:rPr lang="fr-FR" sz="1800" b="1" dirty="0">
                <a:latin typeface="Tahoma" panose="020B0604030504040204" pitchFamily="34" charset="0"/>
                <a:ea typeface="Tahoma" panose="020B0604030504040204" pitchFamily="34" charset="0"/>
                <a:cs typeface="Tahoma" panose="020B0604030504040204" pitchFamily="34" charset="0"/>
              </a:rPr>
              <a:t>Annie</a:t>
            </a:r>
            <a:r>
              <a:rPr lang="fr-FR" sz="1800" dirty="0">
                <a:latin typeface="Tahoma" panose="020B0604030504040204" pitchFamily="34" charset="0"/>
                <a:ea typeface="Tahoma" panose="020B0604030504040204" pitchFamily="34" charset="0"/>
                <a:cs typeface="Tahoma" panose="020B0604030504040204" pitchFamily="34" charset="0"/>
              </a:rPr>
              <a:t> : Avec Benoît ?</a:t>
            </a:r>
            <a:br>
              <a:rPr lang="fr-FR" sz="1800" dirty="0">
                <a:latin typeface="Tahoma" panose="020B0604030504040204" pitchFamily="34" charset="0"/>
                <a:ea typeface="Tahoma" panose="020B0604030504040204" pitchFamily="34" charset="0"/>
                <a:cs typeface="Tahoma" panose="020B0604030504040204" pitchFamily="34" charset="0"/>
              </a:rPr>
            </a:br>
            <a:r>
              <a:rPr lang="fr-FR" sz="1800" b="1" dirty="0">
                <a:latin typeface="Tahoma" panose="020B0604030504040204" pitchFamily="34" charset="0"/>
                <a:ea typeface="Tahoma" panose="020B0604030504040204" pitchFamily="34" charset="0"/>
                <a:cs typeface="Tahoma" panose="020B0604030504040204" pitchFamily="34" charset="0"/>
              </a:rPr>
              <a:t>Georges</a:t>
            </a:r>
            <a:r>
              <a:rPr lang="fr-FR" sz="1800" dirty="0">
                <a:latin typeface="Tahoma" panose="020B0604030504040204" pitchFamily="34" charset="0"/>
                <a:ea typeface="Tahoma" panose="020B0604030504040204" pitchFamily="34" charset="0"/>
                <a:cs typeface="Tahoma" panose="020B0604030504040204" pitchFamily="34" charset="0"/>
              </a:rPr>
              <a:t> : Avec Benoît et Alix, ces derniers temps on est souvent au Balto. Tu peux venir nous y rejoindre après ton boulot.</a:t>
            </a:r>
            <a:br>
              <a:rPr lang="fr-FR" sz="1800" dirty="0">
                <a:latin typeface="Tahoma" panose="020B0604030504040204" pitchFamily="34" charset="0"/>
                <a:ea typeface="Tahoma" panose="020B0604030504040204" pitchFamily="34" charset="0"/>
                <a:cs typeface="Tahoma" panose="020B0604030504040204" pitchFamily="34" charset="0"/>
              </a:rPr>
            </a:br>
            <a:r>
              <a:rPr lang="fr-FR" sz="1800" b="1" dirty="0">
                <a:latin typeface="Tahoma" panose="020B0604030504040204" pitchFamily="34" charset="0"/>
                <a:ea typeface="Tahoma" panose="020B0604030504040204" pitchFamily="34" charset="0"/>
                <a:cs typeface="Tahoma" panose="020B0604030504040204" pitchFamily="34" charset="0"/>
              </a:rPr>
              <a:t>Annie</a:t>
            </a:r>
            <a:r>
              <a:rPr lang="fr-FR" sz="1800" dirty="0">
                <a:latin typeface="Tahoma" panose="020B0604030504040204" pitchFamily="34" charset="0"/>
                <a:ea typeface="Tahoma" panose="020B0604030504040204" pitchFamily="34" charset="0"/>
                <a:cs typeface="Tahoma" panose="020B0604030504040204" pitchFamily="34" charset="0"/>
              </a:rPr>
              <a:t> : Je vais y réfléchir.</a:t>
            </a:r>
            <a:endParaRPr lang="el-GR" sz="18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2984"/>
          </a:xfrm>
          <a:solidFill>
            <a:schemeClr val="accent5">
              <a:lumMod val="20000"/>
              <a:lumOff val="80000"/>
            </a:schemeClr>
          </a:solidFill>
        </p:spPr>
        <p:txBody>
          <a:bodyPr/>
          <a:lstStyle/>
          <a:p>
            <a:r>
              <a:rPr lang="fr-FR" dirty="0"/>
              <a:t>Activités</a:t>
            </a:r>
            <a:endParaRPr lang="el-GR" dirty="0"/>
          </a:p>
        </p:txBody>
      </p:sp>
      <p:sp>
        <p:nvSpPr>
          <p:cNvPr id="3" name="2 - Θέση περιεχομένου"/>
          <p:cNvSpPr>
            <a:spLocks noGrp="1"/>
          </p:cNvSpPr>
          <p:nvPr>
            <p:ph idx="1"/>
          </p:nvPr>
        </p:nvSpPr>
        <p:spPr>
          <a:xfrm>
            <a:off x="0" y="1142984"/>
            <a:ext cx="9144000" cy="5715016"/>
          </a:xfrm>
          <a:solidFill>
            <a:schemeClr val="accent5">
              <a:lumMod val="40000"/>
              <a:lumOff val="60000"/>
            </a:schemeClr>
          </a:solidFill>
        </p:spPr>
        <p:txBody>
          <a:bodyPr>
            <a:normAutofit fontScale="92500" lnSpcReduction="20000"/>
          </a:bodyPr>
          <a:lstStyle/>
          <a:p>
            <a:pPr marL="0" indent="0">
              <a:buNone/>
            </a:pPr>
            <a:r>
              <a:rPr lang="en-US" b="1" dirty="0" err="1"/>
              <a:t>Consigne</a:t>
            </a:r>
            <a:r>
              <a:rPr lang="en-US" b="1" dirty="0"/>
              <a:t> 1: </a:t>
            </a:r>
            <a:r>
              <a:rPr lang="en-US" b="1" dirty="0" err="1"/>
              <a:t>écoutez</a:t>
            </a:r>
            <a:r>
              <a:rPr lang="en-US" b="1" dirty="0"/>
              <a:t> le podcast et </a:t>
            </a:r>
            <a:r>
              <a:rPr lang="en-US" b="1" dirty="0" err="1"/>
              <a:t>répondez</a:t>
            </a:r>
            <a:r>
              <a:rPr lang="en-US" b="1" dirty="0"/>
              <a:t> aux questions</a:t>
            </a:r>
          </a:p>
          <a:p>
            <a:endParaRPr lang="fr-FR" dirty="0"/>
          </a:p>
          <a:p>
            <a:r>
              <a:rPr lang="fr-FR" dirty="0"/>
              <a:t>Annie fait quoi le samedi ?</a:t>
            </a:r>
          </a:p>
          <a:p>
            <a:r>
              <a:rPr lang="fr-FR" dirty="0"/>
              <a:t>Elle fait quoi le dimanche ?</a:t>
            </a:r>
          </a:p>
          <a:p>
            <a:r>
              <a:rPr lang="fr-FR" dirty="0"/>
              <a:t>Elle sort quand ?</a:t>
            </a:r>
          </a:p>
          <a:p>
            <a:r>
              <a:rPr lang="fr-FR" dirty="0"/>
              <a:t>Et Georges, qu’est-ce qu’il fait le week-end ?</a:t>
            </a:r>
          </a:p>
          <a:p>
            <a:pPr marL="0" indent="0">
              <a:buNone/>
            </a:pPr>
            <a:r>
              <a:rPr lang="fr-FR" b="1" dirty="0"/>
              <a:t>Consigne 2 :vrai ou faux?</a:t>
            </a:r>
          </a:p>
          <a:p>
            <a:r>
              <a:rPr lang="fr-FR" dirty="0"/>
              <a:t>Annie sort souvent après son travail.</a:t>
            </a:r>
          </a:p>
          <a:p>
            <a:r>
              <a:rPr lang="fr-FR" dirty="0"/>
              <a:t>Annie a un match de tennis le dimanche après-midi.</a:t>
            </a:r>
          </a:p>
          <a:p>
            <a:r>
              <a:rPr lang="fr-FR" dirty="0"/>
              <a:t>Georges ne fait pas de rangement le samedi.</a:t>
            </a:r>
          </a:p>
          <a:p>
            <a:r>
              <a:rPr lang="fr-FR" dirty="0"/>
              <a:t>Georges propose à Annie de le rejoindre au Balto.</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071546"/>
          </a:xfrm>
          <a:solidFill>
            <a:schemeClr val="accent5">
              <a:lumMod val="20000"/>
              <a:lumOff val="80000"/>
            </a:schemeClr>
          </a:solidFill>
        </p:spPr>
        <p:txBody>
          <a:bodyPr>
            <a:normAutofit fontScale="90000"/>
          </a:bodyPr>
          <a:lstStyle/>
          <a:p>
            <a:br>
              <a:rPr lang="fr-FR" sz="1800" dirty="0">
                <a:latin typeface="Tahoma" panose="020B0604030504040204" pitchFamily="34" charset="0"/>
                <a:ea typeface="Tahoma" panose="020B0604030504040204" pitchFamily="34" charset="0"/>
                <a:cs typeface="Tahoma" panose="020B0604030504040204" pitchFamily="34" charset="0"/>
              </a:rPr>
            </a:br>
            <a:br>
              <a:rPr lang="fr-FR" sz="1800" dirty="0">
                <a:latin typeface="Tahoma" panose="020B0604030504040204" pitchFamily="34" charset="0"/>
                <a:ea typeface="Tahoma" panose="020B0604030504040204" pitchFamily="34" charset="0"/>
                <a:cs typeface="Tahoma" panose="020B0604030504040204" pitchFamily="34" charset="0"/>
              </a:rPr>
            </a:br>
            <a:br>
              <a:rPr lang="fr-FR" sz="1800" dirty="0">
                <a:latin typeface="Tahoma" panose="020B0604030504040204" pitchFamily="34" charset="0"/>
                <a:ea typeface="Tahoma" panose="020B0604030504040204" pitchFamily="34" charset="0"/>
                <a:cs typeface="Tahoma" panose="020B0604030504040204" pitchFamily="34" charset="0"/>
              </a:rPr>
            </a:br>
            <a:r>
              <a:rPr lang="fr-FR" sz="2000" b="1" dirty="0">
                <a:latin typeface="Tahoma" panose="020B0604030504040204" pitchFamily="34" charset="0"/>
                <a:ea typeface="Tahoma" panose="020B0604030504040204" pitchFamily="34" charset="0"/>
                <a:cs typeface="Tahoma" panose="020B0604030504040204" pitchFamily="34" charset="0"/>
              </a:rPr>
              <a:t>Vidéo :parler de ses loisirs </a:t>
            </a:r>
            <a:r>
              <a:rPr lang="en-US" sz="1800" dirty="0">
                <a:latin typeface="Tahoma" panose="020B0604030504040204" pitchFamily="34" charset="0"/>
                <a:ea typeface="Tahoma" panose="020B0604030504040204" pitchFamily="34" charset="0"/>
                <a:cs typeface="Tahoma" panose="020B0604030504040204" pitchFamily="34" charset="0"/>
                <a:hlinkClick r:id="rId2"/>
              </a:rPr>
              <a:t>https://www.youtube.com/watch?v=unmu4yKfBg0&amp;t=101s&amp;ab_channel=EasyFrench</a:t>
            </a:r>
            <a:br>
              <a:rPr lang="en-US" sz="1800" dirty="0">
                <a:latin typeface="Tahoma" panose="020B0604030504040204" pitchFamily="34" charset="0"/>
                <a:ea typeface="Tahoma" panose="020B0604030504040204" pitchFamily="34" charset="0"/>
                <a:cs typeface="Tahoma" panose="020B0604030504040204" pitchFamily="34" charset="0"/>
              </a:rPr>
            </a:br>
            <a:br>
              <a:rPr lang="el-GR" dirty="0">
                <a:latin typeface="Tahoma" panose="020B0604030504040204" pitchFamily="34" charset="0"/>
                <a:ea typeface="Tahoma" panose="020B0604030504040204" pitchFamily="34" charset="0"/>
                <a:cs typeface="Tahoma" panose="020B0604030504040204" pitchFamily="34" charset="0"/>
              </a:rPr>
            </a:br>
            <a:endParaRPr lang="el-GR" dirty="0"/>
          </a:p>
        </p:txBody>
      </p:sp>
      <p:sp>
        <p:nvSpPr>
          <p:cNvPr id="3" name="2 - Θέση περιεχομένου"/>
          <p:cNvSpPr>
            <a:spLocks noGrp="1"/>
          </p:cNvSpPr>
          <p:nvPr>
            <p:ph idx="1"/>
          </p:nvPr>
        </p:nvSpPr>
        <p:spPr>
          <a:xfrm>
            <a:off x="0" y="1071546"/>
            <a:ext cx="9144000" cy="5786454"/>
          </a:xfrm>
          <a:solidFill>
            <a:schemeClr val="accent5">
              <a:lumMod val="40000"/>
              <a:lumOff val="60000"/>
            </a:schemeClr>
          </a:solidFill>
        </p:spPr>
        <p:txBody>
          <a:bodyPr>
            <a:normAutofit/>
          </a:bodyPr>
          <a:lstStyle/>
          <a:p>
            <a:r>
              <a:rPr lang="fr-FR" sz="1800" dirty="0">
                <a:latin typeface="Tahoma" panose="020B0604030504040204" pitchFamily="34" charset="0"/>
                <a:ea typeface="Tahoma" panose="020B0604030504040204" pitchFamily="34" charset="0"/>
                <a:cs typeface="Tahoma" panose="020B0604030504040204" pitchFamily="34" charset="0"/>
              </a:rPr>
              <a:t>Regardez la vidéo et écrivez une liste avec les loisirs des personnages</a:t>
            </a:r>
            <a:endParaRPr lang="el-GR" sz="18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2984"/>
          </a:xfrm>
          <a:solidFill>
            <a:schemeClr val="accent5">
              <a:lumMod val="20000"/>
              <a:lumOff val="80000"/>
            </a:schemeClr>
          </a:solidFill>
        </p:spPr>
        <p:txBody>
          <a:bodyPr/>
          <a:lstStyle/>
          <a:p>
            <a:r>
              <a:rPr lang="fr-FR" dirty="0"/>
              <a:t>Des liens pour jouer</a:t>
            </a:r>
            <a:endParaRPr lang="el-GR" dirty="0"/>
          </a:p>
        </p:txBody>
      </p:sp>
      <p:sp>
        <p:nvSpPr>
          <p:cNvPr id="3" name="2 - Θέση περιεχομένου"/>
          <p:cNvSpPr>
            <a:spLocks noGrp="1"/>
          </p:cNvSpPr>
          <p:nvPr>
            <p:ph idx="1"/>
          </p:nvPr>
        </p:nvSpPr>
        <p:spPr>
          <a:xfrm>
            <a:off x="0" y="1142984"/>
            <a:ext cx="9144000" cy="5715016"/>
          </a:xfrm>
          <a:solidFill>
            <a:schemeClr val="accent5">
              <a:lumMod val="40000"/>
              <a:lumOff val="60000"/>
            </a:schemeClr>
          </a:solidFill>
        </p:spPr>
        <p:txBody>
          <a:bodyPr>
            <a:normAutofit/>
          </a:bodyPr>
          <a:lstStyle/>
          <a:p>
            <a:r>
              <a:rPr lang="en-US" sz="1600" dirty="0">
                <a:latin typeface="Tahoma" panose="020B0604030504040204" pitchFamily="34" charset="0"/>
                <a:ea typeface="Tahoma" panose="020B0604030504040204" pitchFamily="34" charset="0"/>
                <a:cs typeface="Tahoma" panose="020B0604030504040204" pitchFamily="34" charset="0"/>
                <a:hlinkClick r:id="rId2"/>
              </a:rPr>
              <a:t>https://wordwall.net/fr/resource/2636323/activit%c3%a9s-apr%c3%a8s-l%c3%a9cole</a:t>
            </a:r>
            <a:endParaRPr lang="en-US" sz="1600" dirty="0">
              <a:latin typeface="Tahoma" panose="020B0604030504040204" pitchFamily="34" charset="0"/>
              <a:ea typeface="Tahoma" panose="020B0604030504040204" pitchFamily="34" charset="0"/>
              <a:cs typeface="Tahoma" panose="020B0604030504040204" pitchFamily="34" charset="0"/>
            </a:endParaRPr>
          </a:p>
          <a:p>
            <a:r>
              <a:rPr lang="en-US" sz="1600" dirty="0">
                <a:latin typeface="Tahoma" panose="020B0604030504040204" pitchFamily="34" charset="0"/>
                <a:ea typeface="Tahoma" panose="020B0604030504040204" pitchFamily="34" charset="0"/>
                <a:cs typeface="Tahoma" panose="020B0604030504040204" pitchFamily="34" charset="0"/>
                <a:hlinkClick r:id="rId3"/>
              </a:rPr>
              <a:t>https://wordwall.net/fr/resource/9269074/francese/sport-et-loisirs</a:t>
            </a:r>
            <a:endParaRPr lang="en-US" sz="1600" dirty="0">
              <a:latin typeface="Tahoma" panose="020B0604030504040204" pitchFamily="34" charset="0"/>
              <a:ea typeface="Tahoma" panose="020B0604030504040204" pitchFamily="34" charset="0"/>
              <a:cs typeface="Tahoma" panose="020B0604030504040204" pitchFamily="34" charset="0"/>
            </a:endParaRPr>
          </a:p>
          <a:p>
            <a:endParaRPr lang="el-GR" sz="16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1118</Words>
  <Application>Microsoft Office PowerPoint</Application>
  <PresentationFormat>Προβολή στην οθόνη (4:3)</PresentationFormat>
  <Paragraphs>59</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Calibri</vt:lpstr>
      <vt:lpstr>Tahoma</vt:lpstr>
      <vt:lpstr>Θέμα του Office</vt:lpstr>
      <vt:lpstr>Les loisirs 2</vt:lpstr>
      <vt:lpstr>   Parlons des loisirs (transcription)  https://www.youtube.com/watch?v=jgYTwQCaZZU  </vt:lpstr>
      <vt:lpstr>Activité  1 Consigne : Regardez la vidéo et choisissez : vrai ou faux</vt:lpstr>
      <vt:lpstr>https://palaisdetokyo.com/lieu-et-son-histoire/?gad_source=1&amp;gclid=Cj0KCQiAoae5BhCNARIsADVLzZcGH7kdIDl64D6Fxc-rFh_u8gI-Sg8WKQ2AApYCAG_oTRXlMqoard0aAiBSEALw_wcB  Palais de Tokyo (informations)</vt:lpstr>
      <vt:lpstr>Texte au lien : https://www.podcastfrancaisfacile.com/dialogue/quest-ce-que-tu-fais-le-week-end.html</vt:lpstr>
      <vt:lpstr>Activités</vt:lpstr>
      <vt:lpstr>   Vidéo :parler de ses loisirs https://www.youtube.com/watch?v=unmu4yKfBg0&amp;t=101s&amp;ab_channel=EasyFrench  </vt:lpstr>
      <vt:lpstr>Des liens pour jouer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loisirs 2</dc:title>
  <dc:creator>Μαρια</dc:creator>
  <cp:lastModifiedBy>TEACHERS-2</cp:lastModifiedBy>
  <cp:revision>16</cp:revision>
  <dcterms:created xsi:type="dcterms:W3CDTF">2024-11-05T13:22:00Z</dcterms:created>
  <dcterms:modified xsi:type="dcterms:W3CDTF">2024-11-13T07:29:21Z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F62D2A204DDB4633B5BB1D3826A1BEE4_12</vt:lpwstr>
  </property>
  <property fmtid="{D5CDD505-2E9C-101B-9397-08002B2CF9AE}" pid="3" name="KSOProductBuildVer">
    <vt:lpwstr>1033-12.2.0.18607</vt:lpwstr>
  </property>
</Properties>
</file>