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4" r:id="rId6"/>
    <p:sldId id="259" r:id="rId7"/>
    <p:sldId id="265" r:id="rId8"/>
    <p:sldId id="260" r:id="rId9"/>
    <p:sldId id="266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819E-B781-446D-AFE5-EE9CAB7FBB1A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F9A2-93AA-481F-868F-A3A7B92C89B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819E-B781-446D-AFE5-EE9CAB7FBB1A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F9A2-93AA-481F-868F-A3A7B92C89B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819E-B781-446D-AFE5-EE9CAB7FBB1A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F9A2-93AA-481F-868F-A3A7B92C89B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819E-B781-446D-AFE5-EE9CAB7FBB1A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F9A2-93AA-481F-868F-A3A7B92C89B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819E-B781-446D-AFE5-EE9CAB7FBB1A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F9A2-93AA-481F-868F-A3A7B92C89B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819E-B781-446D-AFE5-EE9CAB7FBB1A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F9A2-93AA-481F-868F-A3A7B92C89B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819E-B781-446D-AFE5-EE9CAB7FBB1A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F9A2-93AA-481F-868F-A3A7B92C89B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819E-B781-446D-AFE5-EE9CAB7FBB1A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F9A2-93AA-481F-868F-A3A7B92C89B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819E-B781-446D-AFE5-EE9CAB7FBB1A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F9A2-93AA-481F-868F-A3A7B92C89B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819E-B781-446D-AFE5-EE9CAB7FBB1A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F9A2-93AA-481F-868F-A3A7B92C89B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819E-B781-446D-AFE5-EE9CAB7FBB1A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F9A2-93AA-481F-868F-A3A7B92C89B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7819E-B781-446D-AFE5-EE9CAB7FBB1A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0F9A2-93AA-481F-868F-A3A7B92C89B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60045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 smtClean="0"/>
              <a:t>Pronoms personnels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3786190"/>
            <a:ext cx="9144000" cy="1852610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4" name="3 - Εικόνα" descr="Exercice : les pronoms complément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876"/>
            <a:ext cx="9144000" cy="328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sz="2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</a:t>
            </a:r>
            <a:r>
              <a:rPr lang="fr-FR" sz="2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, la, l’, les: </a:t>
            </a:r>
            <a:r>
              <a:rPr lang="fr-FR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Compléments d’objet direct/</a:t>
            </a:r>
            <a:r>
              <a:rPr lang="el-GR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άμεσα αντικείμενα του ρήματος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142985"/>
            <a:ext cx="9144000" cy="5715016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47500" lnSpcReduction="20000"/>
          </a:bodyPr>
          <a:lstStyle/>
          <a:p>
            <a:r>
              <a:rPr lang="el-G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Ο</a:t>
            </a: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n remplace </a:t>
            </a:r>
            <a:endParaRPr lang="el-GR" sz="3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3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1) des noms communs suivis de</a:t>
            </a:r>
            <a:endParaRPr lang="el-GR" sz="3400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l-GR" sz="34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α</a:t>
            </a:r>
            <a:r>
              <a:rPr lang="fr-FR" sz="34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l' article défini  </a:t>
            </a:r>
            <a:r>
              <a:rPr lang="fr-FR" sz="3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le, la, l’, les:</a:t>
            </a:r>
            <a:endParaRPr lang="el-GR" sz="3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3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Je regarde </a:t>
            </a:r>
            <a:r>
              <a:rPr lang="fr-FR" sz="3400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la fille</a:t>
            </a:r>
            <a:r>
              <a:rPr lang="fr-FR" sz="3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► </a:t>
            </a:r>
            <a:r>
              <a:rPr lang="fr-FR" sz="3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Je la regarde</a:t>
            </a: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l-GR" sz="3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3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Nous apprenons </a:t>
            </a:r>
            <a:r>
              <a:rPr lang="fr-FR" sz="3400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la leçon</a:t>
            </a:r>
            <a:r>
              <a:rPr lang="fr-FR" sz="3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► </a:t>
            </a:r>
            <a:r>
              <a:rPr lang="fr-FR" sz="3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Nous l’apprenons</a:t>
            </a: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l-GR" sz="3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l-GR" sz="34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β</a:t>
            </a:r>
            <a:r>
              <a:rPr lang="fr-FR" sz="34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des adjectifs </a:t>
            </a:r>
            <a:r>
              <a:rPr lang="fr-FR" sz="3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démonstratifs </a:t>
            </a:r>
            <a:r>
              <a:rPr lang="fr-FR" sz="3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ce</a:t>
            </a:r>
            <a:r>
              <a:rPr lang="fr-FR" sz="3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, cette, cet, ces:</a:t>
            </a:r>
            <a:endParaRPr lang="el-GR" sz="3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3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J’aime </a:t>
            </a:r>
            <a:r>
              <a:rPr lang="fr-FR" sz="3400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cette fille</a:t>
            </a:r>
            <a:r>
              <a:rPr lang="fr-FR" sz="3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► </a:t>
            </a:r>
            <a:r>
              <a:rPr lang="fr-FR" sz="3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Je l’aime</a:t>
            </a: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l-GR" sz="3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3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Tu aimes </a:t>
            </a:r>
            <a:r>
              <a:rPr lang="fr-FR" sz="3400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cet enfant</a:t>
            </a:r>
            <a:r>
              <a:rPr lang="fr-FR" sz="3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► </a:t>
            </a:r>
            <a:r>
              <a:rPr lang="fr-FR" sz="3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Tu l’aimes.</a:t>
            </a:r>
            <a:endParaRPr lang="el-GR" sz="34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l-G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γ</a:t>
            </a: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fr-FR" sz="34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les adjectifs possessifs </a:t>
            </a:r>
            <a:r>
              <a:rPr lang="fr-FR" sz="3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mon, ton,  son, ma, ta, sa, …  ses, notre, votre, …</a:t>
            </a: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 etc.:</a:t>
            </a:r>
            <a:endParaRPr lang="el-GR" sz="3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3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Vous avez </a:t>
            </a:r>
            <a:r>
              <a:rPr lang="fr-FR" sz="3400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vos stylos </a:t>
            </a:r>
            <a:r>
              <a:rPr lang="fr-FR" sz="3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dans le sac. </a:t>
            </a: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► </a:t>
            </a:r>
            <a:r>
              <a:rPr lang="fr-FR" sz="3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Vous les avez dans le sac.</a:t>
            </a:r>
            <a:endParaRPr lang="el-GR" sz="34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3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Ils ont </a:t>
            </a:r>
            <a:r>
              <a:rPr lang="fr-FR" sz="3400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leur voiture </a:t>
            </a:r>
            <a:r>
              <a:rPr lang="fr-FR" sz="3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dans le garage</a:t>
            </a: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. ► </a:t>
            </a:r>
            <a:r>
              <a:rPr lang="fr-FR" sz="3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Ils l’ont dans le garage.</a:t>
            </a:r>
            <a:endParaRPr lang="el-GR" sz="34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3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2) Les noms propres </a:t>
            </a: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el-GR" sz="3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3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Je vois </a:t>
            </a:r>
            <a:r>
              <a:rPr lang="fr-FR" sz="3400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Paul</a:t>
            </a:r>
            <a:r>
              <a:rPr lang="fr-FR" sz="3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► </a:t>
            </a:r>
            <a:r>
              <a:rPr lang="fr-FR" sz="3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Je le vois</a:t>
            </a: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l-GR" sz="3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3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Vous accompagnez </a:t>
            </a:r>
            <a:r>
              <a:rPr lang="fr-FR" sz="3400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Sylvie et Isabelle </a:t>
            </a:r>
            <a:r>
              <a:rPr lang="fr-FR" sz="3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au théâtre. </a:t>
            </a: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► </a:t>
            </a:r>
            <a:r>
              <a:rPr lang="fr-FR" sz="3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Vous les accompagnez au théâtre</a:t>
            </a: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l-GR" sz="3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3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le/l’ neutre</a:t>
            </a:r>
            <a:endParaRPr lang="el-GR" sz="3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On remplace</a:t>
            </a:r>
            <a:endParaRPr lang="el-GR" sz="3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l-GR" sz="34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α</a:t>
            </a:r>
            <a:r>
              <a:rPr lang="fr-FR" sz="34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un adjectif qui a la place d' un </a:t>
            </a:r>
            <a:r>
              <a:rPr lang="fr-FR" sz="3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attribut:</a:t>
            </a:r>
            <a:endParaRPr lang="el-GR" sz="3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3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Elle est </a:t>
            </a:r>
            <a:r>
              <a:rPr lang="fr-FR" sz="3400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belle</a:t>
            </a:r>
            <a:r>
              <a:rPr lang="fr-FR" sz="3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► </a:t>
            </a:r>
            <a:r>
              <a:rPr lang="fr-FR" sz="3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Elle l’est</a:t>
            </a: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l-GR" sz="3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l-GR" sz="34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β</a:t>
            </a:r>
            <a:r>
              <a:rPr lang="fr-FR" sz="34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une phrase </a:t>
            </a: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(COD):</a:t>
            </a:r>
            <a:endParaRPr lang="el-GR" sz="3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3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Il m’a dit </a:t>
            </a:r>
            <a:r>
              <a:rPr lang="fr-FR" sz="3400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qu’il viendrait au cinéma</a:t>
            </a:r>
            <a:r>
              <a:rPr lang="fr-FR" sz="3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 ► </a:t>
            </a:r>
            <a:r>
              <a:rPr lang="fr-FR" sz="3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Il me l’a dit.</a:t>
            </a:r>
            <a:endParaRPr lang="el-GR" sz="34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 smtClean="0"/>
              <a:t>Activité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fr-FR" b="1" dirty="0" smtClean="0"/>
              <a:t>Consigne:  </a:t>
            </a:r>
            <a:r>
              <a:rPr lang="fr-FR" b="1" dirty="0"/>
              <a:t>Remplacez  les mots soulignés par« le, la, les ou l’ »</a:t>
            </a:r>
            <a:r>
              <a:rPr lang="fr-FR" dirty="0"/>
              <a:t>.</a:t>
            </a:r>
            <a:endParaRPr lang="el-GR" dirty="0"/>
          </a:p>
          <a:p>
            <a:pPr>
              <a:buNone/>
            </a:pPr>
            <a:r>
              <a:rPr lang="fr-FR" b="1" dirty="0"/>
              <a:t> </a:t>
            </a:r>
            <a:endParaRPr lang="el-GR" dirty="0"/>
          </a:p>
          <a:p>
            <a:pPr>
              <a:buNone/>
            </a:pPr>
            <a:r>
              <a:rPr lang="fr-FR" b="1" dirty="0"/>
              <a:t>1. </a:t>
            </a:r>
            <a:r>
              <a:rPr lang="fr-FR" dirty="0"/>
              <a:t>Antoine appelle </a:t>
            </a:r>
            <a:r>
              <a:rPr lang="fr-FR" u="sng" dirty="0" smtClean="0"/>
              <a:t>sa mère</a:t>
            </a:r>
            <a:r>
              <a:rPr lang="fr-FR" dirty="0" smtClean="0"/>
              <a:t>. </a:t>
            </a:r>
            <a:r>
              <a:rPr lang="fr-FR" dirty="0"/>
              <a:t>Il ___ appelle depuis plus d’une heure.</a:t>
            </a:r>
            <a:endParaRPr lang="el-GR" dirty="0"/>
          </a:p>
          <a:p>
            <a:pPr>
              <a:buNone/>
            </a:pPr>
            <a:r>
              <a:rPr lang="fr-FR" b="1" dirty="0"/>
              <a:t>2. </a:t>
            </a:r>
            <a:r>
              <a:rPr lang="fr-FR" dirty="0"/>
              <a:t>Marie </a:t>
            </a:r>
            <a:r>
              <a:rPr lang="fr-FR" dirty="0" smtClean="0"/>
              <a:t> porte </a:t>
            </a:r>
            <a:r>
              <a:rPr lang="fr-FR" u="sng" dirty="0" smtClean="0"/>
              <a:t>sa nouvelle jupe</a:t>
            </a:r>
            <a:r>
              <a:rPr lang="fr-FR" dirty="0" smtClean="0"/>
              <a:t>. Elle _____ porte quand elle va à la fête</a:t>
            </a:r>
            <a:endParaRPr lang="el-GR" dirty="0"/>
          </a:p>
          <a:p>
            <a:pPr>
              <a:buNone/>
            </a:pPr>
            <a:r>
              <a:rPr lang="fr-FR" b="1" dirty="0"/>
              <a:t>3. </a:t>
            </a:r>
            <a:r>
              <a:rPr lang="fr-FR" dirty="0"/>
              <a:t>Olivier  </a:t>
            </a:r>
            <a:r>
              <a:rPr lang="fr-FR" dirty="0" smtClean="0"/>
              <a:t>lave </a:t>
            </a:r>
            <a:r>
              <a:rPr lang="fr-FR" u="sng" dirty="0" smtClean="0"/>
              <a:t>ses mains</a:t>
            </a:r>
            <a:r>
              <a:rPr lang="fr-FR" dirty="0" smtClean="0"/>
              <a:t>. </a:t>
            </a:r>
            <a:r>
              <a:rPr lang="fr-FR" dirty="0"/>
              <a:t>Il </a:t>
            </a:r>
            <a:r>
              <a:rPr lang="fr-FR" dirty="0" smtClean="0"/>
              <a:t>____ lave toujours après son travail</a:t>
            </a:r>
            <a:endParaRPr lang="el-GR" dirty="0"/>
          </a:p>
          <a:p>
            <a:pPr>
              <a:buNone/>
            </a:pPr>
            <a:r>
              <a:rPr lang="fr-FR" b="1" dirty="0"/>
              <a:t>4. </a:t>
            </a:r>
            <a:r>
              <a:rPr lang="fr-FR" dirty="0"/>
              <a:t>Les enfants promènent </a:t>
            </a:r>
            <a:r>
              <a:rPr lang="fr-FR" u="sng" dirty="0"/>
              <a:t>le chien</a:t>
            </a:r>
            <a:r>
              <a:rPr lang="fr-FR" dirty="0"/>
              <a:t>. Ils _______ promènent dans le parc voisin.</a:t>
            </a:r>
            <a:endParaRPr lang="el-GR" dirty="0"/>
          </a:p>
          <a:p>
            <a:pPr>
              <a:buNone/>
            </a:pPr>
            <a:r>
              <a:rPr lang="fr-FR" b="1" dirty="0"/>
              <a:t>5. </a:t>
            </a:r>
            <a:r>
              <a:rPr lang="fr-FR" dirty="0"/>
              <a:t>Je regarde </a:t>
            </a:r>
            <a:r>
              <a:rPr lang="fr-FR" dirty="0" smtClean="0"/>
              <a:t> </a:t>
            </a:r>
            <a:r>
              <a:rPr lang="fr-FR" u="sng" dirty="0" smtClean="0"/>
              <a:t>cette émission </a:t>
            </a:r>
            <a:r>
              <a:rPr lang="fr-FR" dirty="0"/>
              <a:t>à la télévision. Je _________ trouve très intéressante.</a:t>
            </a:r>
            <a:endParaRPr lang="el-GR" dirty="0"/>
          </a:p>
          <a:p>
            <a:pPr>
              <a:buNone/>
            </a:pPr>
            <a:r>
              <a:rPr lang="fr-FR" b="1" dirty="0"/>
              <a:t>6. </a:t>
            </a:r>
            <a:r>
              <a:rPr lang="fr-FR" dirty="0"/>
              <a:t>Le professeur souligne </a:t>
            </a:r>
            <a:r>
              <a:rPr lang="fr-FR" u="sng" dirty="0"/>
              <a:t>les erreurs</a:t>
            </a:r>
            <a:r>
              <a:rPr lang="fr-FR" dirty="0"/>
              <a:t>. Il ____ souligne en rouge.</a:t>
            </a:r>
            <a:endParaRPr lang="el-GR" dirty="0"/>
          </a:p>
          <a:p>
            <a:pPr>
              <a:buNone/>
            </a:pPr>
            <a:r>
              <a:rPr lang="fr-FR" b="1" dirty="0"/>
              <a:t>7. </a:t>
            </a:r>
            <a:r>
              <a:rPr lang="fr-FR" dirty="0"/>
              <a:t>Tu </a:t>
            </a:r>
            <a:r>
              <a:rPr lang="fr-FR" dirty="0" smtClean="0"/>
              <a:t>as fait </a:t>
            </a:r>
            <a:r>
              <a:rPr lang="fr-FR" u="sng" dirty="0" smtClean="0"/>
              <a:t>tes devoirs  </a:t>
            </a:r>
            <a:r>
              <a:rPr lang="fr-FR" dirty="0" smtClean="0"/>
              <a:t>? – Oui Je ______.</a:t>
            </a:r>
            <a:endParaRPr lang="el-GR" dirty="0"/>
          </a:p>
          <a:p>
            <a:pPr>
              <a:buNone/>
            </a:pPr>
            <a:r>
              <a:rPr lang="fr-FR" b="1" dirty="0"/>
              <a:t>8. </a:t>
            </a:r>
            <a:r>
              <a:rPr lang="fr-FR" dirty="0"/>
              <a:t>Tu </a:t>
            </a:r>
            <a:r>
              <a:rPr lang="fr-FR" dirty="0" smtClean="0"/>
              <a:t>vois </a:t>
            </a:r>
            <a:r>
              <a:rPr lang="fr-FR" u="sng" dirty="0"/>
              <a:t>les nouvelles publicités sur la Grèce</a:t>
            </a:r>
            <a:r>
              <a:rPr lang="fr-FR" dirty="0"/>
              <a:t> ? Tu </a:t>
            </a:r>
            <a:r>
              <a:rPr lang="fr-FR" dirty="0" smtClean="0"/>
              <a:t>______ trouves </a:t>
            </a:r>
            <a:r>
              <a:rPr lang="fr-FR" dirty="0"/>
              <a:t>comment ?</a:t>
            </a:r>
            <a:endParaRPr lang="el-GR" dirty="0"/>
          </a:p>
          <a:p>
            <a:pPr>
              <a:buNone/>
            </a:pPr>
            <a:r>
              <a:rPr lang="fr-FR" dirty="0"/>
              <a:t>- Oui, je ___ </a:t>
            </a:r>
            <a:r>
              <a:rPr lang="fr-FR" dirty="0" smtClean="0"/>
              <a:t>vois . </a:t>
            </a:r>
            <a:r>
              <a:rPr lang="fr-FR" dirty="0"/>
              <a:t>Je ___ </a:t>
            </a:r>
            <a:r>
              <a:rPr lang="fr-FR" dirty="0" smtClean="0"/>
              <a:t>trouve </a:t>
            </a:r>
            <a:r>
              <a:rPr lang="fr-FR" dirty="0"/>
              <a:t>superbes !</a:t>
            </a:r>
            <a:endParaRPr lang="el-GR" dirty="0"/>
          </a:p>
          <a:p>
            <a:pPr>
              <a:buNone/>
            </a:pPr>
            <a:r>
              <a:rPr lang="fr-FR" b="1" dirty="0"/>
              <a:t>9. </a:t>
            </a:r>
            <a:r>
              <a:rPr lang="fr-FR" dirty="0"/>
              <a:t>Tu </a:t>
            </a:r>
            <a:r>
              <a:rPr lang="fr-FR" dirty="0" smtClean="0"/>
              <a:t>vas voir ce film ?</a:t>
            </a:r>
            <a:endParaRPr lang="el-GR" dirty="0"/>
          </a:p>
          <a:p>
            <a:pPr>
              <a:buNone/>
            </a:pPr>
            <a:r>
              <a:rPr lang="fr-FR" dirty="0"/>
              <a:t>- Oui</a:t>
            </a:r>
            <a:r>
              <a:rPr lang="fr-FR" dirty="0" smtClean="0"/>
              <a:t>, je ____________.</a:t>
            </a:r>
            <a:endParaRPr lang="el-GR" dirty="0"/>
          </a:p>
          <a:p>
            <a:pPr>
              <a:buNone/>
            </a:pPr>
            <a:r>
              <a:rPr lang="fr-FR" b="1" dirty="0"/>
              <a:t>10. </a:t>
            </a:r>
            <a:r>
              <a:rPr lang="fr-FR" dirty="0"/>
              <a:t>Je </a:t>
            </a:r>
            <a:r>
              <a:rPr lang="fr-FR" dirty="0" smtClean="0"/>
              <a:t>veux écouter de la musique</a:t>
            </a:r>
            <a:r>
              <a:rPr lang="fr-FR" u="sng" dirty="0" smtClean="0"/>
              <a:t>.</a:t>
            </a:r>
            <a:r>
              <a:rPr lang="fr-FR" dirty="0" smtClean="0"/>
              <a:t> </a:t>
            </a:r>
            <a:r>
              <a:rPr lang="fr-FR" dirty="0"/>
              <a:t>Je __ veux énormément.</a:t>
            </a:r>
            <a:endParaRPr lang="el-GR" dirty="0"/>
          </a:p>
          <a:p>
            <a:pPr>
              <a:buNone/>
            </a:pPr>
            <a:r>
              <a:rPr lang="fr-FR" b="1" dirty="0"/>
              <a:t>11. </a:t>
            </a:r>
            <a:r>
              <a:rPr lang="fr-FR" dirty="0"/>
              <a:t>Tu sais </a:t>
            </a:r>
            <a:r>
              <a:rPr lang="fr-FR" u="sng" dirty="0" smtClean="0"/>
              <a:t>quand </a:t>
            </a:r>
            <a:r>
              <a:rPr lang="fr-FR" u="sng" dirty="0"/>
              <a:t>Géraldine va aussi partir en vacances</a:t>
            </a:r>
            <a:r>
              <a:rPr lang="fr-FR" dirty="0"/>
              <a:t> ?</a:t>
            </a:r>
            <a:endParaRPr lang="el-GR" dirty="0"/>
          </a:p>
          <a:p>
            <a:pPr>
              <a:buNone/>
            </a:pPr>
            <a:r>
              <a:rPr lang="fr-FR" dirty="0"/>
              <a:t>- Non, je ne ____ sais pas.</a:t>
            </a:r>
            <a:endParaRPr lang="el-GR" dirty="0"/>
          </a:p>
          <a:p>
            <a:pPr>
              <a:buNone/>
            </a:pPr>
            <a:r>
              <a:rPr lang="fr-FR" b="1" dirty="0"/>
              <a:t>12 . </a:t>
            </a:r>
            <a:r>
              <a:rPr lang="fr-FR" b="1" dirty="0" smtClean="0"/>
              <a:t> </a:t>
            </a:r>
            <a:r>
              <a:rPr lang="fr-FR" dirty="0" smtClean="0"/>
              <a:t>Est-il gentil? </a:t>
            </a:r>
            <a:r>
              <a:rPr lang="fr-FR" dirty="0"/>
              <a:t>-Oui, </a:t>
            </a:r>
            <a:r>
              <a:rPr lang="fr-FR" dirty="0" smtClean="0"/>
              <a:t> il ___________!</a:t>
            </a:r>
            <a:endParaRPr lang="el-GR" dirty="0"/>
          </a:p>
          <a:p>
            <a:pPr>
              <a:buNone/>
            </a:pPr>
            <a:r>
              <a:rPr lang="fr-FR" b="1" dirty="0"/>
              <a:t> 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Lui, leur</a:t>
            </a: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fr-F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Ils remplacent des personnes qui ont devant la préposition  </a:t>
            </a:r>
            <a:r>
              <a:rPr lang="fr-F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à (au, à la, à l’, aux).</a:t>
            </a:r>
            <a:r>
              <a:rPr lang="fr-F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Lui au singulier, leur au pluriel</a:t>
            </a:r>
            <a:endParaRPr lang="el-GR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Je parle </a:t>
            </a:r>
            <a:r>
              <a:rPr lang="fr-FR" sz="1800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à Marie</a:t>
            </a: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. Je lui parle.</a:t>
            </a:r>
            <a:endParaRPr lang="el-GR" sz="18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Je parle </a:t>
            </a:r>
            <a:r>
              <a:rPr lang="fr-FR" sz="1800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à Georges. </a:t>
            </a: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Je  lui parle.</a:t>
            </a:r>
            <a:endParaRPr lang="el-GR" sz="18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Je parle </a:t>
            </a:r>
            <a:r>
              <a:rPr lang="fr-FR" sz="1800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à Georges et à Marie</a:t>
            </a: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. Je leur parle.</a:t>
            </a:r>
            <a:endParaRPr lang="el-GR" sz="18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fr-F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Quelques cas particuliers:</a:t>
            </a:r>
            <a:endParaRPr lang="el-GR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1.Après les verbes </a:t>
            </a:r>
            <a:endParaRPr lang="el-GR" sz="18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être à= </a:t>
            </a:r>
            <a:r>
              <a:rPr lang="el-GR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ανήκω</a:t>
            </a:r>
            <a:r>
              <a:rPr lang="fr-FR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►</a:t>
            </a:r>
            <a:r>
              <a:rPr lang="fr-FR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fr-FR" sz="1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 </a:t>
            </a: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stylo est </a:t>
            </a:r>
            <a:r>
              <a:rPr lang="fr-FR" sz="1800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à Paul</a:t>
            </a: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. Le stylo est </a:t>
            </a:r>
            <a:r>
              <a:rPr lang="fr-FR" sz="1800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à lui</a:t>
            </a: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l-GR" sz="18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penser à, songer à, réfléchir à =</a:t>
            </a:r>
            <a:r>
              <a:rPr lang="el-GR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σκέφτομαι </a:t>
            </a: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►</a:t>
            </a:r>
            <a:r>
              <a:rPr lang="fr-FR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1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Nous </a:t>
            </a: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pensons </a:t>
            </a:r>
            <a:r>
              <a:rPr lang="fr-FR" sz="1800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à nos amis</a:t>
            </a: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. Nous pensons </a:t>
            </a:r>
            <a:r>
              <a:rPr lang="fr-FR" sz="1800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à eux</a:t>
            </a: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l-GR" sz="18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tenir à =</a:t>
            </a:r>
            <a:r>
              <a:rPr lang="el-G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αγαπώ</a:t>
            </a:r>
            <a:r>
              <a:rPr lang="fr-F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►</a:t>
            </a:r>
            <a:r>
              <a:rPr lang="fr-FR" sz="18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1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Je </a:t>
            </a: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tiens </a:t>
            </a:r>
            <a:r>
              <a:rPr lang="fr-FR" sz="1800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à ma mère</a:t>
            </a: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. Je tiens  à elle</a:t>
            </a:r>
            <a:r>
              <a:rPr lang="fr-F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l-GR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fr-FR" sz="1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fr-FR" sz="1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Après les verbes pronominaux suivis de la préposition  </a:t>
            </a:r>
            <a:r>
              <a:rPr lang="el-GR" sz="1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</a:t>
            </a:r>
            <a:r>
              <a:rPr lang="fr-FR" sz="1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à</a:t>
            </a:r>
            <a:r>
              <a:rPr lang="el-GR" sz="1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»</a:t>
            </a:r>
            <a:r>
              <a:rPr lang="fr-FR" sz="1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el-GR" sz="18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S’intéresser à= </a:t>
            </a:r>
            <a:r>
              <a:rPr lang="el-G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ενδιαφέρομαι </a:t>
            </a:r>
            <a:r>
              <a:rPr lang="el-G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για</a:t>
            </a: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►</a:t>
            </a:r>
            <a:r>
              <a:rPr lang="fr-FR" sz="1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Tu </a:t>
            </a: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t’intéresses à tes amies. /Tu t’intéresses à elles.</a:t>
            </a:r>
            <a:endParaRPr lang="el-GR" sz="18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S’adresser à =</a:t>
            </a:r>
            <a:r>
              <a:rPr lang="el-G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απευθύνομαι σε</a:t>
            </a:r>
            <a:r>
              <a:rPr lang="fr-F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1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► </a:t>
            </a:r>
            <a:r>
              <a:rPr lang="fr-FR" sz="1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Je </a:t>
            </a: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m’adresse à l’employé./Je m’adresse à lui.	</a:t>
            </a:r>
            <a:endParaRPr lang="el-GR" sz="18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l-GR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fr-FR" sz="1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fr-FR" sz="1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Quand il y a une autre préposition </a:t>
            </a:r>
            <a:r>
              <a:rPr lang="fr-F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fr-FR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de= </a:t>
            </a:r>
            <a:r>
              <a:rPr lang="el-G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για</a:t>
            </a:r>
            <a:r>
              <a:rPr lang="fr-F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fr-FR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pour= </a:t>
            </a:r>
            <a:r>
              <a:rPr lang="el-G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για</a:t>
            </a:r>
            <a:r>
              <a:rPr lang="fr-F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fr-FR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sans= </a:t>
            </a:r>
            <a:r>
              <a:rPr lang="el-G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χωρίς</a:t>
            </a:r>
            <a:r>
              <a:rPr lang="fr-F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, avec </a:t>
            </a:r>
            <a:r>
              <a:rPr lang="fr-FR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=</a:t>
            </a:r>
            <a:r>
              <a:rPr lang="el-GR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με</a:t>
            </a:r>
            <a:r>
              <a:rPr lang="fr-FR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…</a:t>
            </a:r>
            <a:endParaRPr lang="el-GR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l-GR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Tu parles </a:t>
            </a:r>
            <a:r>
              <a:rPr lang="fr-FR" sz="1800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de tes </a:t>
            </a:r>
            <a:r>
              <a:rPr lang="fr-FR" sz="1800" i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amies- </a:t>
            </a:r>
            <a:r>
              <a:rPr lang="fr-FR" sz="1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► Tu </a:t>
            </a: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parles d’elles.</a:t>
            </a:r>
            <a:endParaRPr lang="el-GR" sz="18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Je travaille </a:t>
            </a:r>
            <a:r>
              <a:rPr lang="fr-FR" sz="1800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pour mes enfants</a:t>
            </a:r>
            <a:r>
              <a:rPr lang="fr-FR" sz="1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.- ► Je </a:t>
            </a: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travaille pour </a:t>
            </a:r>
            <a:r>
              <a:rPr lang="fr-FR" sz="1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eux</a:t>
            </a:r>
            <a:endParaRPr lang="el-GR" sz="18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Nous partons </a:t>
            </a:r>
            <a:r>
              <a:rPr lang="fr-FR" sz="1800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sans Marie et Sylvie </a:t>
            </a:r>
            <a:r>
              <a:rPr lang="fr-FR" sz="1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► -</a:t>
            </a: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Nous partons sans elles.</a:t>
            </a:r>
            <a:endParaRPr lang="el-GR" sz="18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Tu voyages </a:t>
            </a:r>
            <a:r>
              <a:rPr lang="fr-FR" sz="1800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avec ton </a:t>
            </a:r>
            <a:r>
              <a:rPr lang="fr-FR" sz="1800" i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père- </a:t>
            </a:r>
            <a:r>
              <a:rPr lang="fr-FR" sz="1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► Tu </a:t>
            </a: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voyages avec lui.</a:t>
            </a:r>
            <a:endParaRPr lang="el-GR" sz="18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l-GR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 smtClean="0"/>
              <a:t>Activité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Remplacez les mots soulignés par lui, leur, à lui, à elle, à eux, à elles.</a:t>
            </a:r>
            <a:endParaRPr lang="el-GR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1. </a:t>
            </a:r>
            <a:r>
              <a:rPr lang="fr-F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Il n’a pas téléphoné </a:t>
            </a:r>
            <a:r>
              <a:rPr lang="fr-FR" sz="18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à Paul</a:t>
            </a: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l-GR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2. </a:t>
            </a:r>
            <a:r>
              <a:rPr lang="fr-F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Elle va </a:t>
            </a: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parler de ce projet  </a:t>
            </a:r>
            <a:r>
              <a:rPr lang="fr-FR" sz="18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à son frère. </a:t>
            </a:r>
            <a:endParaRPr lang="el-GR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fr-F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. Ce garçon plaisait beaucoup </a:t>
            </a:r>
            <a:r>
              <a:rPr lang="fr-FR" sz="18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à Marie.</a:t>
            </a:r>
            <a:endParaRPr lang="el-GR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4. </a:t>
            </a: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Il pense  </a:t>
            </a:r>
            <a:r>
              <a:rPr lang="fr-FR" sz="18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à ses amis. </a:t>
            </a:r>
            <a:endParaRPr lang="el-GR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5. </a:t>
            </a:r>
            <a:r>
              <a:rPr lang="fr-F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La mère s’intéresse </a:t>
            </a:r>
            <a:r>
              <a:rPr lang="fr-FR" sz="18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à ses </a:t>
            </a:r>
            <a:r>
              <a:rPr lang="fr-FR" sz="18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fils</a:t>
            </a: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el-GR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6. </a:t>
            </a:r>
            <a:r>
              <a:rPr lang="fr-F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Nicolas </a:t>
            </a: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tient </a:t>
            </a:r>
            <a:r>
              <a:rPr lang="fr-FR" sz="18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à sa sœur.</a:t>
            </a:r>
            <a:endParaRPr lang="el-GR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7. </a:t>
            </a:r>
            <a:r>
              <a:rPr lang="fr-F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Georges a donné la lettre </a:t>
            </a:r>
            <a:r>
              <a:rPr lang="fr-FR" sz="18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à sa copine</a:t>
            </a:r>
            <a:r>
              <a:rPr lang="fr-F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el-GR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8. </a:t>
            </a:r>
            <a:r>
              <a:rPr lang="fr-F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Mario avait écrit </a:t>
            </a:r>
            <a:r>
              <a:rPr lang="fr-FR" sz="18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à sa cousine</a:t>
            </a:r>
            <a:r>
              <a:rPr lang="fr-F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el-GR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9. </a:t>
            </a:r>
            <a:r>
              <a:rPr lang="fr-F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Elle demande de l’argent </a:t>
            </a:r>
            <a:r>
              <a:rPr lang="fr-FR" sz="18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à ses amis. </a:t>
            </a:r>
            <a:endParaRPr lang="fr-FR" sz="1800" u="sn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10. </a:t>
            </a: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j’ ai téléphoné </a:t>
            </a:r>
            <a:r>
              <a:rPr lang="fr-FR" sz="18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à mes parents</a:t>
            </a:r>
          </a:p>
          <a:p>
            <a:pPr>
              <a:buNone/>
            </a:pPr>
            <a:r>
              <a:rPr lang="fr-FR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11. </a:t>
            </a: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Nous sommes allés au cinéma avec </a:t>
            </a:r>
            <a:r>
              <a:rPr lang="fr-FR" sz="18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Julien et Stéphanie</a:t>
            </a: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fr-FR" sz="1800" u="sn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fr-FR" sz="1800" u="sn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l-GR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l-GR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Y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On </a:t>
            </a:r>
            <a:r>
              <a:rPr lang="fr-F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remplace</a:t>
            </a:r>
            <a:endParaRPr lang="el-GR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l-GR" sz="18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α</a:t>
            </a:r>
            <a:r>
              <a:rPr lang="fr-FR" sz="18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) complément d’objet indirect suivis de la préposition </a:t>
            </a:r>
            <a:r>
              <a:rPr lang="el-GR" sz="1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</a:t>
            </a:r>
            <a:r>
              <a:rPr lang="fr-FR" sz="1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à</a:t>
            </a:r>
            <a:r>
              <a:rPr lang="el-GR" sz="1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»</a:t>
            </a:r>
            <a:r>
              <a:rPr lang="fr-FR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el-GR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Georges pense tout le temps </a:t>
            </a:r>
            <a:r>
              <a:rPr lang="fr-FR" sz="1800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à son travail</a:t>
            </a: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. ► Georges y pense tout le temps.</a:t>
            </a:r>
            <a:endParaRPr lang="el-GR" sz="18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Elle pense souvent </a:t>
            </a:r>
            <a:r>
              <a:rPr lang="fr-FR" sz="1800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à son avenir</a:t>
            </a: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. ► Elle y pense souvent.</a:t>
            </a:r>
            <a:endParaRPr lang="el-GR" sz="18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Il faut songer sérieusement </a:t>
            </a:r>
            <a:r>
              <a:rPr lang="fr-FR" sz="1800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à la solution au problème du chômage. </a:t>
            </a: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►Il faut y songer sérieusement</a:t>
            </a:r>
            <a:endParaRPr lang="el-GR" sz="18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Marc pensait </a:t>
            </a:r>
            <a:r>
              <a:rPr lang="fr-FR" sz="1800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au bonheur de ses enfants</a:t>
            </a: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. ► Marc y pensait.</a:t>
            </a:r>
            <a:endParaRPr lang="el-GR" sz="18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b</a:t>
            </a:r>
            <a:r>
              <a:rPr lang="fr-FR" sz="18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fr-FR" sz="18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une phrase introduite par la préposition  à et qui tient la place d' un COI:</a:t>
            </a:r>
            <a:endParaRPr lang="el-GR" sz="1800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Je ne crois pas </a:t>
            </a:r>
            <a:r>
              <a:rPr lang="fr-FR" sz="1800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à ce que tu me dis</a:t>
            </a: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. ► Je n’y crois pas.</a:t>
            </a:r>
            <a:endParaRPr lang="el-GR" sz="18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Est-ce tu penses </a:t>
            </a:r>
            <a:r>
              <a:rPr lang="fr-FR" sz="1800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à partir en vacances cet été? </a:t>
            </a: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► Est-ce que tu y penses?</a:t>
            </a:r>
            <a:endParaRPr lang="el-GR" sz="18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Attention</a:t>
            </a:r>
            <a:r>
              <a:rPr lang="el-GR" sz="1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!</a:t>
            </a:r>
            <a:endParaRPr lang="el-GR" sz="18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l-G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Το y </a:t>
            </a:r>
            <a:r>
              <a:rPr lang="el-GR" sz="1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δεν</a:t>
            </a:r>
            <a:r>
              <a:rPr lang="el-G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μπορεί </a:t>
            </a:r>
            <a:r>
              <a:rPr lang="el-GR" sz="18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ν’αντικαταστήσει</a:t>
            </a:r>
            <a:r>
              <a:rPr lang="el-G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πρόσωπα:</a:t>
            </a:r>
          </a:p>
          <a:p>
            <a:pPr>
              <a:buNone/>
            </a:pP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Je pense </a:t>
            </a:r>
            <a:r>
              <a:rPr lang="fr-FR" sz="1800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à Jacques</a:t>
            </a: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. ► Je pense à lui.</a:t>
            </a:r>
            <a:endParaRPr lang="el-GR" sz="18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Les parents pensent </a:t>
            </a:r>
            <a:r>
              <a:rPr lang="fr-FR" sz="1800" i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à leurs enfants</a:t>
            </a:r>
            <a:r>
              <a:rPr lang="fr-FR" sz="1800" i="1" dirty="0">
                <a:latin typeface="Tahoma" pitchFamily="34" charset="0"/>
                <a:ea typeface="Tahoma" pitchFamily="34" charset="0"/>
                <a:cs typeface="Tahoma" pitchFamily="34" charset="0"/>
              </a:rPr>
              <a:t>. ► Les parents pensent à eux</a:t>
            </a:r>
            <a:r>
              <a:rPr lang="fr-FR" sz="1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>
              <a:buNone/>
            </a:pP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c) </a:t>
            </a:r>
            <a:r>
              <a:rPr lang="en-US" sz="18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Les </a:t>
            </a:r>
            <a:r>
              <a:rPr lang="en-US" sz="18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compléments</a:t>
            </a:r>
            <a:r>
              <a:rPr lang="en-US" sz="18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de </a:t>
            </a:r>
            <a:r>
              <a:rPr lang="en-US" sz="18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lieu</a:t>
            </a:r>
          </a:p>
          <a:p>
            <a:pPr>
              <a:buNone/>
            </a:pPr>
            <a:r>
              <a:rPr lang="fr-FR" sz="1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Il va à Montréal. Il y va. </a:t>
            </a:r>
            <a:r>
              <a:rPr lang="fr-FR" sz="1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/Il </a:t>
            </a:r>
            <a:r>
              <a:rPr lang="fr-FR" sz="1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est chez lui. Il y est</a:t>
            </a:r>
            <a:endParaRPr lang="el-GR" sz="18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 smtClean="0"/>
              <a:t>Activité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Consigne:</a:t>
            </a: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Répondez aux questions en utilisant le pronom Y. </a:t>
            </a:r>
          </a:p>
          <a:p>
            <a:pPr>
              <a:buAutoNum type="arabicPeriod"/>
            </a:pP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Vas-tu </a:t>
            </a:r>
            <a:r>
              <a:rPr lang="fr-FR" sz="18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à la cafétéria</a:t>
            </a: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? Non,</a:t>
            </a:r>
          </a:p>
          <a:p>
            <a:pPr>
              <a:buNone/>
            </a:pP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 Allons-nous </a:t>
            </a:r>
            <a:r>
              <a:rPr lang="fr-FR" sz="18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à la campagne </a:t>
            </a: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 Oui, </a:t>
            </a:r>
          </a:p>
          <a:p>
            <a:pPr>
              <a:buNone/>
            </a:pP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 Es-tu allé </a:t>
            </a:r>
            <a:r>
              <a:rPr lang="fr-FR" sz="18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chez l’optométriste </a:t>
            </a: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 Oui, </a:t>
            </a:r>
          </a:p>
          <a:p>
            <a:pPr>
              <a:buNone/>
            </a:pP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4. Jean est-il </a:t>
            </a:r>
            <a:r>
              <a:rPr lang="fr-FR" sz="18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dans la classe</a:t>
            </a: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 Non, </a:t>
            </a:r>
          </a:p>
          <a:p>
            <a:pPr>
              <a:buNone/>
            </a:pP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5. Penses-tu souvent </a:t>
            </a:r>
            <a:r>
              <a:rPr lang="fr-FR" sz="18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à ton ancien amoureux </a:t>
            </a: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 Non, </a:t>
            </a:r>
          </a:p>
          <a:p>
            <a:pPr fontAlgn="base">
              <a:buNone/>
            </a:pP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6. Vous allez </a:t>
            </a:r>
            <a:r>
              <a:rPr lang="fr-FR" sz="18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au travail</a:t>
            </a: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en voiture ?</a:t>
            </a:r>
            <a:r>
              <a:rPr lang="fr-F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Non,</a:t>
            </a:r>
          </a:p>
          <a:p>
            <a:pPr fontAlgn="base">
              <a:buNone/>
            </a:pP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7.– Elle va </a:t>
            </a:r>
            <a:r>
              <a:rPr lang="fr-FR" sz="18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 France</a:t>
            </a: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bientôt ?</a:t>
            </a:r>
            <a:endParaRPr lang="fr-FR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buNone/>
            </a:pP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8.– Mes clés sont </a:t>
            </a:r>
            <a:r>
              <a:rPr lang="fr-FR" sz="18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dans ce tiroir</a:t>
            </a: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?</a:t>
            </a:r>
            <a:endParaRPr lang="fr-FR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buNone/>
            </a:pP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9.Votre </a:t>
            </a:r>
            <a:r>
              <a:rPr lang="fr-F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fille s’intéresse </a:t>
            </a:r>
            <a:r>
              <a:rPr lang="fr-FR" sz="18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à la musique</a:t>
            </a:r>
            <a:r>
              <a:rPr lang="fr-F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</a:p>
          <a:p>
            <a:pPr fontAlgn="base">
              <a:buNone/>
            </a:pPr>
            <a:r>
              <a:rPr lang="fr-FR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10.– </a:t>
            </a:r>
            <a:r>
              <a:rPr lang="fr-F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Sophie pense souvent </a:t>
            </a:r>
            <a:r>
              <a:rPr lang="fr-FR" sz="18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à ses vacances</a:t>
            </a:r>
            <a:r>
              <a:rPr lang="fr-FR" sz="1800" dirty="0">
                <a:latin typeface="Tahoma" pitchFamily="34" charset="0"/>
                <a:ea typeface="Tahoma" pitchFamily="34" charset="0"/>
                <a:cs typeface="Tahoma" pitchFamily="34" charset="0"/>
              </a:rPr>
              <a:t> ?</a:t>
            </a:r>
            <a:br>
              <a:rPr lang="fr-FR" sz="18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fr-FR" sz="1800" dirty="0" smtClean="0"/>
          </a:p>
          <a:p>
            <a:pPr>
              <a:buNone/>
            </a:pPr>
            <a:endParaRPr lang="el-GR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EN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55000" lnSpcReduction="20000"/>
          </a:bodyPr>
          <a:lstStyle/>
          <a:p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On 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remplace un nom COD</a:t>
            </a:r>
            <a:endParaRPr lang="el-G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1.Verbe </a:t>
            </a:r>
            <a:r>
              <a:rPr lang="fr-FR" u="sng" dirty="0">
                <a:latin typeface="Tahoma" pitchFamily="34" charset="0"/>
                <a:ea typeface="Tahoma" pitchFamily="34" charset="0"/>
                <a:cs typeface="Tahoma" pitchFamily="34" charset="0"/>
              </a:rPr>
              <a:t>+ du, de la, des, de l’ + NOM </a:t>
            </a:r>
            <a:endParaRPr lang="el-GR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►</a:t>
            </a:r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Veut-il </a:t>
            </a:r>
            <a:r>
              <a:rPr lang="fr-FR" i="1" dirty="0">
                <a:latin typeface="Tahoma" pitchFamily="34" charset="0"/>
                <a:ea typeface="Tahoma" pitchFamily="34" charset="0"/>
                <a:cs typeface="Tahoma" pitchFamily="34" charset="0"/>
              </a:rPr>
              <a:t>du café ? →</a:t>
            </a:r>
            <a:r>
              <a:rPr lang="el-GR" i="1" dirty="0">
                <a:latin typeface="Tahoma" pitchFamily="34" charset="0"/>
                <a:ea typeface="Tahoma" pitchFamily="34" charset="0"/>
                <a:cs typeface="Tahoma" pitchFamily="34" charset="0"/>
              </a:rPr>
              <a:t>　</a:t>
            </a:r>
            <a:r>
              <a:rPr lang="fr-FR" i="1" dirty="0">
                <a:latin typeface="Tahoma" pitchFamily="34" charset="0"/>
                <a:ea typeface="Tahoma" pitchFamily="34" charset="0"/>
                <a:cs typeface="Tahoma" pitchFamily="34" charset="0"/>
              </a:rPr>
              <a:t>Oui, il en veut. (en = du café) / Non, il n’en veut pas.</a:t>
            </a:r>
            <a:endParaRPr lang="el-GR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u="sng" dirty="0">
                <a:latin typeface="Tahoma" pitchFamily="34" charset="0"/>
                <a:ea typeface="Tahoma" pitchFamily="34" charset="0"/>
                <a:cs typeface="Tahoma" pitchFamily="34" charset="0"/>
              </a:rPr>
              <a:t>2.Verbe + un, une, deux, trois, quatre, cinq… + NOM //  tous les mots exprimant une  quantité ( plusieurs, beaucoup de, assez de, trop de, un kilo de, un paquet de, …) + NOM</a:t>
            </a:r>
            <a:endParaRPr lang="el-GR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Forme affirmative : On répète toujours le mot exprimant la quantité.</a:t>
            </a:r>
            <a:endParaRPr lang="el-G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►</a:t>
            </a:r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As-tu </a:t>
            </a:r>
            <a:r>
              <a:rPr lang="fr-FR" i="1" dirty="0">
                <a:latin typeface="Tahoma" pitchFamily="34" charset="0"/>
                <a:ea typeface="Tahoma" pitchFamily="34" charset="0"/>
                <a:cs typeface="Tahoma" pitchFamily="34" charset="0"/>
              </a:rPr>
              <a:t>un chien ? →</a:t>
            </a:r>
            <a:r>
              <a:rPr lang="el-GR" i="1" dirty="0">
                <a:latin typeface="Tahoma" pitchFamily="34" charset="0"/>
                <a:ea typeface="Tahoma" pitchFamily="34" charset="0"/>
                <a:cs typeface="Tahoma" pitchFamily="34" charset="0"/>
              </a:rPr>
              <a:t>　</a:t>
            </a:r>
            <a:r>
              <a:rPr lang="fr-FR" i="1" dirty="0">
                <a:latin typeface="Tahoma" pitchFamily="34" charset="0"/>
                <a:ea typeface="Tahoma" pitchFamily="34" charset="0"/>
                <a:cs typeface="Tahoma" pitchFamily="34" charset="0"/>
              </a:rPr>
              <a:t>Oui, j’en ai un. (en = chien)</a:t>
            </a:r>
            <a:endParaRPr lang="el-GR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►</a:t>
            </a:r>
            <a:r>
              <a:rPr lang="fr-FR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As-tu </a:t>
            </a:r>
            <a:r>
              <a:rPr lang="fr-FR" i="1" dirty="0">
                <a:latin typeface="Tahoma" pitchFamily="34" charset="0"/>
                <a:ea typeface="Tahoma" pitchFamily="34" charset="0"/>
                <a:cs typeface="Tahoma" pitchFamily="34" charset="0"/>
              </a:rPr>
              <a:t>beaucoup de temps ?  →</a:t>
            </a:r>
            <a:r>
              <a:rPr lang="el-GR" i="1" dirty="0">
                <a:latin typeface="Tahoma" pitchFamily="34" charset="0"/>
                <a:ea typeface="Tahoma" pitchFamily="34" charset="0"/>
                <a:cs typeface="Tahoma" pitchFamily="34" charset="0"/>
              </a:rPr>
              <a:t>　</a:t>
            </a:r>
            <a:r>
              <a:rPr lang="fr-FR" i="1" dirty="0">
                <a:latin typeface="Tahoma" pitchFamily="34" charset="0"/>
                <a:ea typeface="Tahoma" pitchFamily="34" charset="0"/>
                <a:cs typeface="Tahoma" pitchFamily="34" charset="0"/>
              </a:rPr>
              <a:t>Oui, j’en ai beaucoup. (en = de temps)</a:t>
            </a:r>
            <a:endParaRPr lang="el-GR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Attention</a:t>
            </a:r>
            <a:endParaRPr lang="el-GR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b="1" dirty="0">
                <a:latin typeface="Tahoma" pitchFamily="34" charset="0"/>
                <a:ea typeface="Tahoma" pitchFamily="34" charset="0"/>
                <a:cs typeface="Tahoma" pitchFamily="34" charset="0"/>
              </a:rPr>
              <a:t>Forme négative 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: On ne répète pas  un et une.</a:t>
            </a:r>
            <a:endParaRPr lang="el-G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►</a:t>
            </a:r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As-tu 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un chien ? →</a:t>
            </a:r>
            <a:r>
              <a:rPr lang="el-GR" dirty="0">
                <a:latin typeface="Tahoma" pitchFamily="34" charset="0"/>
                <a:ea typeface="Tahoma" pitchFamily="34" charset="0"/>
                <a:cs typeface="Tahoma" pitchFamily="34" charset="0"/>
              </a:rPr>
              <a:t>　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Non, je n’en ai pas.</a:t>
            </a:r>
            <a:endParaRPr lang="el-G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►</a:t>
            </a:r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As-tu 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beaucoup de temps ? →</a:t>
            </a:r>
            <a:r>
              <a:rPr lang="el-GR" dirty="0">
                <a:latin typeface="Tahoma" pitchFamily="34" charset="0"/>
                <a:ea typeface="Tahoma" pitchFamily="34" charset="0"/>
                <a:cs typeface="Tahoma" pitchFamily="34" charset="0"/>
              </a:rPr>
              <a:t>　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Non, je n’en ai pas beaucoup.</a:t>
            </a:r>
            <a:endParaRPr lang="el-G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u="sng" dirty="0">
                <a:latin typeface="Tahoma" pitchFamily="34" charset="0"/>
                <a:ea typeface="Tahoma" pitchFamily="34" charset="0"/>
                <a:cs typeface="Tahoma" pitchFamily="34" charset="0"/>
              </a:rPr>
              <a:t>3. Il remplace un nom introduit par </a:t>
            </a:r>
            <a:r>
              <a:rPr lang="el-GR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«</a:t>
            </a:r>
            <a:r>
              <a:rPr lang="fr-FR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</a:t>
            </a:r>
            <a:r>
              <a:rPr lang="el-GR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»</a:t>
            </a:r>
            <a:endParaRPr lang="el-GR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Verbe + de + nom</a:t>
            </a:r>
            <a:endParaRPr lang="el-G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►</a:t>
            </a:r>
            <a:r>
              <a:rPr lang="fr-FR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parler </a:t>
            </a:r>
            <a:r>
              <a:rPr lang="fr-FR" i="1" dirty="0">
                <a:latin typeface="Tahoma" pitchFamily="34" charset="0"/>
                <a:ea typeface="Tahoma" pitchFamily="34" charset="0"/>
                <a:cs typeface="Tahoma" pitchFamily="34" charset="0"/>
              </a:rPr>
              <a:t>de : Il parle de ses problèmes ? Oui, il en parle. / Non, il n’en parle pas.</a:t>
            </a:r>
            <a:endParaRPr lang="el-GR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►</a:t>
            </a:r>
            <a:r>
              <a:rPr lang="fr-FR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s’occuper </a:t>
            </a:r>
            <a:r>
              <a:rPr lang="fr-FR" i="1" dirty="0">
                <a:latin typeface="Tahoma" pitchFamily="34" charset="0"/>
                <a:ea typeface="Tahoma" pitchFamily="34" charset="0"/>
                <a:cs typeface="Tahoma" pitchFamily="34" charset="0"/>
              </a:rPr>
              <a:t>de : Elle s’occupe des achats ? Oui, elle s’en occupe. / Non, elle ne s’en occupe pas.</a:t>
            </a:r>
            <a:endParaRPr lang="el-GR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u="sng" dirty="0">
                <a:latin typeface="Tahoma" pitchFamily="34" charset="0"/>
                <a:ea typeface="Tahoma" pitchFamily="34" charset="0"/>
                <a:cs typeface="Tahoma" pitchFamily="34" charset="0"/>
              </a:rPr>
              <a:t>4. Un complément de lieu </a:t>
            </a: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(indique l’origine et la provenance)</a:t>
            </a:r>
            <a:endParaRPr lang="el-G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►</a:t>
            </a:r>
            <a:r>
              <a:rPr lang="fr-F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Viennent-ils </a:t>
            </a:r>
            <a:r>
              <a:rPr lang="fr-FR" i="1" dirty="0">
                <a:latin typeface="Tahoma" pitchFamily="34" charset="0"/>
                <a:ea typeface="Tahoma" pitchFamily="34" charset="0"/>
                <a:cs typeface="Tahoma" pitchFamily="34" charset="0"/>
              </a:rPr>
              <a:t>de Marseille ? Oui, ils en viennent.</a:t>
            </a:r>
            <a:endParaRPr lang="el-GR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l-GR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 smtClean="0"/>
              <a:t>Activités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fr-FR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Consigne 1:</a:t>
            </a: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Écrivez ces phrases en remplaçant les compléments en italique par le pronom </a:t>
            </a:r>
            <a:r>
              <a:rPr lang="fr-FR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 </a:t>
            </a: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ou le pronom </a:t>
            </a:r>
            <a:r>
              <a:rPr lang="fr-FR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Y.</a:t>
            </a: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buNone/>
            </a:pP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 Jean et Lise étaient présents </a:t>
            </a:r>
            <a:r>
              <a:rPr lang="fr-FR" sz="1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à la soirée</a:t>
            </a: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___________________</a:t>
            </a:r>
          </a:p>
          <a:p>
            <a:pPr>
              <a:buNone/>
            </a:pP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2. Je vais prendre </a:t>
            </a:r>
            <a:r>
              <a:rPr lang="fr-FR" sz="1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 la soupe</a:t>
            </a: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____________________________________ </a:t>
            </a:r>
          </a:p>
          <a:p>
            <a:pPr>
              <a:buNone/>
            </a:pP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 Vas-tu conduire </a:t>
            </a:r>
            <a:r>
              <a:rPr lang="fr-FR" sz="1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une voiture </a:t>
            </a: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 ____________________________________ </a:t>
            </a:r>
          </a:p>
          <a:p>
            <a:pPr>
              <a:buNone/>
            </a:pP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4. Le chat du voisin </a:t>
            </a: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mang</a:t>
            </a: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é</a:t>
            </a: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1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deux conserves</a:t>
            </a: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____________________________________</a:t>
            </a:r>
          </a:p>
          <a:p>
            <a:pPr>
              <a:buNone/>
            </a:pP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5. Est-ce qu’il a pris </a:t>
            </a:r>
            <a:r>
              <a:rPr lang="fr-FR" sz="1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du thé </a:t>
            </a: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 ____________________________________</a:t>
            </a:r>
          </a:p>
          <a:p>
            <a:pPr>
              <a:buNone/>
            </a:pP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6. Il a choisi </a:t>
            </a:r>
            <a:r>
              <a:rPr lang="fr-FR" sz="1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un café</a:t>
            </a: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____________________________________ </a:t>
            </a:r>
          </a:p>
          <a:p>
            <a:pPr>
              <a:buNone/>
            </a:pP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7. Chantes-tu </a:t>
            </a:r>
            <a:r>
              <a:rPr lang="fr-FR" sz="1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dans ta douche </a:t>
            </a: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 ____________________________________</a:t>
            </a:r>
          </a:p>
          <a:p>
            <a:pPr>
              <a:buNone/>
            </a:pP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8. Les jeunes sont placés </a:t>
            </a:r>
            <a:r>
              <a:rPr lang="fr-FR" sz="1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près de la fontaine</a:t>
            </a: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____________________________________ </a:t>
            </a:r>
          </a:p>
          <a:p>
            <a:pPr>
              <a:buNone/>
            </a:pP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9. Nous avons voyagé </a:t>
            </a:r>
            <a:r>
              <a:rPr lang="fr-FR" sz="1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 Europe</a:t>
            </a: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____________________________________ </a:t>
            </a:r>
          </a:p>
          <a:p>
            <a:pPr>
              <a:buNone/>
            </a:pP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10. J’ai mal aux dents. Je dois aller </a:t>
            </a:r>
            <a:r>
              <a:rPr lang="fr-FR" sz="1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chez le dentiste</a:t>
            </a: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______________________</a:t>
            </a:r>
          </a:p>
          <a:p>
            <a:pPr marL="514350" indent="-514350">
              <a:buNone/>
            </a:pP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12.Allez-vous </a:t>
            </a: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manger </a:t>
            </a:r>
            <a:r>
              <a:rPr lang="fr-FR" sz="1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au restaurant grec </a:t>
            </a: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 Oui, ________________________________ </a:t>
            </a:r>
          </a:p>
          <a:p>
            <a:pPr marL="514350" indent="-514350">
              <a:buNone/>
            </a:pP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13. </a:t>
            </a: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Avez-vous déjà mangé </a:t>
            </a:r>
            <a:r>
              <a:rPr lang="fr-FR" sz="1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des </a:t>
            </a:r>
            <a:r>
              <a:rPr lang="fr-FR" sz="1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frites</a:t>
            </a:r>
            <a:r>
              <a:rPr lang="fr-FR" sz="1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 Non, _________________________</a:t>
            </a:r>
          </a:p>
          <a:p>
            <a:pPr marL="514350" indent="-514350">
              <a:buNone/>
            </a:pP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14. </a:t>
            </a: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Prenez-vous </a:t>
            </a:r>
            <a:r>
              <a:rPr lang="fr-FR" sz="1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du beurre avec </a:t>
            </a:r>
            <a:r>
              <a:rPr lang="fr-FR" sz="1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 la confiture </a:t>
            </a: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 Oui, ________________________________ </a:t>
            </a:r>
          </a:p>
          <a:p>
            <a:pPr marL="514350" indent="-514350">
              <a:buNone/>
            </a:pP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15. </a:t>
            </a: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Est-ce que Chantal a choisi </a:t>
            </a:r>
            <a:r>
              <a:rPr lang="fr-FR" sz="1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une salade césar </a:t>
            </a: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 Non, ________________________________ </a:t>
            </a:r>
          </a:p>
          <a:p>
            <a:pPr marL="514350" indent="-514350">
              <a:buNone/>
            </a:pP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16. </a:t>
            </a: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Cette usine est-elle située </a:t>
            </a:r>
            <a:r>
              <a:rPr lang="fr-FR" sz="1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derrière l’école </a:t>
            </a: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 Oui, ________________________________ </a:t>
            </a:r>
          </a:p>
          <a:p>
            <a:pPr marL="514350" indent="-514350">
              <a:buNone/>
            </a:pP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17. </a:t>
            </a: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Reviens-tu de </a:t>
            </a:r>
            <a:r>
              <a:rPr lang="fr-FR" sz="1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chez Jennifer </a:t>
            </a: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 Non, _______________________________</a:t>
            </a:r>
          </a:p>
          <a:p>
            <a:pPr marL="514350" indent="-514350">
              <a:buNone/>
            </a:pP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18. </a:t>
            </a: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Lucie a-t-elle pris </a:t>
            </a:r>
            <a:r>
              <a:rPr lang="fr-FR" sz="1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un apéritif </a:t>
            </a:r>
            <a:r>
              <a:rPr lang="fr-F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 Oui, ________________________________</a:t>
            </a:r>
            <a:endParaRPr lang="el-G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945</Words>
  <Application>Microsoft Office PowerPoint</Application>
  <PresentationFormat>Προβολή στην οθόνη (4:3)</PresentationFormat>
  <Paragraphs>142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Pronoms personnels</vt:lpstr>
      <vt:lpstr> Le, la, l’, les: Compléments d’objet direct/άμεσα αντικείμενα του ρήματος </vt:lpstr>
      <vt:lpstr>Activité</vt:lpstr>
      <vt:lpstr>Lui, leur </vt:lpstr>
      <vt:lpstr>Activité</vt:lpstr>
      <vt:lpstr> Y </vt:lpstr>
      <vt:lpstr>Activité</vt:lpstr>
      <vt:lpstr> EN </vt:lpstr>
      <vt:lpstr>Activités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Pronoms personnels</dc:title>
  <dc:creator>Μαρια</dc:creator>
  <cp:lastModifiedBy>Μαρια</cp:lastModifiedBy>
  <cp:revision>8</cp:revision>
  <dcterms:created xsi:type="dcterms:W3CDTF">2024-11-19T17:51:05Z</dcterms:created>
  <dcterms:modified xsi:type="dcterms:W3CDTF">2024-11-22T18:58:48Z</dcterms:modified>
</cp:coreProperties>
</file>