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65" r:id="rId4"/>
    <p:sldId id="263" r:id="rId5"/>
    <p:sldId id="258" r:id="rId6"/>
    <p:sldId id="260"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0" d="100"/>
          <a:sy n="80" d="100"/>
        </p:scale>
        <p:origin x="-84" y="-66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pPr/>
              <a:t>9/20/2024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pPr/>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pPr/>
              <a:t>9/20/2024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pPr/>
              <a:t>9/20/2024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pPr/>
              <a:t>9/20/2024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pPr/>
              <a:t>9/20/2024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pPr/>
              <a:t>9/20/2024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pPr/>
              <a:t>9/20/2024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pPr/>
              <a:t>9/20/2024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pPr/>
              <a:t>9/20/2024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pPr/>
              <a:t>9/20/2024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pPr/>
              <a:t>9/20/2024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m6kg3taHyyk&amp;ab_channel=GrandPalais"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NtOwBtNcSwI&amp;ab_channel=LaClassed%27Histoire" TargetMode="External"/><Relationship Id="rId2" Type="http://schemas.openxmlformats.org/officeDocument/2006/relationships/hyperlink" Target="https://www.youtube.com/watch?v=mVVEhp2e3yw&amp;t=9s&amp;ab_channel=HistoireG%C3%A9ographi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BC0997-B622-4647-A7FC-2BB977EC59D1}"/>
              </a:ext>
            </a:extLst>
          </p:cNvPr>
          <p:cNvSpPr>
            <a:spLocks noGrp="1"/>
          </p:cNvSpPr>
          <p:nvPr>
            <p:ph type="ctrTitle"/>
          </p:nvPr>
        </p:nvSpPr>
        <p:spPr>
          <a:xfrm>
            <a:off x="1561708" y="1344706"/>
            <a:ext cx="9068586" cy="4066390"/>
          </a:xfrm>
          <a:solidFill>
            <a:schemeClr val="accent2">
              <a:lumMod val="20000"/>
              <a:lumOff val="80000"/>
            </a:schemeClr>
          </a:solidFill>
        </p:spPr>
        <p:txBody>
          <a:bodyPr/>
          <a:lstStyle/>
          <a:p>
            <a:r>
              <a:rPr lang="fr-FR" b="1" dirty="0" err="1">
                <a:solidFill>
                  <a:srgbClr val="FF0000"/>
                </a:solidFill>
              </a:rPr>
              <a:t>antigone</a:t>
            </a:r>
            <a:endParaRPr lang="el-GR" b="1" dirty="0">
              <a:solidFill>
                <a:srgbClr val="FF0000"/>
              </a:solidFill>
            </a:endParaRPr>
          </a:p>
        </p:txBody>
      </p:sp>
      <p:sp>
        <p:nvSpPr>
          <p:cNvPr id="3" name="Subtitle 2">
            <a:extLst>
              <a:ext uri="{FF2B5EF4-FFF2-40B4-BE49-F238E27FC236}">
                <a16:creationId xmlns="" xmlns:a16="http://schemas.microsoft.com/office/drawing/2014/main" id="{4D25FF6C-6341-4A82-9F64-306795C63308}"/>
              </a:ext>
            </a:extLst>
          </p:cNvPr>
          <p:cNvSpPr>
            <a:spLocks noGrp="1"/>
          </p:cNvSpPr>
          <p:nvPr>
            <p:ph type="subTitle" idx="1"/>
          </p:nvPr>
        </p:nvSpPr>
        <p:spPr/>
        <p:txBody>
          <a:bodyPr>
            <a:noAutofit/>
          </a:bodyPr>
          <a:lstStyle/>
          <a:p>
            <a:r>
              <a:rPr lang="fr-FR" sz="3200" b="1" dirty="0">
                <a:solidFill>
                  <a:srgbClr val="FF0000"/>
                </a:solidFill>
              </a:rPr>
              <a:t>Anouilh</a:t>
            </a:r>
            <a:endParaRPr lang="el-GR" sz="3200" b="1" dirty="0">
              <a:solidFill>
                <a:srgbClr val="FF0000"/>
              </a:solidFill>
            </a:endParaRPr>
          </a:p>
        </p:txBody>
      </p:sp>
    </p:spTree>
    <p:extLst>
      <p:ext uri="{BB962C8B-B14F-4D97-AF65-F5344CB8AC3E}">
        <p14:creationId xmlns="" xmlns:p14="http://schemas.microsoft.com/office/powerpoint/2010/main" val="3932754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B281E5-05E4-4354-B183-4FD731A85819}"/>
              </a:ext>
            </a:extLst>
          </p:cNvPr>
          <p:cNvSpPr>
            <a:spLocks noGrp="1"/>
          </p:cNvSpPr>
          <p:nvPr>
            <p:ph type="title"/>
          </p:nvPr>
        </p:nvSpPr>
        <p:spPr>
          <a:xfrm>
            <a:off x="0" y="1"/>
            <a:ext cx="12192000" cy="1284513"/>
          </a:xfrm>
          <a:solidFill>
            <a:schemeClr val="accent1"/>
          </a:solidFill>
        </p:spPr>
        <p:txBody>
          <a:bodyPr/>
          <a:lstStyle/>
          <a:p>
            <a:r>
              <a:rPr lang="fr-FR" b="1" dirty="0"/>
              <a:t>Anouilh</a:t>
            </a:r>
            <a:endParaRPr lang="el-GR" b="1" dirty="0"/>
          </a:p>
        </p:txBody>
      </p:sp>
      <p:sp>
        <p:nvSpPr>
          <p:cNvPr id="3" name="Content Placeholder 2">
            <a:extLst>
              <a:ext uri="{FF2B5EF4-FFF2-40B4-BE49-F238E27FC236}">
                <a16:creationId xmlns="" xmlns:a16="http://schemas.microsoft.com/office/drawing/2014/main" id="{F9FBEEBE-15AB-471C-8464-550127D3552A}"/>
              </a:ext>
            </a:extLst>
          </p:cNvPr>
          <p:cNvSpPr>
            <a:spLocks noGrp="1"/>
          </p:cNvSpPr>
          <p:nvPr>
            <p:ph idx="1"/>
          </p:nvPr>
        </p:nvSpPr>
        <p:spPr>
          <a:xfrm>
            <a:off x="0" y="1284514"/>
            <a:ext cx="12192000" cy="5573486"/>
          </a:xfrm>
          <a:solidFill>
            <a:schemeClr val="accent2">
              <a:lumMod val="20000"/>
              <a:lumOff val="80000"/>
            </a:schemeClr>
          </a:solidFill>
        </p:spPr>
        <p:txBody>
          <a:bodyPr>
            <a:normAutofit/>
          </a:bodyPr>
          <a:lstStyle/>
          <a:p>
            <a:r>
              <a:rPr lang="fr-FR" sz="2400" b="1" dirty="0">
                <a:latin typeface="Tahoma" panose="020B0604030504040204" pitchFamily="34" charset="0"/>
                <a:ea typeface="Tahoma" panose="020B0604030504040204" pitchFamily="34" charset="0"/>
                <a:cs typeface="Tahoma" panose="020B0604030504040204" pitchFamily="34" charset="0"/>
              </a:rPr>
              <a:t>Jean Anouilh</a:t>
            </a:r>
            <a:r>
              <a:rPr lang="fr-FR" sz="2400" dirty="0">
                <a:latin typeface="Tahoma" panose="020B0604030504040204" pitchFamily="34" charset="0"/>
                <a:ea typeface="Tahoma" panose="020B0604030504040204" pitchFamily="34" charset="0"/>
                <a:cs typeface="Tahoma" panose="020B0604030504040204" pitchFamily="34" charset="0"/>
              </a:rPr>
              <a:t>, </a:t>
            </a:r>
            <a:endParaRPr lang="fr-FR" sz="2400" dirty="0" smtClean="0">
              <a:latin typeface="Tahoma" panose="020B0604030504040204" pitchFamily="34" charset="0"/>
              <a:ea typeface="Tahoma" panose="020B0604030504040204" pitchFamily="34" charset="0"/>
              <a:cs typeface="Tahoma" panose="020B0604030504040204" pitchFamily="34" charset="0"/>
            </a:endParaRPr>
          </a:p>
          <a:p>
            <a:r>
              <a:rPr lang="fr-FR" sz="2400" dirty="0" smtClean="0">
                <a:latin typeface="Tahoma" panose="020B0604030504040204" pitchFamily="34" charset="0"/>
                <a:ea typeface="Tahoma" panose="020B0604030504040204" pitchFamily="34" charset="0"/>
                <a:cs typeface="Tahoma" panose="020B0604030504040204" pitchFamily="34" charset="0"/>
              </a:rPr>
              <a:t>N</a:t>
            </a:r>
            <a:r>
              <a:rPr lang="fr-FR" sz="2400" dirty="0" smtClean="0">
                <a:latin typeface="Tahoma" panose="020B0604030504040204" pitchFamily="34" charset="0"/>
                <a:ea typeface="Tahoma" panose="020B0604030504040204" pitchFamily="34" charset="0"/>
                <a:cs typeface="Tahoma" panose="020B0604030504040204" pitchFamily="34" charset="0"/>
              </a:rPr>
              <a:t>é </a:t>
            </a:r>
            <a:r>
              <a:rPr lang="fr-FR" sz="2400" dirty="0">
                <a:latin typeface="Tahoma" panose="020B0604030504040204" pitchFamily="34" charset="0"/>
                <a:ea typeface="Tahoma" panose="020B0604030504040204" pitchFamily="34" charset="0"/>
                <a:cs typeface="Tahoma" panose="020B0604030504040204" pitchFamily="34" charset="0"/>
              </a:rPr>
              <a:t>le 23 juin 1910 à Bordeaux et mort le 3 octobre 1987 à </a:t>
            </a:r>
            <a:r>
              <a:rPr lang="fr-FR" sz="2400" dirty="0" smtClean="0">
                <a:latin typeface="Tahoma" panose="020B0604030504040204" pitchFamily="34" charset="0"/>
                <a:ea typeface="Tahoma" panose="020B0604030504040204" pitchFamily="34" charset="0"/>
                <a:cs typeface="Tahoma" panose="020B0604030504040204" pitchFamily="34" charset="0"/>
              </a:rPr>
              <a:t>Lausanne </a:t>
            </a:r>
            <a:endParaRPr lang="fr-FR" sz="2400" dirty="0" smtClean="0">
              <a:latin typeface="Tahoma" panose="020B0604030504040204" pitchFamily="34" charset="0"/>
              <a:ea typeface="Tahoma" panose="020B0604030504040204" pitchFamily="34" charset="0"/>
              <a:cs typeface="Tahoma" panose="020B0604030504040204" pitchFamily="34" charset="0"/>
            </a:endParaRPr>
          </a:p>
          <a:p>
            <a:r>
              <a:rPr lang="fr-FR" sz="2400" dirty="0" smtClean="0">
                <a:latin typeface="Tahoma" panose="020B0604030504040204" pitchFamily="34" charset="0"/>
                <a:ea typeface="Tahoma" panose="020B0604030504040204" pitchFamily="34" charset="0"/>
                <a:cs typeface="Tahoma" panose="020B0604030504040204" pitchFamily="34" charset="0"/>
              </a:rPr>
              <a:t>E</a:t>
            </a:r>
            <a:r>
              <a:rPr lang="fr-FR" sz="2400" dirty="0" smtClean="0">
                <a:latin typeface="Tahoma" panose="020B0604030504040204" pitchFamily="34" charset="0"/>
                <a:ea typeface="Tahoma" panose="020B0604030504040204" pitchFamily="34" charset="0"/>
                <a:cs typeface="Tahoma" panose="020B0604030504040204" pitchFamily="34" charset="0"/>
              </a:rPr>
              <a:t>crivain </a:t>
            </a:r>
            <a:r>
              <a:rPr lang="fr-FR" sz="2400" dirty="0">
                <a:latin typeface="Tahoma" panose="020B0604030504040204" pitchFamily="34" charset="0"/>
                <a:ea typeface="Tahoma" panose="020B0604030504040204" pitchFamily="34" charset="0"/>
                <a:cs typeface="Tahoma" panose="020B0604030504040204" pitchFamily="34" charset="0"/>
              </a:rPr>
              <a:t>français, auteur de nombreuses pièces de théâtre, dont la plus célèbre est Antigone, relecture moderne de la pièce de Sophocle.</a:t>
            </a:r>
          </a:p>
          <a:p>
            <a:r>
              <a:rPr lang="fr-FR" sz="2400" dirty="0" smtClean="0">
                <a:latin typeface="Tahoma" panose="020B0604030504040204" pitchFamily="34" charset="0"/>
                <a:ea typeface="Tahoma" panose="020B0604030504040204" pitchFamily="34" charset="0"/>
                <a:cs typeface="Tahoma" panose="020B0604030504040204" pitchFamily="34" charset="0"/>
              </a:rPr>
              <a:t>Père </a:t>
            </a:r>
            <a:r>
              <a:rPr lang="fr-FR" sz="2400" dirty="0" smtClean="0">
                <a:latin typeface="Tahoma" panose="020B0604030504040204" pitchFamily="34" charset="0"/>
                <a:ea typeface="Tahoma" panose="020B0604030504040204" pitchFamily="34" charset="0"/>
                <a:cs typeface="Tahoma" panose="020B0604030504040204" pitchFamily="34" charset="0"/>
              </a:rPr>
              <a:t>tailleur</a:t>
            </a:r>
            <a:r>
              <a:rPr lang="fr-FR" sz="2400" dirty="0">
                <a:latin typeface="Tahoma" panose="020B0604030504040204" pitchFamily="34" charset="0"/>
                <a:ea typeface="Tahoma" panose="020B0604030504040204" pitchFamily="34" charset="0"/>
                <a:cs typeface="Tahoma" panose="020B0604030504040204" pitchFamily="34" charset="0"/>
              </a:rPr>
              <a:t>, </a:t>
            </a:r>
            <a:r>
              <a:rPr lang="fr-FR" sz="2400" dirty="0" smtClean="0">
                <a:latin typeface="Tahoma" panose="020B0604030504040204" pitchFamily="34" charset="0"/>
                <a:ea typeface="Tahoma" panose="020B0604030504040204" pitchFamily="34" charset="0"/>
                <a:cs typeface="Tahoma" panose="020B0604030504040204" pitchFamily="34" charset="0"/>
              </a:rPr>
              <a:t> </a:t>
            </a:r>
            <a:r>
              <a:rPr lang="fr-FR" sz="2400" dirty="0">
                <a:latin typeface="Tahoma" panose="020B0604030504040204" pitchFamily="34" charset="0"/>
                <a:ea typeface="Tahoma" panose="020B0604030504040204" pitchFamily="34" charset="0"/>
                <a:cs typeface="Tahoma" panose="020B0604030504040204" pitchFamily="34" charset="0"/>
              </a:rPr>
              <a:t>mère musicienne et </a:t>
            </a:r>
            <a:r>
              <a:rPr lang="fr-FR" sz="2400" dirty="0" smtClean="0">
                <a:latin typeface="Tahoma" panose="020B0604030504040204" pitchFamily="34" charset="0"/>
                <a:ea typeface="Tahoma" panose="020B0604030504040204" pitchFamily="34" charset="0"/>
                <a:cs typeface="Tahoma" panose="020B0604030504040204" pitchFamily="34" charset="0"/>
              </a:rPr>
              <a:t>professeure </a:t>
            </a:r>
            <a:r>
              <a:rPr lang="fr-FR" sz="2400" dirty="0">
                <a:latin typeface="Tahoma" panose="020B0604030504040204" pitchFamily="34" charset="0"/>
                <a:ea typeface="Tahoma" panose="020B0604030504040204" pitchFamily="34" charset="0"/>
                <a:cs typeface="Tahoma" panose="020B0604030504040204" pitchFamily="34" charset="0"/>
              </a:rPr>
              <a:t>de piano. </a:t>
            </a:r>
            <a:endParaRPr lang="fr-FR" sz="2400" dirty="0" smtClean="0">
              <a:latin typeface="Tahoma" panose="020B0604030504040204" pitchFamily="34" charset="0"/>
              <a:ea typeface="Tahoma" panose="020B0604030504040204" pitchFamily="34" charset="0"/>
              <a:cs typeface="Tahoma" panose="020B0604030504040204" pitchFamily="34" charset="0"/>
            </a:endParaRPr>
          </a:p>
          <a:p>
            <a:r>
              <a:rPr lang="el-GR" sz="2400" dirty="0" smtClean="0">
                <a:latin typeface="Tahoma" panose="020B0604030504040204" pitchFamily="34" charset="0"/>
                <a:ea typeface="Tahoma" panose="020B0604030504040204" pitchFamily="34" charset="0"/>
                <a:cs typeface="Tahoma" panose="020B0604030504040204" pitchFamily="34" charset="0"/>
              </a:rPr>
              <a:t>Ο</a:t>
            </a:r>
            <a:r>
              <a:rPr lang="fr-FR" sz="2400" dirty="0" err="1" smtClean="0">
                <a:latin typeface="Tahoma" panose="020B0604030504040204" pitchFamily="34" charset="0"/>
                <a:ea typeface="Tahoma" panose="020B0604030504040204" pitchFamily="34" charset="0"/>
                <a:cs typeface="Tahoma" panose="020B0604030504040204" pitchFamily="34" charset="0"/>
              </a:rPr>
              <a:t>btention</a:t>
            </a:r>
            <a:r>
              <a:rPr lang="fr-FR" sz="2400" dirty="0" smtClean="0">
                <a:latin typeface="Tahoma" panose="020B0604030504040204" pitchFamily="34" charset="0"/>
                <a:ea typeface="Tahoma" panose="020B0604030504040204" pitchFamily="34" charset="0"/>
                <a:cs typeface="Tahoma" panose="020B0604030504040204" pitchFamily="34" charset="0"/>
              </a:rPr>
              <a:t> </a:t>
            </a:r>
            <a:r>
              <a:rPr lang="fr-FR" sz="2400" dirty="0">
                <a:latin typeface="Tahoma" panose="020B0604030504040204" pitchFamily="34" charset="0"/>
                <a:ea typeface="Tahoma" panose="020B0604030504040204" pitchFamily="34" charset="0"/>
                <a:cs typeface="Tahoma" panose="020B0604030504040204" pitchFamily="34" charset="0"/>
              </a:rPr>
              <a:t>du baccalauréat, </a:t>
            </a:r>
            <a:r>
              <a:rPr lang="fr-FR" sz="2400" smtClean="0">
                <a:latin typeface="Tahoma" panose="020B0604030504040204" pitchFamily="34" charset="0"/>
                <a:ea typeface="Tahoma" panose="020B0604030504040204" pitchFamily="34" charset="0"/>
                <a:cs typeface="Tahoma" panose="020B0604030504040204" pitchFamily="34" charset="0"/>
              </a:rPr>
              <a:t>entame des études </a:t>
            </a:r>
            <a:r>
              <a:rPr lang="fr-FR" sz="2400" dirty="0">
                <a:latin typeface="Tahoma" panose="020B0604030504040204" pitchFamily="34" charset="0"/>
                <a:ea typeface="Tahoma" panose="020B0604030504040204" pitchFamily="34" charset="0"/>
                <a:cs typeface="Tahoma" panose="020B0604030504040204" pitchFamily="34" charset="0"/>
              </a:rPr>
              <a:t>de droit, à Paris, qu'il interrompt au bout de dix-huit mois. </a:t>
            </a:r>
            <a:endParaRPr lang="fr-FR" sz="2400" dirty="0" smtClean="0">
              <a:latin typeface="Tahoma" panose="020B0604030504040204" pitchFamily="34" charset="0"/>
              <a:ea typeface="Tahoma" panose="020B0604030504040204" pitchFamily="34" charset="0"/>
              <a:cs typeface="Tahoma" panose="020B0604030504040204" pitchFamily="34" charset="0"/>
            </a:endParaRPr>
          </a:p>
          <a:p>
            <a:r>
              <a:rPr lang="fr-FR"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S</a:t>
            </a:r>
            <a:r>
              <a:rPr lang="fr-FR" sz="2400" dirty="0" err="1" smtClean="0">
                <a:latin typeface="Tahoma" panose="020B0604030504040204" pitchFamily="34" charset="0"/>
                <a:ea typeface="Tahoma" panose="020B0604030504040204" pitchFamily="34" charset="0"/>
                <a:cs typeface="Tahoma" panose="020B0604030504040204" pitchFamily="34" charset="0"/>
              </a:rPr>
              <a:t>ecrétaire</a:t>
            </a:r>
            <a:r>
              <a:rPr lang="fr-FR" sz="2400" dirty="0" smtClean="0">
                <a:latin typeface="Tahoma" panose="020B0604030504040204" pitchFamily="34" charset="0"/>
                <a:ea typeface="Tahoma" panose="020B0604030504040204" pitchFamily="34" charset="0"/>
                <a:cs typeface="Tahoma" panose="020B0604030504040204" pitchFamily="34" charset="0"/>
              </a:rPr>
              <a:t> </a:t>
            </a:r>
            <a:r>
              <a:rPr lang="fr-FR" sz="2400" dirty="0">
                <a:latin typeface="Tahoma" panose="020B0604030504040204" pitchFamily="34" charset="0"/>
                <a:ea typeface="Tahoma" panose="020B0604030504040204" pitchFamily="34" charset="0"/>
                <a:cs typeface="Tahoma" panose="020B0604030504040204" pitchFamily="34" charset="0"/>
              </a:rPr>
              <a:t>de </a:t>
            </a:r>
            <a:r>
              <a:rPr lang="fr-FR" sz="2400" b="1" dirty="0">
                <a:latin typeface="Tahoma" panose="020B0604030504040204" pitchFamily="34" charset="0"/>
                <a:ea typeface="Tahoma" panose="020B0604030504040204" pitchFamily="34" charset="0"/>
                <a:cs typeface="Tahoma" panose="020B0604030504040204" pitchFamily="34" charset="0"/>
              </a:rPr>
              <a:t>Louis Jouvet </a:t>
            </a:r>
            <a:r>
              <a:rPr lang="fr-FR" sz="2400" dirty="0">
                <a:latin typeface="Tahoma" panose="020B0604030504040204" pitchFamily="34" charset="0"/>
                <a:ea typeface="Tahoma" panose="020B0604030504040204" pitchFamily="34" charset="0"/>
                <a:cs typeface="Tahoma" panose="020B0604030504040204" pitchFamily="34" charset="0"/>
              </a:rPr>
              <a:t>au Théâtre des Champs-Élysées. </a:t>
            </a:r>
          </a:p>
        </p:txBody>
      </p:sp>
    </p:spTree>
    <p:extLst>
      <p:ext uri="{BB962C8B-B14F-4D97-AF65-F5344CB8AC3E}">
        <p14:creationId xmlns="" xmlns:p14="http://schemas.microsoft.com/office/powerpoint/2010/main" val="1633809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thumb/e/e9/Jouvet_Harcourt_1947.jpg/260px-Jouvet_Harcourt_1947.jpg"/>
          <p:cNvPicPr>
            <a:picLocks noChangeAspect="1" noChangeArrowheads="1"/>
          </p:cNvPicPr>
          <p:nvPr/>
        </p:nvPicPr>
        <p:blipFill>
          <a:blip r:embed="rId2"/>
          <a:srcRect/>
          <a:stretch>
            <a:fillRect/>
          </a:stretch>
        </p:blipFill>
        <p:spPr bwMode="auto">
          <a:xfrm>
            <a:off x="2173184" y="261257"/>
            <a:ext cx="6578930" cy="659674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12191999" cy="3970318"/>
          </a:xfrm>
          <a:prstGeom prst="rect">
            <a:avLst/>
          </a:prstGeom>
          <a:solidFill>
            <a:schemeClr val="accent2">
              <a:lumMod val="20000"/>
              <a:lumOff val="80000"/>
            </a:schemeClr>
          </a:solidFill>
        </p:spPr>
        <p:txBody>
          <a:bodyPr wrap="square">
            <a:spAutoFit/>
          </a:bodyPr>
          <a:lstStyle/>
          <a:p>
            <a:pPr lvl="0"/>
            <a:r>
              <a:rPr lang="el-GR" dirty="0" smtClean="0">
                <a:latin typeface="Tahoma" pitchFamily="34" charset="0"/>
                <a:ea typeface="Tahoma" pitchFamily="34" charset="0"/>
                <a:cs typeface="Tahoma" pitchFamily="34" charset="0"/>
              </a:rPr>
              <a:t>«</a:t>
            </a:r>
            <a:r>
              <a:rPr lang="fr-FR" dirty="0" smtClean="0">
                <a:latin typeface="Tahoma" pitchFamily="34" charset="0"/>
                <a:ea typeface="Tahoma" pitchFamily="34" charset="0"/>
                <a:cs typeface="Tahoma" pitchFamily="34" charset="0"/>
              </a:rPr>
              <a:t>L'</a:t>
            </a:r>
            <a:r>
              <a:rPr lang="fr-FR" b="1" i="1" dirty="0" smtClean="0">
                <a:latin typeface="Tahoma" pitchFamily="34" charset="0"/>
                <a:ea typeface="Tahoma" pitchFamily="34" charset="0"/>
                <a:cs typeface="Tahoma" pitchFamily="34" charset="0"/>
              </a:rPr>
              <a:t>Antigone</a:t>
            </a:r>
            <a:r>
              <a:rPr lang="fr-FR" dirty="0" smtClean="0">
                <a:latin typeface="Tahoma" pitchFamily="34" charset="0"/>
                <a:ea typeface="Tahoma" pitchFamily="34" charset="0"/>
                <a:cs typeface="Tahoma" pitchFamily="34" charset="0"/>
              </a:rPr>
              <a:t> </a:t>
            </a:r>
            <a:r>
              <a:rPr lang="el-GR" dirty="0" smtClean="0">
                <a:latin typeface="Tahoma" pitchFamily="34" charset="0"/>
                <a:ea typeface="Tahoma" pitchFamily="34" charset="0"/>
                <a:cs typeface="Tahoma" pitchFamily="34" charset="0"/>
              </a:rPr>
              <a:t> </a:t>
            </a:r>
            <a:r>
              <a:rPr lang="fr-FR" dirty="0" smtClean="0">
                <a:latin typeface="Tahoma" pitchFamily="34" charset="0"/>
                <a:ea typeface="Tahoma" pitchFamily="34" charset="0"/>
                <a:cs typeface="Tahoma" pitchFamily="34" charset="0"/>
              </a:rPr>
              <a:t>de Sophocle, lue et relue, et que je connaissais par cœur depuis toujours, a été un choc soudain pour moi pendant la guerre, le jour des petites affiches rouges. Je l'ai réécrite à ma façon, avec la résonance de la tragédie que nous étions alors en train de vivre. »</a:t>
            </a:r>
            <a:endParaRPr lang="el-GR" dirty="0" smtClean="0">
              <a:latin typeface="Tahoma" pitchFamily="34" charset="0"/>
              <a:ea typeface="Tahoma" pitchFamily="34" charset="0"/>
              <a:cs typeface="Tahoma" pitchFamily="34" charset="0"/>
            </a:endParaRPr>
          </a:p>
          <a:p>
            <a:endParaRPr lang="fr-FR" dirty="0" smtClean="0">
              <a:latin typeface="Tahoma" pitchFamily="34" charset="0"/>
              <a:ea typeface="Tahoma" pitchFamily="34" charset="0"/>
              <a:cs typeface="Tahoma" pitchFamily="34" charset="0"/>
            </a:endParaRPr>
          </a:p>
          <a:p>
            <a:r>
              <a:rPr lang="fr-FR" dirty="0" smtClean="0">
                <a:latin typeface="Tahoma" panose="020B0604030504040204" pitchFamily="34" charset="0"/>
                <a:ea typeface="Tahoma" panose="020B0604030504040204" pitchFamily="34" charset="0"/>
                <a:cs typeface="Tahoma" panose="020B0604030504040204" pitchFamily="34" charset="0"/>
              </a:rPr>
              <a:t>Comme Esope a inspiré des fables à Jean de La Fontaine, Sophocle, l'un des grands dramaturges grecs, offre à Jean Anouilh, l'idée d'une réécriture de sa tragédie : Antigone. La pièce du dramaturge moderne est cependant replacée dans le contexte de la Résistance à l'ennemi nazi pendant la 2</a:t>
            </a:r>
            <a:r>
              <a:rPr lang="fr-FR" baseline="30000" dirty="0" smtClean="0">
                <a:latin typeface="Tahoma" panose="020B0604030504040204" pitchFamily="34" charset="0"/>
                <a:ea typeface="Tahoma" panose="020B0604030504040204" pitchFamily="34" charset="0"/>
                <a:cs typeface="Tahoma" panose="020B0604030504040204" pitchFamily="34" charset="0"/>
              </a:rPr>
              <a:t>e</a:t>
            </a:r>
            <a:r>
              <a:rPr lang="fr-FR" dirty="0" smtClean="0">
                <a:latin typeface="Tahoma" panose="020B0604030504040204" pitchFamily="34" charset="0"/>
                <a:ea typeface="Tahoma" panose="020B0604030504040204" pitchFamily="34" charset="0"/>
                <a:cs typeface="Tahoma" panose="020B0604030504040204" pitchFamily="34" charset="0"/>
              </a:rPr>
              <a:t> Guerre mondiale. Cocteau et Brecht ont entre autres écrit eux aussi leur version d'Antigone.</a:t>
            </a:r>
          </a:p>
          <a:p>
            <a:endParaRPr lang="fr-FR" dirty="0" smtClean="0">
              <a:latin typeface="Tahoma" pitchFamily="34" charset="0"/>
              <a:ea typeface="Tahoma" pitchFamily="34" charset="0"/>
              <a:cs typeface="Tahoma" pitchFamily="34" charset="0"/>
            </a:endParaRPr>
          </a:p>
          <a:p>
            <a:endParaRPr lang="fr-FR" dirty="0" smtClean="0">
              <a:latin typeface="Tahoma" pitchFamily="34" charset="0"/>
              <a:ea typeface="Tahoma" pitchFamily="34" charset="0"/>
              <a:cs typeface="Tahoma" pitchFamily="34" charset="0"/>
            </a:endParaRPr>
          </a:p>
          <a:p>
            <a:r>
              <a:rPr lang="fr-FR" dirty="0" smtClean="0">
                <a:latin typeface="Tahoma" pitchFamily="34" charset="0"/>
                <a:ea typeface="Tahoma" pitchFamily="34" charset="0"/>
                <a:cs typeface="Tahoma" pitchFamily="34" charset="0"/>
              </a:rPr>
              <a:t>La lutte des hommes contre les dieux et le destin ► l'individu qui se dresse contre des forces qui le dépassent une </a:t>
            </a:r>
            <a:r>
              <a:rPr lang="fr-FR" b="1" dirty="0" smtClean="0">
                <a:latin typeface="Tahoma" pitchFamily="34" charset="0"/>
                <a:ea typeface="Tahoma" pitchFamily="34" charset="0"/>
                <a:cs typeface="Tahoma" pitchFamily="34" charset="0"/>
              </a:rPr>
              <a:t>œuvre vouée à la dictature</a:t>
            </a:r>
          </a:p>
          <a:p>
            <a:endParaRPr lang="fr-FR" dirty="0" smtClean="0"/>
          </a:p>
          <a:p>
            <a:endParaRPr lang="el-GR" dirty="0" smtClean="0"/>
          </a:p>
        </p:txBody>
      </p:sp>
      <p:sp>
        <p:nvSpPr>
          <p:cNvPr id="1026" name="AutoShape 2" descr="Antigone (La Petite Vermillon): Amazon.co.uk: Anouilh, Jean: 9782710330400: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8" name="AutoShape 4" descr="Antigone (La Petite Vermillon): Amazon.co.uk: Anouilh, Jean: 9782710330400: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30" name="AutoShape 6" descr="Lecture : Créon et Antigone s'Affrontent | Superpro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32" name="Picture 8" descr="Lecture : Créon et Antigone s'Affrontent | Superprof"/>
          <p:cNvPicPr>
            <a:picLocks noChangeAspect="1" noChangeArrowheads="1"/>
          </p:cNvPicPr>
          <p:nvPr/>
        </p:nvPicPr>
        <p:blipFill>
          <a:blip r:embed="rId2"/>
          <a:srcRect/>
          <a:stretch>
            <a:fillRect/>
          </a:stretch>
        </p:blipFill>
        <p:spPr bwMode="auto">
          <a:xfrm>
            <a:off x="0" y="3669474"/>
            <a:ext cx="12191999" cy="31885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95D7C73-E7BE-4CD5-8EEF-2D60B58686B9}"/>
              </a:ext>
            </a:extLst>
          </p:cNvPr>
          <p:cNvSpPr>
            <a:spLocks noGrp="1"/>
          </p:cNvSpPr>
          <p:nvPr>
            <p:ph type="title"/>
          </p:nvPr>
        </p:nvSpPr>
        <p:spPr>
          <a:xfrm>
            <a:off x="0" y="0"/>
            <a:ext cx="12191999" cy="1307805"/>
          </a:xfrm>
          <a:solidFill>
            <a:schemeClr val="accent1"/>
          </a:solidFill>
        </p:spPr>
        <p:txBody>
          <a:bodyPr/>
          <a:lstStyle/>
          <a:p>
            <a:r>
              <a:rPr lang="fr-FR" b="1" dirty="0"/>
              <a:t>Cadre historique</a:t>
            </a:r>
            <a:endParaRPr lang="el-GR" b="1" dirty="0"/>
          </a:p>
        </p:txBody>
      </p:sp>
      <p:sp>
        <p:nvSpPr>
          <p:cNvPr id="3" name="Content Placeholder 2">
            <a:extLst>
              <a:ext uri="{FF2B5EF4-FFF2-40B4-BE49-F238E27FC236}">
                <a16:creationId xmlns="" xmlns:a16="http://schemas.microsoft.com/office/drawing/2014/main" id="{8E718C91-FBDB-4585-812F-B9A3423DFB8D}"/>
              </a:ext>
            </a:extLst>
          </p:cNvPr>
          <p:cNvSpPr>
            <a:spLocks noGrp="1"/>
          </p:cNvSpPr>
          <p:nvPr>
            <p:ph idx="1"/>
          </p:nvPr>
        </p:nvSpPr>
        <p:spPr>
          <a:xfrm>
            <a:off x="0" y="1297172"/>
            <a:ext cx="12191999" cy="5560827"/>
          </a:xfrm>
          <a:solidFill>
            <a:schemeClr val="accent2">
              <a:lumMod val="20000"/>
              <a:lumOff val="80000"/>
            </a:schemeClr>
          </a:solidFill>
        </p:spPr>
        <p:txBody>
          <a:bodyPr/>
          <a:lstStyle/>
          <a:p>
            <a:pPr algn="just"/>
            <a:r>
              <a:rPr lang="fr-FR" dirty="0">
                <a:latin typeface="Tahoma" panose="020B0604030504040204" pitchFamily="34" charset="0"/>
                <a:ea typeface="Tahoma" panose="020B0604030504040204" pitchFamily="34" charset="0"/>
                <a:cs typeface="Tahoma" panose="020B0604030504040204" pitchFamily="34" charset="0"/>
              </a:rPr>
              <a:t>Transposée dans le cadre de la période de la 2</a:t>
            </a:r>
            <a:r>
              <a:rPr lang="fr-FR" baseline="30000" dirty="0">
                <a:latin typeface="Tahoma" panose="020B0604030504040204" pitchFamily="34" charset="0"/>
                <a:ea typeface="Tahoma" panose="020B0604030504040204" pitchFamily="34" charset="0"/>
                <a:cs typeface="Tahoma" panose="020B0604030504040204" pitchFamily="34" charset="0"/>
              </a:rPr>
              <a:t>e</a:t>
            </a:r>
            <a:r>
              <a:rPr lang="fr-FR" dirty="0">
                <a:latin typeface="Tahoma" panose="020B0604030504040204" pitchFamily="34" charset="0"/>
                <a:ea typeface="Tahoma" panose="020B0604030504040204" pitchFamily="34" charset="0"/>
                <a:cs typeface="Tahoma" panose="020B0604030504040204" pitchFamily="34" charset="0"/>
              </a:rPr>
              <a:t> Guerre mondiale, la jeune fille, Antigone, représente </a:t>
            </a:r>
            <a:r>
              <a:rPr lang="fr-FR" b="1" dirty="0">
                <a:latin typeface="Tahoma" panose="020B0604030504040204" pitchFamily="34" charset="0"/>
                <a:ea typeface="Tahoma" panose="020B0604030504040204" pitchFamily="34" charset="0"/>
                <a:cs typeface="Tahoma" panose="020B0604030504040204" pitchFamily="34" charset="0"/>
              </a:rPr>
              <a:t>la Résistance à </a:t>
            </a:r>
            <a:r>
              <a:rPr lang="fr-FR" b="1" dirty="0" smtClean="0">
                <a:latin typeface="Tahoma" panose="020B0604030504040204" pitchFamily="34" charset="0"/>
                <a:ea typeface="Tahoma" panose="020B0604030504040204" pitchFamily="34" charset="0"/>
                <a:cs typeface="Tahoma" panose="020B0604030504040204" pitchFamily="34" charset="0"/>
              </a:rPr>
              <a:t>l'obéissance</a:t>
            </a:r>
            <a:r>
              <a:rPr lang="fr-FR" dirty="0" smtClean="0">
                <a:latin typeface="Tahoma" panose="020B0604030504040204" pitchFamily="34" charset="0"/>
                <a:ea typeface="Tahoma" panose="020B0604030504040204" pitchFamily="34" charset="0"/>
                <a:cs typeface="Tahoma" panose="020B0604030504040204" pitchFamily="34" charset="0"/>
              </a:rPr>
              <a:t>, </a:t>
            </a:r>
            <a:r>
              <a:rPr lang="fr-FR" dirty="0">
                <a:latin typeface="Tahoma" panose="020B0604030504040204" pitchFamily="34" charset="0"/>
                <a:ea typeface="Tahoma" panose="020B0604030504040204" pitchFamily="34" charset="0"/>
                <a:cs typeface="Tahoma" panose="020B0604030504040204" pitchFamily="34" charset="0"/>
              </a:rPr>
              <a:t>incarnée par le roi, Créon. </a:t>
            </a:r>
            <a:endParaRPr lang="el-GR" dirty="0">
              <a:latin typeface="Tahoma" panose="020B0604030504040204" pitchFamily="34" charset="0"/>
              <a:ea typeface="Tahoma" panose="020B0604030504040204" pitchFamily="34" charset="0"/>
              <a:cs typeface="Tahoma" panose="020B0604030504040204" pitchFamily="34" charset="0"/>
            </a:endParaRPr>
          </a:p>
          <a:p>
            <a:pPr algn="just"/>
            <a:r>
              <a:rPr lang="fr-FR" dirty="0">
                <a:latin typeface="Tahoma" panose="020B0604030504040204" pitchFamily="34" charset="0"/>
                <a:ea typeface="Tahoma" panose="020B0604030504040204" pitchFamily="34" charset="0"/>
                <a:cs typeface="Tahoma" panose="020B0604030504040204" pitchFamily="34" charset="0"/>
              </a:rPr>
              <a:t>Antigone est une pièce </a:t>
            </a:r>
            <a:r>
              <a:rPr lang="fr-FR" b="1" dirty="0">
                <a:latin typeface="Tahoma" panose="020B0604030504040204" pitchFamily="34" charset="0"/>
                <a:ea typeface="Tahoma" panose="020B0604030504040204" pitchFamily="34" charset="0"/>
                <a:cs typeface="Tahoma" panose="020B0604030504040204" pitchFamily="34" charset="0"/>
              </a:rPr>
              <a:t>des années noires</a:t>
            </a:r>
            <a:r>
              <a:rPr lang="fr-FR" dirty="0">
                <a:latin typeface="Tahoma" panose="020B0604030504040204" pitchFamily="34" charset="0"/>
                <a:ea typeface="Tahoma" panose="020B0604030504040204" pitchFamily="34" charset="0"/>
                <a:cs typeface="Tahoma" panose="020B0604030504040204" pitchFamily="34" charset="0"/>
              </a:rPr>
              <a:t>, lorsque la France connaît la défaite face aux armées nazies et tombe sous l'Occupation. C'est à un acte de résistance qu'Anouilh doit l'idée de travailler sur le personnage d'Antigone. En août 1942, un jeune résistant, </a:t>
            </a:r>
            <a:r>
              <a:rPr lang="fr-FR" b="1" dirty="0">
                <a:latin typeface="Tahoma" panose="020B0604030504040204" pitchFamily="34" charset="0"/>
                <a:ea typeface="Tahoma" panose="020B0604030504040204" pitchFamily="34" charset="0"/>
                <a:cs typeface="Tahoma" panose="020B0604030504040204" pitchFamily="34" charset="0"/>
              </a:rPr>
              <a:t>Paul Collette</a:t>
            </a:r>
            <a:r>
              <a:rPr lang="fr-FR" dirty="0">
                <a:latin typeface="Tahoma" panose="020B0604030504040204" pitchFamily="34" charset="0"/>
                <a:ea typeface="Tahoma" panose="020B0604030504040204" pitchFamily="34" charset="0"/>
                <a:cs typeface="Tahoma" panose="020B0604030504040204" pitchFamily="34" charset="0"/>
              </a:rPr>
              <a:t>, tire sur un groupe de dirigeants collaborationnistes, il blesse notamment Pierre Laval. Le jeune homme n'appartient à aucun réseau de résistance, à aucun mouvement politique ; son geste est isolé. La gratuité de son action, son caractère à la fois héroïque et peu utile (Laval est juste blessé) frappent Anouilh, pour qui un tel geste est l’expression même du tragique. Traditionnellement on rapproche la naissance de la pièce d’Anouilh à l’épisode célèbre </a:t>
            </a:r>
            <a:r>
              <a:rPr lang="fr-FR" b="1" dirty="0">
                <a:latin typeface="Tahoma" panose="020B0604030504040204" pitchFamily="34" charset="0"/>
                <a:ea typeface="Tahoma" panose="020B0604030504040204" pitchFamily="34" charset="0"/>
                <a:cs typeface="Tahoma" panose="020B0604030504040204" pitchFamily="34" charset="0"/>
              </a:rPr>
              <a:t>de l’affiche rouge</a:t>
            </a:r>
            <a:r>
              <a:rPr lang="fr-FR" dirty="0">
                <a:latin typeface="Tahoma" panose="020B0604030504040204" pitchFamily="34" charset="0"/>
                <a:ea typeface="Tahoma" panose="020B0604030504040204" pitchFamily="34" charset="0"/>
                <a:cs typeface="Tahoma" panose="020B0604030504040204" pitchFamily="34" charset="0"/>
              </a:rPr>
              <a:t>. </a:t>
            </a:r>
          </a:p>
          <a:p>
            <a:pPr algn="just"/>
            <a:r>
              <a:rPr lang="fr-FR" dirty="0">
                <a:latin typeface="Tahoma" panose="020B0604030504040204" pitchFamily="34" charset="0"/>
                <a:ea typeface="Tahoma" panose="020B0604030504040204" pitchFamily="34" charset="0"/>
                <a:cs typeface="Tahoma" panose="020B0604030504040204" pitchFamily="34" charset="0"/>
              </a:rPr>
              <a:t>Pour Anouilh, Antigone évoque la </a:t>
            </a:r>
            <a:r>
              <a:rPr lang="fr-FR" b="1" dirty="0">
                <a:latin typeface="Tahoma" panose="020B0604030504040204" pitchFamily="34" charset="0"/>
                <a:ea typeface="Tahoma" panose="020B0604030504040204" pitchFamily="34" charset="0"/>
                <a:cs typeface="Tahoma" panose="020B0604030504040204" pitchFamily="34" charset="0"/>
              </a:rPr>
              <a:t>résistance d'un individu face à l'État</a:t>
            </a:r>
            <a:r>
              <a:rPr lang="fr-FR" dirty="0">
                <a:latin typeface="Tahoma" panose="020B0604030504040204" pitchFamily="34" charset="0"/>
                <a:ea typeface="Tahoma" panose="020B0604030504040204" pitchFamily="34" charset="0"/>
                <a:cs typeface="Tahoma" panose="020B0604030504040204" pitchFamily="34" charset="0"/>
              </a:rPr>
              <a:t>. Il traduit la pièce de Sophocle, la retravaille et en donne une version toute personnelle et contemporaine. La nouvelle Antigone est donc issue d'une union anachronique, celle d'un texte vieux de 2400 ans et d'un événement contemporain. </a:t>
            </a:r>
            <a:endParaRPr lang="el-GR"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 xmlns:p14="http://schemas.microsoft.com/office/powerpoint/2010/main" val="1519038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A99D80-12EC-4072-9993-3940E6FC70BC}"/>
              </a:ext>
            </a:extLst>
          </p:cNvPr>
          <p:cNvSpPr>
            <a:spLocks noGrp="1"/>
          </p:cNvSpPr>
          <p:nvPr>
            <p:ph type="title"/>
          </p:nvPr>
        </p:nvSpPr>
        <p:spPr>
          <a:xfrm>
            <a:off x="225911" y="268942"/>
            <a:ext cx="11740177" cy="968188"/>
          </a:xfrm>
          <a:solidFill>
            <a:schemeClr val="accent2"/>
          </a:solidFill>
        </p:spPr>
        <p:txBody>
          <a:bodyPr/>
          <a:lstStyle/>
          <a:p>
            <a:r>
              <a:rPr lang="fr-FR" b="1" dirty="0"/>
              <a:t>Les affiches rouges</a:t>
            </a:r>
            <a:endParaRPr lang="el-GR" b="1" dirty="0"/>
          </a:p>
        </p:txBody>
      </p:sp>
      <p:pic>
        <p:nvPicPr>
          <p:cNvPr id="1026" name="Picture 2" descr="https://upload.wikimedia.org/wikipedia/commons/thumb/6/6c/Des_lib%C3%A9rateurs%3F_La_lib%C3%A9ration%21_Par_l%27arm%C3%A9e_du_crime_-_L%27Affiche_rouge_%28FTP-MOI_-_r%C3%A9seau_Manouchian%29.jpg/220px-Des_lib%C3%A9rateurs%3F_La_lib%C3%A9ration%21_Par_l%27arm%C3%A9e_du_crime_-_L%27Affiche_rouge_%28FTP-MOI_-_r%C3%A9seau_Manouchian%29.jpg">
            <a:extLst>
              <a:ext uri="{FF2B5EF4-FFF2-40B4-BE49-F238E27FC236}">
                <a16:creationId xmlns="" xmlns:a16="http://schemas.microsoft.com/office/drawing/2014/main" id="{0669A37F-4099-4CA3-8930-64BF2097DF08}"/>
              </a:ext>
            </a:extLst>
          </p:cNvPr>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rcRect/>
          <a:stretch>
            <a:fillRect/>
          </a:stretch>
        </p:blipFill>
        <p:spPr bwMode="auto">
          <a:xfrm>
            <a:off x="172611" y="1237130"/>
            <a:ext cx="5658033" cy="5351928"/>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a:extLst>
              <a:ext uri="{FF2B5EF4-FFF2-40B4-BE49-F238E27FC236}">
                <a16:creationId xmlns="" xmlns:a16="http://schemas.microsoft.com/office/drawing/2014/main" id="{2A169848-3051-4999-9F1B-6EB8E482775F}"/>
              </a:ext>
            </a:extLst>
          </p:cNvPr>
          <p:cNvSpPr/>
          <p:nvPr/>
        </p:nvSpPr>
        <p:spPr>
          <a:xfrm>
            <a:off x="5830644" y="1237130"/>
            <a:ext cx="6135444" cy="4524315"/>
          </a:xfrm>
          <a:prstGeom prst="rect">
            <a:avLst/>
          </a:prstGeom>
        </p:spPr>
        <p:txBody>
          <a:bodyPr wrap="square">
            <a:spAutoFit/>
          </a:bodyPr>
          <a:lstStyle/>
          <a:p>
            <a:r>
              <a:rPr lang="fr-FR" dirty="0">
                <a:latin typeface="Tahoma" panose="020B0604030504040204" pitchFamily="34" charset="0"/>
                <a:ea typeface="Tahoma" panose="020B0604030504040204" pitchFamily="34" charset="0"/>
                <a:cs typeface="Tahoma" panose="020B0604030504040204" pitchFamily="34" charset="0"/>
              </a:rPr>
              <a:t>L’</a:t>
            </a:r>
            <a:r>
              <a:rPr lang="fr-FR" b="1" dirty="0">
                <a:latin typeface="Tahoma" panose="020B0604030504040204" pitchFamily="34" charset="0"/>
                <a:ea typeface="Tahoma" panose="020B0604030504040204" pitchFamily="34" charset="0"/>
                <a:cs typeface="Tahoma" panose="020B0604030504040204" pitchFamily="34" charset="0"/>
              </a:rPr>
              <a:t>Affiche rouge</a:t>
            </a:r>
            <a:r>
              <a:rPr lang="fr-FR" dirty="0">
                <a:latin typeface="Tahoma" panose="020B0604030504040204" pitchFamily="34" charset="0"/>
                <a:ea typeface="Tahoma" panose="020B0604030504040204" pitchFamily="34" charset="0"/>
                <a:cs typeface="Tahoma" panose="020B0604030504040204" pitchFamily="34" charset="0"/>
              </a:rPr>
              <a:t> est une affiche de propagande allemande placardée massivement en France sous l'Occupation, dans le contexte de la condamnation à mort de 23 membres des Francs-Tireurs et Partisans – </a:t>
            </a:r>
            <a:r>
              <a:rPr lang="fr-FR" dirty="0" err="1">
                <a:latin typeface="Tahoma" panose="020B0604030504040204" pitchFamily="34" charset="0"/>
                <a:ea typeface="Tahoma" panose="020B0604030504040204" pitchFamily="34" charset="0"/>
                <a:cs typeface="Tahoma" panose="020B0604030504040204" pitchFamily="34" charset="0"/>
              </a:rPr>
              <a:t>Main-d'Œuvre</a:t>
            </a:r>
            <a:r>
              <a:rPr lang="fr-FR" dirty="0">
                <a:latin typeface="Tahoma" panose="020B0604030504040204" pitchFamily="34" charset="0"/>
                <a:ea typeface="Tahoma" panose="020B0604030504040204" pitchFamily="34" charset="0"/>
                <a:cs typeface="Tahoma" panose="020B0604030504040204" pitchFamily="34" charset="0"/>
              </a:rPr>
              <a:t> Immigrée (FTP-MOI), résistants de la région parisienne, suivie de leur exécution, le 21 février 1944.</a:t>
            </a:r>
          </a:p>
          <a:p>
            <a:r>
              <a:rPr lang="fr-FR" dirty="0" smtClean="0">
                <a:latin typeface="Tahoma" panose="020B0604030504040204" pitchFamily="34" charset="0"/>
                <a:ea typeface="Tahoma" panose="020B0604030504040204" pitchFamily="34" charset="0"/>
                <a:cs typeface="Tahoma" panose="020B0604030504040204" pitchFamily="34" charset="0"/>
              </a:rPr>
              <a:t>La </a:t>
            </a:r>
            <a:r>
              <a:rPr lang="fr-FR" dirty="0">
                <a:latin typeface="Tahoma" panose="020B0604030504040204" pitchFamily="34" charset="0"/>
                <a:ea typeface="Tahoma" panose="020B0604030504040204" pitchFamily="34" charset="0"/>
                <a:cs typeface="Tahoma" panose="020B0604030504040204" pitchFamily="34" charset="0"/>
              </a:rPr>
              <a:t>mise en page marque une volonté d'assimiler ces dix résistants à des terroristes : la couleur rouge et le triangle formé par les portraits apportent de l'agressivité ; les six photos en bas, pointées par le triangle, soulignent leurs aspects criminels</a:t>
            </a:r>
            <a:r>
              <a:rPr lang="fr-FR" dirty="0" smtClean="0">
                <a:latin typeface="Tahoma" panose="020B0604030504040204" pitchFamily="34" charset="0"/>
                <a:ea typeface="Tahoma" panose="020B0604030504040204" pitchFamily="34" charset="0"/>
                <a:cs typeface="Tahoma" panose="020B0604030504040204" pitchFamily="34" charset="0"/>
              </a:rPr>
              <a:t>.</a:t>
            </a:r>
          </a:p>
          <a:p>
            <a:endParaRPr lang="fr-FR" b="0" i="0" dirty="0" smtClean="0">
              <a:effectLst/>
              <a:latin typeface="Tahoma" panose="020B0604030504040204" pitchFamily="34" charset="0"/>
              <a:ea typeface="Tahoma" panose="020B0604030504040204" pitchFamily="34" charset="0"/>
              <a:cs typeface="Tahoma" panose="020B0604030504040204" pitchFamily="34" charset="0"/>
            </a:endParaRPr>
          </a:p>
          <a:p>
            <a:r>
              <a:rPr lang="fr-FR" dirty="0" smtClean="0">
                <a:latin typeface="Tahoma" panose="020B0604030504040204" pitchFamily="34" charset="0"/>
                <a:ea typeface="Tahoma" panose="020B0604030504040204" pitchFamily="34" charset="0"/>
                <a:cs typeface="Tahoma" panose="020B0604030504040204" pitchFamily="34" charset="0"/>
              </a:rPr>
              <a:t>L’ histoire de l’ affiche rouge</a:t>
            </a:r>
            <a:endParaRPr lang="fr-FR" b="0" i="0" dirty="0" smtClean="0">
              <a:effectLst/>
              <a:latin typeface="Tahoma" panose="020B0604030504040204" pitchFamily="34" charset="0"/>
              <a:ea typeface="Tahoma" panose="020B0604030504040204" pitchFamily="34" charset="0"/>
              <a:cs typeface="Tahoma" panose="020B0604030504040204" pitchFamily="34" charset="0"/>
            </a:endParaRPr>
          </a:p>
          <a:p>
            <a:r>
              <a:rPr lang="fr-FR" dirty="0" smtClean="0">
                <a:latin typeface="Tahoma" panose="020B0604030504040204" pitchFamily="34" charset="0"/>
                <a:ea typeface="Tahoma" panose="020B0604030504040204" pitchFamily="34" charset="0"/>
                <a:cs typeface="Tahoma" panose="020B0604030504040204" pitchFamily="34" charset="0"/>
                <a:hlinkClick r:id="rId3"/>
              </a:rPr>
              <a:t>https://www.youtube.com/watch?v=m6kg3taHyyk&amp;ab_channel=GrandPalais</a:t>
            </a:r>
            <a:endParaRPr lang="fr-FR" dirty="0" smtClean="0">
              <a:latin typeface="Tahoma" panose="020B0604030504040204" pitchFamily="34" charset="0"/>
              <a:ea typeface="Tahoma" panose="020B0604030504040204" pitchFamily="34" charset="0"/>
              <a:cs typeface="Tahoma" panose="020B0604030504040204" pitchFamily="34" charset="0"/>
            </a:endParaRPr>
          </a:p>
          <a:p>
            <a:endParaRPr lang="fr-FR" b="0" i="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 xmlns:p14="http://schemas.microsoft.com/office/powerpoint/2010/main" val="1629226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12192000" cy="1480457"/>
          </a:xfrm>
          <a:solidFill>
            <a:schemeClr val="accent2">
              <a:lumMod val="20000"/>
              <a:lumOff val="80000"/>
            </a:schemeClr>
          </a:solidFill>
        </p:spPr>
        <p:txBody>
          <a:bodyPr/>
          <a:lstStyle/>
          <a:p>
            <a:r>
              <a:rPr lang="fr-FR" b="1" dirty="0" smtClean="0">
                <a:latin typeface="Tahoma" pitchFamily="34" charset="0"/>
                <a:ea typeface="Tahoma" pitchFamily="34" charset="0"/>
                <a:cs typeface="Tahoma" pitchFamily="34" charset="0"/>
              </a:rPr>
              <a:t>Le régime de Vichy et la collaboration</a:t>
            </a:r>
            <a:endParaRPr lang="el-GR" b="1"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0" y="1480457"/>
            <a:ext cx="12192000" cy="5377543"/>
          </a:xfrm>
        </p:spPr>
        <p:txBody>
          <a:bodyPr/>
          <a:lstStyle/>
          <a:p>
            <a:pPr>
              <a:buNone/>
            </a:pPr>
            <a:r>
              <a:rPr lang="en-US" dirty="0" smtClean="0">
                <a:hlinkClick r:id="rId2"/>
              </a:rPr>
              <a:t>https://www.youtube.com/watch?v=mVVEhp2e3yw&amp;t=9s&amp;ab_channel=HistoireG%C3%A9ographie</a:t>
            </a:r>
            <a:endParaRPr lang="en-US" dirty="0" smtClean="0"/>
          </a:p>
          <a:p>
            <a:pPr>
              <a:buNone/>
            </a:pPr>
            <a:r>
              <a:rPr lang="en-US" dirty="0" smtClean="0">
                <a:hlinkClick r:id="rId3"/>
              </a:rPr>
              <a:t>https://www.youtube.com/watch?v=NtOwBtNcSwI&amp;ab_channel=LaClassed%27Histoire</a:t>
            </a:r>
            <a:endParaRPr lang="en-US" dirty="0" smtClean="0"/>
          </a:p>
          <a:p>
            <a:pPr>
              <a:buNone/>
            </a:pPr>
            <a:endParaRPr lang="fr-FR" dirty="0" smtClean="0"/>
          </a:p>
          <a:p>
            <a:endParaRPr lang="fr-FR"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173</TotalTime>
  <Words>121</Words>
  <Application>Microsoft Office PowerPoint</Application>
  <PresentationFormat>Προσαρμογή</PresentationFormat>
  <Paragraphs>29</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Savon</vt:lpstr>
      <vt:lpstr>antigone</vt:lpstr>
      <vt:lpstr>Anouilh</vt:lpstr>
      <vt:lpstr>Διαφάνεια 3</vt:lpstr>
      <vt:lpstr>Διαφάνεια 4</vt:lpstr>
      <vt:lpstr>Cadre historique</vt:lpstr>
      <vt:lpstr>Les affiches rouges</vt:lpstr>
      <vt:lpstr>Le régime de Vichy et la collaboration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antigone</dc:title>
  <dc:creator>Μαρια</dc:creator>
  <cp:lastModifiedBy>γραμματεία</cp:lastModifiedBy>
  <cp:revision>24</cp:revision>
  <dcterms:created xsi:type="dcterms:W3CDTF">2022-11-26T07:51:25Z</dcterms:created>
  <dcterms:modified xsi:type="dcterms:W3CDTF">2024-09-20T05:40:59Z</dcterms:modified>
</cp:coreProperties>
</file>