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0" r:id="rId5"/>
    <p:sldId id="266" r:id="rId6"/>
    <p:sldId id="257" r:id="rId7"/>
    <p:sldId id="263" r:id="rId8"/>
    <p:sldId id="258" r:id="rId9"/>
    <p:sldId id="265" r:id="rId10"/>
    <p:sldId id="264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F1A4E5-B274-4B32-A22E-714CA7CE8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F5C0630-B604-445F-AB7D-9DF79FA6D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997E471-E576-433B-91A8-4AB51DE5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F69894-0EFA-4B08-B2DC-73B2A09B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AABEA6F-CB6F-456C-9922-24EADAA2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3722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490FA6-993F-468E-9E0B-450BF2FF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3688D7E-82A8-4668-9257-865FDCF18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781F64B-7ADE-4F10-BAF5-E6FC23D2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44A16C6-B09F-41BB-817E-7C4F5A3B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9FBBF7B-E514-4FE9-9507-A23A0D70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475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FF9CABC-3306-4A33-BF3B-AE1247B9C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FC41160-C297-4F1B-BE8D-851E7BA15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6CCE1E-5468-45D4-91DB-9C1CA661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7CC4EC8-8923-46FE-96B8-030D1A4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F2C0221-B3D4-45EB-AA87-484FFB18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439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A0E136-DE1A-4E73-B782-17D2D9CC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16E19D-E94C-4FD1-A758-05B59F8D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A6D0DB8-D174-4CAB-8F3D-FDFBB20C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1B08EF-3ABF-4197-8BE9-E0E041C6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A6CB3FB-DEFD-4E26-B40B-97DE73C6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68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71A219-EA4E-4C4B-8B10-7D760037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1342088-8711-4CB3-8E8C-C0BB14CCD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009D43-DF3A-4093-9376-F1908D34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1E8447C-845F-4442-9CDB-564C4989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5D5B4-3911-4406-AFD3-A0E18FB3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17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330CE6-057C-4DE0-A19E-3680DA7F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1BE925-E4E9-4183-AE62-8DC53E3B1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1496FCE-B3BA-4B47-9B6F-902A8E863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93C14F8-6762-4377-B8D5-EC8AD098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468AFDF-94C0-4424-83C5-D93B0031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1150564-7C83-4816-AA15-3E4A7CBF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108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214870-40D2-46FA-8EEE-A5BD6F98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724B698-AD39-4014-98CE-910B3495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1FD7F4-874C-4FC1-A2B8-E48B49C1C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E5DCBF2-743C-4790-B76E-936AD654C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7F2F533-A86E-4E93-8C37-099B3AAF3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B4616E8-AFDB-4732-8B31-6498EC77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73F75BF-6FF2-4450-AD4F-B3468274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91DE2F3-B4C1-4957-9F91-DA5773E7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728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6AF3FD-A24E-4C9A-91F9-58EC1523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E963CB8-58FA-4275-A32B-FC625789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EF46DB8-8754-48F3-B6BF-7D997DA1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BFBC70A-6659-4EF9-8DDF-78D522B0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73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83CAFCE-0416-458F-AF8F-C17AF790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01DFBB9-3A4E-4EF1-8F94-E5DC9BCE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9B2FAA2-F334-479E-9693-DBA46414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607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113EA9-54C6-4983-A721-441ECAB2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875C595-7ED7-4EC6-B351-A09EFD02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1D038ED-2274-4C45-98A4-0B8A33A50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1CEEF6F-11CB-464D-87C3-436DDC8B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BB36963-5D93-4D92-B3A9-66F72649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7D6CA8D-FBF3-4D62-B93A-08A7DAA6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723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6232FC-D21C-45D3-8E6C-03641B4B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3CE1E38-0F5B-46EA-905D-5E53C7F5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A46AD4E-8649-4B9E-AD06-0974296D6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B6441FA-877B-460A-82EF-F4FED766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B81DD4F-D67F-4F64-91A9-A3B9E8B2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D5C8A0F-76F2-4DC1-9D2A-15B6708E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224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7F8CA21-D102-48CD-B2D1-AD392B9F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F3192DB-459A-4E5D-92A4-68584EBA7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436D584-8D60-4D9C-BEBA-034B495EA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79017-5AD9-4AA4-8CDC-F0C0311A7651}" type="datetimeFigureOut">
              <a:rPr lang="el-GR" smtClean="0"/>
              <a:pPr/>
              <a:t>19/1/2025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526B8D-7ABF-4D71-9AB6-A45FBF79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7108D89-84E0-4DE6-ACC5-924E50BA7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021B-6D4C-459B-9188-4816AA38356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86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25D06-F39D-EC51-364D-A5F608672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014" y="565808"/>
            <a:ext cx="9485971" cy="10343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/>
              <a:t>Art Urbain </a:t>
            </a:r>
            <a:r>
              <a:rPr lang="fr-FR" dirty="0"/>
              <a:t>: Vandalisme ou art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15BD69-B65C-E867-1141-9185D27C0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501" y="3602038"/>
            <a:ext cx="9708996" cy="269015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Varvakeion Lycée Model</a:t>
            </a:r>
          </a:p>
          <a:p>
            <a:r>
              <a:rPr lang="fr-FR" dirty="0"/>
              <a:t>Projet en Français pour le premier trimestre</a:t>
            </a:r>
          </a:p>
          <a:p>
            <a:pPr algn="l"/>
            <a:r>
              <a:rPr lang="fr-FR" dirty="0"/>
              <a:t>Élèves : </a:t>
            </a:r>
            <a:r>
              <a:rPr lang="fr-FR" dirty="0" err="1"/>
              <a:t>Chaviaras</a:t>
            </a:r>
            <a:r>
              <a:rPr lang="fr-FR" dirty="0"/>
              <a:t> </a:t>
            </a:r>
            <a:r>
              <a:rPr lang="fr-FR" dirty="0" err="1"/>
              <a:t>Stelios</a:t>
            </a:r>
            <a:r>
              <a:rPr lang="fr-FR" dirty="0"/>
              <a:t>, </a:t>
            </a:r>
            <a:r>
              <a:rPr lang="fr-FR" dirty="0" err="1"/>
              <a:t>Rikos</a:t>
            </a:r>
            <a:r>
              <a:rPr lang="fr-FR" dirty="0"/>
              <a:t> Yannis, </a:t>
            </a:r>
            <a:r>
              <a:rPr lang="fr-FR" dirty="0" err="1"/>
              <a:t>Sakellariou</a:t>
            </a:r>
            <a:r>
              <a:rPr lang="fr-FR" dirty="0"/>
              <a:t> Evangelos, </a:t>
            </a:r>
            <a:r>
              <a:rPr lang="fr-FR" dirty="0" err="1"/>
              <a:t>Saragas</a:t>
            </a:r>
            <a:r>
              <a:rPr lang="fr-FR" dirty="0"/>
              <a:t> Petros</a:t>
            </a:r>
          </a:p>
          <a:p>
            <a:pPr algn="l"/>
            <a:r>
              <a:rPr lang="fr-FR" dirty="0"/>
              <a:t>Année scolaire : 2024 – 2025</a:t>
            </a:r>
          </a:p>
          <a:p>
            <a:pPr algn="l"/>
            <a:r>
              <a:rPr lang="fr-FR" dirty="0"/>
              <a:t>Classe : A4</a:t>
            </a:r>
          </a:p>
          <a:p>
            <a:pPr algn="l"/>
            <a:r>
              <a:rPr lang="fr-FR" dirty="0"/>
              <a:t>Professeure surveillante : Mme </a:t>
            </a:r>
            <a:r>
              <a:rPr lang="fr-FR" dirty="0" err="1"/>
              <a:t>Vlachou</a:t>
            </a:r>
            <a:endParaRPr lang="fr-FR" dirty="0"/>
          </a:p>
          <a:p>
            <a:endParaRPr 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02039A-A81F-6CBE-3127-8ABE3D13B968}"/>
              </a:ext>
            </a:extLst>
          </p:cNvPr>
          <p:cNvSpPr/>
          <p:nvPr/>
        </p:nvSpPr>
        <p:spPr>
          <a:xfrm>
            <a:off x="2404945" y="1600200"/>
            <a:ext cx="7382107" cy="6746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Argumentation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9110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CF109-0BBB-9061-59E4-CEAC182B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7" y="96184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Merci beaucoup pour votre attention</a:t>
            </a:r>
            <a:endParaRPr lang="el-G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B50C2F7-B21A-5831-C30E-3AC08ADBC2E6}"/>
              </a:ext>
            </a:extLst>
          </p:cNvPr>
          <p:cNvGrpSpPr/>
          <p:nvPr/>
        </p:nvGrpSpPr>
        <p:grpSpPr>
          <a:xfrm>
            <a:off x="2243138" y="1163638"/>
            <a:ext cx="7705725" cy="5694362"/>
            <a:chOff x="2243138" y="1163638"/>
            <a:chExt cx="7705725" cy="569436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1A69870E-536A-358A-4ABB-B0E1ECA0F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138" y="1163638"/>
              <a:ext cx="7705725" cy="569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C18379D-9367-2EA0-6E6F-EA9FC9F8F0DA}"/>
                </a:ext>
              </a:extLst>
            </p:cNvPr>
            <p:cNvSpPr/>
            <p:nvPr/>
          </p:nvSpPr>
          <p:spPr>
            <a:xfrm>
              <a:off x="2705100" y="1957388"/>
              <a:ext cx="2486025" cy="4714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 b="1" dirty="0"/>
                <a:t>Questions ?</a:t>
              </a:r>
              <a:endParaRPr lang="el-G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8952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67202A-3EDD-6F27-0DFE-A3B428EB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85D0866-0853-24C2-7E7E-1BAA8722E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941"/>
            <a:ext cx="9144000" cy="1035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Art Urbain</a:t>
            </a:r>
            <a:endParaRPr lang="el-GR" dirty="0"/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03CAA062-81EB-611A-B338-5EC8BAF8A016}"/>
              </a:ext>
            </a:extLst>
          </p:cNvPr>
          <p:cNvSpPr/>
          <p:nvPr/>
        </p:nvSpPr>
        <p:spPr>
          <a:xfrm>
            <a:off x="551330" y="2623062"/>
            <a:ext cx="3576917" cy="16118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Vandalisme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C28063-83C2-E901-44FA-BF59D7AE5BD0}"/>
              </a:ext>
            </a:extLst>
          </p:cNvPr>
          <p:cNvSpPr txBox="1"/>
          <p:nvPr/>
        </p:nvSpPr>
        <p:spPr>
          <a:xfrm>
            <a:off x="5741480" y="3075056"/>
            <a:ext cx="709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VS</a:t>
            </a:r>
            <a:endParaRPr lang="el-GR" sz="4000" dirty="0"/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CAA543E8-5239-A45C-EC8B-DC1F0BB8991D}"/>
              </a:ext>
            </a:extLst>
          </p:cNvPr>
          <p:cNvSpPr/>
          <p:nvPr/>
        </p:nvSpPr>
        <p:spPr>
          <a:xfrm>
            <a:off x="7776883" y="2623061"/>
            <a:ext cx="3576917" cy="161187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00B050"/>
                </a:solidFill>
              </a:rPr>
              <a:t>Art</a:t>
            </a:r>
            <a:endParaRPr lang="el-GR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4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A76699-9F33-82CF-AA6C-0B213EFB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1D84E-E897-CC1C-6C20-DBAE2AEB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60" y="2084385"/>
            <a:ext cx="6719047" cy="4351338"/>
          </a:xfrm>
        </p:spPr>
        <p:txBody>
          <a:bodyPr/>
          <a:lstStyle/>
          <a:p>
            <a:r>
              <a:rPr lang="fr-FR" dirty="0"/>
              <a:t> Le droit et la liberté de gérer ses biens.</a:t>
            </a:r>
          </a:p>
          <a:p>
            <a:endParaRPr lang="fr-FR" dirty="0"/>
          </a:p>
          <a:p>
            <a:r>
              <a:rPr lang="fr-FR" dirty="0"/>
              <a:t>Même un beau graffiti ne peut être réalisé sans l'approbation du propriétaire.</a:t>
            </a:r>
            <a:endParaRPr lang="el-G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7AEA96D0-B663-1DB6-7959-F984A0D3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64" y="333769"/>
            <a:ext cx="11183471" cy="1325563"/>
          </a:xfrm>
        </p:spPr>
        <p:txBody>
          <a:bodyPr>
            <a:normAutofit fontScale="90000"/>
          </a:bodyPr>
          <a:lstStyle/>
          <a:p>
            <a:r>
              <a:rPr lang="fr-FR" sz="3600" i="1" dirty="0"/>
              <a:t>Argument</a:t>
            </a:r>
            <a:r>
              <a:rPr lang="fr-FR" sz="3600" dirty="0"/>
              <a:t> : L’art urbain est une violation de la propriété </a:t>
            </a:r>
            <a:r>
              <a:rPr lang="fr-FR" sz="3600" dirty="0" smtClean="0"/>
              <a:t>étrangère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3600" i="1" dirty="0"/>
              <a:t>Position Soutenue : </a:t>
            </a:r>
            <a:r>
              <a:rPr lang="fr-FR" sz="3600" dirty="0"/>
              <a:t>L’art urbain est </a:t>
            </a:r>
            <a:r>
              <a:rPr lang="fr-FR" sz="3600" dirty="0">
                <a:solidFill>
                  <a:srgbClr val="FF0000"/>
                </a:solidFill>
              </a:rPr>
              <a:t>un vandalisme</a:t>
            </a:r>
            <a:endParaRPr lang="el-GR" sz="3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FD9F21-C292-3FDD-CF3C-6548925A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447" y="1690688"/>
            <a:ext cx="4558553" cy="2569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3FB71C-CBEB-F5CB-F5C6-681DB66A2B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204" y="4260054"/>
            <a:ext cx="4356847" cy="2450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1F17DF-A88E-3AE6-CA26-E68F966DA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933" y="4433092"/>
            <a:ext cx="3048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378408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416F3D-8225-1183-A629-C3CDC728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9047" cy="4351338"/>
          </a:xfrm>
        </p:spPr>
        <p:txBody>
          <a:bodyPr/>
          <a:lstStyle/>
          <a:p>
            <a:r>
              <a:rPr lang="fr-FR" dirty="0"/>
              <a:t>Il est </a:t>
            </a:r>
            <a:r>
              <a:rPr lang="fr-FR" dirty="0" smtClean="0"/>
              <a:t>illégal </a:t>
            </a:r>
            <a:r>
              <a:rPr lang="fr-FR" dirty="0"/>
              <a:t>de faire le graffiti dans un espace public ou propre sans autorisation  </a:t>
            </a:r>
          </a:p>
          <a:p>
            <a:r>
              <a:rPr lang="fr-FR" dirty="0"/>
              <a:t>Légalement, le graffiti illégal est vandalisme </a:t>
            </a:r>
          </a:p>
          <a:p>
            <a:r>
              <a:rPr lang="fr-FR" dirty="0"/>
              <a:t>Il a un impact visuel et esthétique négatif</a:t>
            </a:r>
          </a:p>
          <a:p>
            <a:r>
              <a:rPr lang="fr-FR" dirty="0"/>
              <a:t>Les lettres ou les nombres accidentels ne sont pas considérés comme de l’art.</a:t>
            </a:r>
          </a:p>
          <a:p>
            <a:r>
              <a:rPr lang="fr-FR" dirty="0"/>
              <a:t>Les graffites beaux vont être détruire.</a:t>
            </a:r>
            <a:endParaRPr lang="el-G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39A4605A-7E31-31D6-1A50-CF08924D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3800" i="1" dirty="0"/>
              <a:t>Position Soutenue : </a:t>
            </a:r>
            <a:r>
              <a:rPr lang="fr-FR" sz="3800" dirty="0"/>
              <a:t>L’art urbain est </a:t>
            </a:r>
            <a:r>
              <a:rPr lang="fr-FR" sz="3800" dirty="0">
                <a:solidFill>
                  <a:srgbClr val="FF0000"/>
                </a:solidFill>
              </a:rPr>
              <a:t>un vandalisme</a:t>
            </a:r>
            <a:endParaRPr lang="el-GR" sz="3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948901-4D97-A28D-22B3-6A48EF663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4" y="1609602"/>
            <a:ext cx="3097036" cy="232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89920F-0453-2812-54EA-0D33C65E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54" y="3854186"/>
            <a:ext cx="413344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93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67202A-3EDD-6F27-0DFE-A3B428EB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85D0866-0853-24C2-7E7E-1BAA8722E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941"/>
            <a:ext cx="9144000" cy="1035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Art Urbain</a:t>
            </a:r>
            <a:endParaRPr lang="el-GR" dirty="0"/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03CAA062-81EB-611A-B338-5EC8BAF8A016}"/>
              </a:ext>
            </a:extLst>
          </p:cNvPr>
          <p:cNvSpPr/>
          <p:nvPr/>
        </p:nvSpPr>
        <p:spPr>
          <a:xfrm>
            <a:off x="551330" y="2623062"/>
            <a:ext cx="3576917" cy="161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Vandalisme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C28063-83C2-E901-44FA-BF59D7AE5BD0}"/>
              </a:ext>
            </a:extLst>
          </p:cNvPr>
          <p:cNvSpPr txBox="1"/>
          <p:nvPr/>
        </p:nvSpPr>
        <p:spPr>
          <a:xfrm>
            <a:off x="5741480" y="3075056"/>
            <a:ext cx="709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VS</a:t>
            </a:r>
            <a:endParaRPr lang="el-GR" sz="4000" dirty="0"/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CAA543E8-5239-A45C-EC8B-DC1F0BB8991D}"/>
              </a:ext>
            </a:extLst>
          </p:cNvPr>
          <p:cNvSpPr/>
          <p:nvPr/>
        </p:nvSpPr>
        <p:spPr>
          <a:xfrm>
            <a:off x="7776883" y="2623061"/>
            <a:ext cx="3576917" cy="16118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Art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33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7C044B-F60A-45DF-90DB-3C0C28D9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i="1" dirty="0"/>
              <a:t>Argument</a:t>
            </a:r>
            <a:r>
              <a:rPr lang="fr-FR" sz="4000" dirty="0"/>
              <a:t> : L’art urbain comme un caractéristique unique des quartiers </a:t>
            </a:r>
            <a:r>
              <a:rPr lang="fr-FR" dirty="0"/>
              <a:t/>
            </a:r>
            <a:br>
              <a:rPr lang="fr-FR" dirty="0"/>
            </a:br>
            <a:r>
              <a:rPr lang="fr-FR" sz="3800" i="1" dirty="0"/>
              <a:t>Position Soutenue : </a:t>
            </a:r>
            <a:r>
              <a:rPr lang="fr-FR" sz="3800" dirty="0"/>
              <a:t>L’art urbain est </a:t>
            </a:r>
            <a:r>
              <a:rPr lang="fr-FR" sz="3800" dirty="0">
                <a:solidFill>
                  <a:srgbClr val="00B050"/>
                </a:solidFill>
              </a:rPr>
              <a:t>un art</a:t>
            </a:r>
            <a:endParaRPr lang="el-GR" sz="38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389D76E-7BB7-4931-83F3-EC65B623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829"/>
            <a:ext cx="6624918" cy="4192606"/>
          </a:xfrm>
        </p:spPr>
        <p:txBody>
          <a:bodyPr>
            <a:normAutofit/>
          </a:bodyPr>
          <a:lstStyle/>
          <a:p>
            <a:r>
              <a:rPr lang="fr-FR" dirty="0"/>
              <a:t>Embellissement des quartiers</a:t>
            </a:r>
          </a:p>
          <a:p>
            <a:r>
              <a:rPr lang="fr-FR" dirty="0"/>
              <a:t>Obtenir un caractère unique</a:t>
            </a:r>
          </a:p>
          <a:p>
            <a:r>
              <a:rPr lang="fr-FR" dirty="0"/>
              <a:t>Devenir une attraction touristique </a:t>
            </a:r>
            <a:r>
              <a:rPr lang="el-GR" dirty="0"/>
              <a:t>-&gt;</a:t>
            </a:r>
            <a:r>
              <a:rPr lang="en-US" dirty="0"/>
              <a:t> </a:t>
            </a:r>
            <a:r>
              <a:rPr lang="fr-FR" dirty="0"/>
              <a:t>revenus pour la société</a:t>
            </a:r>
          </a:p>
          <a:p>
            <a:endParaRPr lang="fr-FR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5737A74-9E71-652C-9A0D-2E714365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52" y="1776075"/>
            <a:ext cx="4733925" cy="3086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F29045-499B-9063-29C2-DE57669934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9020"/>
          <a:stretch/>
        </p:blipFill>
        <p:spPr>
          <a:xfrm>
            <a:off x="601707" y="3899573"/>
            <a:ext cx="4254972" cy="284681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FF68CBB-4147-64CF-2ADA-F5D719FE8F9D}"/>
              </a:ext>
            </a:extLst>
          </p:cNvPr>
          <p:cNvCxnSpPr>
            <a:cxnSpLocks/>
            <a:stCxn id="25" idx="1"/>
            <a:endCxn id="20" idx="3"/>
          </p:cNvCxnSpPr>
          <p:nvPr/>
        </p:nvCxnSpPr>
        <p:spPr>
          <a:xfrm flipH="1" flipV="1">
            <a:off x="4856679" y="5322980"/>
            <a:ext cx="1485753" cy="74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94C2025-EF2C-FD5B-4D45-858B0A0B5850}"/>
              </a:ext>
            </a:extLst>
          </p:cNvPr>
          <p:cNvCxnSpPr>
            <a:cxnSpLocks/>
            <a:stCxn id="25" idx="3"/>
            <a:endCxn id="17" idx="2"/>
          </p:cNvCxnSpPr>
          <p:nvPr/>
        </p:nvCxnSpPr>
        <p:spPr>
          <a:xfrm flipV="1">
            <a:off x="7638684" y="4862175"/>
            <a:ext cx="1725231" cy="1203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925F4E0-029F-D0EC-F3F1-F498C74315DA}"/>
              </a:ext>
            </a:extLst>
          </p:cNvPr>
          <p:cNvSpPr txBox="1"/>
          <p:nvPr/>
        </p:nvSpPr>
        <p:spPr>
          <a:xfrm>
            <a:off x="6342432" y="5880726"/>
            <a:ext cx="12962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Monastiraki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924664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935EAC-1629-9C27-EE21-D4F9E765D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272F61B-F89F-75F5-F016-AD08803F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i="1" dirty="0"/>
              <a:t>Argument</a:t>
            </a:r>
            <a:r>
              <a:rPr lang="fr-FR" sz="4000" dirty="0"/>
              <a:t> : L’art urbain comme un moyen d’expression</a:t>
            </a:r>
            <a:r>
              <a:rPr lang="fr-FR" dirty="0"/>
              <a:t/>
            </a:r>
            <a:br>
              <a:rPr lang="fr-FR" dirty="0"/>
            </a:br>
            <a:r>
              <a:rPr lang="fr-FR" sz="3800" i="1" dirty="0"/>
              <a:t>Position Soutenue : </a:t>
            </a:r>
            <a:r>
              <a:rPr lang="fr-FR" sz="3800" dirty="0"/>
              <a:t>L’art urbain est </a:t>
            </a:r>
            <a:r>
              <a:rPr lang="fr-FR" sz="3800" dirty="0">
                <a:solidFill>
                  <a:srgbClr val="00B050"/>
                </a:solidFill>
              </a:rPr>
              <a:t>un art</a:t>
            </a:r>
            <a:endParaRPr lang="el-GR" sz="38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F9D46B-6623-2F41-6A5E-9BE6FCF67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98911"/>
            <a:ext cx="10515600" cy="70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/>
              <a:t>Croyance injuste </a:t>
            </a:r>
            <a:r>
              <a:rPr lang="fr-FR" sz="2400" dirty="0"/>
              <a:t>: L’art urbain ≠ Art</a:t>
            </a:r>
            <a:endParaRPr lang="el-GR" sz="24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95C5C443-6164-4F9B-F09A-7FF3095FE414}"/>
              </a:ext>
            </a:extLst>
          </p:cNvPr>
          <p:cNvGrpSpPr/>
          <p:nvPr/>
        </p:nvGrpSpPr>
        <p:grpSpPr>
          <a:xfrm>
            <a:off x="105509" y="2014965"/>
            <a:ext cx="1198020" cy="1034439"/>
            <a:chOff x="105509" y="2014965"/>
            <a:chExt cx="1198020" cy="1034439"/>
          </a:xfrm>
        </p:grpSpPr>
        <p:sp>
          <p:nvSpPr>
            <p:cNvPr id="4" name="Flèche : courbe vers la droite 3">
              <a:extLst>
                <a:ext uri="{FF2B5EF4-FFF2-40B4-BE49-F238E27FC236}">
                  <a16:creationId xmlns:a16="http://schemas.microsoft.com/office/drawing/2014/main" xmlns="" id="{48A48E98-59D5-3E02-96F6-9EF8E6255E30}"/>
                </a:ext>
              </a:extLst>
            </p:cNvPr>
            <p:cNvSpPr/>
            <p:nvPr/>
          </p:nvSpPr>
          <p:spPr>
            <a:xfrm>
              <a:off x="105509" y="2014965"/>
              <a:ext cx="808892" cy="1034439"/>
            </a:xfrm>
            <a:prstGeom prst="curvedRightArrow">
              <a:avLst>
                <a:gd name="adj1" fmla="val 15147"/>
                <a:gd name="adj2" fmla="val 50000"/>
                <a:gd name="adj3" fmla="val 468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73E0246B-7436-0D23-1D84-436EEBAFEFE1}"/>
                </a:ext>
              </a:extLst>
            </p:cNvPr>
            <p:cNvSpPr txBox="1"/>
            <p:nvPr/>
          </p:nvSpPr>
          <p:spPr>
            <a:xfrm>
              <a:off x="105509" y="2224371"/>
              <a:ext cx="119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Pourquoi ?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FC4C918-BEF4-5EF9-E5D1-160D2944DF18}"/>
              </a:ext>
            </a:extLst>
          </p:cNvPr>
          <p:cNvSpPr txBox="1"/>
          <p:nvPr/>
        </p:nvSpPr>
        <p:spPr>
          <a:xfrm>
            <a:off x="914401" y="265830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Plus que comme les autres formes d’art</a:t>
            </a:r>
            <a:r>
              <a:rPr lang="el-GR" sz="2400" dirty="0"/>
              <a:t> </a:t>
            </a:r>
            <a:r>
              <a:rPr lang="fr-FR" sz="2400" dirty="0"/>
              <a:t>-</a:t>
            </a:r>
            <a:r>
              <a:rPr lang="el-GR" sz="2400" dirty="0"/>
              <a:t>&gt;</a:t>
            </a:r>
            <a:r>
              <a:rPr lang="en-US" sz="2400" dirty="0"/>
              <a:t> expression de la</a:t>
            </a:r>
            <a:r>
              <a:rPr lang="fr-FR" sz="2400" dirty="0"/>
              <a:t> réflexion personnelle -&gt; problèmes sociaux, politiques, du quotidien</a:t>
            </a:r>
            <a:r>
              <a:rPr lang="el-GR" sz="2400" dirty="0"/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5428F7E3-242D-C0A0-8CC9-59C77A64BA44}"/>
              </a:ext>
            </a:extLst>
          </p:cNvPr>
          <p:cNvGrpSpPr/>
          <p:nvPr/>
        </p:nvGrpSpPr>
        <p:grpSpPr>
          <a:xfrm>
            <a:off x="46964" y="3175521"/>
            <a:ext cx="2830070" cy="1034439"/>
            <a:chOff x="96718" y="2014965"/>
            <a:chExt cx="2830070" cy="1034439"/>
          </a:xfrm>
        </p:grpSpPr>
        <p:sp>
          <p:nvSpPr>
            <p:cNvPr id="10" name="Flèche : courbe vers la droite 9">
              <a:extLst>
                <a:ext uri="{FF2B5EF4-FFF2-40B4-BE49-F238E27FC236}">
                  <a16:creationId xmlns:a16="http://schemas.microsoft.com/office/drawing/2014/main" xmlns="" id="{A3CEAEE9-1418-E3DB-2319-E00F36B51617}"/>
                </a:ext>
              </a:extLst>
            </p:cNvPr>
            <p:cNvSpPr/>
            <p:nvPr/>
          </p:nvSpPr>
          <p:spPr>
            <a:xfrm>
              <a:off x="105509" y="2014965"/>
              <a:ext cx="808892" cy="1034439"/>
            </a:xfrm>
            <a:prstGeom prst="curvedRightArrow">
              <a:avLst>
                <a:gd name="adj1" fmla="val 15147"/>
                <a:gd name="adj2" fmla="val 50000"/>
                <a:gd name="adj3" fmla="val 468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9E13B783-6E4B-FA94-0F7A-2FA4F515241C}"/>
                </a:ext>
              </a:extLst>
            </p:cNvPr>
            <p:cNvSpPr txBox="1"/>
            <p:nvPr/>
          </p:nvSpPr>
          <p:spPr>
            <a:xfrm>
              <a:off x="96718" y="2286000"/>
              <a:ext cx="2830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Pourquoi cette forme d’art ?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7943E82-A5BD-5412-7FB7-4B0B1C6957A6}"/>
              </a:ext>
            </a:extLst>
          </p:cNvPr>
          <p:cNvSpPr txBox="1"/>
          <p:nvPr/>
        </p:nvSpPr>
        <p:spPr>
          <a:xfrm>
            <a:off x="838200" y="376033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Accessible à tout public -&gt; plus effective et immédiate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73048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414D3C0-0B46-407B-A7B8-776E381FF8CC}"/>
              </a:ext>
            </a:extLst>
          </p:cNvPr>
          <p:cNvSpPr/>
          <p:nvPr/>
        </p:nvSpPr>
        <p:spPr>
          <a:xfrm>
            <a:off x="8140390" y="0"/>
            <a:ext cx="405161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FA7289-76F1-4465-89CF-C06F9CB90744}"/>
              </a:ext>
            </a:extLst>
          </p:cNvPr>
          <p:cNvSpPr/>
          <p:nvPr/>
        </p:nvSpPr>
        <p:spPr>
          <a:xfrm>
            <a:off x="-18585" y="0"/>
            <a:ext cx="410736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C63B123-F372-4968-ADB4-F03F19B1BF08}"/>
              </a:ext>
            </a:extLst>
          </p:cNvPr>
          <p:cNvSpPr txBox="1"/>
          <p:nvPr/>
        </p:nvSpPr>
        <p:spPr>
          <a:xfrm>
            <a:off x="394010" y="379141"/>
            <a:ext cx="1138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         Black                          </a:t>
            </a:r>
            <a:r>
              <a:rPr lang="fr-FR" sz="4000" dirty="0"/>
              <a:t>Lives                         </a:t>
            </a:r>
            <a:r>
              <a:rPr lang="fr-FR" sz="4000" dirty="0" err="1">
                <a:solidFill>
                  <a:schemeClr val="bg1"/>
                </a:solidFill>
              </a:rPr>
              <a:t>Matter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B4E82100-B68C-447C-98F8-522C002705F6}"/>
              </a:ext>
            </a:extLst>
          </p:cNvPr>
          <p:cNvSpPr txBox="1"/>
          <p:nvPr/>
        </p:nvSpPr>
        <p:spPr>
          <a:xfrm>
            <a:off x="4475356" y="1577651"/>
            <a:ext cx="3278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Black Lives </a:t>
            </a:r>
            <a:r>
              <a:rPr lang="fr-FR" sz="2800" dirty="0" err="1"/>
              <a:t>Matter</a:t>
            </a:r>
            <a:r>
              <a:rPr lang="fr-FR" sz="2800" dirty="0"/>
              <a:t> est un mouvement mondial dénonçant le racisme systémique, les violences policières et prônant justice, égalité pour les Afro-descendants.</a:t>
            </a:r>
            <a:endParaRPr lang="el-GR" sz="28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CB45965E-EBC8-4942-85A9-BE3383BA3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5" y="2224715"/>
            <a:ext cx="4009524" cy="26761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E9390EAF-E62C-4CAF-8D5F-CD5549B5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828" y="2317386"/>
            <a:ext cx="3870733" cy="28978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AD31492-20E8-47B9-A75F-028240A38EA2}"/>
              </a:ext>
            </a:extLst>
          </p:cNvPr>
          <p:cNvSpPr/>
          <p:nvPr/>
        </p:nvSpPr>
        <p:spPr>
          <a:xfrm>
            <a:off x="90439" y="2113873"/>
            <a:ext cx="3977297" cy="265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687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67202A-3EDD-6F27-0DFE-A3B428EB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85D0866-0853-24C2-7E7E-1BAA8722E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941"/>
            <a:ext cx="9144000" cy="1035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Art Urbain</a:t>
            </a:r>
            <a:endParaRPr lang="el-GR" dirty="0"/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03CAA062-81EB-611A-B338-5EC8BAF8A016}"/>
              </a:ext>
            </a:extLst>
          </p:cNvPr>
          <p:cNvSpPr/>
          <p:nvPr/>
        </p:nvSpPr>
        <p:spPr>
          <a:xfrm>
            <a:off x="551330" y="2623062"/>
            <a:ext cx="3576917" cy="16118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Vandalisme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C28063-83C2-E901-44FA-BF59D7AE5BD0}"/>
              </a:ext>
            </a:extLst>
          </p:cNvPr>
          <p:cNvSpPr txBox="1"/>
          <p:nvPr/>
        </p:nvSpPr>
        <p:spPr>
          <a:xfrm>
            <a:off x="5741480" y="3075056"/>
            <a:ext cx="709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VS</a:t>
            </a:r>
            <a:endParaRPr lang="el-GR" sz="4000" dirty="0"/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CAA543E8-5239-A45C-EC8B-DC1F0BB8991D}"/>
              </a:ext>
            </a:extLst>
          </p:cNvPr>
          <p:cNvSpPr/>
          <p:nvPr/>
        </p:nvSpPr>
        <p:spPr>
          <a:xfrm>
            <a:off x="7776883" y="2623061"/>
            <a:ext cx="3576917" cy="161187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00B050"/>
                </a:solidFill>
              </a:rPr>
              <a:t>Art</a:t>
            </a:r>
            <a:endParaRPr lang="el-GR" sz="3600" dirty="0">
              <a:solidFill>
                <a:srgbClr val="00B050"/>
              </a:solidFill>
            </a:endParaRPr>
          </a:p>
        </p:txBody>
      </p:sp>
      <p:grpSp>
        <p:nvGrpSpPr>
          <p:cNvPr id="13" name="Groupe 18">
            <a:extLst>
              <a:ext uri="{FF2B5EF4-FFF2-40B4-BE49-F238E27FC236}">
                <a16:creationId xmlns:a16="http://schemas.microsoft.com/office/drawing/2014/main" xmlns="" id="{F1B72E3C-497F-96C2-9A4F-9FB39B276D28}"/>
              </a:ext>
            </a:extLst>
          </p:cNvPr>
          <p:cNvGrpSpPr/>
          <p:nvPr/>
        </p:nvGrpSpPr>
        <p:grpSpPr>
          <a:xfrm>
            <a:off x="3587261" y="4679576"/>
            <a:ext cx="7584832" cy="1813299"/>
            <a:chOff x="3587261" y="5309755"/>
            <a:chExt cx="7584832" cy="1082453"/>
          </a:xfrm>
        </p:grpSpPr>
        <p:sp>
          <p:nvSpPr>
            <p:cNvPr id="14" name="Rectangle 13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000187E2-9C7B-76DE-BE9B-EA5D071A62EF}"/>
                </a:ext>
              </a:extLst>
            </p:cNvPr>
            <p:cNvSpPr/>
            <p:nvPr/>
          </p:nvSpPr>
          <p:spPr>
            <a:xfrm>
              <a:off x="3587261" y="5309755"/>
              <a:ext cx="7584832" cy="108245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dirty="0">
                  <a:solidFill>
                    <a:schemeClr val="tx1"/>
                  </a:solidFill>
                </a:rPr>
                <a:t>Art Urbain : Principalement illégal et vandalisme</a:t>
              </a:r>
            </a:p>
            <a:p>
              <a:endParaRPr lang="fr-FR" sz="2400" dirty="0">
                <a:solidFill>
                  <a:schemeClr val="tx1"/>
                </a:solidFill>
              </a:endParaRPr>
            </a:p>
            <a:p>
              <a:r>
                <a:rPr lang="fr-FR" sz="2400" dirty="0">
                  <a:solidFill>
                    <a:schemeClr val="tx1"/>
                  </a:solidFill>
                </a:rPr>
                <a:t> Art Urbain : Manière de s’exprimer en convoquant la peuple à agir contre les disparités sociales, politiques etc. et d’embellir les quartiers</a:t>
              </a:r>
              <a:endParaRPr lang="el-GR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ZoneTexte 12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53EE9E7C-742C-63B0-809D-FDC28C241491}"/>
                    </a:ext>
                  </a:extLst>
                </p:cNvPr>
                <p:cNvSpPr txBox="1"/>
                <p:nvPr/>
              </p:nvSpPr>
              <p:spPr>
                <a:xfrm>
                  <a:off x="5641887" y="5441176"/>
                  <a:ext cx="2377654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00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⇎</m:t>
                        </m:r>
                      </m:oMath>
                    </m:oMathPara>
                  </a14:m>
                  <a:endParaRPr lang="el-GR" sz="4000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5" name="ZoneTexte 12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3EE9E7C-742C-63B0-809D-FDC28C241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1887" y="5441176"/>
                  <a:ext cx="2377654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Επεξήγηση: Γραμμή 1">
            <a:extLst>
              <a:ext uri="{FF2B5EF4-FFF2-40B4-BE49-F238E27FC236}">
                <a16:creationId xmlns:a16="http://schemas.microsoft.com/office/drawing/2014/main" xmlns="" id="{5ABC39A8-B490-4723-8CA0-05219E846821}"/>
              </a:ext>
            </a:extLst>
          </p:cNvPr>
          <p:cNvSpPr/>
          <p:nvPr/>
        </p:nvSpPr>
        <p:spPr>
          <a:xfrm>
            <a:off x="1019907" y="4679576"/>
            <a:ext cx="2567354" cy="181329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955492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293</Words>
  <Application>Microsoft Office PowerPoint</Application>
  <PresentationFormat>Προσαρμογή</PresentationFormat>
  <Paragraphs>50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Thème Office</vt:lpstr>
      <vt:lpstr>Art Urbain : Vandalisme ou art</vt:lpstr>
      <vt:lpstr>Art Urbain</vt:lpstr>
      <vt:lpstr>Argument : L’art urbain est une violation de la propriété étrangère Position Soutenue : L’art urbain est un vandalisme</vt:lpstr>
      <vt:lpstr> Position Soutenue : L’art urbain est un vandalisme</vt:lpstr>
      <vt:lpstr>Art Urbain</vt:lpstr>
      <vt:lpstr>Argument : L’art urbain comme un caractéristique unique des quartiers  Position Soutenue : L’art urbain est un art</vt:lpstr>
      <vt:lpstr>Argument : L’art urbain comme un moyen d’expression Position Soutenue : L’art urbain est un art</vt:lpstr>
      <vt:lpstr>Διαφάνεια 8</vt:lpstr>
      <vt:lpstr>Art Urbain</vt:lpstr>
      <vt:lpstr>Merci beaucoup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: L’art urbain comme un moyen d’expression Position Soutenue : L’art urbain est un art</dc:title>
  <dc:creator>Πέτρος</dc:creator>
  <cp:lastModifiedBy>Μαρια</cp:lastModifiedBy>
  <cp:revision>7</cp:revision>
  <dcterms:created xsi:type="dcterms:W3CDTF">2025-01-15T18:27:16Z</dcterms:created>
  <dcterms:modified xsi:type="dcterms:W3CDTF">2025-01-19T08:16:12Z</dcterms:modified>
</cp:coreProperties>
</file>