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4" r:id="rId4"/>
    <p:sldId id="261" r:id="rId5"/>
    <p:sldId id="263" r:id="rId6"/>
    <p:sldId id="262" r:id="rId7"/>
    <p:sldId id="265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9958" autoAdjust="0"/>
    <p:restoredTop sz="94660"/>
  </p:normalViewPr>
  <p:slideViewPr>
    <p:cSldViewPr snapToGrid="0" showGuides="1">
      <p:cViewPr varScale="1">
        <p:scale>
          <a:sx n="76" d="100"/>
          <a:sy n="76" d="100"/>
        </p:scale>
        <p:origin x="-96" y="-7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D4BC35-8A25-4888-A41D-86AB6E959211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6EFCFE-31B9-4800-96C8-599A352F7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l-GR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0CE13CF-74BB-4181-B323-1B8F14118311}" type="datetime1">
              <a:rPr lang="en-US" smtClean="0"/>
              <a:pPr/>
              <a:t>1/16/2025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ΠΡΟΤΥΠΟ ΓΕΛ ΒΑΡΒΑΚΕΙΟΥ ΣΧΟΛΗΣ ΔΙΔΑΣΚΟΥΣΑ: ΜΑΡΙΑ ΒΛΑΧΟΥ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C15C6-0C93-403B-AF66-36FF9DB2A313}" type="datetime1">
              <a:rPr lang="en-US" smtClean="0"/>
              <a:pPr/>
              <a:t>1/16/2025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ΠΡΟΤΥΠΟ ΓΕΛ ΒΑΡΒΑΚΕΙΟΥ ΣΧΟΛΗΣ ΔΙΔΑΣΚΟΥΣΑ: ΜΑΡΙΑ ΒΛΑΧΟΥ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DBDD7-A533-42B1-9FDB-90313CF584A3}" type="datetime1">
              <a:rPr lang="en-US" smtClean="0"/>
              <a:pPr/>
              <a:t>1/16/2025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ΠΡΟΤΥΠΟ ΓΕΛ ΒΑΡΒΑΚΕΙΟΥ ΣΧΟΛΗΣ ΔΙΔΑΣΚΟΥΣΑ: ΜΑΡΙΑ ΒΛΑΧΟΥ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0FCA9-CC37-41EF-AEDA-7345209816C7}" type="datetime1">
              <a:rPr lang="en-US" smtClean="0"/>
              <a:pPr/>
              <a:t>1/16/2025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ΠΡΟΤΥΠΟ ΓΕΛ ΒΑΡΒΑΚΕΙΟΥ ΣΧΟΛΗΣ ΔΙΔΑΣΚΟΥΣΑ: ΜΑΡΙΑ ΒΛΑΧΟΥ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CC9CC-729E-4BEF-B88D-56D3F3D058CB}" type="datetime1">
              <a:rPr lang="en-US" smtClean="0"/>
              <a:pPr/>
              <a:t>1/16/2025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ΠΡΟΤΥΠΟ ΓΕΛ ΒΑΡΒΑΚΕΙΟΥ ΣΧΟΛΗΣ ΔΙΔΑΣΚΟΥΣΑ: ΜΑΡΙΑ ΒΛΑΧΟΥ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4EE1-9BD5-4F16-8C88-D6F02DC0D2BB}" type="datetime1">
              <a:rPr lang="en-US" smtClean="0"/>
              <a:pPr/>
              <a:t>1/16/2025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ΠΡΟΤΥΠΟ ΓΕΛ ΒΑΡΒΑΚΕΙΟΥ ΣΧΟΛΗΣ ΔΙΔΑΣΚΟΥΣΑ: ΜΑΡΙΑ ΒΛΑΧΟΥ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l-GR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EB437-D383-4FAD-998D-CA78A3F0546A}" type="datetime1">
              <a:rPr lang="en-US" smtClean="0"/>
              <a:pPr/>
              <a:t>1/16/2025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ΠΡΟΤΥΠΟ ΓΕΛ ΒΑΡΒΑΚΕΙΟΥ ΣΧΟΛΗΣ ΔΙΔΑΣΚΟΥΣΑ: ΜΑΡΙΑ ΒΛΑΧΟΥ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AD1B2-9B82-4053-8709-4B4F4579BEC7}" type="datetime1">
              <a:rPr lang="en-US" smtClean="0"/>
              <a:pPr/>
              <a:t>1/16/2025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ΠΡΟΤΥΠΟ ΓΕΛ ΒΑΡΒΑΚΕΙΟΥ ΣΧΟΛΗΣ ΔΙΔΑΣΚΟΥΣΑ: ΜΑΡΙΑ ΒΛΑΧΟΥ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3D3C8-A081-4D6D-985D-DF87BF4B3F43}" type="datetime1">
              <a:rPr lang="en-US" smtClean="0"/>
              <a:pPr/>
              <a:t>1/16/2025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ΠΡΟΤΥΠΟ ΓΕΛ ΒΑΡΒΑΚΕΙΟΥ ΣΧΟΛΗΣ ΔΙΔΑΣΚΟΥΣΑ: ΜΑΡΙΑ ΒΛΑΧΟΥ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84798-BE09-4048-9F34-498F28226B69}" type="datetime1">
              <a:rPr lang="en-US" smtClean="0"/>
              <a:pPr/>
              <a:t>1/16/2025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ΠΡΟΤΥΠΟ ΓΕΛ ΒΑΡΒΑΚΕΙΟΥ ΣΧΟΛΗΣ ΔΙΔΑΣΚΟΥΣΑ: ΜΑΡΙΑ ΒΛΑΧΟΥ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91CF2-7245-43DA-81EF-BAD7327FF14C}" type="datetime1">
              <a:rPr lang="en-US" smtClean="0"/>
              <a:pPr/>
              <a:t>1/16/2025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ΠΡΟΤΥΠΟ ΓΕΛ ΒΑΡΒΑΚΕΙΟΥ ΣΧΟΛΗΣ ΔΙΔΑΣΚΟΥΣΑ: ΜΑΡΙΑ ΒΛΑΧΟΥ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346342D-2237-4EC1-8936-32FD747C22BC}" type="datetime1">
              <a:rPr lang="en-US" smtClean="0"/>
              <a:pPr/>
              <a:t>1/16/2025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l-GR"/>
              <a:t>ΠΡΟΤΥΠΟ ΓΕΛ ΒΑΡΒΑΚΕΙΟΥ ΣΧΟΛΗΣ ΔΙΔΑΣΚΟΥΣΑ: ΜΑΡΙΑ ΒΛΑΧΟΥ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43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31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45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025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71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youtube.com/watch?v=aGzacKL50_Q&amp;ab_channel=LaprofElisabeth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-118533" y="4656667"/>
            <a:ext cx="8348133" cy="2201332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Passé composé</a:t>
            </a:r>
            <a:br>
              <a:rPr lang="fr-FR" b="1" dirty="0">
                <a:solidFill>
                  <a:srgbClr val="FF0000"/>
                </a:solidFill>
              </a:rPr>
            </a:br>
            <a:r>
              <a:rPr lang="fr-FR" sz="2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https://www.youtube.com/watch?v=jwvaw6WcQCg&amp;ab_channel=tialela99</a:t>
            </a:r>
            <a:endParaRPr lang="en-US" sz="20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8229600" y="4656666"/>
            <a:ext cx="3962400" cy="220133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ΠΡΟΤΥΠΟ ΓΕΛ ΒΑΡΒΑΚΕΙΟΥ ΣΧΟΛΗΣ ΔΙΔΑΣΚΟΥΣΑ: ΜΑΡΙΑ ΒΛΑΧΟΥ</a:t>
            </a:r>
            <a:endParaRPr lang="en-US" dirty="0"/>
          </a:p>
        </p:txBody>
      </p:sp>
      <p:pic>
        <p:nvPicPr>
          <p:cNvPr id="5" name="4 - Εικόνα" descr="Le passé composé - Les leçons de FLE d'OC #0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9705" y="4634630"/>
            <a:ext cx="3912296" cy="2223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95867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2"/>
              </a:rPr>
              <a:t>https://www.youtube.com/watch?v=aGzacKL50_Q&amp;ab_channel=LaprofEl</a:t>
            </a:r>
            <a:r>
              <a:rPr lang="en-US" sz="2000" dirty="0">
                <a:hlinkClick r:id="rId2"/>
              </a:rPr>
              <a:t>isabeth</a:t>
            </a: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0" y="795867"/>
            <a:ext cx="12192000" cy="6062133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endParaRPr lang="fr-F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fr-F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fr-F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fr-F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l-G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Εκφράζει μια πράξη: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l-GR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a. που έγινε και ολοκληρώθηκε στο παρελθόν </a:t>
            </a:r>
            <a:r>
              <a:rPr lang="el-G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lang="el-GR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J’ai</a:t>
            </a:r>
            <a:r>
              <a:rPr lang="el-G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l-GR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perdu</a:t>
            </a:r>
            <a:r>
              <a:rPr lang="el-G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l-GR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mes</a:t>
            </a:r>
            <a:r>
              <a:rPr lang="el-G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l-GR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és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dans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le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métro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l-G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Έχασα τα κλειδιά μου στο μετρό.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l-GR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b. της οποίας γνωρίζουμε την αρχή και το </a:t>
            </a:r>
            <a:r>
              <a:rPr lang="el-GR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τέλος</a:t>
            </a:r>
            <a:r>
              <a:rPr lang="el-GR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:Hier</a:t>
            </a:r>
            <a:r>
              <a:rPr lang="el-G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l-GR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j’ai</a:t>
            </a:r>
            <a:r>
              <a:rPr lang="el-G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l-GR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travaill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é de 8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heures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du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matin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à 2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heures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l’après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-midi. </a:t>
            </a:r>
            <a:r>
              <a:rPr lang="el-G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Χθες, εργάστηκα από τις 8 το πρωί ως τις 2 το απόγευμα.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l-GR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c. με συγκεκριμένη διάρκεια στο παρελθόν</a:t>
            </a:r>
            <a:r>
              <a:rPr lang="el-G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l-GR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J’ai</a:t>
            </a:r>
            <a:r>
              <a:rPr lang="el-G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l-GR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fait</a:t>
            </a:r>
            <a:r>
              <a:rPr lang="el-G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des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études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à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l’université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pendant 4 (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quatre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ans. </a:t>
            </a:r>
            <a:r>
              <a:rPr lang="el-G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Σπούδασα στο πανεπιστήμιο για 4 χρόνια.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l-G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Και τέλος,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l-G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l-GR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d. πράξεις διαδοχικές, την μία πίσω από την άλλη:</a:t>
            </a:r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l-GR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Hier</a:t>
            </a:r>
            <a:r>
              <a:rPr lang="el-G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l-GR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</a:t>
            </a:r>
            <a:r>
              <a:rPr lang="el-G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l-GR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</a:t>
            </a:r>
            <a:r>
              <a:rPr lang="el-G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l-GR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suis</a:t>
            </a:r>
            <a:r>
              <a:rPr lang="el-G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r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éveillé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à 7:30, je me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suis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douché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j’ai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pris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un petit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déjeuner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rapide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je me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suis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habillé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j’ai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lu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mes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mails et je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suis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parti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pour le bureau. </a:t>
            </a:r>
            <a:r>
              <a:rPr lang="el-G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Χθες το πρωί, ξύπνησα στις 7:30, έκανα ένα νους, πήρα ένα γρήγορο πρωινό, ντύθηκα, διάβασα τα μηνύματά μου και έφυγα για το γραφείο.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ΠΡΟΤΥΠΟ ΓΕΛ ΒΑΡΒΑΚΕΙΟΥ ΣΧΟΛΗΣ ΔΙΔΑΣΚΟΥΣΑ: ΜΑΡΙΑ ΒΛΑΧΟΥ</a:t>
            </a:r>
            <a:endParaRPr lang="en-US" dirty="0"/>
          </a:p>
        </p:txBody>
      </p:sp>
      <p:pic>
        <p:nvPicPr>
          <p:cNvPr id="5" name="4 - Εικόνα" descr="https://allofle.com/wp-content/uploads/2023/01/Frise_PC1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89974" y="948460"/>
            <a:ext cx="8166968" cy="1203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478071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fr-FR" b="1" dirty="0"/>
              <a:t>Avoir et être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478071"/>
            <a:ext cx="12192000" cy="5379929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fr-F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Être:  Je suis /tu es / </a:t>
            </a:r>
            <a:r>
              <a:rPr lang="fr-FR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il,elle</a:t>
            </a:r>
            <a:r>
              <a:rPr lang="fr-F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est /nous sommes / vous êtes / </a:t>
            </a:r>
            <a:r>
              <a:rPr lang="fr-FR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ils,elles</a:t>
            </a:r>
            <a:r>
              <a:rPr lang="fr-F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sont</a:t>
            </a:r>
            <a:br>
              <a:rPr lang="fr-F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fr-F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Avoir:  J'ai / tu as / </a:t>
            </a:r>
            <a:r>
              <a:rPr lang="fr-FR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il,elle</a:t>
            </a:r>
            <a:r>
              <a:rPr lang="fr-F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 a / nous avons / vous avez / ils, elles ont</a:t>
            </a:r>
          </a:p>
          <a:p>
            <a:r>
              <a:rPr lang="fr-FR" b="1" dirty="0"/>
              <a:t>Passé composé</a:t>
            </a:r>
          </a:p>
          <a:p>
            <a:r>
              <a:rPr lang="fr-FR" b="1" dirty="0"/>
              <a:t>Avoir                                     être</a:t>
            </a:r>
          </a:p>
          <a:p>
            <a:r>
              <a:rPr lang="fr-FR" dirty="0"/>
              <a:t>J’ai eu                                j’ ai été                                  </a:t>
            </a:r>
          </a:p>
          <a:p>
            <a:r>
              <a:rPr lang="fr-FR" dirty="0"/>
              <a:t>Tu as eu                              Tu as été</a:t>
            </a:r>
          </a:p>
          <a:p>
            <a:r>
              <a:rPr lang="fr-FR" dirty="0" err="1"/>
              <a:t>Il,elle</a:t>
            </a:r>
            <a:r>
              <a:rPr lang="fr-FR" dirty="0"/>
              <a:t> a eu                         il, elle a été</a:t>
            </a:r>
          </a:p>
          <a:p>
            <a:r>
              <a:rPr lang="fr-FR" dirty="0"/>
              <a:t>Nous avons eu                  nous avons été</a:t>
            </a:r>
          </a:p>
          <a:p>
            <a:r>
              <a:rPr lang="fr-FR" dirty="0"/>
              <a:t>Vous avez eu                     vous avez été</a:t>
            </a:r>
          </a:p>
          <a:p>
            <a:r>
              <a:rPr lang="fr-FR" dirty="0"/>
              <a:t>Ils, elles ont eu                  ils, elles ont été</a:t>
            </a:r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ΠΡΟΤΥΠΟ ΓΕΛ ΒΑΡΒΑΚΕΙΟΥ ΣΧΟΛΗΣ ΔΙΔΑΣΚΟΥΣΑ: ΜΑΡΙΑ ΒΛΑΧΟΥ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95867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fr-FR" sz="2800" dirty="0"/>
              <a:t/>
            </a:r>
            <a:br>
              <a:rPr lang="fr-FR" sz="2800" dirty="0"/>
            </a:br>
            <a:r>
              <a:rPr lang="fr-FR" sz="2800" b="1" dirty="0"/>
              <a:t>FORMATION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0" y="677333"/>
            <a:ext cx="12192000" cy="618066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fr-FR" sz="2000" dirty="0"/>
              <a:t>• Le passé composé est formé de deux mots : l’auxiliaire </a:t>
            </a:r>
            <a:r>
              <a:rPr lang="fr-FR" sz="2000" i="1" dirty="0"/>
              <a:t>avoir</a:t>
            </a:r>
            <a:r>
              <a:rPr lang="fr-FR" sz="2000" dirty="0"/>
              <a:t> ou </a:t>
            </a:r>
            <a:r>
              <a:rPr lang="fr-FR" sz="2000" i="1" dirty="0"/>
              <a:t>être</a:t>
            </a:r>
            <a:r>
              <a:rPr lang="fr-FR" sz="2000" dirty="0"/>
              <a:t> conjugué au présent et le participe passé du verbe.</a:t>
            </a:r>
          </a:p>
          <a:p>
            <a:r>
              <a:rPr lang="fr-F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fr-FR" sz="2000" b="1" dirty="0"/>
              <a:t> Verbes du 1</a:t>
            </a:r>
            <a:r>
              <a:rPr lang="fr-FR" sz="2000" b="1" baseline="30000" dirty="0"/>
              <a:t>er</a:t>
            </a:r>
            <a:r>
              <a:rPr lang="fr-FR" sz="2000" b="1" dirty="0"/>
              <a:t> groupe en –er                       Verbes en -</a:t>
            </a:r>
            <a:r>
              <a:rPr lang="fr-FR" sz="2000" b="1" dirty="0" err="1"/>
              <a:t>ir</a:t>
            </a:r>
            <a:r>
              <a:rPr lang="fr-FR" sz="2000" dirty="0"/>
              <a:t> </a:t>
            </a:r>
            <a:br>
              <a:rPr lang="fr-FR" sz="2000" dirty="0"/>
            </a:br>
            <a:r>
              <a:rPr lang="fr-FR" sz="2000" dirty="0"/>
              <a:t>    participer → participé                                   grandir → grandi</a:t>
            </a:r>
            <a:br>
              <a:rPr lang="fr-FR" sz="2000" dirty="0"/>
            </a:br>
            <a:r>
              <a:rPr lang="fr-FR" sz="2000" dirty="0"/>
              <a:t>   téléphoner → téléphoné                              choisir → choisi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fr-FR" sz="2000" dirty="0"/>
              <a:t> manger → mangé                                            finir → fini</a:t>
            </a:r>
          </a:p>
          <a:p>
            <a:r>
              <a:rPr lang="fr-FR" sz="2000" dirty="0"/>
              <a:t> </a:t>
            </a:r>
            <a:r>
              <a:rPr lang="fr-FR" sz="2000" b="1" dirty="0"/>
              <a:t>FORME AFFIRMATIVE                                  </a:t>
            </a:r>
            <a:r>
              <a:rPr lang="fr-FR" sz="2000" dirty="0"/>
              <a:t/>
            </a:r>
            <a:br>
              <a:rPr lang="fr-FR" sz="2000" dirty="0"/>
            </a:br>
            <a:r>
              <a:rPr lang="fr-FR" sz="2000" dirty="0"/>
              <a:t>J’ai mangé                                                  </a:t>
            </a:r>
            <a:br>
              <a:rPr lang="fr-FR" sz="2000" dirty="0"/>
            </a:br>
            <a:r>
              <a:rPr lang="fr-FR" sz="2000" dirty="0"/>
              <a:t>Tu as mangé</a:t>
            </a:r>
            <a:br>
              <a:rPr lang="fr-FR" sz="2000" dirty="0"/>
            </a:br>
            <a:r>
              <a:rPr lang="fr-FR" sz="2000" dirty="0"/>
              <a:t>Il, elle, on a mangé</a:t>
            </a:r>
            <a:br>
              <a:rPr lang="fr-FR" sz="2000" dirty="0"/>
            </a:br>
            <a:r>
              <a:rPr lang="fr-FR" sz="2000" dirty="0"/>
              <a:t>Nous avons mangé</a:t>
            </a:r>
            <a:br>
              <a:rPr lang="fr-FR" sz="2000" dirty="0"/>
            </a:br>
            <a:r>
              <a:rPr lang="fr-FR" sz="2000" dirty="0"/>
              <a:t>Vous avez mangé</a:t>
            </a:r>
            <a:br>
              <a:rPr lang="fr-FR" sz="2000" dirty="0"/>
            </a:br>
            <a:r>
              <a:rPr lang="fr-FR" sz="2000" dirty="0"/>
              <a:t>Ils, elles ont mangé </a:t>
            </a:r>
            <a:br>
              <a:rPr lang="fr-FR" sz="2000" dirty="0"/>
            </a:br>
            <a:r>
              <a:rPr lang="fr-FR" sz="2000" dirty="0"/>
              <a:t> </a:t>
            </a:r>
            <a:br>
              <a:rPr lang="fr-FR" sz="2000" dirty="0"/>
            </a:b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ΠΡΟΤΥΠΟ ΓΕΛ ΒΑΡΒΑΚΕΙΟΥ ΣΧΟΛΗΣ ΔΙΔΑΣΚΟΥΣΑ: ΜΑΡΙΑ ΒΛΑΧΟΥ</a:t>
            </a:r>
            <a:endParaRPr lang="en-US" dirty="0"/>
          </a:p>
        </p:txBody>
      </p:sp>
      <p:pic>
        <p:nvPicPr>
          <p:cNvPr id="5" name="4 - Εικόνα" descr="Le passé composé - La classe de Fle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28766" y="3670126"/>
            <a:ext cx="3234229" cy="2675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415441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fr-FR" sz="5400" b="1" dirty="0"/>
              <a:t/>
            </a:r>
            <a:br>
              <a:rPr lang="fr-FR" sz="5400" b="1" dirty="0"/>
            </a:br>
            <a:r>
              <a:rPr lang="fr-FR" sz="5400" b="1" dirty="0"/>
              <a:t>Forme négative</a:t>
            </a:r>
            <a:r>
              <a:rPr lang="fr-FR" sz="5400" dirty="0"/>
              <a:t/>
            </a:r>
            <a:br>
              <a:rPr lang="fr-FR" sz="5400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402915"/>
            <a:ext cx="12192000" cy="5455085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fr-FR" sz="2400" dirty="0"/>
              <a:t>Je n’ai pas mangé</a:t>
            </a:r>
            <a:br>
              <a:rPr lang="fr-FR" sz="2400" dirty="0"/>
            </a:br>
            <a:r>
              <a:rPr lang="fr-FR" sz="2400" dirty="0"/>
              <a:t>Tu n’as pas mangé</a:t>
            </a:r>
            <a:br>
              <a:rPr lang="fr-FR" sz="2400" dirty="0"/>
            </a:br>
            <a:r>
              <a:rPr lang="fr-FR" sz="2400" dirty="0"/>
              <a:t>Il, elle, on n’a pas mangé</a:t>
            </a:r>
            <a:br>
              <a:rPr lang="fr-FR" sz="2400" dirty="0"/>
            </a:br>
            <a:r>
              <a:rPr lang="fr-FR" sz="2400" dirty="0"/>
              <a:t>Nous n’avons pas mangé</a:t>
            </a:r>
            <a:br>
              <a:rPr lang="fr-FR" sz="2400" dirty="0"/>
            </a:br>
            <a:r>
              <a:rPr lang="fr-FR" sz="2400" dirty="0"/>
              <a:t>Vous n’avez pas mangé</a:t>
            </a:r>
            <a:br>
              <a:rPr lang="fr-FR" sz="2400" dirty="0"/>
            </a:br>
            <a:r>
              <a:rPr lang="fr-FR" sz="2400" dirty="0"/>
              <a:t>Ils, elles n’ont pas mangé</a:t>
            </a:r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ΠΡΟΤΥΠΟ ΓΕΛ ΒΑΡΒΑΚΕΙΟΥ ΣΧΟΛΗΣ ΔΙΔΑΣΚΟΥΣΑ: ΜΑΡΙΑ ΒΛΑΧΟΥ</a:t>
            </a:r>
            <a:endParaRPr lang="en-US" dirty="0"/>
          </a:p>
        </p:txBody>
      </p:sp>
      <p:pic>
        <p:nvPicPr>
          <p:cNvPr id="5" name="4 - Εικόνα" descr="Passé composé - Profmichelle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74910" y="1906547"/>
            <a:ext cx="5274310" cy="3596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7272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2800" b="1" cap="none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Activité</a:t>
            </a:r>
            <a:r>
              <a:rPr lang="en-US" sz="2800" b="1" cap="none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1: </a:t>
            </a:r>
            <a:r>
              <a:rPr lang="en-US" sz="2800" b="1" cap="none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Mettez</a:t>
            </a:r>
            <a:r>
              <a:rPr lang="en-US" sz="2800" b="1" cap="none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les </a:t>
            </a:r>
            <a:r>
              <a:rPr lang="en-US" sz="2800" b="1" cap="none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verbes</a:t>
            </a:r>
            <a:r>
              <a:rPr lang="en-US" sz="2800" b="1" cap="none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au passé </a:t>
            </a:r>
            <a:r>
              <a:rPr lang="en-US" sz="2800" b="1" cap="none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composé</a:t>
            </a:r>
            <a:endParaRPr lang="en-US" sz="2800" b="1" cap="none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0" y="1524000"/>
            <a:ext cx="12192000" cy="5334000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fr-FR" dirty="0"/>
              <a:t>1. Je (passer) _____________ une mauvaise semaine.</a:t>
            </a:r>
            <a:br>
              <a:rPr lang="fr-FR" dirty="0"/>
            </a:br>
            <a:r>
              <a:rPr lang="fr-FR" dirty="0"/>
              <a:t>2. Hier nous (décorer) ____________ notre maison</a:t>
            </a:r>
            <a:br>
              <a:rPr lang="fr-FR" dirty="0"/>
            </a:br>
            <a:r>
              <a:rPr lang="fr-FR" dirty="0"/>
              <a:t>3. Ils (manger) _____________ un bûche de Noel.</a:t>
            </a:r>
            <a:br>
              <a:rPr lang="fr-FR" dirty="0"/>
            </a:br>
            <a:r>
              <a:rPr lang="fr-FR" dirty="0"/>
              <a:t>4. Je (finir) _____________ mes devoirs.</a:t>
            </a:r>
            <a:br>
              <a:rPr lang="fr-FR" dirty="0"/>
            </a:br>
            <a:r>
              <a:rPr lang="fr-FR" dirty="0"/>
              <a:t>5.  Le renne  (jouer) _____________ avec le père Noel.</a:t>
            </a:r>
            <a:br>
              <a:rPr lang="fr-FR" dirty="0"/>
            </a:br>
            <a:r>
              <a:rPr lang="fr-FR" dirty="0"/>
              <a:t>6.   Tu  (marcher) ____________ dans le jardin.</a:t>
            </a:r>
            <a:br>
              <a:rPr lang="fr-FR" dirty="0"/>
            </a:br>
            <a:r>
              <a:rPr lang="fr-FR" dirty="0"/>
              <a:t>7. Ma voisine (choisir) ____________ une grande couronne.</a:t>
            </a:r>
          </a:p>
          <a:p>
            <a:r>
              <a:rPr lang="fr-FR" dirty="0"/>
              <a:t>8. Le père Noel (apporter)</a:t>
            </a:r>
            <a:r>
              <a:rPr lang="el-GR" dirty="0"/>
              <a:t>_________</a:t>
            </a:r>
            <a:r>
              <a:rPr lang="fr-FR" dirty="0"/>
              <a:t> des cadeaux.</a:t>
            </a:r>
          </a:p>
          <a:p>
            <a:r>
              <a:rPr lang="fr-FR" dirty="0"/>
              <a:t>9. Mon père (acheter) _________ des boules vertes</a:t>
            </a:r>
          </a:p>
          <a:p>
            <a:r>
              <a:rPr lang="fr-FR" dirty="0"/>
              <a:t>10. Elles (préparer) __________  la dinde aux marrons</a:t>
            </a:r>
            <a:endParaRPr lang="en-US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ΠΡΟΤΥΠΟ ΓΕΛ ΒΑΡΒΑΚΕΙΟΥ ΣΧΟΛΗΣ ΔΙΔΑΣΚΟΥΣΑ: ΜΑΡΙΑ ΒΛΑΧΟΥ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60449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fr-FR" sz="4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Les verbes avec l’ auxiliaire </a:t>
            </a:r>
            <a:r>
              <a:rPr lang="fr-FR" sz="4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être</a:t>
            </a:r>
            <a:r>
              <a:rPr lang="el-GR" sz="4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sz="4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sont: </a:t>
            </a:r>
            <a:endParaRPr lang="el-GR" sz="4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0" y="1360449"/>
            <a:ext cx="12192000" cy="5497551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ΠΡΟΤΥΠΟ ΓΕΛ ΒΑΡΒΑΚΕΙΟΥ ΣΧΟΛΗΣ ΔΙΔΑΣΚΟΥΣΑ: ΜΑΡΙΑ ΒΛΑΧΟΥ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1352812"/>
            <a:ext cx="12192000" cy="590931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l" fontAlgn="base"/>
            <a:endParaRPr lang="fr-FR" b="0" i="0" dirty="0" smtClean="0">
              <a:solidFill>
                <a:srgbClr val="1E1E1E"/>
              </a:solidFill>
              <a:effectLst/>
              <a:latin typeface="Arial" panose="020B0604020202020204" pitchFamily="34" charset="0"/>
            </a:endParaRPr>
          </a:p>
          <a:p>
            <a:pPr algn="l" fontAlgn="base"/>
            <a:r>
              <a:rPr lang="fr-FR" b="1" i="0" dirty="0" smtClean="0">
                <a:solidFill>
                  <a:srgbClr val="1E1E1E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Les verbes: </a:t>
            </a:r>
            <a:r>
              <a:rPr lang="fr-FR" b="0" i="0" dirty="0" smtClean="0">
                <a:solidFill>
                  <a:srgbClr val="1E1E1E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aller - allé, venir - venu, monter- monté , arriver - arrivé, entrer -entré, </a:t>
            </a:r>
            <a:r>
              <a:rPr lang="fr-FR" b="0" i="0" dirty="0" err="1" smtClean="0">
                <a:solidFill>
                  <a:srgbClr val="1E1E1E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passer-passé</a:t>
            </a:r>
            <a:r>
              <a:rPr lang="fr-FR" b="0" i="0" dirty="0" smtClean="0">
                <a:solidFill>
                  <a:srgbClr val="1E1E1E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, rester-</a:t>
            </a:r>
            <a:r>
              <a:rPr lang="fr-FR" b="0" i="0" dirty="0" err="1" smtClean="0">
                <a:solidFill>
                  <a:srgbClr val="1E1E1E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resteé</a:t>
            </a:r>
            <a:r>
              <a:rPr lang="fr-FR" b="0" i="0" dirty="0" smtClean="0">
                <a:solidFill>
                  <a:srgbClr val="1E1E1E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, partir-parti, sortir-sorti, descendre-descendu, tomber-tombé, retourner-retourné.</a:t>
            </a:r>
          </a:p>
          <a:p>
            <a:pPr algn="l" fontAlgn="base"/>
            <a:r>
              <a:rPr lang="en-US" altLang="fr-FR" b="1" i="0" dirty="0" smtClean="0">
                <a:solidFill>
                  <a:srgbClr val="1E1E1E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Les </a:t>
            </a:r>
            <a:r>
              <a:rPr lang="en-US" altLang="fr-FR" b="1" i="0" dirty="0" err="1" smtClean="0">
                <a:solidFill>
                  <a:srgbClr val="1E1E1E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verbes</a:t>
            </a:r>
            <a:r>
              <a:rPr lang="en-US" altLang="fr-FR" b="1" i="0" dirty="0" smtClean="0">
                <a:solidFill>
                  <a:srgbClr val="1E1E1E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altLang="fr-FR" b="1" i="0" dirty="0" err="1" smtClean="0">
                <a:solidFill>
                  <a:srgbClr val="1E1E1E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prono</a:t>
            </a:r>
            <a:r>
              <a:rPr lang="fr-FR" altLang="en-US" b="1" i="0" dirty="0" err="1" smtClean="0">
                <a:solidFill>
                  <a:srgbClr val="1E1E1E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minaux</a:t>
            </a:r>
            <a:r>
              <a:rPr lang="fr-FR" altLang="en-US" b="1" i="0" dirty="0" smtClean="0">
                <a:solidFill>
                  <a:srgbClr val="1E1E1E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  <a:r>
              <a:rPr lang="fr-FR" altLang="en-US" b="0" i="0" dirty="0" smtClean="0">
                <a:solidFill>
                  <a:srgbClr val="1E1E1E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 ex: se laver</a:t>
            </a:r>
          </a:p>
          <a:p>
            <a:pPr algn="l" fontAlgn="base"/>
            <a:endParaRPr lang="fr-FR" altLang="en-US" b="0" i="0" dirty="0" smtClean="0">
              <a:solidFill>
                <a:srgbClr val="1E1E1E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 fontAlgn="base"/>
            <a:r>
              <a:rPr lang="fr-FR" altLang="en-US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Attention:</a:t>
            </a:r>
            <a:r>
              <a:rPr lang="fr-FR" altLang="en-US" dirty="0" smtClean="0">
                <a:solidFill>
                  <a:srgbClr val="1E1E1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altLang="en-US" b="0" i="0" dirty="0" smtClean="0">
                <a:solidFill>
                  <a:srgbClr val="1E1E1E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Les participes passés des verbes qui se conjuguent avec l’ auxiliaire être font l’ accord avec le sujet (genre et nombre)</a:t>
            </a:r>
          </a:p>
          <a:p>
            <a:pPr algn="l" fontAlgn="base"/>
            <a:endParaRPr lang="fr-FR" altLang="en-US" b="1" i="0" dirty="0" smtClean="0">
              <a:solidFill>
                <a:srgbClr val="1E1E1E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 fontAlgn="base"/>
            <a:r>
              <a:rPr lang="fr-FR" altLang="en-US" b="1" i="0" dirty="0" smtClean="0">
                <a:solidFill>
                  <a:srgbClr val="1E1E1E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ex: aller</a:t>
            </a:r>
          </a:p>
          <a:p>
            <a:pPr algn="l" fontAlgn="base"/>
            <a:r>
              <a:rPr lang="fr-FR" altLang="en-US" b="0" i="0" dirty="0" smtClean="0">
                <a:solidFill>
                  <a:srgbClr val="1E1E1E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je suis allé (e)</a:t>
            </a:r>
          </a:p>
          <a:p>
            <a:pPr algn="l" fontAlgn="base"/>
            <a:r>
              <a:rPr lang="fr-FR" altLang="en-US" b="0" i="0" dirty="0" smtClean="0">
                <a:solidFill>
                  <a:srgbClr val="1E1E1E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Tu es allé(e)</a:t>
            </a:r>
          </a:p>
          <a:p>
            <a:pPr algn="l" fontAlgn="base"/>
            <a:r>
              <a:rPr lang="fr-FR" altLang="en-US" b="0" i="0" dirty="0" smtClean="0">
                <a:solidFill>
                  <a:srgbClr val="1E1E1E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il est allé</a:t>
            </a:r>
          </a:p>
          <a:p>
            <a:pPr algn="l" fontAlgn="base"/>
            <a:r>
              <a:rPr lang="fr-FR" altLang="en-US" b="0" i="0" dirty="0" smtClean="0">
                <a:solidFill>
                  <a:srgbClr val="1E1E1E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elle est allée</a:t>
            </a:r>
          </a:p>
          <a:p>
            <a:pPr algn="l" fontAlgn="base"/>
            <a:r>
              <a:rPr lang="fr-FR" altLang="en-US" b="0" i="0" dirty="0" smtClean="0">
                <a:solidFill>
                  <a:srgbClr val="1E1E1E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nous sommes allé(e)s</a:t>
            </a:r>
          </a:p>
          <a:p>
            <a:pPr algn="l" fontAlgn="base"/>
            <a:r>
              <a:rPr lang="fr-FR" altLang="en-US" b="0" i="0" dirty="0" smtClean="0">
                <a:solidFill>
                  <a:srgbClr val="1E1E1E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vous êtes allé(e)s</a:t>
            </a:r>
          </a:p>
          <a:p>
            <a:pPr algn="l" fontAlgn="base"/>
            <a:r>
              <a:rPr lang="fr-FR" altLang="en-US" b="0" i="0" dirty="0" smtClean="0">
                <a:solidFill>
                  <a:srgbClr val="1E1E1E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ils sont allés </a:t>
            </a:r>
          </a:p>
          <a:p>
            <a:pPr algn="l" fontAlgn="base"/>
            <a:r>
              <a:rPr lang="fr-FR" altLang="en-US" b="0" i="0" dirty="0" smtClean="0">
                <a:solidFill>
                  <a:srgbClr val="1E1E1E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elles sont allées</a:t>
            </a:r>
            <a:endParaRPr lang="el-GR" altLang="en-US" b="0" i="0" dirty="0" smtClean="0">
              <a:solidFill>
                <a:srgbClr val="1E1E1E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 fontAlgn="base"/>
            <a:endParaRPr lang="el-GR" altLang="en-US" dirty="0" smtClean="0">
              <a:solidFill>
                <a:srgbClr val="1E1E1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 fontAlgn="base"/>
            <a:endParaRPr lang="el-GR" altLang="en-US" b="0" i="0" dirty="0" smtClean="0">
              <a:solidFill>
                <a:srgbClr val="1E1E1E"/>
              </a:solidFill>
              <a:effectLst/>
              <a:latin typeface="Arial" panose="020B0604020202020204" pitchFamily="34" charset="0"/>
            </a:endParaRPr>
          </a:p>
          <a:p>
            <a:pPr algn="l" fontAlgn="base"/>
            <a:endParaRPr lang="el-GR" altLang="en-US" dirty="0" smtClean="0">
              <a:solidFill>
                <a:srgbClr val="1E1E1E"/>
              </a:solidFill>
              <a:latin typeface="Arial" panose="020B0604020202020204" pitchFamily="34" charset="0"/>
            </a:endParaRPr>
          </a:p>
          <a:p>
            <a:pPr algn="l" fontAlgn="base"/>
            <a:endParaRPr lang="fr-FR" altLang="en-US" b="0" i="0" dirty="0">
              <a:solidFill>
                <a:srgbClr val="1E1E1E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Ολοκλήρωμα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</TotalTime>
  <Words>298</Words>
  <Application>WPS Presentation</Application>
  <PresentationFormat>Προσαρμογή</PresentationFormat>
  <Paragraphs>60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Ολοκλήρωμα</vt:lpstr>
      <vt:lpstr>Passé composé https://www.youtube.com/watch?v=jwvaw6WcQCg&amp;ab_channel=tialela99</vt:lpstr>
      <vt:lpstr> https://www.youtube.com/watch?v=aGzacKL50_Q&amp;ab_channel=LaprofElisabeth </vt:lpstr>
      <vt:lpstr>Avoir et être</vt:lpstr>
      <vt:lpstr> FORMATION</vt:lpstr>
      <vt:lpstr> Forme négative </vt:lpstr>
      <vt:lpstr>Activité 1: Mettez les verbes au passé composé</vt:lpstr>
      <vt:lpstr>Les verbes avec l’ auxiliaire être sont: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Passé composé ou imparfait</dc:title>
  <dc:creator>e-mashine</dc:creator>
  <cp:lastModifiedBy>Μαρια</cp:lastModifiedBy>
  <cp:revision>12</cp:revision>
  <dcterms:created xsi:type="dcterms:W3CDTF">2021-10-09T08:31:00Z</dcterms:created>
  <dcterms:modified xsi:type="dcterms:W3CDTF">2025-01-16T11:23:22Z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55FAB018EC9445D1A43486FF0100FCF8_12</vt:lpwstr>
  </property>
  <property fmtid="{D5CDD505-2E9C-101B-9397-08002B2CF9AE}" pid="3" name="KSOProductBuildVer">
    <vt:lpwstr>1033-12.2.0.19805</vt:lpwstr>
  </property>
</Properties>
</file>