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8" r:id="rId4"/>
    <p:sldId id="257" r:id="rId5"/>
    <p:sldId id="259" r:id="rId6"/>
    <p:sldId id="269" r:id="rId7"/>
    <p:sldId id="261" r:id="rId8"/>
    <p:sldId id="266" r:id="rId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182"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427F1C69-AE96-41F9-ABB6-7FB9D551C56B}" type="datetimeFigureOut">
              <a:rPr lang="el-GR" smtClean="0"/>
              <a:t>14/11/2024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2BBF20B-DBCB-4F4C-AF77-E8389E8160BD}"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427F1C69-AE96-41F9-ABB6-7FB9D551C56B}" type="datetimeFigureOut">
              <a:rPr lang="el-GR" smtClean="0"/>
              <a:t>14/11/2024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2BBF20B-DBCB-4F4C-AF77-E8389E8160BD}"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427F1C69-AE96-41F9-ABB6-7FB9D551C56B}" type="datetimeFigureOut">
              <a:rPr lang="el-GR" smtClean="0"/>
              <a:t>14/11/2024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2BBF20B-DBCB-4F4C-AF77-E8389E8160BD}"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427F1C69-AE96-41F9-ABB6-7FB9D551C56B}" type="datetimeFigureOut">
              <a:rPr lang="el-GR" smtClean="0"/>
              <a:t>14/11/2024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2BBF20B-DBCB-4F4C-AF77-E8389E8160BD}"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427F1C69-AE96-41F9-ABB6-7FB9D551C56B}" type="datetimeFigureOut">
              <a:rPr lang="el-GR" smtClean="0"/>
              <a:t>14/11/2024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2BBF20B-DBCB-4F4C-AF77-E8389E8160BD}"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427F1C69-AE96-41F9-ABB6-7FB9D551C56B}" type="datetimeFigureOut">
              <a:rPr lang="el-GR" smtClean="0"/>
              <a:t>14/11/2024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2BBF20B-DBCB-4F4C-AF77-E8389E8160BD}"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427F1C69-AE96-41F9-ABB6-7FB9D551C56B}" type="datetimeFigureOut">
              <a:rPr lang="el-GR" smtClean="0"/>
              <a:t>14/11/2024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62BBF20B-DBCB-4F4C-AF77-E8389E8160BD}"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p>
            <a:fld id="{427F1C69-AE96-41F9-ABB6-7FB9D551C56B}" type="datetimeFigureOut">
              <a:rPr lang="el-GR" smtClean="0"/>
              <a:t>14/11/2024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62BBF20B-DBCB-4F4C-AF77-E8389E8160BD}"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427F1C69-AE96-41F9-ABB6-7FB9D551C56B}" type="datetimeFigureOut">
              <a:rPr lang="el-GR" smtClean="0"/>
              <a:t>14/11/2024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62BBF20B-DBCB-4F4C-AF77-E8389E8160BD}"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427F1C69-AE96-41F9-ABB6-7FB9D551C56B}" type="datetimeFigureOut">
              <a:rPr lang="el-GR" smtClean="0"/>
              <a:t>14/11/2024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2BBF20B-DBCB-4F4C-AF77-E8389E8160BD}"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427F1C69-AE96-41F9-ABB6-7FB9D551C56B}" type="datetimeFigureOut">
              <a:rPr lang="el-GR" smtClean="0"/>
              <a:t>14/11/2024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2BBF20B-DBCB-4F4C-AF77-E8389E8160BD}"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Kλικ για επεξεργασία του τίτλου</a:t>
            </a: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7F1C69-AE96-41F9-ABB6-7FB9D551C56B}" type="datetimeFigureOut">
              <a:rPr lang="el-GR" smtClean="0"/>
              <a:t>14/11/2024</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BBF20B-DBCB-4F4C-AF77-E8389E8160BD}"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laits.utexas.edu/fi/fivideo/chapitre-04-vocabulaire-en-contexte-le-portrait-mora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laits.utexas.edu/fi/node/28942"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liveworksheets.com/w/fr/francais-langue-etrangere-fle/553427"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podcastfrancaisfacile.com/vocabulaire/qualites-defauts.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0" y="1"/>
            <a:ext cx="9144000" cy="3600450"/>
          </a:xfrm>
          <a:solidFill>
            <a:schemeClr val="accent5">
              <a:lumMod val="20000"/>
              <a:lumOff val="80000"/>
            </a:schemeClr>
          </a:solidFill>
        </p:spPr>
        <p:txBody>
          <a:bodyPr/>
          <a:lstStyle/>
          <a:p>
            <a:r>
              <a:rPr lang="fr-FR" dirty="0"/>
              <a:t>Description morale</a:t>
            </a:r>
            <a:br>
              <a:rPr lang="fr-FR" dirty="0"/>
            </a:br>
            <a:r>
              <a:rPr lang="fr-FR" dirty="0"/>
              <a:t>(Le caractère)</a:t>
            </a:r>
            <a:endParaRPr lang="el-GR" dirty="0"/>
          </a:p>
        </p:txBody>
      </p:sp>
      <p:sp>
        <p:nvSpPr>
          <p:cNvPr id="3" name="2 - Υπότιτλος"/>
          <p:cNvSpPr>
            <a:spLocks noGrp="1"/>
          </p:cNvSpPr>
          <p:nvPr>
            <p:ph type="subTitle" idx="1"/>
          </p:nvPr>
        </p:nvSpPr>
        <p:spPr>
          <a:xfrm>
            <a:off x="0" y="3643314"/>
            <a:ext cx="9144000" cy="1995486"/>
          </a:xfrm>
        </p:spPr>
        <p:txBody>
          <a:bodyPr/>
          <a:lstStyle/>
          <a:p>
            <a:endParaRPr lang="el-GR" dirty="0"/>
          </a:p>
        </p:txBody>
      </p:sp>
      <p:pic>
        <p:nvPicPr>
          <p:cNvPr id="4" name="3 - Εικόνα" descr="Comment rédiger un (bon) portrait ? - Cours de français"/>
          <p:cNvPicPr/>
          <p:nvPr/>
        </p:nvPicPr>
        <p:blipFill>
          <a:blip r:embed="rId2"/>
          <a:srcRect/>
          <a:stretch>
            <a:fillRect/>
          </a:stretch>
        </p:blipFill>
        <p:spPr bwMode="auto">
          <a:xfrm>
            <a:off x="0" y="3571876"/>
            <a:ext cx="9144000" cy="3286124"/>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2 - Εικόνα" descr="ON PARLE POUR TOI"/>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 Εικόνα" descr="https://1.bp.blogspot.com/-ZJZD52gq5Qw/XdmYMsbhaoI/AAAAAAAAF5Q/-8Df0eOOtg0IpTX7uRwSS8_sTMPgDoqQQCLcBGAsYHQ/s640/caract%25C3%25A8re%2Bbaobab%2Bbleu.jpg"/>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1214422"/>
          </a:xfrm>
          <a:solidFill>
            <a:schemeClr val="accent2">
              <a:lumMod val="20000"/>
              <a:lumOff val="80000"/>
            </a:schemeClr>
          </a:solidFill>
        </p:spPr>
        <p:txBody>
          <a:bodyPr>
            <a:normAutofit/>
          </a:bodyPr>
          <a:lstStyle/>
          <a:p>
            <a:pPr lvl="0"/>
            <a:r>
              <a:rPr lang="fr-FR" sz="2000" dirty="0">
                <a:latin typeface="Tahoma" pitchFamily="34" charset="0"/>
                <a:ea typeface="Tahoma" pitchFamily="34" charset="0"/>
                <a:cs typeface="Tahoma" pitchFamily="34" charset="0"/>
              </a:rPr>
              <a:t>Activité 1</a:t>
            </a:r>
            <a:br>
              <a:rPr lang="fr-FR" sz="2000" dirty="0">
                <a:latin typeface="Tahoma" pitchFamily="34" charset="0"/>
                <a:ea typeface="Tahoma" pitchFamily="34" charset="0"/>
                <a:cs typeface="Tahoma" pitchFamily="34" charset="0"/>
              </a:rPr>
            </a:br>
            <a:r>
              <a:rPr lang="fr-FR" sz="2000" b="1" dirty="0">
                <a:latin typeface="Tahoma" pitchFamily="34" charset="0"/>
                <a:ea typeface="Tahoma" pitchFamily="34" charset="0"/>
                <a:cs typeface="Tahoma" pitchFamily="34" charset="0"/>
              </a:rPr>
              <a:t>Consigne : Trouvez  les mots</a:t>
            </a:r>
            <a:br>
              <a:rPr lang="el-GR" sz="2000" dirty="0">
                <a:latin typeface="Tahoma" pitchFamily="34" charset="0"/>
                <a:ea typeface="Tahoma" pitchFamily="34" charset="0"/>
                <a:cs typeface="Tahoma" pitchFamily="34" charset="0"/>
              </a:rPr>
            </a:br>
            <a:endParaRPr lang="el-GR" sz="2000" dirty="0">
              <a:latin typeface="Tahoma" pitchFamily="34" charset="0"/>
              <a:ea typeface="Tahoma" pitchFamily="34" charset="0"/>
              <a:cs typeface="Tahoma" pitchFamily="34" charset="0"/>
            </a:endParaRPr>
          </a:p>
        </p:txBody>
      </p:sp>
      <p:sp>
        <p:nvSpPr>
          <p:cNvPr id="3" name="2 - Θέση περιεχομένου"/>
          <p:cNvSpPr>
            <a:spLocks noGrp="1"/>
          </p:cNvSpPr>
          <p:nvPr>
            <p:ph idx="1"/>
          </p:nvPr>
        </p:nvSpPr>
        <p:spPr>
          <a:xfrm>
            <a:off x="0" y="1214422"/>
            <a:ext cx="9144000" cy="5643578"/>
          </a:xfrm>
          <a:solidFill>
            <a:schemeClr val="accent2">
              <a:lumMod val="40000"/>
              <a:lumOff val="60000"/>
            </a:schemeClr>
          </a:solidFill>
        </p:spPr>
        <p:txBody>
          <a:bodyPr>
            <a:normAutofit fontScale="85000" lnSpcReduction="10000"/>
          </a:bodyPr>
          <a:lstStyle/>
          <a:p>
            <a:r>
              <a:rPr lang="fr-FR" dirty="0"/>
              <a:t>1. Il parle beaucoup dans la classe ____________________</a:t>
            </a:r>
            <a:endParaRPr lang="el-GR" dirty="0"/>
          </a:p>
          <a:p>
            <a:r>
              <a:rPr lang="fr-FR" dirty="0"/>
              <a:t>2. Il voit le bon côté des choses ________________________</a:t>
            </a:r>
            <a:endParaRPr lang="el-GR" dirty="0"/>
          </a:p>
          <a:p>
            <a:r>
              <a:rPr lang="fr-FR" dirty="0"/>
              <a:t>3. Il pleure facilement pour tout ________________________</a:t>
            </a:r>
            <a:endParaRPr lang="el-GR" dirty="0"/>
          </a:p>
          <a:p>
            <a:r>
              <a:rPr lang="fr-FR" dirty="0"/>
              <a:t>4. Il ne fait rien ____________________________</a:t>
            </a:r>
            <a:endParaRPr lang="el-GR" dirty="0"/>
          </a:p>
          <a:p>
            <a:r>
              <a:rPr lang="fr-FR" dirty="0"/>
              <a:t>5. Il fait ses devoirs _____________________________</a:t>
            </a:r>
            <a:endParaRPr lang="el-GR" dirty="0"/>
          </a:p>
          <a:p>
            <a:r>
              <a:rPr lang="fr-FR" dirty="0"/>
              <a:t>6. il s’énerve facilement ________________________</a:t>
            </a:r>
            <a:endParaRPr lang="el-GR" dirty="0"/>
          </a:p>
          <a:p>
            <a:r>
              <a:rPr lang="fr-FR" dirty="0"/>
              <a:t>7. Il fait toujours des blagues _______________________</a:t>
            </a:r>
            <a:endParaRPr lang="el-GR" dirty="0"/>
          </a:p>
          <a:p>
            <a:r>
              <a:rPr lang="fr-FR" dirty="0"/>
              <a:t>8. Il est sensible et il rêve souvent _______________</a:t>
            </a:r>
            <a:endParaRPr lang="el-GR" dirty="0"/>
          </a:p>
          <a:p>
            <a:r>
              <a:rPr lang="fr-FR" dirty="0"/>
              <a:t>9. Il fait du mal _______________________</a:t>
            </a:r>
            <a:endParaRPr lang="el-GR" dirty="0"/>
          </a:p>
          <a:p>
            <a:r>
              <a:rPr lang="fr-FR" dirty="0"/>
              <a:t>10. Il n’ est pas heureux _____________________</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1417638"/>
          </a:xfrm>
          <a:solidFill>
            <a:schemeClr val="accent2">
              <a:lumMod val="20000"/>
              <a:lumOff val="80000"/>
            </a:schemeClr>
          </a:solidFill>
        </p:spPr>
        <p:txBody>
          <a:bodyPr>
            <a:normAutofit/>
          </a:bodyPr>
          <a:lstStyle/>
          <a:p>
            <a:r>
              <a:rPr lang="fr-FR" sz="2000" b="1" dirty="0">
                <a:latin typeface="Tahoma" pitchFamily="34" charset="0"/>
                <a:ea typeface="Tahoma" pitchFamily="34" charset="0"/>
                <a:cs typeface="Tahoma" pitchFamily="34" charset="0"/>
              </a:rPr>
              <a:t>Activité 2</a:t>
            </a:r>
            <a:br>
              <a:rPr lang="fr-FR" sz="1600" dirty="0">
                <a:latin typeface="Tahoma" pitchFamily="34" charset="0"/>
                <a:ea typeface="Tahoma" pitchFamily="34" charset="0"/>
                <a:cs typeface="Tahoma" pitchFamily="34" charset="0"/>
              </a:rPr>
            </a:br>
            <a:r>
              <a:rPr lang="fr-FR" sz="1600" b="1" dirty="0">
                <a:latin typeface="Tahoma" pitchFamily="34" charset="0"/>
                <a:ea typeface="Tahoma" pitchFamily="34" charset="0"/>
                <a:cs typeface="Tahoma" pitchFamily="34" charset="0"/>
              </a:rPr>
              <a:t> </a:t>
            </a:r>
            <a:r>
              <a:rPr lang="fr-FR" sz="1600" dirty="0">
                <a:latin typeface="Tahoma" pitchFamily="34" charset="0"/>
                <a:ea typeface="Tahoma" pitchFamily="34" charset="0"/>
                <a:cs typeface="Tahoma" pitchFamily="34" charset="0"/>
              </a:rPr>
              <a:t>Regardez la vidéo au lien </a:t>
            </a:r>
            <a:r>
              <a:rPr lang="fr-FR" sz="1600" u="sng" dirty="0">
                <a:latin typeface="Tahoma" pitchFamily="34" charset="0"/>
                <a:ea typeface="Tahoma" pitchFamily="34" charset="0"/>
                <a:cs typeface="Tahoma" pitchFamily="34" charset="0"/>
                <a:hlinkClick r:id="rId2"/>
              </a:rPr>
              <a:t>https://www.laits.utexas.edu/fi/fivideo/chapitre-04-vocabulaire-en-contexte-le-portrait-moral</a:t>
            </a:r>
            <a:br>
              <a:rPr lang="el-GR" sz="1600" dirty="0">
                <a:latin typeface="Tahoma" pitchFamily="34" charset="0"/>
                <a:ea typeface="Tahoma" pitchFamily="34" charset="0"/>
                <a:cs typeface="Tahoma" pitchFamily="34" charset="0"/>
              </a:rPr>
            </a:br>
            <a:r>
              <a:rPr lang="fr-FR" sz="1600" dirty="0">
                <a:latin typeface="Tahoma" pitchFamily="34" charset="0"/>
                <a:ea typeface="Tahoma" pitchFamily="34" charset="0"/>
                <a:cs typeface="Tahoma" pitchFamily="34" charset="0"/>
              </a:rPr>
              <a:t>et repérer les mots qui désignent  le caractère</a:t>
            </a:r>
            <a:endParaRPr lang="el-GR" sz="1600" dirty="0">
              <a:latin typeface="Tahoma" pitchFamily="34" charset="0"/>
              <a:ea typeface="Tahoma" pitchFamily="34" charset="0"/>
              <a:cs typeface="Tahoma" pitchFamily="34" charset="0"/>
            </a:endParaRPr>
          </a:p>
        </p:txBody>
      </p:sp>
      <p:sp>
        <p:nvSpPr>
          <p:cNvPr id="3" name="2 - Θέση περιεχομένου"/>
          <p:cNvSpPr>
            <a:spLocks noGrp="1"/>
          </p:cNvSpPr>
          <p:nvPr>
            <p:ph idx="1"/>
          </p:nvPr>
        </p:nvSpPr>
        <p:spPr>
          <a:xfrm>
            <a:off x="0" y="1428736"/>
            <a:ext cx="9144000" cy="5429264"/>
          </a:xfrm>
          <a:solidFill>
            <a:schemeClr val="accent2">
              <a:lumMod val="40000"/>
              <a:lumOff val="60000"/>
            </a:schemeClr>
          </a:solidFill>
        </p:spPr>
        <p:txBody>
          <a:bodyPr>
            <a:normAutofit fontScale="77500" lnSpcReduction="20000"/>
          </a:bodyPr>
          <a:lstStyle/>
          <a:p>
            <a:pPr lvl="0"/>
            <a:endParaRPr lang="el-GR" dirty="0"/>
          </a:p>
          <a:p>
            <a:r>
              <a:rPr lang="fr-FR" dirty="0" err="1"/>
              <a:t>Brankston</a:t>
            </a:r>
            <a:r>
              <a:rPr lang="fr-FR" dirty="0"/>
              <a:t> :___________________________________________</a:t>
            </a:r>
            <a:endParaRPr lang="el-GR" dirty="0"/>
          </a:p>
          <a:p>
            <a:r>
              <a:rPr lang="fr-FR" dirty="0"/>
              <a:t>Hélène : ____________________________________________</a:t>
            </a:r>
            <a:endParaRPr lang="el-GR" dirty="0"/>
          </a:p>
          <a:p>
            <a:r>
              <a:rPr lang="fr-FR" dirty="0"/>
              <a:t>Carène : ____________________________________________</a:t>
            </a:r>
            <a:endParaRPr lang="el-GR" dirty="0"/>
          </a:p>
          <a:p>
            <a:r>
              <a:rPr lang="fr-FR" dirty="0"/>
              <a:t>Léonard :_________________________________________</a:t>
            </a:r>
            <a:endParaRPr lang="el-GR" dirty="0"/>
          </a:p>
          <a:p>
            <a:r>
              <a:rPr lang="fr-FR" dirty="0"/>
              <a:t>Blake :_____________________________________________</a:t>
            </a:r>
            <a:endParaRPr lang="el-GR" dirty="0"/>
          </a:p>
          <a:p>
            <a:r>
              <a:rPr lang="fr-FR" dirty="0"/>
              <a:t>Leila : ____________________________________________</a:t>
            </a:r>
            <a:endParaRPr lang="el-GR" dirty="0"/>
          </a:p>
          <a:p>
            <a:r>
              <a:rPr lang="fr-FR" dirty="0" err="1"/>
              <a:t>Payalle</a:t>
            </a:r>
            <a:r>
              <a:rPr lang="fr-FR" dirty="0"/>
              <a:t> : _______________________________________________</a:t>
            </a:r>
            <a:endParaRPr lang="el-GR" dirty="0"/>
          </a:p>
          <a:p>
            <a:r>
              <a:rPr lang="fr-FR" dirty="0"/>
              <a:t>Tonio : ________________________________________________</a:t>
            </a:r>
            <a:endParaRPr lang="el-GR" dirty="0"/>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1142984"/>
          </a:xfrm>
          <a:solidFill>
            <a:schemeClr val="accent6">
              <a:lumMod val="20000"/>
              <a:lumOff val="80000"/>
            </a:schemeClr>
          </a:solidFill>
        </p:spPr>
        <p:txBody>
          <a:bodyPr>
            <a:normAutofit fontScale="90000"/>
          </a:bodyPr>
          <a:lstStyle/>
          <a:p>
            <a:r>
              <a:rPr lang="fr-FR" sz="2800" dirty="0">
                <a:latin typeface="Tahoma" pitchFamily="34" charset="0"/>
                <a:ea typeface="Tahoma" pitchFamily="34" charset="0"/>
                <a:cs typeface="Tahoma" pitchFamily="34" charset="0"/>
              </a:rPr>
              <a:t>Activité 3</a:t>
            </a:r>
            <a:br>
              <a:rPr lang="fr-FR" sz="1600" dirty="0">
                <a:latin typeface="Tahoma" pitchFamily="34" charset="0"/>
                <a:ea typeface="Tahoma" pitchFamily="34" charset="0"/>
                <a:cs typeface="Tahoma" pitchFamily="34" charset="0"/>
              </a:rPr>
            </a:br>
            <a:r>
              <a:rPr lang="fr-FR" sz="1600" b="1" dirty="0">
                <a:latin typeface="Tahoma" pitchFamily="34" charset="0"/>
                <a:ea typeface="Tahoma" pitchFamily="34" charset="0"/>
                <a:cs typeface="Tahoma" pitchFamily="34" charset="0"/>
              </a:rPr>
              <a:t>Consigne : </a:t>
            </a:r>
            <a:r>
              <a:rPr lang="fr-FR" sz="1600" dirty="0">
                <a:latin typeface="Tahoma" pitchFamily="34" charset="0"/>
                <a:ea typeface="Tahoma" pitchFamily="34" charset="0"/>
                <a:cs typeface="Tahoma" pitchFamily="34" charset="0"/>
              </a:rPr>
              <a:t>Regardez la vidéo au lien </a:t>
            </a:r>
            <a:r>
              <a:rPr lang="fr-FR" sz="1600" u="sng" dirty="0">
                <a:hlinkClick r:id="rId2"/>
              </a:rPr>
              <a:t>https://www.laits.utexas.edu/fi/node/28942</a:t>
            </a:r>
            <a:br>
              <a:rPr lang="el-GR" sz="1600" dirty="0"/>
            </a:br>
            <a:r>
              <a:rPr lang="fr-FR" sz="1600" dirty="0"/>
              <a:t>et dites qui </a:t>
            </a:r>
            <a:r>
              <a:rPr lang="fr-FR" sz="1600" dirty="0">
                <a:latin typeface="Tahoma" pitchFamily="34" charset="0"/>
                <a:ea typeface="Tahoma" pitchFamily="34" charset="0"/>
                <a:cs typeface="Tahoma" pitchFamily="34" charset="0"/>
              </a:rPr>
              <a:t> est-ce ? Franc, Jean- Charles, Stéphanie ou Virginie?</a:t>
            </a:r>
            <a:br>
              <a:rPr lang="el-GR" sz="1600" dirty="0">
                <a:latin typeface="Tahoma" pitchFamily="34" charset="0"/>
                <a:ea typeface="Tahoma" pitchFamily="34" charset="0"/>
                <a:cs typeface="Tahoma" pitchFamily="34" charset="0"/>
              </a:rPr>
            </a:br>
            <a:endParaRPr lang="el-GR" sz="1600" dirty="0">
              <a:latin typeface="Tahoma" pitchFamily="34" charset="0"/>
              <a:ea typeface="Tahoma" pitchFamily="34" charset="0"/>
              <a:cs typeface="Tahoma" pitchFamily="34" charset="0"/>
            </a:endParaRPr>
          </a:p>
        </p:txBody>
      </p:sp>
      <p:sp>
        <p:nvSpPr>
          <p:cNvPr id="3" name="2 - Θέση περιεχομένου"/>
          <p:cNvSpPr>
            <a:spLocks noGrp="1"/>
          </p:cNvSpPr>
          <p:nvPr>
            <p:ph idx="1"/>
          </p:nvPr>
        </p:nvSpPr>
        <p:spPr>
          <a:xfrm>
            <a:off x="0" y="1142984"/>
            <a:ext cx="9144000" cy="5715016"/>
          </a:xfrm>
          <a:solidFill>
            <a:schemeClr val="accent6">
              <a:lumMod val="40000"/>
              <a:lumOff val="60000"/>
            </a:schemeClr>
          </a:solidFill>
        </p:spPr>
        <p:txBody>
          <a:bodyPr>
            <a:normAutofit fontScale="92500" lnSpcReduction="10000"/>
          </a:bodyPr>
          <a:lstStyle/>
          <a:p>
            <a:pPr>
              <a:buNone/>
            </a:pPr>
            <a:r>
              <a:rPr lang="fr-FR" dirty="0"/>
              <a:t>1. Je mesure 1,95 je suis blond, j’ ai les yeux bleus…..  je suis d’ assez bon humeur, je suis agréable, je suis débrouillard </a:t>
            </a:r>
            <a:endParaRPr lang="el-GR" dirty="0"/>
          </a:p>
          <a:p>
            <a:pPr>
              <a:buNone/>
            </a:pPr>
            <a:r>
              <a:rPr lang="fr-FR" dirty="0"/>
              <a:t>2. Je fais 1,68 j’ ai les cheveux châtains, raides, j’ ai le visage assez rond, j’ ai les yeux marron, je suis sportive, très active, je suis ambitieuse je ne suis pas très patiente  mais je suis gentille</a:t>
            </a:r>
            <a:endParaRPr lang="el-GR" dirty="0"/>
          </a:p>
          <a:p>
            <a:pPr>
              <a:buNone/>
            </a:pPr>
            <a:r>
              <a:rPr lang="fr-FR" dirty="0"/>
              <a:t>3. J’ ai des cheveux bruns, les yeux marron, de taille moyenne , de bon humeur, je suis actif et travailleur, généralement généreux</a:t>
            </a:r>
            <a:endParaRPr lang="el-GR" dirty="0"/>
          </a:p>
          <a:p>
            <a:pPr>
              <a:buNone/>
            </a:pPr>
            <a:r>
              <a:rPr lang="fr-FR" dirty="0"/>
              <a:t>4. Je suis blonde mes cheveux sont châtains, j’ ai les yeux noisettes, ,sociable, sympathique, un petit peu impatiente</a:t>
            </a:r>
            <a:endParaRPr lang="el-GR" dirty="0"/>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1417638"/>
          </a:xfrm>
          <a:solidFill>
            <a:schemeClr val="accent2">
              <a:lumMod val="20000"/>
              <a:lumOff val="80000"/>
            </a:schemeClr>
          </a:solidFill>
        </p:spPr>
        <p:txBody>
          <a:bodyPr>
            <a:normAutofit fontScale="90000"/>
          </a:bodyPr>
          <a:lstStyle/>
          <a:p>
            <a:r>
              <a:rPr lang="fr-FR" dirty="0"/>
              <a:t>Activité </a:t>
            </a:r>
            <a:r>
              <a:rPr lang="fr-FR" sz="4000" dirty="0">
                <a:latin typeface="Tahoma" panose="020B0604030504040204" pitchFamily="34" charset="0"/>
                <a:ea typeface="Tahoma" panose="020B0604030504040204" pitchFamily="34" charset="0"/>
                <a:cs typeface="Tahoma" panose="020B0604030504040204" pitchFamily="34" charset="0"/>
              </a:rPr>
              <a:t>3</a:t>
            </a:r>
            <a:br>
              <a:rPr lang="fr-FR" sz="2000" dirty="0">
                <a:latin typeface="Tahoma" panose="020B0604030504040204" pitchFamily="34" charset="0"/>
                <a:ea typeface="Tahoma" panose="020B0604030504040204" pitchFamily="34" charset="0"/>
                <a:cs typeface="Tahoma" panose="020B0604030504040204" pitchFamily="34" charset="0"/>
              </a:rPr>
            </a:br>
            <a:r>
              <a:rPr lang="fr-FR" sz="2000" u="sng" dirty="0">
                <a:latin typeface="Tahoma" panose="020B0604030504040204" pitchFamily="34" charset="0"/>
                <a:ea typeface="Tahoma" panose="020B0604030504040204" pitchFamily="34" charset="0"/>
                <a:cs typeface="Tahoma" panose="020B0604030504040204" pitchFamily="34" charset="0"/>
                <a:hlinkClick r:id="rId2"/>
              </a:rPr>
              <a:t>https://www.liveworksheets.com/w/fr/francais-langue-etrangere-fle/553427</a:t>
            </a:r>
            <a:br>
              <a:rPr lang="el-GR" sz="2000" dirty="0">
                <a:latin typeface="Tahoma" panose="020B0604030504040204" pitchFamily="34" charset="0"/>
                <a:ea typeface="Tahoma" panose="020B0604030504040204" pitchFamily="34" charset="0"/>
                <a:cs typeface="Tahoma" panose="020B0604030504040204" pitchFamily="34" charset="0"/>
              </a:rPr>
            </a:br>
            <a:r>
              <a:rPr lang="fr-FR" sz="2000" dirty="0">
                <a:latin typeface="Tahoma" panose="020B0604030504040204" pitchFamily="34" charset="0"/>
                <a:ea typeface="Tahoma" panose="020B0604030504040204" pitchFamily="34" charset="0"/>
                <a:cs typeface="Tahoma" panose="020B0604030504040204" pitchFamily="34" charset="0"/>
              </a:rPr>
              <a:t> </a:t>
            </a:r>
            <a:br>
              <a:rPr lang="el-GR" sz="2000" dirty="0">
                <a:latin typeface="Tahoma" panose="020B0604030504040204" pitchFamily="34" charset="0"/>
                <a:ea typeface="Tahoma" panose="020B0604030504040204" pitchFamily="34" charset="0"/>
                <a:cs typeface="Tahoma" panose="020B0604030504040204" pitchFamily="34" charset="0"/>
              </a:rPr>
            </a:br>
            <a:endParaRPr lang="el-GR" sz="2000" dirty="0">
              <a:latin typeface="Tahoma" panose="020B0604030504040204" pitchFamily="34" charset="0"/>
              <a:ea typeface="Tahoma" panose="020B0604030504040204" pitchFamily="34" charset="0"/>
              <a:cs typeface="Tahoma" panose="020B0604030504040204" pitchFamily="34" charset="0"/>
            </a:endParaRPr>
          </a:p>
        </p:txBody>
      </p:sp>
      <p:sp>
        <p:nvSpPr>
          <p:cNvPr id="3" name="2 - Θέση περιεχομένου"/>
          <p:cNvSpPr>
            <a:spLocks noGrp="1"/>
          </p:cNvSpPr>
          <p:nvPr>
            <p:ph idx="1"/>
          </p:nvPr>
        </p:nvSpPr>
        <p:spPr>
          <a:xfrm>
            <a:off x="0" y="1417638"/>
            <a:ext cx="9144000" cy="5395738"/>
          </a:xfrm>
          <a:solidFill>
            <a:schemeClr val="accent2">
              <a:lumMod val="40000"/>
              <a:lumOff val="60000"/>
            </a:schemeClr>
          </a:solidFill>
        </p:spPr>
        <p:txBody>
          <a:bodyPr>
            <a:normAutofit/>
          </a:bodyPr>
          <a:lstStyle/>
          <a:p>
            <a:r>
              <a:rPr lang="fr-FR" b="1" dirty="0"/>
              <a:t>Consigne : Ecoutez l’enregistrement et répondez</a:t>
            </a:r>
            <a:endParaRPr lang="el-GR" dirty="0"/>
          </a:p>
          <a:p>
            <a:pPr lvl="0"/>
            <a:r>
              <a:rPr lang="fr-FR" dirty="0"/>
              <a:t>Quels sont les études d’Helene ?</a:t>
            </a:r>
            <a:endParaRPr lang="el-GR" dirty="0"/>
          </a:p>
          <a:p>
            <a:pPr lvl="0"/>
            <a:r>
              <a:rPr lang="fr-FR" dirty="0"/>
              <a:t>Qui étudie l’histoire ?</a:t>
            </a:r>
            <a:endParaRPr lang="el-GR" dirty="0"/>
          </a:p>
          <a:p>
            <a:pPr lvl="0"/>
            <a:r>
              <a:rPr lang="fr-FR" dirty="0"/>
              <a:t>Qui est studieuse ?</a:t>
            </a:r>
            <a:endParaRPr lang="el-GR" dirty="0"/>
          </a:p>
          <a:p>
            <a:pPr lvl="0"/>
            <a:r>
              <a:rPr lang="fr-FR" dirty="0"/>
              <a:t>Qui  est seule ?</a:t>
            </a:r>
            <a:endParaRPr lang="el-GR" dirty="0"/>
          </a:p>
          <a:p>
            <a:pPr lvl="0"/>
            <a:r>
              <a:rPr lang="fr-FR" dirty="0"/>
              <a:t>Qui aime manger ?</a:t>
            </a:r>
            <a:endParaRPr lang="el-GR" dirty="0"/>
          </a:p>
          <a:p>
            <a:pPr lvl="0"/>
            <a:r>
              <a:rPr lang="fr-FR" dirty="0"/>
              <a:t>Qui  aime le foot ?</a:t>
            </a:r>
            <a:endParaRPr lang="el-GR" dirty="0"/>
          </a:p>
          <a:p>
            <a:pPr lvl="0"/>
            <a:r>
              <a:rPr lang="fr-FR" dirty="0"/>
              <a:t>Qui n’est pas ennuyeux ?</a:t>
            </a:r>
            <a:endParaRPr lang="el-GR" dirty="0"/>
          </a:p>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1417638"/>
          </a:xfrm>
          <a:solidFill>
            <a:schemeClr val="accent2">
              <a:lumMod val="20000"/>
              <a:lumOff val="80000"/>
            </a:schemeClr>
          </a:solidFill>
        </p:spPr>
        <p:txBody>
          <a:bodyPr>
            <a:normAutofit/>
          </a:bodyPr>
          <a:lstStyle/>
          <a:p>
            <a:r>
              <a:rPr lang="en-US" sz="2800" b="1" dirty="0" err="1">
                <a:latin typeface="Tahoma" pitchFamily="34" charset="0"/>
                <a:ea typeface="Tahoma" pitchFamily="34" charset="0"/>
                <a:cs typeface="Tahoma" pitchFamily="34" charset="0"/>
              </a:rPr>
              <a:t>Acti</a:t>
            </a:r>
            <a:r>
              <a:rPr lang="fr-FR" sz="2800" b="1" dirty="0" err="1">
                <a:latin typeface="Tahoma" pitchFamily="34" charset="0"/>
                <a:ea typeface="Tahoma" pitchFamily="34" charset="0"/>
                <a:cs typeface="Tahoma" pitchFamily="34" charset="0"/>
              </a:rPr>
              <a:t>vité</a:t>
            </a:r>
            <a:r>
              <a:rPr lang="fr-FR" sz="2800" b="1" dirty="0">
                <a:latin typeface="Tahoma" pitchFamily="34" charset="0"/>
                <a:ea typeface="Tahoma" pitchFamily="34" charset="0"/>
                <a:cs typeface="Tahoma" pitchFamily="34" charset="0"/>
              </a:rPr>
              <a:t> 4</a:t>
            </a:r>
            <a:br>
              <a:rPr lang="fr-FR" sz="2800" b="1" dirty="0">
                <a:latin typeface="Tahoma" pitchFamily="34" charset="0"/>
                <a:ea typeface="Tahoma" pitchFamily="34" charset="0"/>
                <a:cs typeface="Tahoma" pitchFamily="34" charset="0"/>
              </a:rPr>
            </a:br>
            <a:r>
              <a:rPr lang="en-US" sz="1600" dirty="0">
                <a:latin typeface="Tahoma" pitchFamily="34" charset="0"/>
                <a:ea typeface="Tahoma" pitchFamily="34" charset="0"/>
                <a:cs typeface="Tahoma" pitchFamily="34" charset="0"/>
                <a:hlinkClick r:id="rId2"/>
              </a:rPr>
              <a:t>https://www.podcastfrancaisfacile.com/vocabulaire/qualites-defauts.html</a:t>
            </a:r>
            <a:br>
              <a:rPr lang="en-US" sz="1600" dirty="0">
                <a:latin typeface="Tahoma" pitchFamily="34" charset="0"/>
                <a:ea typeface="Tahoma" pitchFamily="34" charset="0"/>
                <a:cs typeface="Tahoma" pitchFamily="34" charset="0"/>
              </a:rPr>
            </a:br>
            <a:endParaRPr lang="el-GR" sz="1600" dirty="0">
              <a:latin typeface="Tahoma" pitchFamily="34" charset="0"/>
              <a:ea typeface="Tahoma" pitchFamily="34" charset="0"/>
              <a:cs typeface="Tahoma" pitchFamily="34" charset="0"/>
            </a:endParaRPr>
          </a:p>
        </p:txBody>
      </p:sp>
      <p:sp>
        <p:nvSpPr>
          <p:cNvPr id="3" name="2 - Θέση περιεχομένου"/>
          <p:cNvSpPr>
            <a:spLocks noGrp="1"/>
          </p:cNvSpPr>
          <p:nvPr>
            <p:ph idx="1"/>
          </p:nvPr>
        </p:nvSpPr>
        <p:spPr>
          <a:xfrm>
            <a:off x="0" y="1417638"/>
            <a:ext cx="9144000" cy="5440362"/>
          </a:xfrm>
          <a:solidFill>
            <a:schemeClr val="accent2">
              <a:lumMod val="60000"/>
              <a:lumOff val="40000"/>
            </a:schemeClr>
          </a:solidFill>
        </p:spPr>
        <p:txBody>
          <a:bodyPr>
            <a:normAutofit fontScale="62500" lnSpcReduction="20000"/>
          </a:bodyPr>
          <a:lstStyle/>
          <a:p>
            <a:pPr marL="0" lvl="0" indent="0">
              <a:buNone/>
            </a:pPr>
            <a:r>
              <a:rPr lang="fr-FR" b="1" dirty="0"/>
              <a:t>Consigne :</a:t>
            </a:r>
            <a:r>
              <a:rPr lang="fr-FR" dirty="0"/>
              <a:t>Ecoutez le document sonore et complétez le texte</a:t>
            </a:r>
            <a:endParaRPr lang="el-GR" dirty="0"/>
          </a:p>
          <a:p>
            <a:r>
              <a:rPr lang="fr-FR" dirty="0"/>
              <a:t> </a:t>
            </a:r>
            <a:endParaRPr lang="el-GR" dirty="0"/>
          </a:p>
          <a:p>
            <a:pPr lvl="0"/>
            <a:r>
              <a:rPr lang="fr-FR" dirty="0"/>
              <a:t>Jacques a beaucoup </a:t>
            </a:r>
            <a:r>
              <a:rPr lang="fr-FR" dirty="0" err="1"/>
              <a:t>de____________</a:t>
            </a:r>
            <a:r>
              <a:rPr lang="fr-FR" dirty="0"/>
              <a:t>. C’est un garçon ______ et courtois. Il est un peu _______ mais quand on le connaît mieux, on voit que c’est quelqu’un de très ________. Il est intelligent et réaliste. Au travail, tout le monde dit qu’il est ___________, précis et surtout très sérieux.</a:t>
            </a:r>
            <a:endParaRPr lang="el-GR" dirty="0"/>
          </a:p>
          <a:p>
            <a:pPr lvl="0"/>
            <a:r>
              <a:rPr lang="fr-FR" dirty="0"/>
              <a:t>Elodie est une fille toujours très volontaire. Elle est __________, enthousiaste et toujours très ______. C’est une fille très amusante, très ________ sur qui on peut compter. Elle a pourtant un petit défaut, elle a l’esprit un peu brouillon et elle n’est pas __________.</a:t>
            </a:r>
            <a:endParaRPr lang="el-GR" dirty="0"/>
          </a:p>
          <a:p>
            <a:pPr lvl="0"/>
            <a:r>
              <a:rPr lang="fr-FR" dirty="0" err="1"/>
              <a:t>Anissa</a:t>
            </a:r>
            <a:r>
              <a:rPr lang="fr-FR" dirty="0"/>
              <a:t> au contraire est une femme très ordonnée. Elle est très sérieuse, peut-être un peu trop. Elle est toujours bien ____________ au travail comme chez elle. C’est une femme _________, intelligente et très compétente. Son principal ________ est d’être un peu pessimiste.</a:t>
            </a:r>
            <a:endParaRPr lang="el-GR" dirty="0"/>
          </a:p>
          <a:p>
            <a:pPr lvl="0"/>
            <a:r>
              <a:rPr lang="fr-FR" dirty="0"/>
              <a:t>Sylvain est fainéant. Il n’aime pas travailler et quand il travaille, il n’est pas organisé, il n’est pas _________ et on ne peut pas compter sur lui. Mais c’est un garçon honnête, gentil et très original. Il est drôle mais parfois un peu __________.</a:t>
            </a:r>
            <a:endParaRPr lang="el-GR" dirty="0"/>
          </a:p>
          <a:p>
            <a:pPr lvl="0"/>
            <a:r>
              <a:rPr lang="fr-FR" dirty="0"/>
              <a:t>Adeline est  romantique. C’est une fille ________, un peu ____________ jamais drôle. Elle est __________, polie, un peu trop gentille et assez ennuyeuse.</a:t>
            </a:r>
            <a:endParaRPr lang="el-GR" dirty="0"/>
          </a:p>
          <a:p>
            <a:r>
              <a:rPr lang="fr-FR" dirty="0"/>
              <a:t> </a:t>
            </a:r>
            <a:endParaRPr lang="el-GR" dirty="0"/>
          </a:p>
          <a:p>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TotalTime>
  <Words>643</Words>
  <Application>Microsoft Office PowerPoint</Application>
  <PresentationFormat>Προβολή στην οθόνη (4:3)</PresentationFormat>
  <Paragraphs>45</Paragraphs>
  <Slides>8</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8</vt:i4>
      </vt:variant>
    </vt:vector>
  </HeadingPairs>
  <TitlesOfParts>
    <vt:vector size="12" baseType="lpstr">
      <vt:lpstr>Arial</vt:lpstr>
      <vt:lpstr>Calibri</vt:lpstr>
      <vt:lpstr>Tahoma</vt:lpstr>
      <vt:lpstr>Θέμα του Office</vt:lpstr>
      <vt:lpstr>Description morale (Le caractère)</vt:lpstr>
      <vt:lpstr>Παρουσίαση του PowerPoint</vt:lpstr>
      <vt:lpstr>Παρουσίαση του PowerPoint</vt:lpstr>
      <vt:lpstr>Activité 1 Consigne : Trouvez  les mots </vt:lpstr>
      <vt:lpstr>Activité 2  Regardez la vidéo au lien https://www.laits.utexas.edu/fi/fivideo/chapitre-04-vocabulaire-en-contexte-le-portrait-moral et repérer les mots qui désignent  le caractère</vt:lpstr>
      <vt:lpstr>Activité 3 Consigne : Regardez la vidéo au lien https://www.laits.utexas.edu/fi/node/28942 et dites qui  est-ce ? Franc, Jean- Charles, Stéphanie ou Virginie? </vt:lpstr>
      <vt:lpstr>Activité 3 https://www.liveworksheets.com/w/fr/francais-langue-etrangere-fle/553427   </vt:lpstr>
      <vt:lpstr>Activité 4 https://www.podcastfrancaisfacile.com/vocabulaire/qualites-defauts.html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caractère</dc:title>
  <dc:creator>Μαρια</dc:creator>
  <cp:lastModifiedBy>ΓΥΜΝΑΣΙΟ-108</cp:lastModifiedBy>
  <cp:revision>7</cp:revision>
  <dcterms:created xsi:type="dcterms:W3CDTF">2024-11-11T12:40:35Z</dcterms:created>
  <dcterms:modified xsi:type="dcterms:W3CDTF">2024-11-14T09:44:09Z</dcterms:modified>
</cp:coreProperties>
</file>