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_rels/slideLayout31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30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media/image1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</p:sldMasterIdLst>
  <p:sldIdLst>
    <p:sldId id="256" r:id="rId5"/>
    <p:sldId id="257" r:id="rId6"/>
    <p:sldId id="258" r:id="rId7"/>
    <p:sldId id="259" r:id="rId8"/>
    <p:sldId id="260" r:id="rId9"/>
  </p:sldIdLst>
  <p:sldSz cx="12192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l-GR" sz="4400" spc="-1" strike="noStrike"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l-GR" sz="4400" spc="-1" strike="noStrike"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l-GR" sz="4400" spc="-1" strike="noStrike">
              <a:latin typeface="Arial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l-GR" sz="4400" spc="-1" strike="noStrike">
              <a:latin typeface="Arial"/>
            </a:endParaRPr>
          </a:p>
        </p:txBody>
      </p:sp>
      <p:sp>
        <p:nvSpPr>
          <p:cNvPr id="46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l-GR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l-GR" sz="4400" spc="-1" strike="noStrike">
              <a:latin typeface="Arial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l-GR" sz="4400" spc="-1" strike="noStrike"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l-GR" sz="4400" spc="-1" strike="noStrike"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l-GR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l-GR" sz="4400" spc="-1" strike="noStrike">
              <a:latin typeface="Arial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5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57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l-GR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l-GR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l-GR" sz="4400" spc="-1" strike="noStrike">
              <a:latin typeface="Arial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61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l-GR" sz="4400" spc="-1" strike="noStrike">
              <a:latin typeface="Arial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l-GR" sz="4400" spc="-1" strike="noStrike">
              <a:latin typeface="Arial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l-GR" sz="4400" spc="-1" strike="noStrike"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l-GR" sz="4400" spc="-1" strike="noStrike">
              <a:latin typeface="Arial"/>
            </a:endParaRPr>
          </a:p>
        </p:txBody>
      </p:sp>
      <p:sp>
        <p:nvSpPr>
          <p:cNvPr id="7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76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77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78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79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80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l-GR" sz="4400" spc="-1" strike="noStrike">
              <a:latin typeface="Arial"/>
            </a:endParaRPr>
          </a:p>
        </p:txBody>
      </p:sp>
      <p:sp>
        <p:nvSpPr>
          <p:cNvPr id="85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l-GR" sz="3200" spc="-1" strike="noStrike"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l-GR" sz="4400" spc="-1" strike="noStrike">
              <a:latin typeface="Arial"/>
            </a:endParaRPr>
          </a:p>
        </p:txBody>
      </p:sp>
      <p:sp>
        <p:nvSpPr>
          <p:cNvPr id="8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l-GR" sz="4400" spc="-1" strike="noStrike">
              <a:latin typeface="Arial"/>
            </a:endParaRPr>
          </a:p>
        </p:txBody>
      </p:sp>
      <p:sp>
        <p:nvSpPr>
          <p:cNvPr id="8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9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l-GR" sz="44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l-GR" sz="4400" spc="-1" strike="noStrike"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l-GR" sz="3200" spc="-1" strike="noStrike"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l-GR" sz="4400" spc="-1" strike="noStrike">
              <a:latin typeface="Arial"/>
            </a:endParaRPr>
          </a:p>
        </p:txBody>
      </p:sp>
      <p:sp>
        <p:nvSpPr>
          <p:cNvPr id="9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9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96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l-GR" sz="4400" spc="-1" strike="noStrike">
              <a:latin typeface="Arial"/>
            </a:endParaRPr>
          </a:p>
        </p:txBody>
      </p:sp>
      <p:sp>
        <p:nvSpPr>
          <p:cNvPr id="9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9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100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l-GR" sz="4400" spc="-1" strike="noStrike">
              <a:latin typeface="Arial"/>
            </a:endParaRPr>
          </a:p>
        </p:txBody>
      </p:sp>
      <p:sp>
        <p:nvSpPr>
          <p:cNvPr id="10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10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104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l-GR" sz="4400" spc="-1" strike="noStrike">
              <a:latin typeface="Arial"/>
            </a:endParaRPr>
          </a:p>
        </p:txBody>
      </p:sp>
      <p:sp>
        <p:nvSpPr>
          <p:cNvPr id="10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107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l-GR" sz="4400" spc="-1" strike="noStrike">
              <a:latin typeface="Arial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11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111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112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l-GR" sz="4400" spc="-1" strike="noStrike">
              <a:latin typeface="Arial"/>
            </a:endParaRPr>
          </a:p>
        </p:txBody>
      </p:sp>
      <p:sp>
        <p:nvSpPr>
          <p:cNvPr id="11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115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116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117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118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119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l-GR" sz="4400" spc="-1" strike="noStrike"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l-GR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l-GR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l-GR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l-GR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l-GR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Line 1"/>
          <p:cNvSpPr/>
          <p:nvPr/>
        </p:nvSpPr>
        <p:spPr>
          <a:xfrm flipV="1">
            <a:off x="761760" y="826200"/>
            <a:ext cx="0" cy="914400"/>
          </a:xfrm>
          <a:prstGeom prst="line">
            <a:avLst/>
          </a:prstGeom>
          <a:ln w="19050">
            <a:solidFill>
              <a:schemeClr val="accent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" name="CustomShape 2"/>
          <p:cNvSpPr/>
          <p:nvPr/>
        </p:nvSpPr>
        <p:spPr>
          <a:xfrm>
            <a:off x="0" y="0"/>
            <a:ext cx="12191040" cy="457092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" name="CustomShape 3"/>
          <p:cNvSpPr/>
          <p:nvPr/>
        </p:nvSpPr>
        <p:spPr>
          <a:xfrm>
            <a:off x="0" y="0"/>
            <a:ext cx="12191040" cy="4570920"/>
          </a:xfrm>
          <a:custGeom>
            <a:avLst/>
            <a:gdLst/>
            <a:ah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" name="Line 4"/>
          <p:cNvSpPr/>
          <p:nvPr/>
        </p:nvSpPr>
        <p:spPr>
          <a:xfrm flipV="1">
            <a:off x="8386560" y="5263920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" name="PlaceHolder 5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080" cy="1144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r>
              <a:rPr b="0" lang="el-GR" sz="1800" spc="-1" strike="noStrike">
                <a:latin typeface="Arial"/>
              </a:rPr>
              <a:t>Πατήστε για επεξεργασία της μορφής κειμένου του τίτλου</a:t>
            </a:r>
            <a:endParaRPr b="0" lang="el-GR" sz="1800" spc="-1" strike="noStrike">
              <a:latin typeface="Arial"/>
            </a:endParaRPr>
          </a:p>
        </p:txBody>
      </p:sp>
      <p:sp>
        <p:nvSpPr>
          <p:cNvPr id="5" name="PlaceHolder 6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080" cy="3976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l-GR" sz="1800" spc="-1" strike="noStrike">
                <a:latin typeface="Arial"/>
              </a:rPr>
              <a:t>Πατήστε για επεξεργασία της μορφής κειμένου διάρθρωσης</a:t>
            </a:r>
            <a:endParaRPr b="0" lang="el-GR" sz="18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l-GR" sz="1800" spc="-1" strike="noStrike">
                <a:latin typeface="Arial"/>
              </a:rPr>
              <a:t>Δεύτερο επίπεδο διάρθρωσης</a:t>
            </a:r>
            <a:endParaRPr b="0" lang="el-GR" sz="1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l-GR" sz="1800" spc="-1" strike="noStrike">
                <a:latin typeface="Arial"/>
              </a:rPr>
              <a:t>Τρίτο επίπεδο διάρθρωσης</a:t>
            </a:r>
            <a:endParaRPr b="0" lang="el-GR" sz="18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l-GR" sz="1800" spc="-1" strike="noStrike">
                <a:latin typeface="Arial"/>
              </a:rPr>
              <a:t>Τέταρτο επίπεδο διάρθρωσης</a:t>
            </a:r>
            <a:endParaRPr b="0" lang="el-GR" sz="18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l-GR" sz="1800" spc="-1" strike="noStrike">
                <a:latin typeface="Arial"/>
              </a:rPr>
              <a:t>Πέμπτο επίπεδο διάρθρωσης</a:t>
            </a:r>
            <a:endParaRPr b="0" lang="el-GR" sz="18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l-GR" sz="1800" spc="-1" strike="noStrike">
                <a:latin typeface="Arial"/>
              </a:rPr>
              <a:t>Έκτο επίπεδο διάρθρωσης</a:t>
            </a:r>
            <a:endParaRPr b="0" lang="el-GR" sz="18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l-GR" sz="1800" spc="-1" strike="noStrike">
                <a:latin typeface="Arial"/>
              </a:rPr>
              <a:t>Έβδομο επίπεδο διάρθρωσης</a:t>
            </a:r>
            <a:endParaRPr b="0" lang="el-GR" sz="18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Line 1"/>
          <p:cNvSpPr/>
          <p:nvPr/>
        </p:nvSpPr>
        <p:spPr>
          <a:xfrm flipV="1">
            <a:off x="761760" y="826200"/>
            <a:ext cx="0" cy="914400"/>
          </a:xfrm>
          <a:prstGeom prst="line">
            <a:avLst/>
          </a:prstGeom>
          <a:ln w="19050">
            <a:solidFill>
              <a:schemeClr val="accent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3" name="PlaceHolder 2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el-GR" sz="4400" spc="-1" strike="noStrike">
                <a:latin typeface="Arial"/>
              </a:rPr>
              <a:t>Πατήστε για επεξεργασία της μορφής κειμένου του τίτλου</a:t>
            </a:r>
            <a:endParaRPr b="0" lang="el-GR" sz="4400" spc="-1" strike="noStrike">
              <a:latin typeface="Arial"/>
            </a:endParaRPr>
          </a:p>
        </p:txBody>
      </p:sp>
      <p:sp>
        <p:nvSpPr>
          <p:cNvPr id="44" name="PlaceHolder 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l-GR" sz="3200" spc="-1" strike="noStrike">
                <a:latin typeface="Arial"/>
              </a:rPr>
              <a:t>Πατήστε για επεξεργασία της μορφής κειμένου διάρθρωσης</a:t>
            </a:r>
            <a:endParaRPr b="0" lang="el-GR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l-GR" sz="2800" spc="-1" strike="noStrike">
                <a:latin typeface="Arial"/>
              </a:rPr>
              <a:t>Δεύτερο επίπεδο διάρθρωσης</a:t>
            </a:r>
            <a:endParaRPr b="0" lang="el-GR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l-GR" sz="2400" spc="-1" strike="noStrike">
                <a:latin typeface="Arial"/>
              </a:rPr>
              <a:t>Τρίτο επίπεδο διάρθρωσης</a:t>
            </a:r>
            <a:endParaRPr b="0" lang="el-GR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l-GR" sz="2000" spc="-1" strike="noStrike">
                <a:latin typeface="Arial"/>
              </a:rPr>
              <a:t>Τέταρτο επίπεδο διάρθρωσης</a:t>
            </a:r>
            <a:endParaRPr b="0" lang="el-GR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l-GR" sz="2000" spc="-1" strike="noStrike">
                <a:latin typeface="Arial"/>
              </a:rPr>
              <a:t>Πέμπτο επίπεδο διάρθρωσης</a:t>
            </a:r>
            <a:endParaRPr b="0" lang="el-GR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l-GR" sz="2000" spc="-1" strike="noStrike">
                <a:latin typeface="Arial"/>
              </a:rPr>
              <a:t>Έκτο επίπεδο διάρθρωσης</a:t>
            </a:r>
            <a:endParaRPr b="0" lang="el-GR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l-GR" sz="2000" spc="-1" strike="noStrike">
                <a:latin typeface="Arial"/>
              </a:rPr>
              <a:t>Έβδομο επίπεδο διάρθρωσης</a:t>
            </a:r>
            <a:endParaRPr b="0" lang="el-GR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Line 1"/>
          <p:cNvSpPr/>
          <p:nvPr/>
        </p:nvSpPr>
        <p:spPr>
          <a:xfrm flipV="1">
            <a:off x="761760" y="826200"/>
            <a:ext cx="0" cy="914400"/>
          </a:xfrm>
          <a:prstGeom prst="line">
            <a:avLst/>
          </a:prstGeom>
          <a:ln w="19050">
            <a:solidFill>
              <a:schemeClr val="accent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2" name="PlaceHolder 2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el-GR" sz="4400" spc="-1" strike="noStrike">
                <a:latin typeface="Arial"/>
              </a:rPr>
              <a:t>Πατήστε για επεξεργασία της μορφής κειμένου του τίτλου</a:t>
            </a:r>
            <a:endParaRPr b="0" lang="el-GR" sz="4400" spc="-1" strike="noStrike">
              <a:latin typeface="Arial"/>
            </a:endParaRPr>
          </a:p>
        </p:txBody>
      </p:sp>
      <p:sp>
        <p:nvSpPr>
          <p:cNvPr id="83" name="PlaceHolder 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l-GR" sz="3200" spc="-1" strike="noStrike">
                <a:latin typeface="Arial"/>
              </a:rPr>
              <a:t>Πατήστε για επεξεργασία της μορφής κειμένου διάρθρωσης</a:t>
            </a:r>
            <a:endParaRPr b="0" lang="el-GR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l-GR" sz="2800" spc="-1" strike="noStrike">
                <a:latin typeface="Arial"/>
              </a:rPr>
              <a:t>Δεύτερο επίπεδο διάρθρωσης</a:t>
            </a:r>
            <a:endParaRPr b="0" lang="el-GR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l-GR" sz="2400" spc="-1" strike="noStrike">
                <a:latin typeface="Arial"/>
              </a:rPr>
              <a:t>Τρίτο επίπεδο διάρθρωσης</a:t>
            </a:r>
            <a:endParaRPr b="0" lang="el-GR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l-GR" sz="2000" spc="-1" strike="noStrike">
                <a:latin typeface="Arial"/>
              </a:rPr>
              <a:t>Τέταρτο επίπεδο διάρθρωσης</a:t>
            </a:r>
            <a:endParaRPr b="0" lang="el-GR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l-GR" sz="2000" spc="-1" strike="noStrike">
                <a:latin typeface="Arial"/>
              </a:rPr>
              <a:t>Πέμπτο επίπεδο διάρθρωσης</a:t>
            </a:r>
            <a:endParaRPr b="0" lang="el-GR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l-GR" sz="2000" spc="-1" strike="noStrike">
                <a:latin typeface="Arial"/>
              </a:rPr>
              <a:t>Έκτο επίπεδο διάρθρωσης</a:t>
            </a:r>
            <a:endParaRPr b="0" lang="el-GR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l-GR" sz="2000" spc="-1" strike="noStrike">
                <a:latin typeface="Arial"/>
              </a:rPr>
              <a:t>Έβδομο επίπεδο διάρθρωσης</a:t>
            </a:r>
            <a:endParaRPr b="0" lang="el-GR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hyperlink" Target="https://wordwall.net/el/resource/16351708/les-legumes" TargetMode="External"/><Relationship Id="rId2" Type="http://schemas.openxmlformats.org/officeDocument/2006/relationships/slideLayout" Target="../slideLayouts/slideLayout25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CustomShape 1"/>
          <p:cNvSpPr/>
          <p:nvPr/>
        </p:nvSpPr>
        <p:spPr>
          <a:xfrm>
            <a:off x="0" y="4622760"/>
            <a:ext cx="12191400" cy="2234160"/>
          </a:xfrm>
          <a:prstGeom prst="rect">
            <a:avLst/>
          </a:prstGeom>
          <a:solidFill>
            <a:srgbClr val="c0dad9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r">
              <a:lnSpc>
                <a:spcPct val="80000"/>
              </a:lnSpc>
            </a:pPr>
            <a:r>
              <a:rPr b="1" lang="fr-FR" sz="5000" spc="194" strike="noStrike" cap="all">
                <a:solidFill>
                  <a:srgbClr val="ff0000"/>
                </a:solidFill>
                <a:latin typeface="Tw Cen MT Condensed"/>
                <a:ea typeface="DejaVu Sans"/>
              </a:rPr>
              <a:t>Les légumes</a:t>
            </a:r>
            <a:endParaRPr b="0" lang="el-GR" sz="5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1" name="Picture 2" descr=""/>
          <p:cNvPicPr/>
          <p:nvPr/>
        </p:nvPicPr>
        <p:blipFill>
          <a:blip r:embed="rId1"/>
          <a:stretch/>
        </p:blipFill>
        <p:spPr>
          <a:xfrm>
            <a:off x="-135360" y="-1320840"/>
            <a:ext cx="12326400" cy="92275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CustomShape 1"/>
          <p:cNvSpPr/>
          <p:nvPr/>
        </p:nvSpPr>
        <p:spPr>
          <a:xfrm>
            <a:off x="0" y="0"/>
            <a:ext cx="12191040" cy="1235160"/>
          </a:xfrm>
          <a:prstGeom prst="rect">
            <a:avLst/>
          </a:prstGeom>
          <a:solidFill>
            <a:srgbClr val="c0dad9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80000"/>
              </a:lnSpc>
            </a:pPr>
            <a:r>
              <a:rPr b="1" lang="fr-FR" sz="5000" spc="92" strike="noStrike" cap="all">
                <a:solidFill>
                  <a:srgbClr val="ff0000"/>
                </a:solidFill>
                <a:latin typeface="Tw Cen MT Condensed"/>
                <a:ea typeface="DejaVu Sans"/>
              </a:rPr>
              <a:t>Jeu  légumes</a:t>
            </a:r>
            <a:endParaRPr b="0" lang="el-GR" sz="5000" spc="-1" strike="noStrike">
              <a:latin typeface="Arial"/>
            </a:endParaRPr>
          </a:p>
        </p:txBody>
      </p:sp>
      <p:sp>
        <p:nvSpPr>
          <p:cNvPr id="123" name="CustomShape 2"/>
          <p:cNvSpPr/>
          <p:nvPr/>
        </p:nvSpPr>
        <p:spPr>
          <a:xfrm>
            <a:off x="0" y="1236240"/>
            <a:ext cx="12191040" cy="5620680"/>
          </a:xfrm>
          <a:prstGeom prst="rect">
            <a:avLst/>
          </a:prstGeom>
          <a:solidFill>
            <a:srgbClr val="a1c8c5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tIns="45000" bIns="45000">
            <a:noAutofit/>
          </a:bodyPr>
          <a:p>
            <a:pPr marL="91440" indent="-9036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1cade4"/>
              </a:buClr>
              <a:buFont typeface="Tw Cen MT"/>
              <a:buChar char=" "/>
            </a:pPr>
            <a:r>
              <a:rPr b="0" lang="el-GR" sz="2200" spc="-1" strike="noStrike">
                <a:solidFill>
                  <a:srgbClr val="000000"/>
                </a:solidFill>
                <a:latin typeface="Tw Cen MT"/>
                <a:ea typeface="DejaVu Sans"/>
              </a:rPr>
              <a:t> </a:t>
            </a:r>
            <a:endParaRPr b="0" lang="el-GR" sz="2200" spc="-1" strike="noStrike">
              <a:latin typeface="Arial"/>
            </a:endParaRPr>
          </a:p>
          <a:p>
            <a:pPr marL="91440" indent="-9036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1cade4"/>
              </a:buClr>
              <a:buFont typeface="Tw Cen MT"/>
              <a:buChar char=" "/>
            </a:pPr>
            <a:r>
              <a:rPr b="0" lang="fr-FR" sz="2200" spc="-1" strike="noStrike">
                <a:solidFill>
                  <a:srgbClr val="000000"/>
                </a:solidFill>
                <a:latin typeface="Tw Cen MT"/>
                <a:ea typeface="DejaVu Sans"/>
              </a:rPr>
              <a:t> </a:t>
            </a:r>
            <a:endParaRPr b="0" lang="el-GR" sz="2200" spc="-1" strike="noStrike">
              <a:latin typeface="Arial"/>
            </a:endParaRPr>
          </a:p>
          <a:p>
            <a:pPr marL="91440" indent="-9036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1cade4"/>
              </a:buClr>
              <a:buFont typeface="Tw Cen MT"/>
              <a:buChar char=" "/>
            </a:pPr>
            <a:r>
              <a:rPr b="0" lang="el-GR" sz="2200" spc="-1" strike="noStrike">
                <a:solidFill>
                  <a:srgbClr val="000000"/>
                </a:solidFill>
                <a:latin typeface="Tw Cen MT"/>
                <a:ea typeface="DejaVu Sans"/>
              </a:rPr>
              <a:t> </a:t>
            </a:r>
            <a:r>
              <a:rPr b="1" lang="fr-FR" sz="2200" spc="-1" strike="noStrike">
                <a:solidFill>
                  <a:srgbClr val="ff0000"/>
                </a:solidFill>
                <a:latin typeface="Tw Cen MT"/>
                <a:ea typeface="DejaVu Sans"/>
              </a:rPr>
              <a:t>Cliquez et jouez</a:t>
            </a:r>
            <a:endParaRPr b="0" lang="el-GR" sz="22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</a:pPr>
            <a:r>
              <a:rPr b="1" lang="fr-FR" sz="2200" spc="-1" strike="noStrike" u="sng">
                <a:solidFill>
                  <a:srgbClr val="6b9f25"/>
                </a:solidFill>
                <a:uFillTx/>
                <a:latin typeface="Tw Cen MT"/>
                <a:ea typeface="DejaVu Sans"/>
                <a:hlinkClick r:id="rId1"/>
              </a:rPr>
              <a:t>https://wordwall.net/el/resource/16351708/les-legumes</a:t>
            </a:r>
            <a:endParaRPr b="0" lang="el-GR" sz="22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</a:pPr>
            <a:r>
              <a:rPr b="1" lang="fr-FR" sz="2200" spc="-1" strike="noStrike">
                <a:solidFill>
                  <a:srgbClr val="ff0000"/>
                </a:solidFill>
                <a:latin typeface="Tw Cen MT"/>
                <a:ea typeface="DejaVu Sans"/>
              </a:rPr>
              <a:t>https://www.divertir.eu/quiz/quizz-fruits-et-legumes.html</a:t>
            </a:r>
            <a:endParaRPr b="0" lang="el-GR" sz="22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</a:pPr>
            <a:endParaRPr b="0" lang="el-GR" sz="2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CustomShape 1"/>
          <p:cNvSpPr/>
          <p:nvPr/>
        </p:nvSpPr>
        <p:spPr>
          <a:xfrm>
            <a:off x="0" y="0"/>
            <a:ext cx="12191040" cy="1014840"/>
          </a:xfrm>
          <a:prstGeom prst="rect">
            <a:avLst/>
          </a:prstGeom>
          <a:solidFill>
            <a:srgbClr val="c0dad9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80000"/>
              </a:lnSpc>
            </a:pPr>
            <a:r>
              <a:rPr b="1" lang="fr-FR" sz="5000" spc="92" strike="noStrike" cap="all">
                <a:solidFill>
                  <a:srgbClr val="ff0000"/>
                </a:solidFill>
                <a:latin typeface="Tw Cen MT Condensed"/>
                <a:ea typeface="DejaVu Sans"/>
              </a:rPr>
              <a:t>Les formes de l'article partitif </a:t>
            </a:r>
            <a:endParaRPr b="0" lang="el-GR" sz="5000" spc="-1" strike="noStrike">
              <a:latin typeface="Arial"/>
            </a:endParaRPr>
          </a:p>
        </p:txBody>
      </p:sp>
      <p:sp>
        <p:nvSpPr>
          <p:cNvPr id="125" name="CustomShape 2"/>
          <p:cNvSpPr/>
          <p:nvPr/>
        </p:nvSpPr>
        <p:spPr>
          <a:xfrm>
            <a:off x="0" y="1015920"/>
            <a:ext cx="12191040" cy="5841000"/>
          </a:xfrm>
          <a:prstGeom prst="rect">
            <a:avLst/>
          </a:prstGeom>
          <a:solidFill>
            <a:srgbClr val="a1c8c5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tIns="45000" bIns="45000">
            <a:normAutofit fontScale="85000"/>
          </a:bodyPr>
          <a:p>
            <a:pPr marL="91440" indent="-215640">
              <a:lnSpc>
                <a:spcPct val="110000"/>
              </a:lnSpc>
              <a:spcBef>
                <a:spcPts val="1199"/>
              </a:spcBef>
              <a:spcAft>
                <a:spcPts val="201"/>
              </a:spcAft>
              <a:buClr>
                <a:srgbClr val="1cade4"/>
              </a:buClr>
              <a:buFont typeface="Tw Cen MT"/>
              <a:buChar char=" "/>
            </a:pPr>
            <a:r>
              <a:rPr b="0" lang="fr-FR" sz="2200" spc="-1" strike="noStrike">
                <a:solidFill>
                  <a:srgbClr val="000000"/>
                </a:solidFill>
                <a:latin typeface="Tw Cen MT"/>
                <a:ea typeface="DejaVu Sans"/>
              </a:rPr>
              <a:t>Au singulier : "du", "de la", "de l'"</a:t>
            </a:r>
            <a:endParaRPr b="0" lang="el-GR" sz="2200" spc="-1" strike="noStrike">
              <a:latin typeface="Arial"/>
            </a:endParaRPr>
          </a:p>
          <a:p>
            <a:pPr marL="91440" indent="-215640">
              <a:lnSpc>
                <a:spcPct val="110000"/>
              </a:lnSpc>
              <a:spcBef>
                <a:spcPts val="1199"/>
              </a:spcBef>
              <a:spcAft>
                <a:spcPts val="201"/>
              </a:spcAft>
              <a:buClr>
                <a:srgbClr val="1cade4"/>
              </a:buClr>
              <a:buFont typeface="Tw Cen MT"/>
              <a:buChar char=" "/>
            </a:pPr>
            <a:r>
              <a:rPr b="0" lang="fr-FR" sz="2200" spc="-1" strike="noStrike">
                <a:solidFill>
                  <a:srgbClr val="000000"/>
                </a:solidFill>
                <a:latin typeface="Tw Cen MT"/>
                <a:ea typeface="DejaVu Sans"/>
              </a:rPr>
              <a:t>- Au pluriel : "des"</a:t>
            </a:r>
            <a:endParaRPr b="0" lang="el-GR" sz="2200" spc="-1" strike="noStrike">
              <a:latin typeface="Arial"/>
            </a:endParaRPr>
          </a:p>
          <a:p>
            <a:pPr marL="91440" indent="-215640">
              <a:lnSpc>
                <a:spcPct val="110000"/>
              </a:lnSpc>
              <a:spcBef>
                <a:spcPts val="1199"/>
              </a:spcBef>
              <a:spcAft>
                <a:spcPts val="201"/>
              </a:spcAft>
              <a:buClr>
                <a:srgbClr val="1cade4"/>
              </a:buClr>
              <a:buFont typeface="Tw Cen MT"/>
              <a:buChar char=" "/>
            </a:pPr>
            <a:r>
              <a:rPr b="0" lang="en-US" sz="2200" spc="-1" strike="noStrike">
                <a:solidFill>
                  <a:srgbClr val="000000"/>
                </a:solidFill>
                <a:latin typeface="Tw Cen MT"/>
                <a:ea typeface="DejaVu Sans"/>
              </a:rPr>
              <a:t>À la forme négative  </a:t>
            </a:r>
            <a:r>
              <a:rPr b="0" lang="fr-FR" sz="2200" spc="-1" strike="noStrike">
                <a:solidFill>
                  <a:srgbClr val="000000"/>
                </a:solidFill>
                <a:latin typeface="Tw Cen MT"/>
                <a:ea typeface="DejaVu Sans"/>
              </a:rPr>
              <a:t>"du" et "de la" deviennent "de Ex: J'ai mangé de l'asperge. </a:t>
            </a:r>
            <a:r>
              <a:rPr b="0" i="1" lang="fr-FR" sz="2200" spc="-1" strike="noStrike">
                <a:solidFill>
                  <a:srgbClr val="000000"/>
                </a:solidFill>
                <a:latin typeface="Tw Cen MT"/>
                <a:ea typeface="DejaVu Sans"/>
              </a:rPr>
              <a:t>Je n'ai pas mangé d'asperge., </a:t>
            </a:r>
            <a:r>
              <a:rPr b="0" lang="fr-FR" sz="2200" spc="-1" strike="noStrike">
                <a:solidFill>
                  <a:srgbClr val="000000"/>
                </a:solidFill>
                <a:latin typeface="Tw Cen MT"/>
                <a:ea typeface="DejaVu Sans"/>
              </a:rPr>
              <a:t>J’</a:t>
            </a:r>
            <a:r>
              <a:rPr b="0" i="1" lang="fr-FR" sz="2200" spc="-1" strike="noStrike">
                <a:solidFill>
                  <a:srgbClr val="000000"/>
                </a:solidFill>
                <a:latin typeface="Tw Cen MT"/>
                <a:ea typeface="DejaVu Sans"/>
              </a:rPr>
              <a:t> </a:t>
            </a:r>
            <a:r>
              <a:rPr b="0" lang="fr-FR" sz="2200" spc="-1" strike="noStrike">
                <a:solidFill>
                  <a:srgbClr val="000000"/>
                </a:solidFill>
                <a:latin typeface="Tw Cen MT"/>
                <a:ea typeface="DejaVu Sans"/>
              </a:rPr>
              <a:t>ai mangé de la salade. </a:t>
            </a:r>
            <a:r>
              <a:rPr b="0" i="1" lang="fr-FR" sz="2200" spc="-1" strike="noStrike">
                <a:solidFill>
                  <a:srgbClr val="000000"/>
                </a:solidFill>
                <a:latin typeface="Tw Cen MT"/>
                <a:ea typeface="DejaVu Sans"/>
              </a:rPr>
              <a:t>Je n'ai pas mangé de salade.</a:t>
            </a:r>
            <a:endParaRPr b="0" lang="el-GR" sz="2200" spc="-1" strike="noStrike">
              <a:latin typeface="Arial"/>
            </a:endParaRPr>
          </a:p>
          <a:p>
            <a:pPr marL="91440" indent="-215640">
              <a:lnSpc>
                <a:spcPct val="110000"/>
              </a:lnSpc>
              <a:spcBef>
                <a:spcPts val="1199"/>
              </a:spcBef>
              <a:spcAft>
                <a:spcPts val="201"/>
              </a:spcAft>
              <a:buClr>
                <a:srgbClr val="1cade4"/>
              </a:buClr>
              <a:buFont typeface="Tw Cen MT"/>
              <a:buChar char=" "/>
            </a:pPr>
            <a:r>
              <a:rPr b="1" i="1" lang="fr-FR" sz="2200" spc="-1" strike="noStrike">
                <a:solidFill>
                  <a:srgbClr val="ff0000"/>
                </a:solidFill>
                <a:latin typeface="Tw Cen MT"/>
                <a:ea typeface="DejaVu Sans"/>
              </a:rPr>
              <a:t>Attention </a:t>
            </a:r>
            <a:endParaRPr b="0" lang="el-GR" sz="2200" spc="-1" strike="noStrike">
              <a:latin typeface="Arial"/>
            </a:endParaRPr>
          </a:p>
          <a:p>
            <a:pPr marL="91440" indent="-215640">
              <a:lnSpc>
                <a:spcPct val="110000"/>
              </a:lnSpc>
              <a:spcBef>
                <a:spcPts val="1199"/>
              </a:spcBef>
              <a:spcAft>
                <a:spcPts val="201"/>
              </a:spcAft>
              <a:buClr>
                <a:srgbClr val="1cade4"/>
              </a:buClr>
              <a:buFont typeface="Tw Cen MT"/>
              <a:buChar char=" "/>
            </a:pPr>
            <a:r>
              <a:rPr b="1" lang="fr-FR" sz="2200" spc="-1" strike="noStrike">
                <a:solidFill>
                  <a:srgbClr val="000000"/>
                </a:solidFill>
                <a:latin typeface="Tw Cen MT"/>
                <a:ea typeface="DejaVu Sans"/>
              </a:rPr>
              <a:t>1. Avec les verbes aimer , préférer, adorer, détester  on utilise les articles définis</a:t>
            </a:r>
            <a:endParaRPr b="0" lang="el-GR" sz="2200" spc="-1" strike="noStrike">
              <a:latin typeface="Arial"/>
            </a:endParaRPr>
          </a:p>
          <a:p>
            <a:pPr marL="91440" indent="-9036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1cade4"/>
              </a:buClr>
              <a:buFont typeface="Tw Cen MT"/>
              <a:buChar char=" "/>
            </a:pPr>
            <a:r>
              <a:rPr b="1" lang="fr-FR" sz="2200" spc="-1" strike="noStrike">
                <a:solidFill>
                  <a:srgbClr val="ff0000"/>
                </a:solidFill>
                <a:latin typeface="Tw Cen MT"/>
                <a:ea typeface="DejaVu Sans"/>
              </a:rPr>
              <a:t>J’</a:t>
            </a:r>
            <a:r>
              <a:rPr b="1" lang="fr-FR" sz="2200" spc="-1" strike="noStrike" u="sng">
                <a:solidFill>
                  <a:srgbClr val="ff0000"/>
                </a:solidFill>
                <a:uFillTx/>
                <a:latin typeface="Tw Cen MT"/>
                <a:ea typeface="DejaVu Sans"/>
              </a:rPr>
              <a:t>aime</a:t>
            </a:r>
            <a:r>
              <a:rPr b="0" lang="fr-FR" sz="2200" spc="-1" strike="noStrike">
                <a:solidFill>
                  <a:srgbClr val="000000"/>
                </a:solidFill>
                <a:latin typeface="Tw Cen MT"/>
                <a:ea typeface="DejaVu Sans"/>
              </a:rPr>
              <a:t> </a:t>
            </a:r>
            <a:r>
              <a:rPr b="1" lang="fr-FR" sz="2200" spc="-1" strike="noStrike">
                <a:solidFill>
                  <a:srgbClr val="000000"/>
                </a:solidFill>
                <a:latin typeface="Tw Cen MT"/>
                <a:ea typeface="DejaVu Sans"/>
              </a:rPr>
              <a:t>le</a:t>
            </a:r>
            <a:r>
              <a:rPr b="0" lang="fr-FR" sz="2200" spc="-1" strike="noStrike">
                <a:solidFill>
                  <a:srgbClr val="000000"/>
                </a:solidFill>
                <a:latin typeface="Tw Cen MT"/>
                <a:ea typeface="DejaVu Sans"/>
              </a:rPr>
              <a:t> poulet.  , Elle </a:t>
            </a:r>
            <a:r>
              <a:rPr b="1" lang="fr-FR" sz="2200" spc="-1" strike="noStrike" u="sng">
                <a:solidFill>
                  <a:srgbClr val="ff0000"/>
                </a:solidFill>
                <a:uFillTx/>
                <a:latin typeface="Tw Cen MT"/>
                <a:ea typeface="DejaVu Sans"/>
              </a:rPr>
              <a:t>préfère</a:t>
            </a:r>
            <a:r>
              <a:rPr b="0" lang="fr-FR" sz="2200" spc="-1" strike="noStrike">
                <a:solidFill>
                  <a:srgbClr val="000000"/>
                </a:solidFill>
                <a:latin typeface="Tw Cen MT"/>
                <a:ea typeface="DejaVu Sans"/>
              </a:rPr>
              <a:t> </a:t>
            </a:r>
            <a:r>
              <a:rPr b="1" lang="fr-FR" sz="2200" spc="-1" strike="noStrike">
                <a:solidFill>
                  <a:srgbClr val="000000"/>
                </a:solidFill>
                <a:latin typeface="Tw Cen MT"/>
                <a:ea typeface="DejaVu Sans"/>
              </a:rPr>
              <a:t>l’</a:t>
            </a:r>
            <a:r>
              <a:rPr b="0" lang="fr-FR" sz="2200" spc="-1" strike="noStrike">
                <a:solidFill>
                  <a:srgbClr val="000000"/>
                </a:solidFill>
                <a:latin typeface="Tw Cen MT"/>
                <a:ea typeface="DejaVu Sans"/>
              </a:rPr>
              <a:t>orangeade. , Elle </a:t>
            </a:r>
            <a:r>
              <a:rPr b="1" lang="fr-FR" sz="2200" spc="-1" strike="noStrike">
                <a:solidFill>
                  <a:srgbClr val="ff0000"/>
                </a:solidFill>
                <a:latin typeface="Tw Cen MT"/>
                <a:ea typeface="DejaVu Sans"/>
              </a:rPr>
              <a:t>déteste</a:t>
            </a:r>
            <a:r>
              <a:rPr b="0" lang="fr-FR" sz="2200" spc="-1" strike="noStrike">
                <a:solidFill>
                  <a:srgbClr val="000000"/>
                </a:solidFill>
                <a:latin typeface="Tw Cen MT"/>
                <a:ea typeface="DejaVu Sans"/>
              </a:rPr>
              <a:t> les céréales,Ils </a:t>
            </a:r>
            <a:r>
              <a:rPr b="1" lang="fr-FR" sz="2200" spc="-1" strike="noStrike">
                <a:solidFill>
                  <a:srgbClr val="ff0000"/>
                </a:solidFill>
                <a:latin typeface="Tw Cen MT"/>
                <a:ea typeface="DejaVu Sans"/>
              </a:rPr>
              <a:t>adorent</a:t>
            </a:r>
            <a:r>
              <a:rPr b="0" lang="fr-FR" sz="2200" spc="-1" strike="noStrike">
                <a:solidFill>
                  <a:srgbClr val="000000"/>
                </a:solidFill>
                <a:latin typeface="Tw Cen MT"/>
                <a:ea typeface="DejaVu Sans"/>
              </a:rPr>
              <a:t> les bonbons</a:t>
            </a:r>
            <a:endParaRPr b="0" lang="el-GR" sz="22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tabLst>
                <a:tab algn="l" pos="0"/>
              </a:tabLst>
            </a:pPr>
            <a:r>
              <a:rPr b="1" lang="fr-FR" sz="2200" spc="-1" strike="noStrike">
                <a:solidFill>
                  <a:srgbClr val="000000"/>
                </a:solidFill>
                <a:latin typeface="Tw Cen MT"/>
                <a:ea typeface="DejaVu Sans"/>
              </a:rPr>
              <a:t>  </a:t>
            </a:r>
            <a:r>
              <a:rPr b="1" lang="fr-FR" sz="2200" spc="-1" strike="noStrike">
                <a:solidFill>
                  <a:srgbClr val="000000"/>
                </a:solidFill>
                <a:latin typeface="Tw Cen MT"/>
                <a:ea typeface="DejaVu Sans"/>
              </a:rPr>
              <a:t>2. Avec le verbe </a:t>
            </a:r>
            <a:r>
              <a:rPr b="1" lang="fr-FR" sz="2200" spc="-1" strike="noStrike">
                <a:solidFill>
                  <a:srgbClr val="ff0000"/>
                </a:solidFill>
                <a:latin typeface="Tw Cen MT"/>
                <a:ea typeface="DejaVu Sans"/>
              </a:rPr>
              <a:t>"être", </a:t>
            </a:r>
            <a:r>
              <a:rPr b="1" lang="fr-FR" sz="2200" spc="-1" strike="noStrike">
                <a:solidFill>
                  <a:srgbClr val="000000"/>
                </a:solidFill>
                <a:latin typeface="Tw Cen MT"/>
                <a:ea typeface="DejaVu Sans"/>
              </a:rPr>
              <a:t>le partitif </a:t>
            </a:r>
            <a:r>
              <a:rPr b="1" lang="fr-FR" sz="2200" spc="-1" strike="noStrike">
                <a:solidFill>
                  <a:srgbClr val="ff0000"/>
                </a:solidFill>
                <a:latin typeface="Tw Cen MT"/>
                <a:ea typeface="DejaVu Sans"/>
              </a:rPr>
              <a:t>ne change pas</a:t>
            </a:r>
            <a:r>
              <a:rPr b="1" lang="fr-FR" sz="2200" spc="-1" strike="noStrike">
                <a:solidFill>
                  <a:srgbClr val="000000"/>
                </a:solidFill>
                <a:latin typeface="Tw Cen MT"/>
                <a:ea typeface="DejaVu Sans"/>
              </a:rPr>
              <a:t> à la forme négative.</a:t>
            </a:r>
            <a:endParaRPr b="0" lang="el-GR" sz="2200" spc="-1" strike="noStrike">
              <a:latin typeface="Arial"/>
            </a:endParaRPr>
          </a:p>
          <a:p>
            <a:pPr marL="91440" indent="-9036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1cade4"/>
              </a:buClr>
              <a:buFont typeface="Tw Cen MT"/>
              <a:buChar char=" "/>
              <a:tabLst>
                <a:tab algn="l" pos="0"/>
              </a:tabLst>
            </a:pPr>
            <a:r>
              <a:rPr b="1" lang="fr-FR" sz="2200" spc="-1" strike="noStrike">
                <a:solidFill>
                  <a:srgbClr val="000000"/>
                </a:solidFill>
                <a:latin typeface="Tw Cen MT"/>
                <a:ea typeface="DejaVu Sans"/>
              </a:rPr>
              <a:t>Ex: C'est du poison.     -     Ce </a:t>
            </a:r>
            <a:r>
              <a:rPr b="1" lang="fr-FR" sz="2200" spc="-1" strike="noStrike" u="sng">
                <a:solidFill>
                  <a:srgbClr val="000000"/>
                </a:solidFill>
                <a:uFillTx/>
                <a:latin typeface="Tw Cen MT"/>
                <a:ea typeface="DejaVu Sans"/>
              </a:rPr>
              <a:t>n'est pas du</a:t>
            </a:r>
            <a:r>
              <a:rPr b="1" lang="fr-FR" sz="2200" spc="-1" strike="noStrike">
                <a:solidFill>
                  <a:srgbClr val="000000"/>
                </a:solidFill>
                <a:latin typeface="Tw Cen MT"/>
                <a:ea typeface="DejaVu Sans"/>
              </a:rPr>
              <a:t> poison.</a:t>
            </a:r>
            <a:endParaRPr b="0" lang="el-GR" sz="2200" spc="-1" strike="noStrike">
              <a:latin typeface="Arial"/>
            </a:endParaRPr>
          </a:p>
          <a:p>
            <a:pPr marL="91440" indent="-9036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1cade4"/>
              </a:buClr>
              <a:buFont typeface="Tw Cen MT"/>
              <a:buChar char=" "/>
              <a:tabLst>
                <a:tab algn="l" pos="0"/>
              </a:tabLst>
            </a:pPr>
            <a:r>
              <a:rPr b="1" lang="fr-FR" sz="2200" spc="-1" strike="noStrike">
                <a:solidFill>
                  <a:srgbClr val="000000"/>
                </a:solidFill>
                <a:latin typeface="Tw Cen MT"/>
                <a:ea typeface="DejaVu Sans"/>
              </a:rPr>
              <a:t>3. Avec un adverbe de quantité, on utilise "DE" :</a:t>
            </a:r>
            <a:endParaRPr b="0" lang="el-GR" sz="2200" spc="-1" strike="noStrike">
              <a:latin typeface="Arial"/>
            </a:endParaRPr>
          </a:p>
          <a:p>
            <a:pPr marL="91440" indent="-9036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1cade4"/>
              </a:buClr>
              <a:buFont typeface="Tw Cen MT"/>
              <a:buChar char=" "/>
              <a:tabLst>
                <a:tab algn="l" pos="0"/>
              </a:tabLst>
            </a:pPr>
            <a:r>
              <a:rPr b="1" lang="fr-FR" sz="2200" spc="-1" strike="noStrike">
                <a:solidFill>
                  <a:srgbClr val="000000"/>
                </a:solidFill>
                <a:latin typeface="Tw Cen MT"/>
                <a:ea typeface="DejaVu Sans"/>
              </a:rPr>
              <a:t>Je veux </a:t>
            </a:r>
            <a:r>
              <a:rPr b="1" lang="fr-FR" sz="2200" spc="-1" strike="noStrike">
                <a:solidFill>
                  <a:srgbClr val="ff0000"/>
                </a:solidFill>
                <a:latin typeface="Tw Cen MT"/>
                <a:ea typeface="DejaVu Sans"/>
              </a:rPr>
              <a:t>un peu </a:t>
            </a:r>
            <a:r>
              <a:rPr b="1" lang="fr-FR" sz="2200" spc="-1" strike="noStrike">
                <a:solidFill>
                  <a:srgbClr val="000000"/>
                </a:solidFill>
                <a:latin typeface="Tw Cen MT"/>
                <a:ea typeface="DejaVu Sans"/>
              </a:rPr>
              <a:t>de poisson avec </a:t>
            </a:r>
            <a:r>
              <a:rPr b="1" lang="fr-FR" sz="2200" spc="-1" strike="noStrike">
                <a:solidFill>
                  <a:srgbClr val="ff0000"/>
                </a:solidFill>
                <a:latin typeface="Tw Cen MT"/>
                <a:ea typeface="DejaVu Sans"/>
              </a:rPr>
              <a:t>beaucoup</a:t>
            </a:r>
            <a:r>
              <a:rPr b="1" lang="fr-FR" sz="2200" spc="-1" strike="noStrike">
                <a:solidFill>
                  <a:srgbClr val="000000"/>
                </a:solidFill>
                <a:latin typeface="Tw Cen MT"/>
                <a:ea typeface="DejaVu Sans"/>
              </a:rPr>
              <a:t> de salade.</a:t>
            </a:r>
            <a:endParaRPr b="0" lang="el-GR" sz="22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tabLst>
                <a:tab algn="l" pos="0"/>
              </a:tabLst>
            </a:pPr>
            <a:endParaRPr b="0" lang="el-GR" sz="2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CustomShape 1"/>
          <p:cNvSpPr/>
          <p:nvPr/>
        </p:nvSpPr>
        <p:spPr>
          <a:xfrm>
            <a:off x="0" y="0"/>
            <a:ext cx="12191040" cy="1031760"/>
          </a:xfrm>
          <a:prstGeom prst="rect">
            <a:avLst/>
          </a:prstGeom>
          <a:solidFill>
            <a:srgbClr val="c0dad9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80000"/>
              </a:lnSpc>
            </a:pPr>
            <a:r>
              <a:rPr b="0" lang="fr-FR" sz="5000" spc="92" strike="noStrike" cap="all">
                <a:solidFill>
                  <a:srgbClr val="ff0000"/>
                </a:solidFill>
                <a:latin typeface="Tw Cen MT Condensed"/>
                <a:ea typeface="DejaVu Sans"/>
              </a:rPr>
              <a:t>Activité: </a:t>
            </a:r>
            <a:r>
              <a:rPr b="0" lang="fr-FR" sz="5000" spc="92" strike="noStrike">
                <a:solidFill>
                  <a:srgbClr val="ff0000"/>
                </a:solidFill>
                <a:latin typeface="Tw Cen MT Condensed"/>
                <a:ea typeface="DejaVu Sans"/>
              </a:rPr>
              <a:t>Complétez avec les articles</a:t>
            </a:r>
            <a:endParaRPr b="0" lang="el-GR" sz="5000" spc="-1" strike="noStrike">
              <a:latin typeface="Arial"/>
            </a:endParaRPr>
          </a:p>
        </p:txBody>
      </p:sp>
      <p:sp>
        <p:nvSpPr>
          <p:cNvPr id="127" name="CustomShape 2"/>
          <p:cNvSpPr/>
          <p:nvPr/>
        </p:nvSpPr>
        <p:spPr>
          <a:xfrm>
            <a:off x="0" y="1032840"/>
            <a:ext cx="12191040" cy="5824080"/>
          </a:xfrm>
          <a:prstGeom prst="rect">
            <a:avLst/>
          </a:prstGeom>
          <a:solidFill>
            <a:srgbClr val="a1c8c5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tIns="45000" bIns="45000">
            <a:normAutofit fontScale="94000"/>
          </a:bodyPr>
          <a:p>
            <a:pPr marL="91440" indent="-9036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1cade4"/>
              </a:buClr>
              <a:buFont typeface="Tw Cen MT"/>
              <a:buChar char=" "/>
            </a:pPr>
            <a:r>
              <a:rPr b="1" lang="fr-FR" sz="2200" spc="-1" strike="noStrike">
                <a:solidFill>
                  <a:srgbClr val="000000"/>
                </a:solidFill>
                <a:latin typeface="Tw Cen MT"/>
                <a:ea typeface="DejaVu Sans"/>
              </a:rPr>
              <a:t>1. Sophie achète _______</a:t>
            </a:r>
            <a:r>
              <a:rPr b="0" lang="fr-FR" sz="2200" spc="-1" strike="noStrike">
                <a:solidFill>
                  <a:srgbClr val="000000"/>
                </a:solidFill>
                <a:latin typeface="Tw Cen MT"/>
                <a:ea typeface="DejaVu Sans"/>
              </a:rPr>
              <a:t> </a:t>
            </a:r>
            <a:r>
              <a:rPr b="1" lang="fr-FR" sz="2200" spc="-1" strike="noStrike">
                <a:solidFill>
                  <a:srgbClr val="000000"/>
                </a:solidFill>
                <a:latin typeface="Tw Cen MT"/>
                <a:ea typeface="DejaVu Sans"/>
              </a:rPr>
              <a:t> haricots au marché.</a:t>
            </a:r>
            <a:br/>
            <a:br/>
            <a:r>
              <a:rPr b="1" lang="fr-FR" sz="2200" spc="-1" strike="noStrike">
                <a:solidFill>
                  <a:srgbClr val="000000"/>
                </a:solidFill>
                <a:latin typeface="Tw Cen MT"/>
                <a:ea typeface="DejaVu Sans"/>
              </a:rPr>
              <a:t>2. Elle veut _____________</a:t>
            </a:r>
            <a:r>
              <a:rPr b="0" lang="fr-FR" sz="2200" spc="-1" strike="noStrike">
                <a:solidFill>
                  <a:srgbClr val="000000"/>
                </a:solidFill>
                <a:latin typeface="Tw Cen MT"/>
                <a:ea typeface="DejaVu Sans"/>
              </a:rPr>
              <a:t> </a:t>
            </a:r>
            <a:r>
              <a:rPr b="1" lang="fr-FR" sz="2200" spc="-1" strike="noStrike">
                <a:solidFill>
                  <a:srgbClr val="000000"/>
                </a:solidFill>
                <a:latin typeface="Tw Cen MT"/>
                <a:ea typeface="DejaVu Sans"/>
              </a:rPr>
              <a:t> salade avec son fromage.</a:t>
            </a:r>
            <a:br/>
            <a:br/>
            <a:r>
              <a:rPr b="1" lang="fr-FR" sz="2200" spc="-1" strike="noStrike">
                <a:solidFill>
                  <a:srgbClr val="000000"/>
                </a:solidFill>
                <a:latin typeface="Tw Cen MT"/>
                <a:ea typeface="DejaVu Sans"/>
              </a:rPr>
              <a:t>3. Tes parents mangent </a:t>
            </a:r>
            <a:r>
              <a:rPr b="0" lang="fr-FR" sz="2200" spc="-1" strike="noStrike">
                <a:solidFill>
                  <a:srgbClr val="000000"/>
                </a:solidFill>
                <a:latin typeface="Tw Cen MT"/>
                <a:ea typeface="DejaVu Sans"/>
              </a:rPr>
              <a:t> __________</a:t>
            </a:r>
            <a:r>
              <a:rPr b="1" lang="fr-FR" sz="2200" spc="-1" strike="noStrike">
                <a:solidFill>
                  <a:srgbClr val="000000"/>
                </a:solidFill>
                <a:latin typeface="Tw Cen MT"/>
                <a:ea typeface="DejaVu Sans"/>
              </a:rPr>
              <a:t> riz</a:t>
            </a:r>
            <a:br/>
            <a:br/>
            <a:r>
              <a:rPr b="1" lang="fr-FR" sz="2200" spc="-1" strike="noStrike">
                <a:solidFill>
                  <a:srgbClr val="000000"/>
                </a:solidFill>
                <a:latin typeface="Tw Cen MT"/>
                <a:ea typeface="DejaVu Sans"/>
              </a:rPr>
              <a:t>4. Elles ne mangent pas ____________</a:t>
            </a:r>
            <a:r>
              <a:rPr b="0" lang="fr-FR" sz="2200" spc="-1" strike="noStrike">
                <a:solidFill>
                  <a:srgbClr val="000000"/>
                </a:solidFill>
                <a:latin typeface="Tw Cen MT"/>
                <a:ea typeface="DejaVu Sans"/>
              </a:rPr>
              <a:t> </a:t>
            </a:r>
            <a:r>
              <a:rPr b="1" lang="fr-FR" sz="2200" spc="-1" strike="noStrike">
                <a:solidFill>
                  <a:srgbClr val="000000"/>
                </a:solidFill>
                <a:latin typeface="Tw Cen MT"/>
                <a:ea typeface="DejaVu Sans"/>
              </a:rPr>
              <a:t> légumes.</a:t>
            </a:r>
            <a:br/>
            <a:br/>
            <a:r>
              <a:rPr b="1" lang="fr-FR" sz="2200" spc="-1" strike="noStrike">
                <a:solidFill>
                  <a:srgbClr val="000000"/>
                </a:solidFill>
                <a:latin typeface="Tw Cen MT"/>
                <a:ea typeface="DejaVu Sans"/>
              </a:rPr>
              <a:t>5. Paul aime ____________bonbons</a:t>
            </a:r>
            <a:br/>
            <a:br/>
            <a:r>
              <a:rPr b="1" lang="fr-FR" sz="2200" spc="-1" strike="noStrike">
                <a:solidFill>
                  <a:srgbClr val="000000"/>
                </a:solidFill>
                <a:latin typeface="Tw Cen MT"/>
                <a:ea typeface="DejaVu Sans"/>
              </a:rPr>
              <a:t>6. Il veut </a:t>
            </a:r>
            <a:r>
              <a:rPr b="0" lang="fr-FR" sz="2200" spc="-1" strike="noStrike">
                <a:solidFill>
                  <a:srgbClr val="000000"/>
                </a:solidFill>
                <a:latin typeface="Tw Cen MT"/>
                <a:ea typeface="DejaVu Sans"/>
              </a:rPr>
              <a:t> ____________</a:t>
            </a:r>
            <a:r>
              <a:rPr b="1" lang="fr-FR" sz="2200" spc="-1" strike="noStrike">
                <a:solidFill>
                  <a:srgbClr val="000000"/>
                </a:solidFill>
                <a:latin typeface="Tw Cen MT"/>
                <a:ea typeface="DejaVu Sans"/>
              </a:rPr>
              <a:t> eau mineral.</a:t>
            </a:r>
            <a:br/>
            <a:br/>
            <a:r>
              <a:rPr b="1" lang="fr-FR" sz="2200" spc="-1" strike="noStrike">
                <a:solidFill>
                  <a:srgbClr val="000000"/>
                </a:solidFill>
                <a:latin typeface="Tw Cen MT"/>
                <a:ea typeface="DejaVu Sans"/>
              </a:rPr>
              <a:t>7. Ils adorent manger ___________</a:t>
            </a:r>
            <a:r>
              <a:rPr b="0" lang="fr-FR" sz="2200" spc="-1" strike="noStrike">
                <a:solidFill>
                  <a:srgbClr val="000000"/>
                </a:solidFill>
                <a:latin typeface="Tw Cen MT"/>
                <a:ea typeface="DejaVu Sans"/>
              </a:rPr>
              <a:t> </a:t>
            </a:r>
            <a:r>
              <a:rPr b="1" lang="fr-FR" sz="2200" spc="-1" strike="noStrike">
                <a:solidFill>
                  <a:srgbClr val="000000"/>
                </a:solidFill>
                <a:latin typeface="Tw Cen MT"/>
                <a:ea typeface="DejaVu Sans"/>
              </a:rPr>
              <a:t> fruits au goûter.</a:t>
            </a:r>
            <a:br/>
            <a:r>
              <a:rPr b="0" lang="fr-FR" sz="2200" spc="-1" strike="noStrike">
                <a:solidFill>
                  <a:srgbClr val="000000"/>
                </a:solidFill>
                <a:latin typeface="Tw Cen MT"/>
                <a:ea typeface="DejaVu Sans"/>
              </a:rPr>
              <a:t>_</a:t>
            </a:r>
            <a:br/>
            <a:r>
              <a:rPr b="1" lang="fr-FR" sz="2200" spc="-1" strike="noStrike">
                <a:solidFill>
                  <a:srgbClr val="000000"/>
                </a:solidFill>
                <a:latin typeface="Tw Cen MT"/>
                <a:ea typeface="DejaVu Sans"/>
              </a:rPr>
              <a:t>8. Vous avez </a:t>
            </a:r>
            <a:r>
              <a:rPr b="0" lang="fr-FR" sz="2200" spc="-1" strike="noStrike">
                <a:solidFill>
                  <a:srgbClr val="000000"/>
                </a:solidFill>
                <a:latin typeface="Tw Cen MT"/>
                <a:ea typeface="DejaVu Sans"/>
              </a:rPr>
              <a:t> </a:t>
            </a:r>
            <a:r>
              <a:rPr b="1" lang="fr-FR" sz="2200" spc="-1" strike="noStrike">
                <a:solidFill>
                  <a:srgbClr val="000000"/>
                </a:solidFill>
                <a:latin typeface="Tw Cen MT"/>
                <a:ea typeface="DejaVu Sans"/>
              </a:rPr>
              <a:t>beaucoup ________ tomates pour préparer la sauce.</a:t>
            </a:r>
            <a:br/>
            <a:br/>
            <a:r>
              <a:rPr b="1" lang="fr-FR" sz="2200" spc="-1" strike="noStrike">
                <a:solidFill>
                  <a:srgbClr val="000000"/>
                </a:solidFill>
                <a:latin typeface="Tw Cen MT"/>
                <a:ea typeface="DejaVu Sans"/>
              </a:rPr>
              <a:t>9. Ce sont _______________</a:t>
            </a:r>
            <a:r>
              <a:rPr b="0" lang="fr-FR" sz="2200" spc="-1" strike="noStrike">
                <a:solidFill>
                  <a:srgbClr val="000000"/>
                </a:solidFill>
                <a:latin typeface="Tw Cen MT"/>
                <a:ea typeface="DejaVu Sans"/>
              </a:rPr>
              <a:t> </a:t>
            </a:r>
            <a:r>
              <a:rPr b="1" lang="fr-FR" sz="2200" spc="-1" strike="noStrike">
                <a:solidFill>
                  <a:srgbClr val="000000"/>
                </a:solidFill>
                <a:latin typeface="Tw Cen MT"/>
                <a:ea typeface="DejaVu Sans"/>
              </a:rPr>
              <a:t> oignons cuits.</a:t>
            </a:r>
            <a:br/>
            <a:br/>
            <a:r>
              <a:rPr b="1" lang="fr-FR" sz="2200" spc="-1" strike="noStrike">
                <a:solidFill>
                  <a:srgbClr val="000000"/>
                </a:solidFill>
                <a:latin typeface="Tw Cen MT"/>
                <a:ea typeface="DejaVu Sans"/>
              </a:rPr>
              <a:t>10. Ce n'est pas _________________</a:t>
            </a:r>
            <a:r>
              <a:rPr b="0" lang="fr-FR" sz="2200" spc="-1" strike="noStrike">
                <a:solidFill>
                  <a:srgbClr val="000000"/>
                </a:solidFill>
                <a:latin typeface="Tw Cen MT"/>
                <a:ea typeface="DejaVu Sans"/>
              </a:rPr>
              <a:t> </a:t>
            </a:r>
            <a:r>
              <a:rPr b="1" lang="fr-FR" sz="2200" spc="-1" strike="noStrike">
                <a:solidFill>
                  <a:srgbClr val="000000"/>
                </a:solidFill>
                <a:latin typeface="Tw Cen MT"/>
                <a:ea typeface="DejaVu Sans"/>
              </a:rPr>
              <a:t> huile qu'il faut pour le repas.</a:t>
            </a:r>
            <a:br/>
            <a:r>
              <a:rPr b="0" lang="en-US" sz="2200" spc="-1" strike="noStrike">
                <a:solidFill>
                  <a:srgbClr val="000000"/>
                </a:solidFill>
                <a:latin typeface="Tw Cen MT"/>
                <a:ea typeface="DejaVu Sans"/>
              </a:rPr>
              <a:t> </a:t>
            </a:r>
            <a:endParaRPr b="0" lang="el-GR" sz="2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30</TotalTime>
  <Application>LibreOffice/7.0.4.2$Windows_X86_64 LibreOffice_project/dcf040e67528d9187c66b2379df5ea4407429775</Application>
  <AppVersion>15.0000</AppVersion>
  <Words>54</Words>
  <Paragraphs>20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2021-10-13T18:44:04Z</dcterms:created>
  <dc:creator>Λογαριασμός Microsoft</dc:creator>
  <dc:description/>
  <dc:language>el-GR</dc:language>
  <cp:lastModifiedBy/>
  <dcterms:modified xsi:type="dcterms:W3CDTF">2022-11-06T10:19:50Z</dcterms:modified>
  <cp:revision>6</cp:revision>
  <dc:subject/>
  <dc:title>Les légumes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Ευρεία οθόνη</vt:lpwstr>
  </property>
  <property fmtid="{D5CDD505-2E9C-101B-9397-08002B2CF9AE}" pid="3" name="Slides">
    <vt:i4>5</vt:i4>
  </property>
</Properties>
</file>