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12191040" cy="45709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12191040" cy="4570920"/>
          </a:xfrm>
          <a:custGeom>
            <a:avLst/>
            <a:gdLst/>
            <a:ah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 flipV="1">
            <a:off x="8386560" y="526392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l-GR" sz="18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Δεύτερο επίπεδο διάρθρωσης</a:t>
            </a:r>
            <a:endParaRPr b="0" lang="el-G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Τρίτο επίπεδο διάρθρωσης</a:t>
            </a:r>
            <a:endParaRPr b="0" lang="el-G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Τέταρτο επίπεδο διάρθρωσης</a:t>
            </a:r>
            <a:endParaRPr b="0" lang="el-G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Πέμπτο επίπεδο διάρθρωσης</a:t>
            </a:r>
            <a:endParaRPr b="0" lang="el-G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Έκτο επίπεδο διάρθρωσης</a:t>
            </a:r>
            <a:endParaRPr b="0" lang="el-G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Έβδομο επίπεδο διάρθρωσης</a:t>
            </a:r>
            <a:endParaRPr b="0" lang="el-G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Line 1"/>
          <p:cNvSpPr/>
          <p:nvPr/>
        </p:nvSpPr>
        <p:spPr>
          <a:xfrm flipV="1">
            <a:off x="761760" y="82620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wordwall.net/el/resource/16351708/les-legumes" TargetMode="External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0" y="4622760"/>
            <a:ext cx="12191400" cy="2234160"/>
          </a:xfrm>
          <a:prstGeom prst="rect">
            <a:avLst/>
          </a:prstGeom>
          <a:solidFill>
            <a:srgbClr val="c0da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80000"/>
              </a:lnSpc>
            </a:pPr>
            <a:r>
              <a:rPr b="1" lang="fr-FR" sz="5000" spc="194" strike="noStrike" cap="all">
                <a:solidFill>
                  <a:srgbClr val="ff0000"/>
                </a:solidFill>
                <a:latin typeface="Tw Cen MT Condensed"/>
                <a:ea typeface="DejaVu Sans"/>
              </a:rPr>
              <a:t>Les légumes</a:t>
            </a:r>
            <a:endParaRPr b="0" lang="el-GR" sz="5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"/>
          <p:cNvPicPr/>
          <p:nvPr/>
        </p:nvPicPr>
        <p:blipFill>
          <a:blip r:embed="rId1"/>
          <a:stretch/>
        </p:blipFill>
        <p:spPr>
          <a:xfrm>
            <a:off x="-135360" y="-1320840"/>
            <a:ext cx="12326400" cy="9227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0"/>
            <a:ext cx="12191040" cy="1235160"/>
          </a:xfrm>
          <a:prstGeom prst="rect">
            <a:avLst/>
          </a:prstGeom>
          <a:solidFill>
            <a:srgbClr val="c0da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80000"/>
              </a:lnSpc>
            </a:pPr>
            <a:r>
              <a:rPr b="1" lang="fr-FR" sz="5000" spc="92" strike="noStrike" cap="all">
                <a:solidFill>
                  <a:srgbClr val="ff0000"/>
                </a:solidFill>
                <a:latin typeface="Tw Cen MT Condensed"/>
                <a:ea typeface="DejaVu Sans"/>
              </a:rPr>
              <a:t>Jeu  légumes</a:t>
            </a:r>
            <a:endParaRPr b="0" lang="el-GR" sz="50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0" y="1236240"/>
            <a:ext cx="12191040" cy="5620680"/>
          </a:xfrm>
          <a:prstGeom prst="rect">
            <a:avLst/>
          </a:prstGeom>
          <a:solidFill>
            <a:srgbClr val="a1c8c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Autofit/>
          </a:bodyPr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l-G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l-G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Cliquez et jouez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fr-FR" sz="2200" spc="-1" strike="noStrike" u="sng">
                <a:solidFill>
                  <a:srgbClr val="6b9f25"/>
                </a:solidFill>
                <a:uFillTx/>
                <a:latin typeface="Tw Cen MT"/>
                <a:ea typeface="DejaVu Sans"/>
                <a:hlinkClick r:id="rId1"/>
              </a:rPr>
              <a:t>https://wordwall.net/el/resource/16351708/les-legumes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https://www.divertir.eu/quiz/quizz-fruits-et-legumes.html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l-G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0"/>
            <a:ext cx="12191040" cy="1014840"/>
          </a:xfrm>
          <a:prstGeom prst="rect">
            <a:avLst/>
          </a:prstGeom>
          <a:solidFill>
            <a:srgbClr val="c0da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80000"/>
              </a:lnSpc>
            </a:pPr>
            <a:r>
              <a:rPr b="1" lang="fr-FR" sz="5000" spc="92" strike="noStrike" cap="all">
                <a:solidFill>
                  <a:srgbClr val="ff0000"/>
                </a:solidFill>
                <a:latin typeface="Tw Cen MT Condensed"/>
                <a:ea typeface="DejaVu Sans"/>
              </a:rPr>
              <a:t>Les formes de l'article partitif </a:t>
            </a:r>
            <a:endParaRPr b="0" lang="el-GR" sz="50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0" y="1015920"/>
            <a:ext cx="12191040" cy="5841000"/>
          </a:xfrm>
          <a:prstGeom prst="rect">
            <a:avLst/>
          </a:prstGeom>
          <a:solidFill>
            <a:srgbClr val="a1c8c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85000"/>
          </a:bodyPr>
          <a:p>
            <a:pPr marL="91440" indent="-21564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Au singulier : "du", "de la", "de l'"</a:t>
            </a:r>
            <a:endParaRPr b="0" lang="el-GR" sz="2200" spc="-1" strike="noStrike">
              <a:latin typeface="Arial"/>
            </a:endParaRPr>
          </a:p>
          <a:p>
            <a:pPr marL="91440" indent="-21564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- Au pluriel : "des"</a:t>
            </a:r>
            <a:endParaRPr b="0" lang="el-GR" sz="2200" spc="-1" strike="noStrike">
              <a:latin typeface="Arial"/>
            </a:endParaRPr>
          </a:p>
          <a:p>
            <a:pPr marL="91440" indent="-21564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À la forme négative 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"du" et "de la" deviennent "de Ex: J'ai mangé de l'asperge. </a:t>
            </a:r>
            <a:r>
              <a:rPr b="0" i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Je n'ai pas mangé d'asperge.,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J’</a:t>
            </a:r>
            <a:r>
              <a:rPr b="0" i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ai mangé de la salade. </a:t>
            </a:r>
            <a:r>
              <a:rPr b="0" i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Je n'ai pas mangé de salade.</a:t>
            </a:r>
            <a:endParaRPr b="0" lang="el-GR" sz="2200" spc="-1" strike="noStrike">
              <a:latin typeface="Arial"/>
            </a:endParaRPr>
          </a:p>
          <a:p>
            <a:pPr marL="91440" indent="-21564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i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Attention </a:t>
            </a:r>
            <a:endParaRPr b="0" lang="el-GR" sz="2200" spc="-1" strike="noStrike">
              <a:latin typeface="Arial"/>
            </a:endParaRPr>
          </a:p>
          <a:p>
            <a:pPr marL="91440" indent="-21564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1. Avec les verbes aimer , préférer, adorer, détester  on utilise les articles définis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J’</a:t>
            </a:r>
            <a:r>
              <a:rPr b="1" lang="fr-FR" sz="2200" spc="-1" strike="noStrike" u="sng">
                <a:solidFill>
                  <a:srgbClr val="ff0000"/>
                </a:solidFill>
                <a:uFillTx/>
                <a:latin typeface="Tw Cen MT"/>
                <a:ea typeface="DejaVu Sans"/>
              </a:rPr>
              <a:t>aime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le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poulet.  , Elle </a:t>
            </a:r>
            <a:r>
              <a:rPr b="1" lang="fr-FR" sz="2200" spc="-1" strike="noStrike" u="sng">
                <a:solidFill>
                  <a:srgbClr val="ff0000"/>
                </a:solidFill>
                <a:uFillTx/>
                <a:latin typeface="Tw Cen MT"/>
                <a:ea typeface="DejaVu Sans"/>
              </a:rPr>
              <a:t>préfère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l’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orangeade. , Elle 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déteste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les céréales,Ils 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adorent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les bonbons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tabLst>
                <a:tab algn="l" pos="0"/>
              </a:tabLst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2. Avec le verbe 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"être",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le partitif 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ne change pas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à la forme négative.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  <a:tabLst>
                <a:tab algn="l" pos="0"/>
              </a:tabLst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Ex: C'est du poison.     -     Ce </a:t>
            </a:r>
            <a:r>
              <a:rPr b="1" lang="fr-FR" sz="2200" spc="-1" strike="noStrike" u="sng">
                <a:solidFill>
                  <a:srgbClr val="000000"/>
                </a:solidFill>
                <a:uFillTx/>
                <a:latin typeface="Tw Cen MT"/>
                <a:ea typeface="DejaVu Sans"/>
              </a:rPr>
              <a:t>n'est pas du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poison.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  <a:tabLst>
                <a:tab algn="l" pos="0"/>
              </a:tabLst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3. Avec un adverbe de quantité, on utilise "DE" :</a:t>
            </a:r>
            <a:endParaRPr b="0" lang="el-GR" sz="2200" spc="-1" strike="noStrike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  <a:tabLst>
                <a:tab algn="l" pos="0"/>
              </a:tabLst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Je veux 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un peu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de poisson avec 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  <a:ea typeface="DejaVu Sans"/>
              </a:rPr>
              <a:t>beaucoup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de salade.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tabLst>
                <a:tab algn="l" pos="0"/>
              </a:tabLst>
            </a:pPr>
            <a:endParaRPr b="0" lang="el-G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0" y="0"/>
            <a:ext cx="12191040" cy="1031760"/>
          </a:xfrm>
          <a:prstGeom prst="rect">
            <a:avLst/>
          </a:prstGeom>
          <a:solidFill>
            <a:srgbClr val="c0da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80000"/>
              </a:lnSpc>
            </a:pPr>
            <a:r>
              <a:rPr b="0" lang="fr-FR" sz="5000" spc="92" strike="noStrike" cap="all">
                <a:solidFill>
                  <a:srgbClr val="ff0000"/>
                </a:solidFill>
                <a:latin typeface="Tw Cen MT Condensed"/>
                <a:ea typeface="DejaVu Sans"/>
              </a:rPr>
              <a:t>Activité: </a:t>
            </a:r>
            <a:r>
              <a:rPr b="0" lang="fr-FR" sz="5000" spc="92" strike="noStrike">
                <a:solidFill>
                  <a:srgbClr val="ff0000"/>
                </a:solidFill>
                <a:latin typeface="Tw Cen MT Condensed"/>
                <a:ea typeface="DejaVu Sans"/>
              </a:rPr>
              <a:t>Complétez avec les articles</a:t>
            </a:r>
            <a:endParaRPr b="0" lang="el-GR" sz="50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0" y="1032840"/>
            <a:ext cx="12191040" cy="5824080"/>
          </a:xfrm>
          <a:prstGeom prst="rect">
            <a:avLst/>
          </a:prstGeom>
          <a:solidFill>
            <a:srgbClr val="a1c8c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94000"/>
          </a:bodyPr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1. Sophie achète 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haricots au marché.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2. Elle veut _____________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salade avec son fromage.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3. Tes parents mangent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__________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riz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4. Elles ne mangent pas ____________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légumes.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5. Paul aime ____________bonbons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6. Il veut 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____________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eau mineral.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7. Ils adorent manger ___________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fruits au goûter.</a:t>
            </a:r>
            <a:br/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_</a:t>
            </a:r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8. Vous avez 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beaucoup ________ tomates pour préparer la sauce.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9. Ce sont _______________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oignons cuits.</a:t>
            </a:r>
            <a:br/>
            <a:br/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10. Ce n'est pas _________________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 huile qu'il faut pour le repas.</a:t>
            </a:r>
            <a:br/>
            <a:r>
              <a:rPr b="0" lang="en-US" sz="2200" spc="-1" strike="noStrike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endParaRPr b="0" lang="el-G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</TotalTime>
  <Application>LibreOffice/7.0.4.2$Windows_X86_64 LibreOffice_project/dcf040e67528d9187c66b2379df5ea4407429775</Application>
  <AppVersion>15.0000</AppVersion>
  <Words>54</Words>
  <Paragraphs>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2021-10-13T18:44:04Z</dcterms:created>
  <dc:creator>Λογαριασμός Microsoft</dc:creator>
  <dc:description/>
  <dc:language>el-GR</dc:language>
  <cp:lastModifiedBy/>
  <dcterms:modified xsi:type="dcterms:W3CDTF">2022-11-06T10:19:50Z</dcterms:modified>
  <cp:revision>6</cp:revision>
  <dc:subject/>
  <dc:title>Les légumes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Ευρεία οθόνη</vt:lpwstr>
  </property>
  <property fmtid="{D5CDD505-2E9C-101B-9397-08002B2CF9AE}" pid="3" name="Slides">
    <vt:i4>5</vt:i4>
  </property>
</Properties>
</file>