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97AE3F-2434-4DB2-A76D-95BBC8FB970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0189772-1D34-487A-85EE-D01F2A33545F}">
      <dgm:prSet/>
      <dgm:spPr/>
      <dgm:t>
        <a:bodyPr/>
        <a:lstStyle/>
        <a:p>
          <a:r>
            <a:rPr lang="en-US"/>
            <a:t>Η κατανόηση του συναισθηματικού κλίματος βοηθά τον αναγνώστη να αντιληφθεί την τοποθέτηση του δημιουργού απέναντι στο θέμα που διαπραγματεύεται.</a:t>
          </a:r>
        </a:p>
      </dgm:t>
    </dgm:pt>
    <dgm:pt modelId="{FC2B0E15-B885-40B1-9367-AEFB534A8F10}" type="parTrans" cxnId="{B253D3CE-07A8-4CDB-ABB9-CBB6683C9FEF}">
      <dgm:prSet/>
      <dgm:spPr/>
      <dgm:t>
        <a:bodyPr/>
        <a:lstStyle/>
        <a:p>
          <a:endParaRPr lang="en-US"/>
        </a:p>
      </dgm:t>
    </dgm:pt>
    <dgm:pt modelId="{C2C076D0-71DF-4202-91BC-5FE59CCC32A1}" type="sibTrans" cxnId="{B253D3CE-07A8-4CDB-ABB9-CBB6683C9FEF}">
      <dgm:prSet/>
      <dgm:spPr/>
      <dgm:t>
        <a:bodyPr/>
        <a:lstStyle/>
        <a:p>
          <a:endParaRPr lang="en-US"/>
        </a:p>
      </dgm:t>
    </dgm:pt>
    <dgm:pt modelId="{737F87EA-EDB1-4080-9FD7-32A68BE717E9}">
      <dgm:prSet/>
      <dgm:spPr/>
      <dgm:t>
        <a:bodyPr/>
        <a:lstStyle/>
        <a:p>
          <a:r>
            <a:rPr lang="en-US"/>
            <a:t>Στη διαμόρφωσή του βοηθούν το κατάλληλο ύφος γραφής, οι ανάλογες γλωσσικές επιλογές και η αξιοποίηση εκφραστικών μέσων.</a:t>
          </a:r>
        </a:p>
      </dgm:t>
    </dgm:pt>
    <dgm:pt modelId="{E16D8E44-DD3F-4BFA-8C56-489705DC21C7}" type="parTrans" cxnId="{15CDFF34-5ED2-47F7-8814-8088882A0B9A}">
      <dgm:prSet/>
      <dgm:spPr/>
      <dgm:t>
        <a:bodyPr/>
        <a:lstStyle/>
        <a:p>
          <a:endParaRPr lang="en-US"/>
        </a:p>
      </dgm:t>
    </dgm:pt>
    <dgm:pt modelId="{8C1418DE-CAB7-4171-9981-5857E8068447}" type="sibTrans" cxnId="{15CDFF34-5ED2-47F7-8814-8088882A0B9A}">
      <dgm:prSet/>
      <dgm:spPr/>
      <dgm:t>
        <a:bodyPr/>
        <a:lstStyle/>
        <a:p>
          <a:endParaRPr lang="en-US"/>
        </a:p>
      </dgm:t>
    </dgm:pt>
    <dgm:pt modelId="{0CEF5848-44F4-4B26-8AB6-86D32A8CDAB0}" type="pres">
      <dgm:prSet presAssocID="{6897AE3F-2434-4DB2-A76D-95BBC8FB97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D3F9BA-C866-4D45-9223-5740895237B3}" type="pres">
      <dgm:prSet presAssocID="{F0189772-1D34-487A-85EE-D01F2A33545F}" presName="hierRoot1" presStyleCnt="0"/>
      <dgm:spPr/>
    </dgm:pt>
    <dgm:pt modelId="{8B74B844-B695-4110-9121-63639243AA40}" type="pres">
      <dgm:prSet presAssocID="{F0189772-1D34-487A-85EE-D01F2A33545F}" presName="composite" presStyleCnt="0"/>
      <dgm:spPr/>
    </dgm:pt>
    <dgm:pt modelId="{CB164ABB-9893-4CB5-BB87-F6621BCD6D73}" type="pres">
      <dgm:prSet presAssocID="{F0189772-1D34-487A-85EE-D01F2A33545F}" presName="background" presStyleLbl="node0" presStyleIdx="0" presStyleCnt="2"/>
      <dgm:spPr/>
    </dgm:pt>
    <dgm:pt modelId="{74DE5348-1F7E-4A6C-84E3-DFEA7595C2F7}" type="pres">
      <dgm:prSet presAssocID="{F0189772-1D34-487A-85EE-D01F2A33545F}" presName="text" presStyleLbl="fgAcc0" presStyleIdx="0" presStyleCnt="2">
        <dgm:presLayoutVars>
          <dgm:chPref val="3"/>
        </dgm:presLayoutVars>
      </dgm:prSet>
      <dgm:spPr/>
    </dgm:pt>
    <dgm:pt modelId="{1D8E5580-A0C4-4A33-97FD-E152DFD42FE6}" type="pres">
      <dgm:prSet presAssocID="{F0189772-1D34-487A-85EE-D01F2A33545F}" presName="hierChild2" presStyleCnt="0"/>
      <dgm:spPr/>
    </dgm:pt>
    <dgm:pt modelId="{F1F53791-5385-4611-9810-35E5FE264357}" type="pres">
      <dgm:prSet presAssocID="{737F87EA-EDB1-4080-9FD7-32A68BE717E9}" presName="hierRoot1" presStyleCnt="0"/>
      <dgm:spPr/>
    </dgm:pt>
    <dgm:pt modelId="{03AC6D93-74CC-4C66-9952-7B9E83BBDA48}" type="pres">
      <dgm:prSet presAssocID="{737F87EA-EDB1-4080-9FD7-32A68BE717E9}" presName="composite" presStyleCnt="0"/>
      <dgm:spPr/>
    </dgm:pt>
    <dgm:pt modelId="{A6DDD74D-39A2-49AD-A182-719D7A1CC8E7}" type="pres">
      <dgm:prSet presAssocID="{737F87EA-EDB1-4080-9FD7-32A68BE717E9}" presName="background" presStyleLbl="node0" presStyleIdx="1" presStyleCnt="2"/>
      <dgm:spPr/>
    </dgm:pt>
    <dgm:pt modelId="{9E7863AA-0E08-4D2A-87B0-486867416180}" type="pres">
      <dgm:prSet presAssocID="{737F87EA-EDB1-4080-9FD7-32A68BE717E9}" presName="text" presStyleLbl="fgAcc0" presStyleIdx="1" presStyleCnt="2">
        <dgm:presLayoutVars>
          <dgm:chPref val="3"/>
        </dgm:presLayoutVars>
      </dgm:prSet>
      <dgm:spPr/>
    </dgm:pt>
    <dgm:pt modelId="{51BF8116-83DA-4C9E-86D3-5C17F3A59641}" type="pres">
      <dgm:prSet presAssocID="{737F87EA-EDB1-4080-9FD7-32A68BE717E9}" presName="hierChild2" presStyleCnt="0"/>
      <dgm:spPr/>
    </dgm:pt>
  </dgm:ptLst>
  <dgm:cxnLst>
    <dgm:cxn modelId="{15CDFF34-5ED2-47F7-8814-8088882A0B9A}" srcId="{6897AE3F-2434-4DB2-A76D-95BBC8FB9700}" destId="{737F87EA-EDB1-4080-9FD7-32A68BE717E9}" srcOrd="1" destOrd="0" parTransId="{E16D8E44-DD3F-4BFA-8C56-489705DC21C7}" sibTransId="{8C1418DE-CAB7-4171-9981-5857E8068447}"/>
    <dgm:cxn modelId="{B9502454-EAB1-43F2-B761-40C8AD82A8F1}" type="presOf" srcId="{F0189772-1D34-487A-85EE-D01F2A33545F}" destId="{74DE5348-1F7E-4A6C-84E3-DFEA7595C2F7}" srcOrd="0" destOrd="0" presId="urn:microsoft.com/office/officeart/2005/8/layout/hierarchy1"/>
    <dgm:cxn modelId="{A669BFA3-B231-4267-8224-D80085058016}" type="presOf" srcId="{6897AE3F-2434-4DB2-A76D-95BBC8FB9700}" destId="{0CEF5848-44F4-4B26-8AB6-86D32A8CDAB0}" srcOrd="0" destOrd="0" presId="urn:microsoft.com/office/officeart/2005/8/layout/hierarchy1"/>
    <dgm:cxn modelId="{851B45AB-1BAA-465F-B29B-6A68BD203000}" type="presOf" srcId="{737F87EA-EDB1-4080-9FD7-32A68BE717E9}" destId="{9E7863AA-0E08-4D2A-87B0-486867416180}" srcOrd="0" destOrd="0" presId="urn:microsoft.com/office/officeart/2005/8/layout/hierarchy1"/>
    <dgm:cxn modelId="{B253D3CE-07A8-4CDB-ABB9-CBB6683C9FEF}" srcId="{6897AE3F-2434-4DB2-A76D-95BBC8FB9700}" destId="{F0189772-1D34-487A-85EE-D01F2A33545F}" srcOrd="0" destOrd="0" parTransId="{FC2B0E15-B885-40B1-9367-AEFB534A8F10}" sibTransId="{C2C076D0-71DF-4202-91BC-5FE59CCC32A1}"/>
    <dgm:cxn modelId="{BD021CE6-36DA-4CF1-B250-657A86589C13}" type="presParOf" srcId="{0CEF5848-44F4-4B26-8AB6-86D32A8CDAB0}" destId="{CBD3F9BA-C866-4D45-9223-5740895237B3}" srcOrd="0" destOrd="0" presId="urn:microsoft.com/office/officeart/2005/8/layout/hierarchy1"/>
    <dgm:cxn modelId="{26A4667E-6D1E-4E2C-B346-EA2C590FB511}" type="presParOf" srcId="{CBD3F9BA-C866-4D45-9223-5740895237B3}" destId="{8B74B844-B695-4110-9121-63639243AA40}" srcOrd="0" destOrd="0" presId="urn:microsoft.com/office/officeart/2005/8/layout/hierarchy1"/>
    <dgm:cxn modelId="{771F2E65-1FB8-4E01-992C-741634C914E5}" type="presParOf" srcId="{8B74B844-B695-4110-9121-63639243AA40}" destId="{CB164ABB-9893-4CB5-BB87-F6621BCD6D73}" srcOrd="0" destOrd="0" presId="urn:microsoft.com/office/officeart/2005/8/layout/hierarchy1"/>
    <dgm:cxn modelId="{94C274DA-32A8-477B-A522-010BD73DF497}" type="presParOf" srcId="{8B74B844-B695-4110-9121-63639243AA40}" destId="{74DE5348-1F7E-4A6C-84E3-DFEA7595C2F7}" srcOrd="1" destOrd="0" presId="urn:microsoft.com/office/officeart/2005/8/layout/hierarchy1"/>
    <dgm:cxn modelId="{5447EE61-B8F4-451A-ACA1-8F621872B1DC}" type="presParOf" srcId="{CBD3F9BA-C866-4D45-9223-5740895237B3}" destId="{1D8E5580-A0C4-4A33-97FD-E152DFD42FE6}" srcOrd="1" destOrd="0" presId="urn:microsoft.com/office/officeart/2005/8/layout/hierarchy1"/>
    <dgm:cxn modelId="{AAB4B3E6-977D-4BAF-AFA9-988591BB32BD}" type="presParOf" srcId="{0CEF5848-44F4-4B26-8AB6-86D32A8CDAB0}" destId="{F1F53791-5385-4611-9810-35E5FE264357}" srcOrd="1" destOrd="0" presId="urn:microsoft.com/office/officeart/2005/8/layout/hierarchy1"/>
    <dgm:cxn modelId="{9A51C997-BD55-44A4-8225-D358BFC1DD35}" type="presParOf" srcId="{F1F53791-5385-4611-9810-35E5FE264357}" destId="{03AC6D93-74CC-4C66-9952-7B9E83BBDA48}" srcOrd="0" destOrd="0" presId="urn:microsoft.com/office/officeart/2005/8/layout/hierarchy1"/>
    <dgm:cxn modelId="{A692206B-0177-4859-8BA6-2EB540BD6D76}" type="presParOf" srcId="{03AC6D93-74CC-4C66-9952-7B9E83BBDA48}" destId="{A6DDD74D-39A2-49AD-A182-719D7A1CC8E7}" srcOrd="0" destOrd="0" presId="urn:microsoft.com/office/officeart/2005/8/layout/hierarchy1"/>
    <dgm:cxn modelId="{C6265E26-8C9A-4EFD-A142-495BFFCD2146}" type="presParOf" srcId="{03AC6D93-74CC-4C66-9952-7B9E83BBDA48}" destId="{9E7863AA-0E08-4D2A-87B0-486867416180}" srcOrd="1" destOrd="0" presId="urn:microsoft.com/office/officeart/2005/8/layout/hierarchy1"/>
    <dgm:cxn modelId="{DD0C0FC0-EF04-410C-8197-209D2142E62A}" type="presParOf" srcId="{F1F53791-5385-4611-9810-35E5FE264357}" destId="{51BF8116-83DA-4C9E-86D3-5C17F3A596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64ABB-9893-4CB5-BB87-F6621BCD6D73}">
      <dsp:nvSpPr>
        <dsp:cNvPr id="0" name=""/>
        <dsp:cNvSpPr/>
      </dsp:nvSpPr>
      <dsp:spPr>
        <a:xfrm>
          <a:off x="834" y="928058"/>
          <a:ext cx="2927542" cy="185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E5348-1F7E-4A6C-84E3-DFEA7595C2F7}">
      <dsp:nvSpPr>
        <dsp:cNvPr id="0" name=""/>
        <dsp:cNvSpPr/>
      </dsp:nvSpPr>
      <dsp:spPr>
        <a:xfrm>
          <a:off x="326116" y="1237077"/>
          <a:ext cx="2927542" cy="1858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Η κατανόηση του συναισθηματικού κλίματος βοηθά τον αναγνώστη να αντιληφθεί την τοποθέτηση του δημιουργού απέναντι στο θέμα που διαπραγματεύεται.</a:t>
          </a:r>
        </a:p>
      </dsp:txBody>
      <dsp:txXfrm>
        <a:off x="380564" y="1291525"/>
        <a:ext cx="2818646" cy="1750093"/>
      </dsp:txXfrm>
    </dsp:sp>
    <dsp:sp modelId="{A6DDD74D-39A2-49AD-A182-719D7A1CC8E7}">
      <dsp:nvSpPr>
        <dsp:cNvPr id="0" name=""/>
        <dsp:cNvSpPr/>
      </dsp:nvSpPr>
      <dsp:spPr>
        <a:xfrm>
          <a:off x="3578941" y="928058"/>
          <a:ext cx="2927542" cy="185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863AA-0E08-4D2A-87B0-486867416180}">
      <dsp:nvSpPr>
        <dsp:cNvPr id="0" name=""/>
        <dsp:cNvSpPr/>
      </dsp:nvSpPr>
      <dsp:spPr>
        <a:xfrm>
          <a:off x="3904223" y="1237077"/>
          <a:ext cx="2927542" cy="1858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Στη διαμόρφωσή του βοηθούν το κατάλληλο ύφος γραφής, οι ανάλογες γλωσσικές επιλογές και η αξιοποίηση εκφραστικών μέσων.</a:t>
          </a:r>
        </a:p>
      </dsp:txBody>
      <dsp:txXfrm>
        <a:off x="3958671" y="1291525"/>
        <a:ext cx="2818646" cy="1750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F2B34-073A-4138-8920-1706208A9772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5BB6-9F78-42B2-8750-A717CC6D2B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17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5BB6-9F78-42B2-8750-A717CC6D2BFC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80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935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380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370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183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9349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2581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71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9194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460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29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013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035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52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325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413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010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85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F7150-6885-473B-B40F-2B56CFF259D5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6522E-1E95-4BA1-AD75-A942E77ADD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4531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251E3C-51AC-0478-9671-8DEE76E87E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ΕΡΜΗΝΕΥΤΙΚΟ ΣΧΟΛΙΟ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94634CF-7D5F-844A-68DD-99B4C2ED5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ΠΡΟΤΥΠΟ ΓΕΝΙΚΟ ΛΥΚΕΙΟ ΕΥΑΓΓΕΛΙΚΗΣ ΣΧΟΛΗΣ ΣΜΥΡΝΗΣ</a:t>
            </a:r>
          </a:p>
          <a:p>
            <a:r>
              <a:rPr lang="el-GR" dirty="0"/>
              <a:t>ΕΠΙΜΕΛΕΙΑ: Αικατερίνη Τσαχτσαρλή  (ΠΕ02)</a:t>
            </a:r>
          </a:p>
        </p:txBody>
      </p:sp>
    </p:spTree>
    <p:extLst>
      <p:ext uri="{BB962C8B-B14F-4D97-AF65-F5344CB8AC3E}">
        <p14:creationId xmlns:p14="http://schemas.microsoft.com/office/powerpoint/2010/main" val="1625180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C613CC2-427F-F979-447F-A6465B83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Σταδια ερμηνευτικου σχολιου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922C4F-BB82-06DC-037D-7BEA56861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/>
              <a:t>Εντοπισμός θέματος (λέξεις, φράσεις κλειδιά)</a:t>
            </a:r>
          </a:p>
          <a:p>
            <a:r>
              <a:rPr lang="en-US" sz="1600"/>
              <a:t>Στοιχεία συγκείμενου (χώρος, χρόνος, ιστορικές, κοινωνικές, οικονομικές συνθήκες, πολιτισμός, αντιλήψεις, ήθη, έθιμα)</a:t>
            </a:r>
          </a:p>
          <a:p>
            <a:r>
              <a:rPr lang="en-US" sz="1600"/>
              <a:t>Κειμενικοί Δείκτες</a:t>
            </a:r>
          </a:p>
          <a:p>
            <a:r>
              <a:rPr lang="en-US" sz="1600"/>
              <a:t>Συναισθηματικό κλίμα (διάθεση δημιουργού απέναντι στο θέμα: ευαισθητοποιεί, αποστασιοποιείται, έχει υποκειμενική οπτική.</a:t>
            </a:r>
          </a:p>
          <a:p>
            <a:r>
              <a:rPr lang="en-US" sz="1600"/>
              <a:t>Προσωπική θέση μαθητή, δική του οπτική.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Θέση περιεχομένου 9" descr="Εικόνα που περιέχει ζωγραφική, πατινάζ επί πάγου, ζωγραφιά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3EF6DC44-4C1B-87AD-721C-F02196E3C3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0850" r="9347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06D1D29-628A-0A8C-DD74-B5D7565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ΤΙ ΕΙΝΑΙ ΕΡΜΗΝΕΥΤΙΚΟ ΣΧΟΛΙΟ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F9F366-B930-4F20-F249-CB0975D2A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/>
              <a:t>Γραπτό σχόλιο περιορισμένης έκτασης.</a:t>
            </a:r>
          </a:p>
          <a:p>
            <a:r>
              <a:rPr lang="en-US" sz="1600"/>
              <a:t>Αναπτύσσει το βασικό θέμα/ερώτημα του κειμένου.</a:t>
            </a:r>
          </a:p>
          <a:p>
            <a:r>
              <a:rPr lang="en-US" sz="1600"/>
              <a:t>Εξετάζεται η ανταπόκριση του μαθητή σε αυτό.</a:t>
            </a:r>
          </a:p>
          <a:p>
            <a:r>
              <a:rPr lang="en-US" sz="1600"/>
              <a:t>Δεν περιορίζεται στο «τι λέει το κείμενο» αλλά επεκτείνεται στο τι σημαίνει για τον μαθητή.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Θέση περιεχομένου 7" descr="Εικόνα που περιέχει δέντρο, εξωτερικός χώρος/ύπαιθρος, χορτάρι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D0EE083A-670E-EFEC-2E2A-C322B773F6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34" r="2" b="2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2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95FBBDC-C392-CDD7-1949-23EF8946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Συγκειμενο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DDF6D1-6771-B169-46AE-7DA144977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94560"/>
            <a:ext cx="4753466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Λαμβάνουμε υπόψη τα ιστορικά, κοινωνικά και βιογραφικά/ ιδεολογικά δεδομένα των συνθηκών παραγωγής του λογοτεχνικού έργου. Πρόκειται για τα στοιχεία του πραγματικού κόσμου που αναπαριστώνται στα λογοτεχνικά έργα.</a:t>
            </a:r>
          </a:p>
          <a:p>
            <a:r>
              <a:rPr lang="en-US" sz="2000"/>
              <a:t>Χώρος-Χρόνος που έγινε αυτό που διαβάζουμε</a:t>
            </a:r>
          </a:p>
          <a:p>
            <a:r>
              <a:rPr lang="en-US" sz="2000"/>
              <a:t>Συνθήκες κοινωνικές, οικονομικές, πολιτικές, ήθη, έθιμα, αντιλήψεις.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Δημοσίευση, χαρτί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D90F0AB-2842-F40A-60C4-229EEDAB4A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631" r="1" b="1"/>
          <a:stretch/>
        </p:blipFill>
        <p:spPr>
          <a:xfrm>
            <a:off x="6407004" y="1336566"/>
            <a:ext cx="4683948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9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5CAB336-7740-3750-65AC-EAD6BCF7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περικειμενο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E93E18-C62D-6234-3B04-023AF292E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/>
              <a:t>Στοιχεία που συνοδεύουν τον κύριο κειμενικό κορμό.</a:t>
            </a:r>
          </a:p>
          <a:p>
            <a:r>
              <a:rPr lang="en-US" sz="1600"/>
              <a:t>Κάθε είδους τίτλοι (γενικός τίτλος, τίτλοι μερών, υπότιτλοι, πλαγιότιτλοι)</a:t>
            </a:r>
          </a:p>
          <a:p>
            <a:r>
              <a:rPr lang="en-US" sz="1600"/>
              <a:t>Εισαγωγές, πρόλογοι, επίλογοι</a:t>
            </a:r>
          </a:p>
          <a:p>
            <a:r>
              <a:rPr lang="en-US" sz="1600"/>
              <a:t>Αφιερώσεις,</a:t>
            </a:r>
          </a:p>
          <a:p>
            <a:r>
              <a:rPr lang="en-US" sz="1600"/>
              <a:t>Μότο (ρητό, απόφθεγμα, γνωμικό)</a:t>
            </a:r>
          </a:p>
          <a:p>
            <a:r>
              <a:rPr lang="en-US" sz="1600"/>
              <a:t>Σημειώσεις</a:t>
            </a:r>
          </a:p>
          <a:p>
            <a:r>
              <a:rPr lang="en-US" sz="1600"/>
              <a:t>Εικονογράφηση</a:t>
            </a:r>
          </a:p>
          <a:p>
            <a:endParaRPr lang="en-US" sz="160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εσωτερικός χώρος, κερί, έπιπλα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36862E8-19AB-436A-92D3-AC93C42BC4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34" r="2" b="2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0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2B1DC47-DDB8-03D2-4466-8C3A211E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ΣΥΝΑΙΣΘΗΜΑΤΙΚΟ ΚΛΙΜΑ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E5E0F63-1642-59F1-87C1-BE7C389E39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14610" b="1"/>
          <a:stretch/>
        </p:blipFill>
        <p:spPr>
          <a:xfrm>
            <a:off x="630705" y="746124"/>
            <a:ext cx="3644962" cy="5472559"/>
          </a:xfrm>
          <a:prstGeom prst="rect">
            <a:avLst/>
          </a:prstGeom>
        </p:spPr>
      </p:pic>
      <p:graphicFrame>
        <p:nvGraphicFramePr>
          <p:cNvPr id="12" name="Θέση περιεχομένου 2">
            <a:extLst>
              <a:ext uri="{FF2B5EF4-FFF2-40B4-BE49-F238E27FC236}">
                <a16:creationId xmlns:a16="http://schemas.microsoft.com/office/drawing/2014/main" id="{4740643B-F23F-BB49-8B78-5E5700B4D94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673600" y="2194560"/>
          <a:ext cx="68326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06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926081D-3145-30B2-876F-6D8730E2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Αξιολογηση ερμηνευτικου σχολιου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02C80E-CDC7-D921-6E94-8058826F6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/>
              <a:t>1. Κατανόηση-Ερμηνεία</a:t>
            </a:r>
          </a:p>
          <a:p>
            <a:r>
              <a:rPr lang="en-US" sz="1600"/>
              <a:t> Κατανόηση ιδεών, συναισθηματικού κλίματος</a:t>
            </a:r>
          </a:p>
          <a:p>
            <a:r>
              <a:rPr lang="en-US" sz="1600"/>
              <a:t>Υποστήριξη απάντησης με αναφορές-παραπομπές στο κείμενο</a:t>
            </a:r>
          </a:p>
          <a:p>
            <a:r>
              <a:rPr lang="en-US" sz="1600"/>
              <a:t>2. Κειμενικοί Δείκτες- Στοιχεία Συγκειμένου</a:t>
            </a:r>
          </a:p>
          <a:p>
            <a:r>
              <a:rPr lang="en-US" sz="1600"/>
              <a:t>Κειμενικοί δείκτες, συγκείμενο, γλώσσα, τεχνική, ύφος, εκφραστικά σχήματα, με παραδείγματα από το κείμενο</a:t>
            </a:r>
          </a:p>
          <a:p>
            <a:r>
              <a:rPr lang="en-US" sz="1600"/>
              <a:t>3. Οργάνωση-γλωσσική έκφραση</a:t>
            </a:r>
          </a:p>
          <a:p>
            <a:endParaRPr lang="en-US" sz="160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CAA39FFA-6BF0-33A3-48F7-F8482DE752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2" b="12633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F61ABD20-6239-4762-525F-853D9733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764373"/>
            <a:ext cx="6257291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Κειμενικοι δεικτεσ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A40B67-AF05-7BFC-FEF9-FEA26A61B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" y="2194560"/>
            <a:ext cx="625729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Λογοτεχνικό γένος (ποίηση, πεζογραφία, θέατρο0</a:t>
            </a:r>
          </a:p>
          <a:p>
            <a:r>
              <a:rPr lang="en-US" sz="2000"/>
              <a:t>Γλωσσικές επιλογές (λεξιλόγιο, ιδίωμα, διάλεκτος, ιδιόλεκτος ηρώων)</a:t>
            </a:r>
          </a:p>
          <a:p>
            <a:r>
              <a:rPr lang="en-US" sz="2000"/>
              <a:t>Χρόνοι, εγκλίσεις, ρηματικά πρόσωπα</a:t>
            </a:r>
          </a:p>
          <a:p>
            <a:r>
              <a:rPr lang="en-US" sz="2000"/>
              <a:t>Στίξη/ Απουσία στίξης</a:t>
            </a:r>
          </a:p>
          <a:p>
            <a:r>
              <a:rPr lang="en-US" sz="2000"/>
              <a:t>Επίθετα (λυρικότητα, περιγραφή, συναισθηματική κατάσταση)</a:t>
            </a:r>
          </a:p>
          <a:p>
            <a:r>
              <a:rPr lang="en-US" sz="2000"/>
              <a:t>Επιρρήματα (έμφαση)</a:t>
            </a:r>
          </a:p>
          <a:p>
            <a:r>
              <a:rPr lang="en-US" sz="2000"/>
              <a:t>Ρήματα: δράση</a:t>
            </a:r>
          </a:p>
          <a:p>
            <a:r>
              <a:rPr lang="en-US" sz="2000"/>
              <a:t>Ουσιαστικά; Ιδέα, συναίσθημα.</a:t>
            </a:r>
          </a:p>
        </p:txBody>
      </p:sp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CD858847-73D2-1CF2-32C9-4CDA95A654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115" r="17335" b="2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2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1C5917A1-CE2E-53E9-6516-AE462372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764373"/>
            <a:ext cx="6257291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Ύφος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674967-A119-C4D9-A66B-ECE58D678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" y="2194560"/>
            <a:ext cx="625729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Απλό-Λιτό (μικροπερίοδος λόγος, καθαρά νοήματα)</a:t>
            </a:r>
          </a:p>
          <a:p>
            <a:r>
              <a:rPr lang="en-US"/>
              <a:t>Παραστατικό-Ζωντανό (διάλογοι, εικόνες, περιγραφές, σχήματα λόγου)</a:t>
            </a:r>
          </a:p>
          <a:p>
            <a:r>
              <a:rPr lang="en-US"/>
              <a:t>Υψηλό (καταστάσεις, έννοιες που ξεπερνούν τα καθημερινά όρια)</a:t>
            </a:r>
          </a:p>
          <a:p>
            <a:r>
              <a:rPr lang="en-US"/>
              <a:t>Σκοτεινό (δυσερμήνευτο, απαιτητικό, υποτακτική σύνδεση, ασάφεια, ασυνήθιστες λεξιλογικές επιλογές)</a:t>
            </a:r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85DD2DB-ED80-D347-B991-BC11E1DCEE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09" r="48141" b="-2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853AB10-B21B-1F07-95CE-B2ECD7B8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Ύφος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D8313C5-BC8D-1018-3AB4-5AD538065B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0705" y="1103730"/>
            <a:ext cx="3644962" cy="4925623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3F5F6F-9E96-36BB-27D9-3BE88345D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Ειρωνικό (υπαινιγμοί, σαρκασμός)</a:t>
            </a:r>
          </a:p>
          <a:p>
            <a:r>
              <a:rPr lang="en-US" dirty="0"/>
              <a:t>Χιουμοριστικό (ανάλαφρη διάθεση)</a:t>
            </a:r>
          </a:p>
          <a:p>
            <a:r>
              <a:rPr lang="en-US" dirty="0"/>
              <a:t>Διδακτικό-Προτρεπτικό (Υποτακτική, Προστακτική)</a:t>
            </a:r>
          </a:p>
          <a:p>
            <a:r>
              <a:rPr lang="en-US" dirty="0"/>
              <a:t>Εξομολογητικό</a:t>
            </a:r>
          </a:p>
          <a:p>
            <a:r>
              <a:rPr lang="en-US" dirty="0"/>
              <a:t>Προφορικό</a:t>
            </a:r>
          </a:p>
          <a:p>
            <a:r>
              <a:rPr lang="en-US" dirty="0"/>
              <a:t>Λυρικό (σχήματα λόγου, μουσικότητα γλώσσας)</a:t>
            </a:r>
          </a:p>
          <a:p>
            <a:r>
              <a:rPr lang="en-US" dirty="0"/>
              <a:t>Υποβλητικό (κυριαρχία συναισθήματος)</a:t>
            </a:r>
          </a:p>
        </p:txBody>
      </p:sp>
    </p:spTree>
    <p:extLst>
      <p:ext uri="{BB962C8B-B14F-4D97-AF65-F5344CB8AC3E}">
        <p14:creationId xmlns:p14="http://schemas.microsoft.com/office/powerpoint/2010/main" val="284616838"/>
      </p:ext>
    </p:extLst>
  </p:cSld>
  <p:clrMapOvr>
    <a:masterClrMapping/>
  </p:clrMapOvr>
</p:sld>
</file>

<file path=ppt/theme/theme1.xml><?xml version="1.0" encoding="utf-8"?>
<a:theme xmlns:a="http://schemas.openxmlformats.org/drawingml/2006/main" name="ΙΧΝΟΣ ΑΤΜΟΥ">
  <a:themeElements>
    <a:clrScheme name="ΙΧΝΟΣ ΑΤΜΟΥ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ΙΧΝΟΣ ΑΤΜΟΥ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ΧΝΟΣ ΑΤΜΟΥ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ΙΧΝΟΣ ΑΤΜΟΥ</Template>
  <TotalTime>211</TotalTime>
  <Words>432</Words>
  <Application>Microsoft Office PowerPoint</Application>
  <PresentationFormat>Ευρεία οθόνη</PresentationFormat>
  <Paragraphs>59</Paragraphs>
  <Slides>10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Aptos</vt:lpstr>
      <vt:lpstr>Arial</vt:lpstr>
      <vt:lpstr>Century Gothic</vt:lpstr>
      <vt:lpstr>ΙΧΝΟΣ ΑΤΜΟΥ</vt:lpstr>
      <vt:lpstr>ΕΡΜΗΝΕΥΤΙΚΟ ΣΧΟΛΙΟ</vt:lpstr>
      <vt:lpstr>ΤΙ ΕΙΝΑΙ ΕΡΜΗΝΕΥΤΙΚΟ ΣΧΟΛΙΟ</vt:lpstr>
      <vt:lpstr>Συγκειμενο</vt:lpstr>
      <vt:lpstr>περικειμενο</vt:lpstr>
      <vt:lpstr>ΣΥΝΑΙΣΘΗΜΑΤΙΚΟ ΚΛΙΜΑ</vt:lpstr>
      <vt:lpstr>Αξιολογηση ερμηνευτικου σχολιου</vt:lpstr>
      <vt:lpstr>Κειμενικοι δεικτεσ</vt:lpstr>
      <vt:lpstr>Ύφος</vt:lpstr>
      <vt:lpstr>Ύφος</vt:lpstr>
      <vt:lpstr>Σταδια ερμηνευτικου σχολιου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Αικατερίνη Τσαχτσαρλή</dc:creator>
  <cp:lastModifiedBy>Αικατερίνη Τσαχτσαρλή</cp:lastModifiedBy>
  <cp:revision>1</cp:revision>
  <dcterms:created xsi:type="dcterms:W3CDTF">2024-11-12T16:07:44Z</dcterms:created>
  <dcterms:modified xsi:type="dcterms:W3CDTF">2024-11-12T19:39:07Z</dcterms:modified>
</cp:coreProperties>
</file>