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7"/>
  </p:notesMasterIdLst>
  <p:handoutMasterIdLst>
    <p:handoutMasterId r:id="rId48"/>
  </p:handoutMasterIdLst>
  <p:sldIdLst>
    <p:sldId id="256" r:id="rId5"/>
    <p:sldId id="269" r:id="rId6"/>
    <p:sldId id="262" r:id="rId7"/>
    <p:sldId id="272" r:id="rId8"/>
    <p:sldId id="273" r:id="rId9"/>
    <p:sldId id="274" r:id="rId10"/>
    <p:sldId id="275" r:id="rId11"/>
    <p:sldId id="276" r:id="rId12"/>
    <p:sldId id="277" r:id="rId13"/>
    <p:sldId id="278" r:id="rId14"/>
    <p:sldId id="279" r:id="rId15"/>
    <p:sldId id="280" r:id="rId16"/>
    <p:sldId id="300" r:id="rId17"/>
    <p:sldId id="301" r:id="rId18"/>
    <p:sldId id="302" r:id="rId19"/>
    <p:sldId id="303" r:id="rId20"/>
    <p:sldId id="304" r:id="rId21"/>
    <p:sldId id="305" r:id="rId22"/>
    <p:sldId id="306" r:id="rId23"/>
    <p:sldId id="307" r:id="rId24"/>
    <p:sldId id="308" r:id="rId25"/>
    <p:sldId id="309" r:id="rId26"/>
    <p:sldId id="31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59" d="100"/>
          <a:sy n="59" d="100"/>
        </p:scale>
        <p:origin x="84" y="148"/>
      </p:cViewPr>
      <p:guideLst>
        <p:guide orient="horz" pos="2160"/>
        <p:guide pos="3840"/>
      </p:guideLst>
    </p:cSldViewPr>
  </p:slideViewPr>
  <p:notesTextViewPr>
    <p:cViewPr>
      <p:scale>
        <a:sx n="1" d="1"/>
        <a:sy n="1" d="1"/>
      </p:scale>
      <p:origin x="0" y="0"/>
    </p:cViewPr>
  </p:notesTextViewPr>
  <p:notesViewPr>
    <p:cSldViewPr snapToGrid="0" showGuides="1">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75B95-2407-47B5-AAC9-9386DAE29082}"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F9D5C354-E2AA-4DC8-8408-348950090EE7}">
      <dgm:prSet/>
      <dgm:spPr/>
      <dgm:t>
        <a:bodyPr/>
        <a:lstStyle/>
        <a:p>
          <a:r>
            <a:rPr lang="el-GR"/>
            <a:t>Ποιοι μιλούσαν τη λατινική γλώσσα και σε ποια περιοχή;</a:t>
          </a:r>
          <a:endParaRPr lang="en-US"/>
        </a:p>
      </dgm:t>
    </dgm:pt>
    <dgm:pt modelId="{0C0F79F2-10E4-4BAC-A8C8-3B3F9E7F0F35}" type="parTrans" cxnId="{CC6B164C-41FB-4973-AA09-887A70529902}">
      <dgm:prSet/>
      <dgm:spPr/>
      <dgm:t>
        <a:bodyPr/>
        <a:lstStyle/>
        <a:p>
          <a:endParaRPr lang="en-US"/>
        </a:p>
      </dgm:t>
    </dgm:pt>
    <dgm:pt modelId="{57E9F1A5-195A-492C-8B0A-7E5EDA26E495}" type="sibTrans" cxnId="{CC6B164C-41FB-4973-AA09-887A70529902}">
      <dgm:prSet/>
      <dgm:spPr>
        <a:ln w="28575">
          <a:solidFill>
            <a:schemeClr val="tx1"/>
          </a:solidFill>
        </a:ln>
      </dgm:spPr>
      <dgm:t>
        <a:bodyPr/>
        <a:lstStyle/>
        <a:p>
          <a:endParaRPr lang="en-US"/>
        </a:p>
      </dgm:t>
    </dgm:pt>
    <dgm:pt modelId="{7C1B99E1-14A9-4DA8-94F8-551E8F90100E}">
      <dgm:prSet/>
      <dgm:spPr/>
      <dgm:t>
        <a:bodyPr/>
        <a:lstStyle/>
        <a:p>
          <a:r>
            <a:rPr lang="el-GR"/>
            <a:t>Η Λατινική ήταν διάλεκτος των κατοίκων της περιοχής του Λατίου (</a:t>
          </a:r>
          <a:r>
            <a:rPr lang="en-US"/>
            <a:t>Lazio), </a:t>
          </a:r>
          <a:r>
            <a:rPr lang="el-GR"/>
            <a:t>όπου βρίσκεται και η Ρώμη.</a:t>
          </a:r>
          <a:endParaRPr lang="en-US"/>
        </a:p>
      </dgm:t>
    </dgm:pt>
    <dgm:pt modelId="{F7B6D2DB-C33F-47FA-BB53-8FA0882FBA20}" type="parTrans" cxnId="{B9CE055A-2923-4E75-AFCA-39C976AFFD0F}">
      <dgm:prSet/>
      <dgm:spPr/>
      <dgm:t>
        <a:bodyPr/>
        <a:lstStyle/>
        <a:p>
          <a:endParaRPr lang="en-US"/>
        </a:p>
      </dgm:t>
    </dgm:pt>
    <dgm:pt modelId="{E6E91337-3C5F-4B07-B28A-CA4FA3CBB2F6}" type="sibTrans" cxnId="{B9CE055A-2923-4E75-AFCA-39C976AFFD0F}">
      <dgm:prSet/>
      <dgm:spPr>
        <a:ln w="28575">
          <a:solidFill>
            <a:schemeClr val="tx1"/>
          </a:solidFill>
        </a:ln>
      </dgm:spPr>
      <dgm:t>
        <a:bodyPr/>
        <a:lstStyle/>
        <a:p>
          <a:endParaRPr lang="en-US"/>
        </a:p>
      </dgm:t>
    </dgm:pt>
    <dgm:pt modelId="{F8923F46-B1F6-4A3E-BDA4-C16D7367F72F}">
      <dgm:prSet/>
      <dgm:spPr/>
      <dgm:t>
        <a:bodyPr/>
        <a:lstStyle/>
        <a:p>
          <a:r>
            <a:rPr lang="el-GR"/>
            <a:t>Γιατί παρουσιάζει ομοιότητες με την Ελληνική γλώσσα;</a:t>
          </a:r>
          <a:endParaRPr lang="en-US"/>
        </a:p>
      </dgm:t>
    </dgm:pt>
    <dgm:pt modelId="{ACE5B314-54EF-4003-9D93-1DB48C5FDFA9}" type="parTrans" cxnId="{DD1F15D9-236A-4C9C-8BB7-FB21AD5DF679}">
      <dgm:prSet/>
      <dgm:spPr/>
      <dgm:t>
        <a:bodyPr/>
        <a:lstStyle/>
        <a:p>
          <a:endParaRPr lang="en-US"/>
        </a:p>
      </dgm:t>
    </dgm:pt>
    <dgm:pt modelId="{92736851-09CC-42E3-BFFA-E3DA15438075}" type="sibTrans" cxnId="{DD1F15D9-236A-4C9C-8BB7-FB21AD5DF679}">
      <dgm:prSet/>
      <dgm:spPr>
        <a:ln w="28575">
          <a:solidFill>
            <a:schemeClr val="tx1"/>
          </a:solidFill>
        </a:ln>
      </dgm:spPr>
      <dgm:t>
        <a:bodyPr/>
        <a:lstStyle/>
        <a:p>
          <a:endParaRPr lang="en-US"/>
        </a:p>
      </dgm:t>
    </dgm:pt>
    <dgm:pt modelId="{547AEEF9-029D-4939-9D51-25314EEF0ABF}">
      <dgm:prSet/>
      <dgm:spPr/>
      <dgm:t>
        <a:bodyPr/>
        <a:lstStyle/>
        <a:p>
          <a:r>
            <a:rPr lang="el-GR"/>
            <a:t>1. Λατινικά και Ελληνικά ανήκουν στην ινδοευρωπαϊκή γλωσσική οικογένεια (</a:t>
          </a:r>
          <a:r>
            <a:rPr lang="en-US"/>
            <a:t>duo-</a:t>
          </a:r>
          <a:r>
            <a:rPr lang="el-GR"/>
            <a:t>δύο, </a:t>
          </a:r>
          <a:r>
            <a:rPr lang="en-US"/>
            <a:t>fero-</a:t>
          </a:r>
          <a:r>
            <a:rPr lang="el-GR"/>
            <a:t>φέρω, </a:t>
          </a:r>
          <a:r>
            <a:rPr lang="en-US"/>
            <a:t>pater-</a:t>
          </a:r>
          <a:r>
            <a:rPr lang="el-GR"/>
            <a:t>πατήρ)</a:t>
          </a:r>
          <a:endParaRPr lang="en-US"/>
        </a:p>
      </dgm:t>
    </dgm:pt>
    <dgm:pt modelId="{53C30E1F-B7AA-4813-AA6C-14D61B13D2B7}" type="parTrans" cxnId="{4B55D0C5-2E6C-4050-9DFC-F58D37DD5AAC}">
      <dgm:prSet/>
      <dgm:spPr/>
      <dgm:t>
        <a:bodyPr/>
        <a:lstStyle/>
        <a:p>
          <a:endParaRPr lang="en-US"/>
        </a:p>
      </dgm:t>
    </dgm:pt>
    <dgm:pt modelId="{4ABFD4AE-B773-4DF3-964F-5E254AA82A3D}" type="sibTrans" cxnId="{4B55D0C5-2E6C-4050-9DFC-F58D37DD5AAC}">
      <dgm:prSet/>
      <dgm:spPr>
        <a:ln w="28575">
          <a:solidFill>
            <a:schemeClr val="tx1"/>
          </a:solidFill>
        </a:ln>
      </dgm:spPr>
      <dgm:t>
        <a:bodyPr/>
        <a:lstStyle/>
        <a:p>
          <a:endParaRPr lang="en-US"/>
        </a:p>
      </dgm:t>
    </dgm:pt>
    <dgm:pt modelId="{691ECF78-7450-4E04-A473-0905ECB99118}">
      <dgm:prSet/>
      <dgm:spPr/>
      <dgm:t>
        <a:bodyPr/>
        <a:lstStyle/>
        <a:p>
          <a:r>
            <a:rPr lang="el-GR"/>
            <a:t>2. Έλληνες και Ρωμαίοι είχαν επαφές ήδη από την εποχή του ελληνικού αποικισμού στην κεντρική και κάτω Ιταλία, καθώς και στη Σικελία (8</a:t>
          </a:r>
          <a:r>
            <a:rPr lang="el-GR" baseline="30000"/>
            <a:t>ος</a:t>
          </a:r>
          <a:r>
            <a:rPr lang="el-GR"/>
            <a:t> -7</a:t>
          </a:r>
          <a:r>
            <a:rPr lang="el-GR" baseline="30000"/>
            <a:t>ος</a:t>
          </a:r>
          <a:r>
            <a:rPr lang="el-GR"/>
            <a:t> αι. π.Χ)</a:t>
          </a:r>
          <a:endParaRPr lang="en-US"/>
        </a:p>
      </dgm:t>
    </dgm:pt>
    <dgm:pt modelId="{07E2F78D-162F-4627-857B-2BBDE6FB88FF}" type="parTrans" cxnId="{8281F55D-8845-4421-8A6C-18C18C5CB65B}">
      <dgm:prSet/>
      <dgm:spPr/>
      <dgm:t>
        <a:bodyPr/>
        <a:lstStyle/>
        <a:p>
          <a:endParaRPr lang="en-US"/>
        </a:p>
      </dgm:t>
    </dgm:pt>
    <dgm:pt modelId="{AF7CEC4F-CD2A-42E0-B8A3-E2E3875E863C}" type="sibTrans" cxnId="{8281F55D-8845-4421-8A6C-18C18C5CB65B}">
      <dgm:prSet/>
      <dgm:spPr>
        <a:ln w="28575">
          <a:solidFill>
            <a:schemeClr val="tx1"/>
          </a:solidFill>
        </a:ln>
      </dgm:spPr>
      <dgm:t>
        <a:bodyPr/>
        <a:lstStyle/>
        <a:p>
          <a:endParaRPr lang="en-US"/>
        </a:p>
      </dgm:t>
    </dgm:pt>
    <dgm:pt modelId="{1D7E23CF-C0C0-4B34-8B7A-F98A01222B1D}">
      <dgm:prSet/>
      <dgm:spPr/>
      <dgm:t>
        <a:bodyPr/>
        <a:lstStyle/>
        <a:p>
          <a:r>
            <a:rPr lang="el-GR"/>
            <a:t>3. οι Ρωμαίοι κατέκτησαν τον ελληνικό κόσμο (2</a:t>
          </a:r>
          <a:r>
            <a:rPr lang="el-GR" baseline="30000"/>
            <a:t>ος</a:t>
          </a:r>
          <a:r>
            <a:rPr lang="el-GR"/>
            <a:t> αι. π.Χ κ.ε.)</a:t>
          </a:r>
          <a:endParaRPr lang="en-US"/>
        </a:p>
      </dgm:t>
    </dgm:pt>
    <dgm:pt modelId="{E6536436-90E5-4527-8E33-2DA468029C8C}" type="parTrans" cxnId="{B0482054-C137-48CB-A8B1-E0F24560FCB2}">
      <dgm:prSet/>
      <dgm:spPr/>
      <dgm:t>
        <a:bodyPr/>
        <a:lstStyle/>
        <a:p>
          <a:endParaRPr lang="en-US"/>
        </a:p>
      </dgm:t>
    </dgm:pt>
    <dgm:pt modelId="{EC4A687A-20A5-4A21-8FF3-EA59E72601E4}" type="sibTrans" cxnId="{B0482054-C137-48CB-A8B1-E0F24560FCB2}">
      <dgm:prSet/>
      <dgm:spPr/>
      <dgm:t>
        <a:bodyPr/>
        <a:lstStyle/>
        <a:p>
          <a:endParaRPr lang="en-US"/>
        </a:p>
      </dgm:t>
    </dgm:pt>
    <dgm:pt modelId="{7F914D5E-49C2-4AFA-876A-1899EF8C097B}" type="pres">
      <dgm:prSet presAssocID="{6E175B95-2407-47B5-AAC9-9386DAE29082}" presName="Name0" presStyleCnt="0">
        <dgm:presLayoutVars>
          <dgm:dir/>
          <dgm:resizeHandles val="exact"/>
        </dgm:presLayoutVars>
      </dgm:prSet>
      <dgm:spPr/>
    </dgm:pt>
    <dgm:pt modelId="{CDDB237D-59FE-48DE-8F1A-26C9609BD2A3}" type="pres">
      <dgm:prSet presAssocID="{F9D5C354-E2AA-4DC8-8408-348950090EE7}" presName="node" presStyleLbl="node1" presStyleIdx="0" presStyleCnt="6">
        <dgm:presLayoutVars>
          <dgm:bulletEnabled val="1"/>
        </dgm:presLayoutVars>
      </dgm:prSet>
      <dgm:spPr/>
    </dgm:pt>
    <dgm:pt modelId="{2434C224-1440-4B62-AB10-27F3D145547E}" type="pres">
      <dgm:prSet presAssocID="{57E9F1A5-195A-492C-8B0A-7E5EDA26E495}" presName="sibTrans" presStyleLbl="sibTrans1D1" presStyleIdx="0" presStyleCnt="5"/>
      <dgm:spPr/>
    </dgm:pt>
    <dgm:pt modelId="{6628E425-633D-4D3E-85FA-80E90D62A874}" type="pres">
      <dgm:prSet presAssocID="{57E9F1A5-195A-492C-8B0A-7E5EDA26E495}" presName="connectorText" presStyleLbl="sibTrans1D1" presStyleIdx="0" presStyleCnt="5"/>
      <dgm:spPr/>
    </dgm:pt>
    <dgm:pt modelId="{0B343193-02F1-4786-9339-6658C601C6EC}" type="pres">
      <dgm:prSet presAssocID="{7C1B99E1-14A9-4DA8-94F8-551E8F90100E}" presName="node" presStyleLbl="node1" presStyleIdx="1" presStyleCnt="6">
        <dgm:presLayoutVars>
          <dgm:bulletEnabled val="1"/>
        </dgm:presLayoutVars>
      </dgm:prSet>
      <dgm:spPr/>
    </dgm:pt>
    <dgm:pt modelId="{B076956F-B0C7-4BE6-9D37-763C33599B90}" type="pres">
      <dgm:prSet presAssocID="{E6E91337-3C5F-4B07-B28A-CA4FA3CBB2F6}" presName="sibTrans" presStyleLbl="sibTrans1D1" presStyleIdx="1" presStyleCnt="5"/>
      <dgm:spPr/>
    </dgm:pt>
    <dgm:pt modelId="{2FFC69A1-79EC-4E05-8770-6AE97F82B307}" type="pres">
      <dgm:prSet presAssocID="{E6E91337-3C5F-4B07-B28A-CA4FA3CBB2F6}" presName="connectorText" presStyleLbl="sibTrans1D1" presStyleIdx="1" presStyleCnt="5"/>
      <dgm:spPr/>
    </dgm:pt>
    <dgm:pt modelId="{674B617D-D4E9-4C15-9834-4C29E2B9DBE4}" type="pres">
      <dgm:prSet presAssocID="{F8923F46-B1F6-4A3E-BDA4-C16D7367F72F}" presName="node" presStyleLbl="node1" presStyleIdx="2" presStyleCnt="6">
        <dgm:presLayoutVars>
          <dgm:bulletEnabled val="1"/>
        </dgm:presLayoutVars>
      </dgm:prSet>
      <dgm:spPr/>
    </dgm:pt>
    <dgm:pt modelId="{C83148AD-2449-4380-9D08-549618C92AC9}" type="pres">
      <dgm:prSet presAssocID="{92736851-09CC-42E3-BFFA-E3DA15438075}" presName="sibTrans" presStyleLbl="sibTrans1D1" presStyleIdx="2" presStyleCnt="5"/>
      <dgm:spPr/>
    </dgm:pt>
    <dgm:pt modelId="{8BF7DAE3-9CA0-4A23-B0E7-56A87CF13E8B}" type="pres">
      <dgm:prSet presAssocID="{92736851-09CC-42E3-BFFA-E3DA15438075}" presName="connectorText" presStyleLbl="sibTrans1D1" presStyleIdx="2" presStyleCnt="5"/>
      <dgm:spPr/>
    </dgm:pt>
    <dgm:pt modelId="{7D9B6FFC-5605-43F0-96A7-1F3F386BC9CE}" type="pres">
      <dgm:prSet presAssocID="{547AEEF9-029D-4939-9D51-25314EEF0ABF}" presName="node" presStyleLbl="node1" presStyleIdx="3" presStyleCnt="6">
        <dgm:presLayoutVars>
          <dgm:bulletEnabled val="1"/>
        </dgm:presLayoutVars>
      </dgm:prSet>
      <dgm:spPr/>
    </dgm:pt>
    <dgm:pt modelId="{4AD50931-B777-403A-9705-BECB159548FB}" type="pres">
      <dgm:prSet presAssocID="{4ABFD4AE-B773-4DF3-964F-5E254AA82A3D}" presName="sibTrans" presStyleLbl="sibTrans1D1" presStyleIdx="3" presStyleCnt="5"/>
      <dgm:spPr/>
    </dgm:pt>
    <dgm:pt modelId="{401F6427-C496-49BF-AF53-00409C78C4FD}" type="pres">
      <dgm:prSet presAssocID="{4ABFD4AE-B773-4DF3-964F-5E254AA82A3D}" presName="connectorText" presStyleLbl="sibTrans1D1" presStyleIdx="3" presStyleCnt="5"/>
      <dgm:spPr/>
    </dgm:pt>
    <dgm:pt modelId="{29BBAA8D-1FCB-434D-AD28-8B2A2AD6161E}" type="pres">
      <dgm:prSet presAssocID="{691ECF78-7450-4E04-A473-0905ECB99118}" presName="node" presStyleLbl="node1" presStyleIdx="4" presStyleCnt="6">
        <dgm:presLayoutVars>
          <dgm:bulletEnabled val="1"/>
        </dgm:presLayoutVars>
      </dgm:prSet>
      <dgm:spPr/>
    </dgm:pt>
    <dgm:pt modelId="{969BC4C3-6B30-4C5B-B953-D331C38B8B6A}" type="pres">
      <dgm:prSet presAssocID="{AF7CEC4F-CD2A-42E0-B8A3-E2E3875E863C}" presName="sibTrans" presStyleLbl="sibTrans1D1" presStyleIdx="4" presStyleCnt="5"/>
      <dgm:spPr/>
    </dgm:pt>
    <dgm:pt modelId="{ADD0A9C4-486A-43EC-BC6C-FB2503EB4EDB}" type="pres">
      <dgm:prSet presAssocID="{AF7CEC4F-CD2A-42E0-B8A3-E2E3875E863C}" presName="connectorText" presStyleLbl="sibTrans1D1" presStyleIdx="4" presStyleCnt="5"/>
      <dgm:spPr/>
    </dgm:pt>
    <dgm:pt modelId="{4B7E5622-F725-4CE7-8084-39988BB5588F}" type="pres">
      <dgm:prSet presAssocID="{1D7E23CF-C0C0-4B34-8B7A-F98A01222B1D}" presName="node" presStyleLbl="node1" presStyleIdx="5" presStyleCnt="6">
        <dgm:presLayoutVars>
          <dgm:bulletEnabled val="1"/>
        </dgm:presLayoutVars>
      </dgm:prSet>
      <dgm:spPr/>
    </dgm:pt>
  </dgm:ptLst>
  <dgm:cxnLst>
    <dgm:cxn modelId="{2CA92A16-07F4-46B0-A7D0-7F03EED80DFE}" type="presOf" srcId="{92736851-09CC-42E3-BFFA-E3DA15438075}" destId="{8BF7DAE3-9CA0-4A23-B0E7-56A87CF13E8B}" srcOrd="1" destOrd="0" presId="urn:microsoft.com/office/officeart/2016/7/layout/RepeatingBendingProcessNew"/>
    <dgm:cxn modelId="{D9CCD221-1E56-46D3-AE32-5CFA88C78337}" type="presOf" srcId="{E6E91337-3C5F-4B07-B28A-CA4FA3CBB2F6}" destId="{B076956F-B0C7-4BE6-9D37-763C33599B90}" srcOrd="0" destOrd="0" presId="urn:microsoft.com/office/officeart/2016/7/layout/RepeatingBendingProcessNew"/>
    <dgm:cxn modelId="{3D2E8329-FC20-4220-B623-20BC21DC0F92}" type="presOf" srcId="{AF7CEC4F-CD2A-42E0-B8A3-E2E3875E863C}" destId="{969BC4C3-6B30-4C5B-B953-D331C38B8B6A}" srcOrd="0" destOrd="0" presId="urn:microsoft.com/office/officeart/2016/7/layout/RepeatingBendingProcessNew"/>
    <dgm:cxn modelId="{12497835-3A0E-4D3E-9222-4BFB565068E2}" type="presOf" srcId="{547AEEF9-029D-4939-9D51-25314EEF0ABF}" destId="{7D9B6FFC-5605-43F0-96A7-1F3F386BC9CE}" srcOrd="0" destOrd="0" presId="urn:microsoft.com/office/officeart/2016/7/layout/RepeatingBendingProcessNew"/>
    <dgm:cxn modelId="{D551265B-ED10-4307-977C-B9B1626F07D4}" type="presOf" srcId="{57E9F1A5-195A-492C-8B0A-7E5EDA26E495}" destId="{2434C224-1440-4B62-AB10-27F3D145547E}" srcOrd="0" destOrd="0" presId="urn:microsoft.com/office/officeart/2016/7/layout/RepeatingBendingProcessNew"/>
    <dgm:cxn modelId="{FC80885B-E145-4D37-B192-601580101959}" type="presOf" srcId="{F9D5C354-E2AA-4DC8-8408-348950090EE7}" destId="{CDDB237D-59FE-48DE-8F1A-26C9609BD2A3}" srcOrd="0" destOrd="0" presId="urn:microsoft.com/office/officeart/2016/7/layout/RepeatingBendingProcessNew"/>
    <dgm:cxn modelId="{0207BD5C-64DC-47E4-B18F-D74BC23C667D}" type="presOf" srcId="{E6E91337-3C5F-4B07-B28A-CA4FA3CBB2F6}" destId="{2FFC69A1-79EC-4E05-8770-6AE97F82B307}" srcOrd="1" destOrd="0" presId="urn:microsoft.com/office/officeart/2016/7/layout/RepeatingBendingProcessNew"/>
    <dgm:cxn modelId="{8281F55D-8845-4421-8A6C-18C18C5CB65B}" srcId="{6E175B95-2407-47B5-AAC9-9386DAE29082}" destId="{691ECF78-7450-4E04-A473-0905ECB99118}" srcOrd="4" destOrd="0" parTransId="{07E2F78D-162F-4627-857B-2BBDE6FB88FF}" sibTransId="{AF7CEC4F-CD2A-42E0-B8A3-E2E3875E863C}"/>
    <dgm:cxn modelId="{DB997A6B-A806-4D4D-8C9E-B730C370158A}" type="presOf" srcId="{4ABFD4AE-B773-4DF3-964F-5E254AA82A3D}" destId="{401F6427-C496-49BF-AF53-00409C78C4FD}" srcOrd="1" destOrd="0" presId="urn:microsoft.com/office/officeart/2016/7/layout/RepeatingBendingProcessNew"/>
    <dgm:cxn modelId="{CC6B164C-41FB-4973-AA09-887A70529902}" srcId="{6E175B95-2407-47B5-AAC9-9386DAE29082}" destId="{F9D5C354-E2AA-4DC8-8408-348950090EE7}" srcOrd="0" destOrd="0" parTransId="{0C0F79F2-10E4-4BAC-A8C8-3B3F9E7F0F35}" sibTransId="{57E9F1A5-195A-492C-8B0A-7E5EDA26E495}"/>
    <dgm:cxn modelId="{9FB32971-01EE-47AB-88C7-4D521C2D9119}" type="presOf" srcId="{6E175B95-2407-47B5-AAC9-9386DAE29082}" destId="{7F914D5E-49C2-4AFA-876A-1899EF8C097B}" srcOrd="0" destOrd="0" presId="urn:microsoft.com/office/officeart/2016/7/layout/RepeatingBendingProcessNew"/>
    <dgm:cxn modelId="{214E8E52-5E47-4893-818E-9A6B7586ACD2}" type="presOf" srcId="{F8923F46-B1F6-4A3E-BDA4-C16D7367F72F}" destId="{674B617D-D4E9-4C15-9834-4C29E2B9DBE4}" srcOrd="0" destOrd="0" presId="urn:microsoft.com/office/officeart/2016/7/layout/RepeatingBendingProcessNew"/>
    <dgm:cxn modelId="{B0482054-C137-48CB-A8B1-E0F24560FCB2}" srcId="{6E175B95-2407-47B5-AAC9-9386DAE29082}" destId="{1D7E23CF-C0C0-4B34-8B7A-F98A01222B1D}" srcOrd="5" destOrd="0" parTransId="{E6536436-90E5-4527-8E33-2DA468029C8C}" sibTransId="{EC4A687A-20A5-4A21-8FF3-EA59E72601E4}"/>
    <dgm:cxn modelId="{B9CE055A-2923-4E75-AFCA-39C976AFFD0F}" srcId="{6E175B95-2407-47B5-AAC9-9386DAE29082}" destId="{7C1B99E1-14A9-4DA8-94F8-551E8F90100E}" srcOrd="1" destOrd="0" parTransId="{F7B6D2DB-C33F-47FA-BB53-8FA0882FBA20}" sibTransId="{E6E91337-3C5F-4B07-B28A-CA4FA3CBB2F6}"/>
    <dgm:cxn modelId="{CEF8268C-743A-4603-AFA8-AD34D267EA53}" type="presOf" srcId="{7C1B99E1-14A9-4DA8-94F8-551E8F90100E}" destId="{0B343193-02F1-4786-9339-6658C601C6EC}" srcOrd="0" destOrd="0" presId="urn:microsoft.com/office/officeart/2016/7/layout/RepeatingBendingProcessNew"/>
    <dgm:cxn modelId="{9A43DFA7-C9CC-492C-89F4-488AC6DBCE2C}" type="presOf" srcId="{691ECF78-7450-4E04-A473-0905ECB99118}" destId="{29BBAA8D-1FCB-434D-AD28-8B2A2AD6161E}" srcOrd="0" destOrd="0" presId="urn:microsoft.com/office/officeart/2016/7/layout/RepeatingBendingProcessNew"/>
    <dgm:cxn modelId="{B62F62AD-E6F7-45A7-9D53-3B8F1DF33E4B}" type="presOf" srcId="{1D7E23CF-C0C0-4B34-8B7A-F98A01222B1D}" destId="{4B7E5622-F725-4CE7-8084-39988BB5588F}" srcOrd="0" destOrd="0" presId="urn:microsoft.com/office/officeart/2016/7/layout/RepeatingBendingProcessNew"/>
    <dgm:cxn modelId="{4B55D0C5-2E6C-4050-9DFC-F58D37DD5AAC}" srcId="{6E175B95-2407-47B5-AAC9-9386DAE29082}" destId="{547AEEF9-029D-4939-9D51-25314EEF0ABF}" srcOrd="3" destOrd="0" parTransId="{53C30E1F-B7AA-4813-AA6C-14D61B13D2B7}" sibTransId="{4ABFD4AE-B773-4DF3-964F-5E254AA82A3D}"/>
    <dgm:cxn modelId="{2DA84BD1-57DD-42C2-B35F-7BFCDDBE092A}" type="presOf" srcId="{4ABFD4AE-B773-4DF3-964F-5E254AA82A3D}" destId="{4AD50931-B777-403A-9705-BECB159548FB}" srcOrd="0" destOrd="0" presId="urn:microsoft.com/office/officeart/2016/7/layout/RepeatingBendingProcessNew"/>
    <dgm:cxn modelId="{DD1F15D9-236A-4C9C-8BB7-FB21AD5DF679}" srcId="{6E175B95-2407-47B5-AAC9-9386DAE29082}" destId="{F8923F46-B1F6-4A3E-BDA4-C16D7367F72F}" srcOrd="2" destOrd="0" parTransId="{ACE5B314-54EF-4003-9D93-1DB48C5FDFA9}" sibTransId="{92736851-09CC-42E3-BFFA-E3DA15438075}"/>
    <dgm:cxn modelId="{9747AEE4-7F09-4330-85D0-8D4E1F4A6EAB}" type="presOf" srcId="{AF7CEC4F-CD2A-42E0-B8A3-E2E3875E863C}" destId="{ADD0A9C4-486A-43EC-BC6C-FB2503EB4EDB}" srcOrd="1" destOrd="0" presId="urn:microsoft.com/office/officeart/2016/7/layout/RepeatingBendingProcessNew"/>
    <dgm:cxn modelId="{2D0DF8F0-4FAE-46C5-87C5-429D352AFA62}" type="presOf" srcId="{92736851-09CC-42E3-BFFA-E3DA15438075}" destId="{C83148AD-2449-4380-9D08-549618C92AC9}" srcOrd="0" destOrd="0" presId="urn:microsoft.com/office/officeart/2016/7/layout/RepeatingBendingProcessNew"/>
    <dgm:cxn modelId="{5004A0FA-6B12-4A49-94C8-A9260D35DCB9}" type="presOf" srcId="{57E9F1A5-195A-492C-8B0A-7E5EDA26E495}" destId="{6628E425-633D-4D3E-85FA-80E90D62A874}" srcOrd="1" destOrd="0" presId="urn:microsoft.com/office/officeart/2016/7/layout/RepeatingBendingProcessNew"/>
    <dgm:cxn modelId="{DE8EEE23-0D11-4B68-BEF2-95A0AB00046C}" type="presParOf" srcId="{7F914D5E-49C2-4AFA-876A-1899EF8C097B}" destId="{CDDB237D-59FE-48DE-8F1A-26C9609BD2A3}" srcOrd="0" destOrd="0" presId="urn:microsoft.com/office/officeart/2016/7/layout/RepeatingBendingProcessNew"/>
    <dgm:cxn modelId="{16FFA3C2-E67D-4B7B-B945-94A253591C4D}" type="presParOf" srcId="{7F914D5E-49C2-4AFA-876A-1899EF8C097B}" destId="{2434C224-1440-4B62-AB10-27F3D145547E}" srcOrd="1" destOrd="0" presId="urn:microsoft.com/office/officeart/2016/7/layout/RepeatingBendingProcessNew"/>
    <dgm:cxn modelId="{CDD81D21-81BD-4BD0-B8AE-85E947E1AC58}" type="presParOf" srcId="{2434C224-1440-4B62-AB10-27F3D145547E}" destId="{6628E425-633D-4D3E-85FA-80E90D62A874}" srcOrd="0" destOrd="0" presId="urn:microsoft.com/office/officeart/2016/7/layout/RepeatingBendingProcessNew"/>
    <dgm:cxn modelId="{F28B90B7-00E5-418A-BDA3-BA36BFB44373}" type="presParOf" srcId="{7F914D5E-49C2-4AFA-876A-1899EF8C097B}" destId="{0B343193-02F1-4786-9339-6658C601C6EC}" srcOrd="2" destOrd="0" presId="urn:microsoft.com/office/officeart/2016/7/layout/RepeatingBendingProcessNew"/>
    <dgm:cxn modelId="{3EDA46B1-7E60-4CE6-BE36-0F194AE086EA}" type="presParOf" srcId="{7F914D5E-49C2-4AFA-876A-1899EF8C097B}" destId="{B076956F-B0C7-4BE6-9D37-763C33599B90}" srcOrd="3" destOrd="0" presId="urn:microsoft.com/office/officeart/2016/7/layout/RepeatingBendingProcessNew"/>
    <dgm:cxn modelId="{01D693FB-D448-4753-9940-21D0A0AB2765}" type="presParOf" srcId="{B076956F-B0C7-4BE6-9D37-763C33599B90}" destId="{2FFC69A1-79EC-4E05-8770-6AE97F82B307}" srcOrd="0" destOrd="0" presId="urn:microsoft.com/office/officeart/2016/7/layout/RepeatingBendingProcessNew"/>
    <dgm:cxn modelId="{374D7475-D667-4BA8-8EF0-B0C133F1B2DC}" type="presParOf" srcId="{7F914D5E-49C2-4AFA-876A-1899EF8C097B}" destId="{674B617D-D4E9-4C15-9834-4C29E2B9DBE4}" srcOrd="4" destOrd="0" presId="urn:microsoft.com/office/officeart/2016/7/layout/RepeatingBendingProcessNew"/>
    <dgm:cxn modelId="{1E348631-99E4-4C3C-A62E-B47BB48B82AF}" type="presParOf" srcId="{7F914D5E-49C2-4AFA-876A-1899EF8C097B}" destId="{C83148AD-2449-4380-9D08-549618C92AC9}" srcOrd="5" destOrd="0" presId="urn:microsoft.com/office/officeart/2016/7/layout/RepeatingBendingProcessNew"/>
    <dgm:cxn modelId="{FFBF6AF1-7AC9-471C-B2CB-5DB0E9F97822}" type="presParOf" srcId="{C83148AD-2449-4380-9D08-549618C92AC9}" destId="{8BF7DAE3-9CA0-4A23-B0E7-56A87CF13E8B}" srcOrd="0" destOrd="0" presId="urn:microsoft.com/office/officeart/2016/7/layout/RepeatingBendingProcessNew"/>
    <dgm:cxn modelId="{29504395-B9FB-41F0-835E-C59C78104420}" type="presParOf" srcId="{7F914D5E-49C2-4AFA-876A-1899EF8C097B}" destId="{7D9B6FFC-5605-43F0-96A7-1F3F386BC9CE}" srcOrd="6" destOrd="0" presId="urn:microsoft.com/office/officeart/2016/7/layout/RepeatingBendingProcessNew"/>
    <dgm:cxn modelId="{B5A562BE-9601-472B-A260-318461935893}" type="presParOf" srcId="{7F914D5E-49C2-4AFA-876A-1899EF8C097B}" destId="{4AD50931-B777-403A-9705-BECB159548FB}" srcOrd="7" destOrd="0" presId="urn:microsoft.com/office/officeart/2016/7/layout/RepeatingBendingProcessNew"/>
    <dgm:cxn modelId="{7FE556EB-D529-4C24-992C-164481AE2C3B}" type="presParOf" srcId="{4AD50931-B777-403A-9705-BECB159548FB}" destId="{401F6427-C496-49BF-AF53-00409C78C4FD}" srcOrd="0" destOrd="0" presId="urn:microsoft.com/office/officeart/2016/7/layout/RepeatingBendingProcessNew"/>
    <dgm:cxn modelId="{7F9AA14D-A59B-4EA6-934D-121D082B42DB}" type="presParOf" srcId="{7F914D5E-49C2-4AFA-876A-1899EF8C097B}" destId="{29BBAA8D-1FCB-434D-AD28-8B2A2AD6161E}" srcOrd="8" destOrd="0" presId="urn:microsoft.com/office/officeart/2016/7/layout/RepeatingBendingProcessNew"/>
    <dgm:cxn modelId="{437657C6-26A7-4794-89A7-E88162C9ACB5}" type="presParOf" srcId="{7F914D5E-49C2-4AFA-876A-1899EF8C097B}" destId="{969BC4C3-6B30-4C5B-B953-D331C38B8B6A}" srcOrd="9" destOrd="0" presId="urn:microsoft.com/office/officeart/2016/7/layout/RepeatingBendingProcessNew"/>
    <dgm:cxn modelId="{ABEC694C-0B97-48B6-BDB1-DAB37DE104B7}" type="presParOf" srcId="{969BC4C3-6B30-4C5B-B953-D331C38B8B6A}" destId="{ADD0A9C4-486A-43EC-BC6C-FB2503EB4EDB}" srcOrd="0" destOrd="0" presId="urn:microsoft.com/office/officeart/2016/7/layout/RepeatingBendingProcessNew"/>
    <dgm:cxn modelId="{2D31A1A1-B3B8-4FB7-94CD-694A1DDC45B6}" type="presParOf" srcId="{7F914D5E-49C2-4AFA-876A-1899EF8C097B}" destId="{4B7E5622-F725-4CE7-8084-39988BB5588F}"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2CB3E4-248C-4A7C-A36A-99F5A7BFCEA8}" type="doc">
      <dgm:prSet loTypeId="urn:microsoft.com/office/officeart/2005/8/layout/hierarchy1" loCatId="hierarchy" qsTypeId="urn:microsoft.com/office/officeart/2005/8/quickstyle/simple5" qsCatId="simple" csTypeId="urn:microsoft.com/office/officeart/2005/8/colors/accent2_2" csCatId="accent2" phldr="1"/>
      <dgm:spPr/>
      <dgm:t>
        <a:bodyPr/>
        <a:lstStyle/>
        <a:p>
          <a:endParaRPr lang="en-US"/>
        </a:p>
      </dgm:t>
    </dgm:pt>
    <dgm:pt modelId="{D0A3B50A-6DEB-452D-844B-0DE1612DF0AC}">
      <dgm:prSet custT="1"/>
      <dgm:spPr/>
      <dgm:t>
        <a:bodyPr/>
        <a:lstStyle/>
        <a:p>
          <a:r>
            <a:rPr lang="el-GR" sz="1800" b="0" i="0" dirty="0"/>
            <a:t>Ποια είναι η προέλευση του λατινικού αλφαβήτου;</a:t>
          </a:r>
          <a:endParaRPr lang="en-US" sz="1800" dirty="0"/>
        </a:p>
      </dgm:t>
    </dgm:pt>
    <dgm:pt modelId="{B4553CD5-EC28-40E6-AFBB-6F5AE075CC26}" type="parTrans" cxnId="{D109088A-4C06-4224-9BDF-2CD8DA0CFC8F}">
      <dgm:prSet/>
      <dgm:spPr/>
      <dgm:t>
        <a:bodyPr/>
        <a:lstStyle/>
        <a:p>
          <a:endParaRPr lang="en-US"/>
        </a:p>
      </dgm:t>
    </dgm:pt>
    <dgm:pt modelId="{02C04D8B-4571-4118-B55F-DDC294636B53}" type="sibTrans" cxnId="{D109088A-4C06-4224-9BDF-2CD8DA0CFC8F}">
      <dgm:prSet/>
      <dgm:spPr/>
      <dgm:t>
        <a:bodyPr/>
        <a:lstStyle/>
        <a:p>
          <a:endParaRPr lang="en-US"/>
        </a:p>
      </dgm:t>
    </dgm:pt>
    <dgm:pt modelId="{BFC79FAA-5928-4C89-8D71-6BA0DC240E93}">
      <dgm:prSet custT="1"/>
      <dgm:spPr/>
      <dgm:t>
        <a:bodyPr/>
        <a:lstStyle/>
        <a:p>
          <a:r>
            <a:rPr lang="el-GR" sz="1600" b="0" i="0" dirty="0"/>
            <a:t>Το λατινικό αλφάβητο που χρησιμοποιείται σήμερα παγκοσμίως έχει ελληνική προέλευση: οι Ρωμαίοι γνώρισαν μια παραλλαγή ελληνικού αλφαβήτου από την ελληνική αποικία της Κύμης (8</a:t>
          </a:r>
          <a:r>
            <a:rPr lang="el-GR" sz="1600" b="0" i="0" baseline="30000" dirty="0"/>
            <a:t>ος</a:t>
          </a:r>
          <a:r>
            <a:rPr lang="el-GR" sz="1600" b="0" i="0" dirty="0"/>
            <a:t> -7</a:t>
          </a:r>
          <a:r>
            <a:rPr lang="el-GR" sz="1600" b="0" i="0" baseline="30000" dirty="0"/>
            <a:t>ος</a:t>
          </a:r>
          <a:r>
            <a:rPr lang="el-GR" sz="1600" b="0" i="0" dirty="0"/>
            <a:t> αι. </a:t>
          </a:r>
          <a:r>
            <a:rPr lang="el-GR" sz="1600" b="0" i="0" dirty="0" err="1"/>
            <a:t>π.Χ</a:t>
          </a:r>
          <a:r>
            <a:rPr lang="el-GR" sz="1600" b="0" i="0" dirty="0"/>
            <a:t>)- κατά την πιθανότερη εκδοχή</a:t>
          </a:r>
          <a:r>
            <a:rPr lang="el-GR" sz="1400" b="0" i="0" dirty="0"/>
            <a:t>.</a:t>
          </a:r>
          <a:endParaRPr lang="en-US" sz="1400" dirty="0"/>
        </a:p>
      </dgm:t>
    </dgm:pt>
    <dgm:pt modelId="{A36AB903-ABCA-4CAB-9659-2DDF9723F6C6}" type="parTrans" cxnId="{89292429-0E87-4515-A34E-130836C42A4D}">
      <dgm:prSet/>
      <dgm:spPr/>
      <dgm:t>
        <a:bodyPr/>
        <a:lstStyle/>
        <a:p>
          <a:endParaRPr lang="en-US"/>
        </a:p>
      </dgm:t>
    </dgm:pt>
    <dgm:pt modelId="{2F625AE8-5C2F-4AEC-A42F-8192FB693D76}" type="sibTrans" cxnId="{89292429-0E87-4515-A34E-130836C42A4D}">
      <dgm:prSet/>
      <dgm:spPr/>
      <dgm:t>
        <a:bodyPr/>
        <a:lstStyle/>
        <a:p>
          <a:endParaRPr lang="en-US"/>
        </a:p>
      </dgm:t>
    </dgm:pt>
    <dgm:pt modelId="{ADA2429D-7BDC-4D3C-919B-14D9FCC433FA}" type="pres">
      <dgm:prSet presAssocID="{0C2CB3E4-248C-4A7C-A36A-99F5A7BFCEA8}" presName="hierChild1" presStyleCnt="0">
        <dgm:presLayoutVars>
          <dgm:chPref val="1"/>
          <dgm:dir/>
          <dgm:animOne val="branch"/>
          <dgm:animLvl val="lvl"/>
          <dgm:resizeHandles/>
        </dgm:presLayoutVars>
      </dgm:prSet>
      <dgm:spPr/>
    </dgm:pt>
    <dgm:pt modelId="{D5A9EC3A-E8EB-4CCE-B973-A955A9EDD6E5}" type="pres">
      <dgm:prSet presAssocID="{D0A3B50A-6DEB-452D-844B-0DE1612DF0AC}" presName="hierRoot1" presStyleCnt="0"/>
      <dgm:spPr/>
    </dgm:pt>
    <dgm:pt modelId="{ED7942CA-A5AA-4EE2-B6B8-1A37EEFEF315}" type="pres">
      <dgm:prSet presAssocID="{D0A3B50A-6DEB-452D-844B-0DE1612DF0AC}" presName="composite" presStyleCnt="0"/>
      <dgm:spPr/>
    </dgm:pt>
    <dgm:pt modelId="{73E87252-1295-43F4-9548-D25104E39288}" type="pres">
      <dgm:prSet presAssocID="{D0A3B50A-6DEB-452D-844B-0DE1612DF0AC}" presName="background" presStyleLbl="node0" presStyleIdx="0" presStyleCnt="2"/>
      <dgm:spPr/>
    </dgm:pt>
    <dgm:pt modelId="{0445B63F-D2D9-46CD-B1B8-E3743D6E2EF5}" type="pres">
      <dgm:prSet presAssocID="{D0A3B50A-6DEB-452D-844B-0DE1612DF0AC}" presName="text" presStyleLbl="fgAcc0" presStyleIdx="0" presStyleCnt="2">
        <dgm:presLayoutVars>
          <dgm:chPref val="3"/>
        </dgm:presLayoutVars>
      </dgm:prSet>
      <dgm:spPr/>
    </dgm:pt>
    <dgm:pt modelId="{D1F1F10C-4C80-4E27-810F-AE7EA4FAA4AA}" type="pres">
      <dgm:prSet presAssocID="{D0A3B50A-6DEB-452D-844B-0DE1612DF0AC}" presName="hierChild2" presStyleCnt="0"/>
      <dgm:spPr/>
    </dgm:pt>
    <dgm:pt modelId="{0837FD3F-DAAA-48F8-8D0C-D32ABEFB9433}" type="pres">
      <dgm:prSet presAssocID="{BFC79FAA-5928-4C89-8D71-6BA0DC240E93}" presName="hierRoot1" presStyleCnt="0"/>
      <dgm:spPr/>
    </dgm:pt>
    <dgm:pt modelId="{5337A543-6DC9-4C1E-9EE5-89872EB1D67B}" type="pres">
      <dgm:prSet presAssocID="{BFC79FAA-5928-4C89-8D71-6BA0DC240E93}" presName="composite" presStyleCnt="0"/>
      <dgm:spPr/>
    </dgm:pt>
    <dgm:pt modelId="{E824E3C0-1A21-4212-9533-11C0F6B6D0C6}" type="pres">
      <dgm:prSet presAssocID="{BFC79FAA-5928-4C89-8D71-6BA0DC240E93}" presName="background" presStyleLbl="node0" presStyleIdx="1" presStyleCnt="2"/>
      <dgm:spPr/>
    </dgm:pt>
    <dgm:pt modelId="{5776E634-99E1-4320-8457-4903ECBCB0B2}" type="pres">
      <dgm:prSet presAssocID="{BFC79FAA-5928-4C89-8D71-6BA0DC240E93}" presName="text" presStyleLbl="fgAcc0" presStyleIdx="1" presStyleCnt="2" custScaleX="111158" custScaleY="173886">
        <dgm:presLayoutVars>
          <dgm:chPref val="3"/>
        </dgm:presLayoutVars>
      </dgm:prSet>
      <dgm:spPr/>
    </dgm:pt>
    <dgm:pt modelId="{6DBC308C-D646-4228-937D-EF0306409C37}" type="pres">
      <dgm:prSet presAssocID="{BFC79FAA-5928-4C89-8D71-6BA0DC240E93}" presName="hierChild2" presStyleCnt="0"/>
      <dgm:spPr/>
    </dgm:pt>
  </dgm:ptLst>
  <dgm:cxnLst>
    <dgm:cxn modelId="{89292429-0E87-4515-A34E-130836C42A4D}" srcId="{0C2CB3E4-248C-4A7C-A36A-99F5A7BFCEA8}" destId="{BFC79FAA-5928-4C89-8D71-6BA0DC240E93}" srcOrd="1" destOrd="0" parTransId="{A36AB903-ABCA-4CAB-9659-2DDF9723F6C6}" sibTransId="{2F625AE8-5C2F-4AEC-A42F-8192FB693D76}"/>
    <dgm:cxn modelId="{8C826D58-BBF6-4E86-A6A7-37488A5A6175}" type="presOf" srcId="{0C2CB3E4-248C-4A7C-A36A-99F5A7BFCEA8}" destId="{ADA2429D-7BDC-4D3C-919B-14D9FCC433FA}" srcOrd="0" destOrd="0" presId="urn:microsoft.com/office/officeart/2005/8/layout/hierarchy1"/>
    <dgm:cxn modelId="{6D33E67E-B67B-4398-9D14-6A1C49BDEA90}" type="presOf" srcId="{BFC79FAA-5928-4C89-8D71-6BA0DC240E93}" destId="{5776E634-99E1-4320-8457-4903ECBCB0B2}" srcOrd="0" destOrd="0" presId="urn:microsoft.com/office/officeart/2005/8/layout/hierarchy1"/>
    <dgm:cxn modelId="{D109088A-4C06-4224-9BDF-2CD8DA0CFC8F}" srcId="{0C2CB3E4-248C-4A7C-A36A-99F5A7BFCEA8}" destId="{D0A3B50A-6DEB-452D-844B-0DE1612DF0AC}" srcOrd="0" destOrd="0" parTransId="{B4553CD5-EC28-40E6-AFBB-6F5AE075CC26}" sibTransId="{02C04D8B-4571-4118-B55F-DDC294636B53}"/>
    <dgm:cxn modelId="{71E854F5-66B1-4706-8D51-D7A59204DB80}" type="presOf" srcId="{D0A3B50A-6DEB-452D-844B-0DE1612DF0AC}" destId="{0445B63F-D2D9-46CD-B1B8-E3743D6E2EF5}" srcOrd="0" destOrd="0" presId="urn:microsoft.com/office/officeart/2005/8/layout/hierarchy1"/>
    <dgm:cxn modelId="{65FFD44A-5C06-41B6-98FE-89E716E37753}" type="presParOf" srcId="{ADA2429D-7BDC-4D3C-919B-14D9FCC433FA}" destId="{D5A9EC3A-E8EB-4CCE-B973-A955A9EDD6E5}" srcOrd="0" destOrd="0" presId="urn:microsoft.com/office/officeart/2005/8/layout/hierarchy1"/>
    <dgm:cxn modelId="{2CF52175-9E5C-4337-9F0C-AA5CA2EEC382}" type="presParOf" srcId="{D5A9EC3A-E8EB-4CCE-B973-A955A9EDD6E5}" destId="{ED7942CA-A5AA-4EE2-B6B8-1A37EEFEF315}" srcOrd="0" destOrd="0" presId="urn:microsoft.com/office/officeart/2005/8/layout/hierarchy1"/>
    <dgm:cxn modelId="{C2AC65D6-CC58-401F-A32A-FF774CB32BC7}" type="presParOf" srcId="{ED7942CA-A5AA-4EE2-B6B8-1A37EEFEF315}" destId="{73E87252-1295-43F4-9548-D25104E39288}" srcOrd="0" destOrd="0" presId="urn:microsoft.com/office/officeart/2005/8/layout/hierarchy1"/>
    <dgm:cxn modelId="{09D7B048-A1EA-446A-A9E8-73329F1DDC05}" type="presParOf" srcId="{ED7942CA-A5AA-4EE2-B6B8-1A37EEFEF315}" destId="{0445B63F-D2D9-46CD-B1B8-E3743D6E2EF5}" srcOrd="1" destOrd="0" presId="urn:microsoft.com/office/officeart/2005/8/layout/hierarchy1"/>
    <dgm:cxn modelId="{130CAE45-6A2B-4438-8F5F-5D5D9BD4AF4E}" type="presParOf" srcId="{D5A9EC3A-E8EB-4CCE-B973-A955A9EDD6E5}" destId="{D1F1F10C-4C80-4E27-810F-AE7EA4FAA4AA}" srcOrd="1" destOrd="0" presId="urn:microsoft.com/office/officeart/2005/8/layout/hierarchy1"/>
    <dgm:cxn modelId="{7A08CA26-3210-4388-A222-45289BC7256C}" type="presParOf" srcId="{ADA2429D-7BDC-4D3C-919B-14D9FCC433FA}" destId="{0837FD3F-DAAA-48F8-8D0C-D32ABEFB9433}" srcOrd="1" destOrd="0" presId="urn:microsoft.com/office/officeart/2005/8/layout/hierarchy1"/>
    <dgm:cxn modelId="{EE4D2DC4-0881-4199-8C68-4D16DE62557B}" type="presParOf" srcId="{0837FD3F-DAAA-48F8-8D0C-D32ABEFB9433}" destId="{5337A543-6DC9-4C1E-9EE5-89872EB1D67B}" srcOrd="0" destOrd="0" presId="urn:microsoft.com/office/officeart/2005/8/layout/hierarchy1"/>
    <dgm:cxn modelId="{BDEF551D-45AC-4112-838F-7103C2B789A6}" type="presParOf" srcId="{5337A543-6DC9-4C1E-9EE5-89872EB1D67B}" destId="{E824E3C0-1A21-4212-9533-11C0F6B6D0C6}" srcOrd="0" destOrd="0" presId="urn:microsoft.com/office/officeart/2005/8/layout/hierarchy1"/>
    <dgm:cxn modelId="{830FA5F4-6438-41A5-8501-046F4E393887}" type="presParOf" srcId="{5337A543-6DC9-4C1E-9EE5-89872EB1D67B}" destId="{5776E634-99E1-4320-8457-4903ECBCB0B2}" srcOrd="1" destOrd="0" presId="urn:microsoft.com/office/officeart/2005/8/layout/hierarchy1"/>
    <dgm:cxn modelId="{09169EA4-A72B-49C9-A188-21E0C2FE11BC}" type="presParOf" srcId="{0837FD3F-DAAA-48F8-8D0C-D32ABEFB9433}" destId="{6DBC308C-D646-4228-937D-EF0306409C37}"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F127B1-11CA-4172-9B57-DF89DB0CB631}"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C1542D03-2BA1-4F7D-92C8-AAB90AB9A101}">
      <dgm:prSet/>
      <dgm:spPr/>
      <dgm:t>
        <a:bodyPr/>
        <a:lstStyle/>
        <a:p>
          <a:r>
            <a:rPr lang="el-GR" b="0" i="0" baseline="0"/>
            <a:t>Πότε παράγονται αξιόλογα λατινικά λογοτεχνικά κείμενα;</a:t>
          </a:r>
          <a:endParaRPr lang="en-US"/>
        </a:p>
      </dgm:t>
    </dgm:pt>
    <dgm:pt modelId="{530BF261-8254-4CB4-A35B-A9A31A3CAF9A}" type="parTrans" cxnId="{59665CF9-2495-4CAB-9E3F-9CEA9806959B}">
      <dgm:prSet/>
      <dgm:spPr/>
      <dgm:t>
        <a:bodyPr/>
        <a:lstStyle/>
        <a:p>
          <a:endParaRPr lang="en-US"/>
        </a:p>
      </dgm:t>
    </dgm:pt>
    <dgm:pt modelId="{C940C244-F4EF-48E1-B5E8-5BA5CCE3F521}" type="sibTrans" cxnId="{59665CF9-2495-4CAB-9E3F-9CEA9806959B}">
      <dgm:prSet/>
      <dgm:spPr/>
      <dgm:t>
        <a:bodyPr/>
        <a:lstStyle/>
        <a:p>
          <a:endParaRPr lang="en-US"/>
        </a:p>
      </dgm:t>
    </dgm:pt>
    <dgm:pt modelId="{4AC00013-96F7-4F2F-A9B6-DDB9246B4CF9}">
      <dgm:prSet/>
      <dgm:spPr/>
      <dgm:t>
        <a:bodyPr/>
        <a:lstStyle/>
        <a:p>
          <a:r>
            <a:rPr lang="el-GR" b="0" i="0" baseline="0"/>
            <a:t>Μέχρι τον 3</a:t>
          </a:r>
          <a:r>
            <a:rPr lang="el-GR" b="0" i="0" baseline="30000"/>
            <a:t>ο</a:t>
          </a:r>
          <a:r>
            <a:rPr lang="el-GR" b="0" i="0" baseline="0"/>
            <a:t> αι. π.Χ έχουν σωθεί ελάχιστα γραπτά μνημεία χωρίς ιδιαίτερη λογοτεχνική αξία. Αξιόλογα λατινικά λογοτεχνικά κείμενα παράγονται μετά τη «συνάντηση» των Ρωμαίων με τους Έλληνες (περίπου το 240 π.Χ)</a:t>
          </a:r>
          <a:endParaRPr lang="en-US"/>
        </a:p>
      </dgm:t>
    </dgm:pt>
    <dgm:pt modelId="{5E8CD103-F2C6-4C7C-B7F2-1E2F4DE3A2E1}" type="parTrans" cxnId="{AC635387-1458-4E67-971D-0A65CD4D2904}">
      <dgm:prSet/>
      <dgm:spPr/>
      <dgm:t>
        <a:bodyPr/>
        <a:lstStyle/>
        <a:p>
          <a:endParaRPr lang="en-US"/>
        </a:p>
      </dgm:t>
    </dgm:pt>
    <dgm:pt modelId="{D34EC17B-2D29-4620-94B6-397F741803F7}" type="sibTrans" cxnId="{AC635387-1458-4E67-971D-0A65CD4D2904}">
      <dgm:prSet/>
      <dgm:spPr/>
      <dgm:t>
        <a:bodyPr/>
        <a:lstStyle/>
        <a:p>
          <a:endParaRPr lang="en-US"/>
        </a:p>
      </dgm:t>
    </dgm:pt>
    <dgm:pt modelId="{2FE75C5B-4CDB-4BAC-A9C3-5569A23F0D4D}" type="pres">
      <dgm:prSet presAssocID="{77F127B1-11CA-4172-9B57-DF89DB0CB631}" presName="Name0" presStyleCnt="0">
        <dgm:presLayoutVars>
          <dgm:dir/>
          <dgm:animLvl val="lvl"/>
          <dgm:resizeHandles val="exact"/>
        </dgm:presLayoutVars>
      </dgm:prSet>
      <dgm:spPr/>
    </dgm:pt>
    <dgm:pt modelId="{1F2EE1E9-A442-4151-AC61-D21B12300B9E}" type="pres">
      <dgm:prSet presAssocID="{4AC00013-96F7-4F2F-A9B6-DDB9246B4CF9}" presName="boxAndChildren" presStyleCnt="0"/>
      <dgm:spPr/>
    </dgm:pt>
    <dgm:pt modelId="{C0CAA8ED-08ED-444C-9665-EFB6C75BE193}" type="pres">
      <dgm:prSet presAssocID="{4AC00013-96F7-4F2F-A9B6-DDB9246B4CF9}" presName="parentTextBox" presStyleLbl="node1" presStyleIdx="0" presStyleCnt="2"/>
      <dgm:spPr/>
    </dgm:pt>
    <dgm:pt modelId="{24612614-6D40-45D0-AF83-16B123A9175A}" type="pres">
      <dgm:prSet presAssocID="{C940C244-F4EF-48E1-B5E8-5BA5CCE3F521}" presName="sp" presStyleCnt="0"/>
      <dgm:spPr/>
    </dgm:pt>
    <dgm:pt modelId="{927F83C6-60AD-429B-85A2-A609E2FE6A98}" type="pres">
      <dgm:prSet presAssocID="{C1542D03-2BA1-4F7D-92C8-AAB90AB9A101}" presName="arrowAndChildren" presStyleCnt="0"/>
      <dgm:spPr/>
    </dgm:pt>
    <dgm:pt modelId="{4BB83F34-8538-440B-BDDF-59453BA32ADC}" type="pres">
      <dgm:prSet presAssocID="{C1542D03-2BA1-4F7D-92C8-AAB90AB9A101}" presName="parentTextArrow" presStyleLbl="node1" presStyleIdx="1" presStyleCnt="2"/>
      <dgm:spPr/>
    </dgm:pt>
  </dgm:ptLst>
  <dgm:cxnLst>
    <dgm:cxn modelId="{06FF7E40-9AC5-4B78-86A2-78DEBF605F62}" type="presOf" srcId="{C1542D03-2BA1-4F7D-92C8-AAB90AB9A101}" destId="{4BB83F34-8538-440B-BDDF-59453BA32ADC}" srcOrd="0" destOrd="0" presId="urn:microsoft.com/office/officeart/2005/8/layout/process4"/>
    <dgm:cxn modelId="{AC635387-1458-4E67-971D-0A65CD4D2904}" srcId="{77F127B1-11CA-4172-9B57-DF89DB0CB631}" destId="{4AC00013-96F7-4F2F-A9B6-DDB9246B4CF9}" srcOrd="1" destOrd="0" parTransId="{5E8CD103-F2C6-4C7C-B7F2-1E2F4DE3A2E1}" sibTransId="{D34EC17B-2D29-4620-94B6-397F741803F7}"/>
    <dgm:cxn modelId="{893608AB-AFA1-4CEB-8C4F-FAA93950BC6F}" type="presOf" srcId="{77F127B1-11CA-4172-9B57-DF89DB0CB631}" destId="{2FE75C5B-4CDB-4BAC-A9C3-5569A23F0D4D}" srcOrd="0" destOrd="0" presId="urn:microsoft.com/office/officeart/2005/8/layout/process4"/>
    <dgm:cxn modelId="{F09497C4-70BE-4AD7-A867-680D5E791DD1}" type="presOf" srcId="{4AC00013-96F7-4F2F-A9B6-DDB9246B4CF9}" destId="{C0CAA8ED-08ED-444C-9665-EFB6C75BE193}" srcOrd="0" destOrd="0" presId="urn:microsoft.com/office/officeart/2005/8/layout/process4"/>
    <dgm:cxn modelId="{59665CF9-2495-4CAB-9E3F-9CEA9806959B}" srcId="{77F127B1-11CA-4172-9B57-DF89DB0CB631}" destId="{C1542D03-2BA1-4F7D-92C8-AAB90AB9A101}" srcOrd="0" destOrd="0" parTransId="{530BF261-8254-4CB4-A35B-A9A31A3CAF9A}" sibTransId="{C940C244-F4EF-48E1-B5E8-5BA5CCE3F521}"/>
    <dgm:cxn modelId="{40BCB476-C8DB-4CA2-AD06-35CF708400CF}" type="presParOf" srcId="{2FE75C5B-4CDB-4BAC-A9C3-5569A23F0D4D}" destId="{1F2EE1E9-A442-4151-AC61-D21B12300B9E}" srcOrd="0" destOrd="0" presId="urn:microsoft.com/office/officeart/2005/8/layout/process4"/>
    <dgm:cxn modelId="{8F71AFC0-CFE9-483E-8AA0-84EC731AD0E6}" type="presParOf" srcId="{1F2EE1E9-A442-4151-AC61-D21B12300B9E}" destId="{C0CAA8ED-08ED-444C-9665-EFB6C75BE193}" srcOrd="0" destOrd="0" presId="urn:microsoft.com/office/officeart/2005/8/layout/process4"/>
    <dgm:cxn modelId="{2DEDF53E-6A41-40B6-9F79-0D17DEF6E91B}" type="presParOf" srcId="{2FE75C5B-4CDB-4BAC-A9C3-5569A23F0D4D}" destId="{24612614-6D40-45D0-AF83-16B123A9175A}" srcOrd="1" destOrd="0" presId="urn:microsoft.com/office/officeart/2005/8/layout/process4"/>
    <dgm:cxn modelId="{4BCA972E-BDE2-4EB2-B622-08124471FEEA}" type="presParOf" srcId="{2FE75C5B-4CDB-4BAC-A9C3-5569A23F0D4D}" destId="{927F83C6-60AD-429B-85A2-A609E2FE6A98}" srcOrd="2" destOrd="0" presId="urn:microsoft.com/office/officeart/2005/8/layout/process4"/>
    <dgm:cxn modelId="{80FE11F1-589F-4146-91C5-536AA0A08B52}" type="presParOf" srcId="{927F83C6-60AD-429B-85A2-A609E2FE6A98}" destId="{4BB83F34-8538-440B-BDDF-59453BA32AD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4C224-1440-4B62-AB10-27F3D145547E}">
      <dsp:nvSpPr>
        <dsp:cNvPr id="0" name=""/>
        <dsp:cNvSpPr/>
      </dsp:nvSpPr>
      <dsp:spPr>
        <a:xfrm>
          <a:off x="2586975" y="980665"/>
          <a:ext cx="563240" cy="91440"/>
        </a:xfrm>
        <a:custGeom>
          <a:avLst/>
          <a:gdLst/>
          <a:ahLst/>
          <a:cxnLst/>
          <a:rect l="0" t="0" r="0" b="0"/>
          <a:pathLst>
            <a:path>
              <a:moveTo>
                <a:pt x="0" y="45720"/>
              </a:moveTo>
              <a:lnTo>
                <a:pt x="563240" y="45720"/>
              </a:lnTo>
            </a:path>
          </a:pathLst>
        </a:custGeom>
        <a:noFill/>
        <a:ln w="28575" cap="rnd"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53750" y="1023416"/>
        <a:ext cx="29692" cy="5938"/>
      </dsp:txXfrm>
    </dsp:sp>
    <dsp:sp modelId="{CDDB237D-59FE-48DE-8F1A-26C9609BD2A3}">
      <dsp:nvSpPr>
        <dsp:cNvPr id="0" name=""/>
        <dsp:cNvSpPr/>
      </dsp:nvSpPr>
      <dsp:spPr>
        <a:xfrm>
          <a:off x="6858" y="251810"/>
          <a:ext cx="2581916" cy="1549150"/>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516" tIns="132801" rIns="126516" bIns="132801" numCol="1" spcCol="1270" anchor="ctr" anchorCtr="0">
          <a:noAutofit/>
        </a:bodyPr>
        <a:lstStyle/>
        <a:p>
          <a:pPr marL="0" lvl="0" indent="0" algn="ctr" defTabSz="622300">
            <a:lnSpc>
              <a:spcPct val="90000"/>
            </a:lnSpc>
            <a:spcBef>
              <a:spcPct val="0"/>
            </a:spcBef>
            <a:spcAft>
              <a:spcPct val="35000"/>
            </a:spcAft>
            <a:buNone/>
          </a:pPr>
          <a:r>
            <a:rPr lang="el-GR" sz="1400" kern="1200"/>
            <a:t>Ποιοι μιλούσαν τη λατινική γλώσσα και σε ποια περιοχή;</a:t>
          </a:r>
          <a:endParaRPr lang="en-US" sz="1400" kern="1200"/>
        </a:p>
      </dsp:txBody>
      <dsp:txXfrm>
        <a:off x="6858" y="251810"/>
        <a:ext cx="2581916" cy="1549150"/>
      </dsp:txXfrm>
    </dsp:sp>
    <dsp:sp modelId="{B076956F-B0C7-4BE6-9D37-763C33599B90}">
      <dsp:nvSpPr>
        <dsp:cNvPr id="0" name=""/>
        <dsp:cNvSpPr/>
      </dsp:nvSpPr>
      <dsp:spPr>
        <a:xfrm>
          <a:off x="5762733" y="980665"/>
          <a:ext cx="563240" cy="91440"/>
        </a:xfrm>
        <a:custGeom>
          <a:avLst/>
          <a:gdLst/>
          <a:ahLst/>
          <a:cxnLst/>
          <a:rect l="0" t="0" r="0" b="0"/>
          <a:pathLst>
            <a:path>
              <a:moveTo>
                <a:pt x="0" y="45720"/>
              </a:moveTo>
              <a:lnTo>
                <a:pt x="563240" y="45720"/>
              </a:lnTo>
            </a:path>
          </a:pathLst>
        </a:custGeom>
        <a:noFill/>
        <a:ln w="28575" cap="rnd"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29507" y="1023416"/>
        <a:ext cx="29692" cy="5938"/>
      </dsp:txXfrm>
    </dsp:sp>
    <dsp:sp modelId="{0B343193-02F1-4786-9339-6658C601C6EC}">
      <dsp:nvSpPr>
        <dsp:cNvPr id="0" name=""/>
        <dsp:cNvSpPr/>
      </dsp:nvSpPr>
      <dsp:spPr>
        <a:xfrm>
          <a:off x="3182616" y="251810"/>
          <a:ext cx="2581916" cy="1549150"/>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516" tIns="132801" rIns="126516" bIns="132801" numCol="1" spcCol="1270" anchor="ctr" anchorCtr="0">
          <a:noAutofit/>
        </a:bodyPr>
        <a:lstStyle/>
        <a:p>
          <a:pPr marL="0" lvl="0" indent="0" algn="ctr" defTabSz="622300">
            <a:lnSpc>
              <a:spcPct val="90000"/>
            </a:lnSpc>
            <a:spcBef>
              <a:spcPct val="0"/>
            </a:spcBef>
            <a:spcAft>
              <a:spcPct val="35000"/>
            </a:spcAft>
            <a:buNone/>
          </a:pPr>
          <a:r>
            <a:rPr lang="el-GR" sz="1400" kern="1200"/>
            <a:t>Η Λατινική ήταν διάλεκτος των κατοίκων της περιοχής του Λατίου (</a:t>
          </a:r>
          <a:r>
            <a:rPr lang="en-US" sz="1400" kern="1200"/>
            <a:t>Lazio), </a:t>
          </a:r>
          <a:r>
            <a:rPr lang="el-GR" sz="1400" kern="1200"/>
            <a:t>όπου βρίσκεται και η Ρώμη.</a:t>
          </a:r>
          <a:endParaRPr lang="en-US" sz="1400" kern="1200"/>
        </a:p>
      </dsp:txBody>
      <dsp:txXfrm>
        <a:off x="3182616" y="251810"/>
        <a:ext cx="2581916" cy="1549150"/>
      </dsp:txXfrm>
    </dsp:sp>
    <dsp:sp modelId="{C83148AD-2449-4380-9D08-549618C92AC9}">
      <dsp:nvSpPr>
        <dsp:cNvPr id="0" name=""/>
        <dsp:cNvSpPr/>
      </dsp:nvSpPr>
      <dsp:spPr>
        <a:xfrm>
          <a:off x="1297817" y="1799160"/>
          <a:ext cx="6351515" cy="563240"/>
        </a:xfrm>
        <a:custGeom>
          <a:avLst/>
          <a:gdLst/>
          <a:ahLst/>
          <a:cxnLst/>
          <a:rect l="0" t="0" r="0" b="0"/>
          <a:pathLst>
            <a:path>
              <a:moveTo>
                <a:pt x="6351515" y="0"/>
              </a:moveTo>
              <a:lnTo>
                <a:pt x="6351515" y="298720"/>
              </a:lnTo>
              <a:lnTo>
                <a:pt x="0" y="298720"/>
              </a:lnTo>
              <a:lnTo>
                <a:pt x="0" y="563240"/>
              </a:lnTo>
            </a:path>
          </a:pathLst>
        </a:custGeom>
        <a:noFill/>
        <a:ln w="28575" cap="rnd"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4094" y="2077811"/>
        <a:ext cx="318960" cy="5938"/>
      </dsp:txXfrm>
    </dsp:sp>
    <dsp:sp modelId="{674B617D-D4E9-4C15-9834-4C29E2B9DBE4}">
      <dsp:nvSpPr>
        <dsp:cNvPr id="0" name=""/>
        <dsp:cNvSpPr/>
      </dsp:nvSpPr>
      <dsp:spPr>
        <a:xfrm>
          <a:off x="6358374" y="251810"/>
          <a:ext cx="2581916" cy="1549150"/>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516" tIns="132801" rIns="126516" bIns="132801" numCol="1" spcCol="1270" anchor="ctr" anchorCtr="0">
          <a:noAutofit/>
        </a:bodyPr>
        <a:lstStyle/>
        <a:p>
          <a:pPr marL="0" lvl="0" indent="0" algn="ctr" defTabSz="622300">
            <a:lnSpc>
              <a:spcPct val="90000"/>
            </a:lnSpc>
            <a:spcBef>
              <a:spcPct val="0"/>
            </a:spcBef>
            <a:spcAft>
              <a:spcPct val="35000"/>
            </a:spcAft>
            <a:buNone/>
          </a:pPr>
          <a:r>
            <a:rPr lang="el-GR" sz="1400" kern="1200"/>
            <a:t>Γιατί παρουσιάζει ομοιότητες με την Ελληνική γλώσσα;</a:t>
          </a:r>
          <a:endParaRPr lang="en-US" sz="1400" kern="1200"/>
        </a:p>
      </dsp:txBody>
      <dsp:txXfrm>
        <a:off x="6358374" y="251810"/>
        <a:ext cx="2581916" cy="1549150"/>
      </dsp:txXfrm>
    </dsp:sp>
    <dsp:sp modelId="{4AD50931-B777-403A-9705-BECB159548FB}">
      <dsp:nvSpPr>
        <dsp:cNvPr id="0" name=""/>
        <dsp:cNvSpPr/>
      </dsp:nvSpPr>
      <dsp:spPr>
        <a:xfrm>
          <a:off x="2586975" y="3123656"/>
          <a:ext cx="563240" cy="91440"/>
        </a:xfrm>
        <a:custGeom>
          <a:avLst/>
          <a:gdLst/>
          <a:ahLst/>
          <a:cxnLst/>
          <a:rect l="0" t="0" r="0" b="0"/>
          <a:pathLst>
            <a:path>
              <a:moveTo>
                <a:pt x="0" y="45720"/>
              </a:moveTo>
              <a:lnTo>
                <a:pt x="563240" y="45720"/>
              </a:lnTo>
            </a:path>
          </a:pathLst>
        </a:custGeom>
        <a:noFill/>
        <a:ln w="28575" cap="rnd"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53750" y="3166407"/>
        <a:ext cx="29692" cy="5938"/>
      </dsp:txXfrm>
    </dsp:sp>
    <dsp:sp modelId="{7D9B6FFC-5605-43F0-96A7-1F3F386BC9CE}">
      <dsp:nvSpPr>
        <dsp:cNvPr id="0" name=""/>
        <dsp:cNvSpPr/>
      </dsp:nvSpPr>
      <dsp:spPr>
        <a:xfrm>
          <a:off x="6858" y="2394801"/>
          <a:ext cx="2581916" cy="1549150"/>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516" tIns="132801" rIns="126516" bIns="132801" numCol="1" spcCol="1270" anchor="ctr" anchorCtr="0">
          <a:noAutofit/>
        </a:bodyPr>
        <a:lstStyle/>
        <a:p>
          <a:pPr marL="0" lvl="0" indent="0" algn="ctr" defTabSz="622300">
            <a:lnSpc>
              <a:spcPct val="90000"/>
            </a:lnSpc>
            <a:spcBef>
              <a:spcPct val="0"/>
            </a:spcBef>
            <a:spcAft>
              <a:spcPct val="35000"/>
            </a:spcAft>
            <a:buNone/>
          </a:pPr>
          <a:r>
            <a:rPr lang="el-GR" sz="1400" kern="1200"/>
            <a:t>1. Λατινικά και Ελληνικά ανήκουν στην ινδοευρωπαϊκή γλωσσική οικογένεια (</a:t>
          </a:r>
          <a:r>
            <a:rPr lang="en-US" sz="1400" kern="1200"/>
            <a:t>duo-</a:t>
          </a:r>
          <a:r>
            <a:rPr lang="el-GR" sz="1400" kern="1200"/>
            <a:t>δύο, </a:t>
          </a:r>
          <a:r>
            <a:rPr lang="en-US" sz="1400" kern="1200"/>
            <a:t>fero-</a:t>
          </a:r>
          <a:r>
            <a:rPr lang="el-GR" sz="1400" kern="1200"/>
            <a:t>φέρω, </a:t>
          </a:r>
          <a:r>
            <a:rPr lang="en-US" sz="1400" kern="1200"/>
            <a:t>pater-</a:t>
          </a:r>
          <a:r>
            <a:rPr lang="el-GR" sz="1400" kern="1200"/>
            <a:t>πατήρ)</a:t>
          </a:r>
          <a:endParaRPr lang="en-US" sz="1400" kern="1200"/>
        </a:p>
      </dsp:txBody>
      <dsp:txXfrm>
        <a:off x="6858" y="2394801"/>
        <a:ext cx="2581916" cy="1549150"/>
      </dsp:txXfrm>
    </dsp:sp>
    <dsp:sp modelId="{969BC4C3-6B30-4C5B-B953-D331C38B8B6A}">
      <dsp:nvSpPr>
        <dsp:cNvPr id="0" name=""/>
        <dsp:cNvSpPr/>
      </dsp:nvSpPr>
      <dsp:spPr>
        <a:xfrm>
          <a:off x="5762733" y="3123656"/>
          <a:ext cx="563240" cy="91440"/>
        </a:xfrm>
        <a:custGeom>
          <a:avLst/>
          <a:gdLst/>
          <a:ahLst/>
          <a:cxnLst/>
          <a:rect l="0" t="0" r="0" b="0"/>
          <a:pathLst>
            <a:path>
              <a:moveTo>
                <a:pt x="0" y="45720"/>
              </a:moveTo>
              <a:lnTo>
                <a:pt x="563240" y="45720"/>
              </a:lnTo>
            </a:path>
          </a:pathLst>
        </a:custGeom>
        <a:noFill/>
        <a:ln w="28575" cap="rnd"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29507" y="3166407"/>
        <a:ext cx="29692" cy="5938"/>
      </dsp:txXfrm>
    </dsp:sp>
    <dsp:sp modelId="{29BBAA8D-1FCB-434D-AD28-8B2A2AD6161E}">
      <dsp:nvSpPr>
        <dsp:cNvPr id="0" name=""/>
        <dsp:cNvSpPr/>
      </dsp:nvSpPr>
      <dsp:spPr>
        <a:xfrm>
          <a:off x="3182616" y="2394801"/>
          <a:ext cx="2581916" cy="1549150"/>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516" tIns="132801" rIns="126516" bIns="132801" numCol="1" spcCol="1270" anchor="ctr" anchorCtr="0">
          <a:noAutofit/>
        </a:bodyPr>
        <a:lstStyle/>
        <a:p>
          <a:pPr marL="0" lvl="0" indent="0" algn="ctr" defTabSz="622300">
            <a:lnSpc>
              <a:spcPct val="90000"/>
            </a:lnSpc>
            <a:spcBef>
              <a:spcPct val="0"/>
            </a:spcBef>
            <a:spcAft>
              <a:spcPct val="35000"/>
            </a:spcAft>
            <a:buNone/>
          </a:pPr>
          <a:r>
            <a:rPr lang="el-GR" sz="1400" kern="1200"/>
            <a:t>2. Έλληνες και Ρωμαίοι είχαν επαφές ήδη από την εποχή του ελληνικού αποικισμού στην κεντρική και κάτω Ιταλία, καθώς και στη Σικελία (8</a:t>
          </a:r>
          <a:r>
            <a:rPr lang="el-GR" sz="1400" kern="1200" baseline="30000"/>
            <a:t>ος</a:t>
          </a:r>
          <a:r>
            <a:rPr lang="el-GR" sz="1400" kern="1200"/>
            <a:t> -7</a:t>
          </a:r>
          <a:r>
            <a:rPr lang="el-GR" sz="1400" kern="1200" baseline="30000"/>
            <a:t>ος</a:t>
          </a:r>
          <a:r>
            <a:rPr lang="el-GR" sz="1400" kern="1200"/>
            <a:t> αι. π.Χ)</a:t>
          </a:r>
          <a:endParaRPr lang="en-US" sz="1400" kern="1200"/>
        </a:p>
      </dsp:txBody>
      <dsp:txXfrm>
        <a:off x="3182616" y="2394801"/>
        <a:ext cx="2581916" cy="1549150"/>
      </dsp:txXfrm>
    </dsp:sp>
    <dsp:sp modelId="{4B7E5622-F725-4CE7-8084-39988BB5588F}">
      <dsp:nvSpPr>
        <dsp:cNvPr id="0" name=""/>
        <dsp:cNvSpPr/>
      </dsp:nvSpPr>
      <dsp:spPr>
        <a:xfrm>
          <a:off x="6358374" y="2394801"/>
          <a:ext cx="2581916" cy="1549150"/>
        </a:xfrm>
        <a:prstGeom prst="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6516" tIns="132801" rIns="126516" bIns="132801" numCol="1" spcCol="1270" anchor="ctr" anchorCtr="0">
          <a:noAutofit/>
        </a:bodyPr>
        <a:lstStyle/>
        <a:p>
          <a:pPr marL="0" lvl="0" indent="0" algn="ctr" defTabSz="622300">
            <a:lnSpc>
              <a:spcPct val="90000"/>
            </a:lnSpc>
            <a:spcBef>
              <a:spcPct val="0"/>
            </a:spcBef>
            <a:spcAft>
              <a:spcPct val="35000"/>
            </a:spcAft>
            <a:buNone/>
          </a:pPr>
          <a:r>
            <a:rPr lang="el-GR" sz="1400" kern="1200"/>
            <a:t>3. οι Ρωμαίοι κατέκτησαν τον ελληνικό κόσμο (2</a:t>
          </a:r>
          <a:r>
            <a:rPr lang="el-GR" sz="1400" kern="1200" baseline="30000"/>
            <a:t>ος</a:t>
          </a:r>
          <a:r>
            <a:rPr lang="el-GR" sz="1400" kern="1200"/>
            <a:t> αι. π.Χ κ.ε.)</a:t>
          </a:r>
          <a:endParaRPr lang="en-US" sz="1400" kern="1200"/>
        </a:p>
      </dsp:txBody>
      <dsp:txXfrm>
        <a:off x="6358374" y="2394801"/>
        <a:ext cx="2581916" cy="1549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87252-1295-43F4-9548-D25104E39288}">
      <dsp:nvSpPr>
        <dsp:cNvPr id="0" name=""/>
        <dsp:cNvSpPr/>
      </dsp:nvSpPr>
      <dsp:spPr>
        <a:xfrm>
          <a:off x="2428" y="362967"/>
          <a:ext cx="2529059" cy="1605952"/>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0445B63F-D2D9-46CD-B1B8-E3743D6E2EF5}">
      <dsp:nvSpPr>
        <dsp:cNvPr id="0" name=""/>
        <dsp:cNvSpPr/>
      </dsp:nvSpPr>
      <dsp:spPr>
        <a:xfrm>
          <a:off x="283435" y="629924"/>
          <a:ext cx="2529059" cy="1605952"/>
        </a:xfrm>
        <a:prstGeom prst="roundRect">
          <a:avLst>
            <a:gd name="adj" fmla="val 10000"/>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0" i="0" kern="1200" dirty="0"/>
            <a:t>Ποια είναι η προέλευση του λατινικού αλφαβήτου;</a:t>
          </a:r>
          <a:endParaRPr lang="en-US" sz="1800" kern="1200" dirty="0"/>
        </a:p>
      </dsp:txBody>
      <dsp:txXfrm>
        <a:off x="330472" y="676961"/>
        <a:ext cx="2434985" cy="1511878"/>
      </dsp:txXfrm>
    </dsp:sp>
    <dsp:sp modelId="{E824E3C0-1A21-4212-9533-11C0F6B6D0C6}">
      <dsp:nvSpPr>
        <dsp:cNvPr id="0" name=""/>
        <dsp:cNvSpPr/>
      </dsp:nvSpPr>
      <dsp:spPr>
        <a:xfrm>
          <a:off x="3093501" y="362967"/>
          <a:ext cx="2811252" cy="2792527"/>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5776E634-99E1-4320-8457-4903ECBCB0B2}">
      <dsp:nvSpPr>
        <dsp:cNvPr id="0" name=""/>
        <dsp:cNvSpPr/>
      </dsp:nvSpPr>
      <dsp:spPr>
        <a:xfrm>
          <a:off x="3374508" y="629924"/>
          <a:ext cx="2811252" cy="2792527"/>
        </a:xfrm>
        <a:prstGeom prst="roundRect">
          <a:avLst>
            <a:gd name="adj" fmla="val 10000"/>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0" i="0" kern="1200" dirty="0"/>
            <a:t>Το λατινικό αλφάβητο που χρησιμοποιείται σήμερα παγκοσμίως έχει ελληνική προέλευση: οι Ρωμαίοι γνώρισαν μια παραλλαγή ελληνικού αλφαβήτου από την ελληνική αποικία της Κύμης (8</a:t>
          </a:r>
          <a:r>
            <a:rPr lang="el-GR" sz="1600" b="0" i="0" kern="1200" baseline="30000" dirty="0"/>
            <a:t>ος</a:t>
          </a:r>
          <a:r>
            <a:rPr lang="el-GR" sz="1600" b="0" i="0" kern="1200" dirty="0"/>
            <a:t> -7</a:t>
          </a:r>
          <a:r>
            <a:rPr lang="el-GR" sz="1600" b="0" i="0" kern="1200" baseline="30000" dirty="0"/>
            <a:t>ος</a:t>
          </a:r>
          <a:r>
            <a:rPr lang="el-GR" sz="1600" b="0" i="0" kern="1200" dirty="0"/>
            <a:t> αι. </a:t>
          </a:r>
          <a:r>
            <a:rPr lang="el-GR" sz="1600" b="0" i="0" kern="1200" dirty="0" err="1"/>
            <a:t>π.Χ</a:t>
          </a:r>
          <a:r>
            <a:rPr lang="el-GR" sz="1600" b="0" i="0" kern="1200" dirty="0"/>
            <a:t>)- κατά την πιθανότερη εκδοχή</a:t>
          </a:r>
          <a:r>
            <a:rPr lang="el-GR" sz="1400" b="0" i="0" kern="1200" dirty="0"/>
            <a:t>.</a:t>
          </a:r>
          <a:endParaRPr lang="en-US" sz="1400" kern="1200" dirty="0"/>
        </a:p>
      </dsp:txBody>
      <dsp:txXfrm>
        <a:off x="3456298" y="711714"/>
        <a:ext cx="2647672" cy="2628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AA8ED-08ED-444C-9665-EFB6C75BE193}">
      <dsp:nvSpPr>
        <dsp:cNvPr id="0" name=""/>
        <dsp:cNvSpPr/>
      </dsp:nvSpPr>
      <dsp:spPr>
        <a:xfrm>
          <a:off x="0" y="2532365"/>
          <a:ext cx="4396339" cy="16615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l-GR" sz="1600" b="0" i="0" kern="1200" baseline="0"/>
            <a:t>Μέχρι τον 3</a:t>
          </a:r>
          <a:r>
            <a:rPr lang="el-GR" sz="1600" b="0" i="0" kern="1200" baseline="30000"/>
            <a:t>ο</a:t>
          </a:r>
          <a:r>
            <a:rPr lang="el-GR" sz="1600" b="0" i="0" kern="1200" baseline="0"/>
            <a:t> αι. π.Χ έχουν σωθεί ελάχιστα γραπτά μνημεία χωρίς ιδιαίτερη λογοτεχνική αξία. Αξιόλογα λατινικά λογοτεχνικά κείμενα παράγονται μετά τη «συνάντηση» των Ρωμαίων με τους Έλληνες (περίπου το 240 π.Χ)</a:t>
          </a:r>
          <a:endParaRPr lang="en-US" sz="1600" kern="1200"/>
        </a:p>
      </dsp:txBody>
      <dsp:txXfrm>
        <a:off x="0" y="2532365"/>
        <a:ext cx="4396339" cy="1661505"/>
      </dsp:txXfrm>
    </dsp:sp>
    <dsp:sp modelId="{4BB83F34-8538-440B-BDDF-59453BA32ADC}">
      <dsp:nvSpPr>
        <dsp:cNvPr id="0" name=""/>
        <dsp:cNvSpPr/>
      </dsp:nvSpPr>
      <dsp:spPr>
        <a:xfrm rot="10800000">
          <a:off x="0" y="1891"/>
          <a:ext cx="4396339" cy="2555395"/>
        </a:xfrm>
        <a:prstGeom prst="upArrowCallo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l-GR" sz="1600" b="0" i="0" kern="1200" baseline="0"/>
            <a:t>Πότε παράγονται αξιόλογα λατινικά λογοτεχνικά κείμενα;</a:t>
          </a:r>
          <a:endParaRPr lang="en-US" sz="1600" kern="1200"/>
        </a:p>
      </dsp:txBody>
      <dsp:txXfrm rot="10800000">
        <a:off x="0" y="1891"/>
        <a:ext cx="4396339" cy="166041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a:latin typeface="Arial" panose="020B0604020202020204" pitchFamily="34" charset="0"/>
            </a:endParaRPr>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412E30F-5349-4902-8BC2-69D58F8EF02B}" type="datetime1">
              <a:rPr lang="el-GR" smtClean="0">
                <a:latin typeface="Arial" panose="020B0604020202020204" pitchFamily="34" charset="0"/>
              </a:rPr>
              <a:t>26/4/2025</a:t>
            </a:fld>
            <a:endParaRPr lang="el-GR">
              <a:latin typeface="Arial" panose="020B0604020202020204" pitchFamily="34" charset="0"/>
            </a:endParaRPr>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a:latin typeface="Arial" panose="020B0604020202020204" pitchFamily="34" charset="0"/>
            </a:endParaRPr>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6834459-7356-44BF-850D-8B30C4FB3B6B}" type="slidenum">
              <a:rPr lang="el-GR">
                <a:latin typeface="Arial" panose="020B0604020202020204" pitchFamily="34" charset="0"/>
              </a:rPr>
              <a:t>‹#›</a:t>
            </a:fld>
            <a:endParaRPr lang="el-GR">
              <a:latin typeface="Arial" panose="020B0604020202020204" pitchFamily="34" charset="0"/>
            </a:endParaRPr>
          </a:p>
        </p:txBody>
      </p:sp>
    </p:spTree>
    <p:extLst>
      <p:ext uri="{BB962C8B-B14F-4D97-AF65-F5344CB8AC3E}">
        <p14:creationId xmlns:p14="http://schemas.microsoft.com/office/powerpoint/2010/main" val="2469016529"/>
      </p:ext>
    </p:extLst>
  </p:cSld>
  <p:clrMap bg1="dk1" tx1="lt1" bg2="dk2" tx2="lt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l-GR" noProof="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CF91AB57-D5D0-40C8-A484-CE588D7256AC}" type="datetime1">
              <a:rPr lang="el-GR" noProof="0" smtClean="0"/>
              <a:t>26/4/2025</a:t>
            </a:fld>
            <a:endParaRPr lang="el-GR" noProof="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a:t>Κάντε κλικ για επεξεργασία των στυλ κειμένου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l-GR" noProof="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0A3C37BE-C303-496D-B5CD-85F2937540FC}" type="slidenum">
              <a:rPr lang="el-GR" noProof="0" smtClean="0"/>
              <a:pPr/>
              <a:t>‹#›</a:t>
            </a:fld>
            <a:endParaRPr lang="el-GR" noProof="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r>
              <a:rPr lang="el-GR" b="1" i="1">
                <a:latin typeface="Arial" pitchFamily="34" charset="0"/>
                <a:cs typeface="Arial" pitchFamily="34" charset="0"/>
              </a:rPr>
              <a:t>ΣΗΜΕΙΩΣΗ:</a:t>
            </a:r>
          </a:p>
          <a:p>
            <a:pPr rtl="0"/>
            <a:r>
              <a:rPr lang="el-GR" i="1">
                <a:latin typeface="Arial" pitchFamily="34" charset="0"/>
                <a:cs typeface="Arial" pitchFamily="34" charset="0"/>
              </a:rPr>
              <a:t>Για να αλλάξετε την εικόνα σε αυτή τη διαφάνεια, επιλέξτε την εικόνα και διαγράψτε τη. Στη συνέχεια, κάντε κλικ στο εικονίδιο "Εικόνες" στο σύμβολο κράτησης θέσης για να εισαγάγετε τη δική σας εικόνα.</a:t>
            </a:r>
          </a:p>
        </p:txBody>
      </p:sp>
      <p:sp>
        <p:nvSpPr>
          <p:cNvPr id="4" name="Θέση αριθμού διαφάνειας 3"/>
          <p:cNvSpPr>
            <a:spLocks noGrp="1"/>
          </p:cNvSpPr>
          <p:nvPr>
            <p:ph type="sldNum" sz="quarter" idx="10"/>
          </p:nvPr>
        </p:nvSpPr>
        <p:spPr/>
        <p:txBody>
          <a:bodyPr rtlCol="0"/>
          <a:lstStyle/>
          <a:p>
            <a:pPr rtl="0"/>
            <a:fld id="{0A3C37BE-C303-496D-B5CD-85F2937540FC}" type="slidenum">
              <a:rPr lang="el-GR" smtClean="0"/>
              <a:t>1</a:t>
            </a:fld>
            <a:endParaRPr lang="el-GR"/>
          </a:p>
        </p:txBody>
      </p:sp>
    </p:spTree>
    <p:extLst>
      <p:ext uri="{BB962C8B-B14F-4D97-AF65-F5344CB8AC3E}">
        <p14:creationId xmlns:p14="http://schemas.microsoft.com/office/powerpoint/2010/main" val="24061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a:p>
        </p:txBody>
      </p:sp>
      <p:sp>
        <p:nvSpPr>
          <p:cNvPr id="4" name="Θέση αριθμού διαφάνειας 3"/>
          <p:cNvSpPr>
            <a:spLocks noGrp="1"/>
          </p:cNvSpPr>
          <p:nvPr>
            <p:ph type="sldNum" sz="quarter" idx="5"/>
          </p:nvPr>
        </p:nvSpPr>
        <p:spPr/>
        <p:txBody>
          <a:bodyPr rtlCol="0"/>
          <a:lstStyle/>
          <a:p>
            <a:pPr rtl="0"/>
            <a:fld id="{0A3C37BE-C303-496D-B5CD-85F2937540FC}" type="slidenum">
              <a:rPr lang="el-GR" smtClean="0"/>
              <a:t>3</a:t>
            </a:fld>
            <a:endParaRPr lang="el-GR"/>
          </a:p>
        </p:txBody>
      </p:sp>
    </p:spTree>
    <p:extLst>
      <p:ext uri="{BB962C8B-B14F-4D97-AF65-F5344CB8AC3E}">
        <p14:creationId xmlns:p14="http://schemas.microsoft.com/office/powerpoint/2010/main" val="101658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rtl="0"/>
            <a:fld id="{41DB3F92-FA95-436F-9C6D-18B43F12215F}" type="datetime1">
              <a:rPr lang="el-GR" noProof="0" smtClean="0"/>
              <a:t>26/4/2025</a:t>
            </a:fld>
            <a:endParaRPr lang="el-GR" noProof="0"/>
          </a:p>
        </p:txBody>
      </p:sp>
      <p:sp>
        <p:nvSpPr>
          <p:cNvPr id="5" name="Footer Placeholder 4"/>
          <p:cNvSpPr>
            <a:spLocks noGrp="1"/>
          </p:cNvSpPr>
          <p:nvPr>
            <p:ph type="ftr" sz="quarter" idx="11"/>
          </p:nvPr>
        </p:nvSpPr>
        <p:spPr/>
        <p:txBody>
          <a:bodyPr/>
          <a:lstStyle/>
          <a:p>
            <a:pPr rtl="0"/>
            <a:endParaRPr lang="el-GR" noProof="0"/>
          </a:p>
        </p:txBody>
      </p:sp>
      <p:sp>
        <p:nvSpPr>
          <p:cNvPr id="6" name="Slide Number Placeholder 5"/>
          <p:cNvSpPr>
            <a:spLocks noGrp="1"/>
          </p:cNvSpPr>
          <p:nvPr>
            <p:ph type="sldNum" sz="quarter" idx="12"/>
          </p:nvPr>
        </p:nvSpPr>
        <p:spPr/>
        <p:txBody>
          <a:bodyPr/>
          <a:lstStyle/>
          <a:p>
            <a:pPr rtl="0"/>
            <a:fld id="{0FF54DE5-C571-48E8-A5BC-B369434E2F44}" type="slidenum">
              <a:rPr lang="el-GR" noProof="0" smtClean="0"/>
              <a:pPr/>
              <a:t>‹#›</a:t>
            </a:fld>
            <a:endParaRPr lang="el-GR" noProof="0"/>
          </a:p>
        </p:txBody>
      </p:sp>
    </p:spTree>
    <p:extLst>
      <p:ext uri="{BB962C8B-B14F-4D97-AF65-F5344CB8AC3E}">
        <p14:creationId xmlns:p14="http://schemas.microsoft.com/office/powerpoint/2010/main" val="255220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ABFDAE49-20C6-453F-A134-0E58B87FC731}" type="datetime1">
              <a:rPr lang="el-GR" noProof="0" smtClean="0"/>
              <a:t>26/4/2025</a:t>
            </a:fld>
            <a:endParaRPr lang="el-GR" noProof="0"/>
          </a:p>
        </p:txBody>
      </p:sp>
      <p:sp>
        <p:nvSpPr>
          <p:cNvPr id="6" name="Footer Placeholder 5"/>
          <p:cNvSpPr>
            <a:spLocks noGrp="1"/>
          </p:cNvSpPr>
          <p:nvPr>
            <p:ph type="ftr" sz="quarter" idx="11"/>
          </p:nvPr>
        </p:nvSpPr>
        <p:spPr/>
        <p:txBody>
          <a:bodyPr/>
          <a:lstStyle/>
          <a:p>
            <a:endParaRPr lang="el-GR" noProof="0"/>
          </a:p>
        </p:txBody>
      </p:sp>
      <p:sp>
        <p:nvSpPr>
          <p:cNvPr id="7" name="Slide Number Placeholder 6"/>
          <p:cNvSpPr>
            <a:spLocks noGrp="1"/>
          </p:cNvSpPr>
          <p:nvPr>
            <p:ph type="sldNum" sz="quarter" idx="12"/>
          </p:nvPr>
        </p:nvSpPr>
        <p:spPr/>
        <p:txBody>
          <a:bodyPr/>
          <a:lstStyle/>
          <a:p>
            <a:fld id="{0FF54DE5-C571-48E8-A5BC-B369434E2F44}" type="slidenum">
              <a:rPr lang="el-GR" noProof="0" smtClean="0"/>
              <a:pPr/>
              <a:t>‹#›</a:t>
            </a:fld>
            <a:endParaRPr lang="el-GR" noProof="0"/>
          </a:p>
        </p:txBody>
      </p:sp>
    </p:spTree>
    <p:extLst>
      <p:ext uri="{BB962C8B-B14F-4D97-AF65-F5344CB8AC3E}">
        <p14:creationId xmlns:p14="http://schemas.microsoft.com/office/powerpoint/2010/main" val="8694757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BFDAE49-20C6-453F-A134-0E58B87FC731}" type="datetime1">
              <a:rPr lang="el-GR" noProof="0" smtClean="0"/>
              <a:t>26/4/2025</a:t>
            </a:fld>
            <a:endParaRPr lang="el-GR" noProof="0"/>
          </a:p>
        </p:txBody>
      </p:sp>
      <p:sp>
        <p:nvSpPr>
          <p:cNvPr id="5" name="Footer Placeholder 4"/>
          <p:cNvSpPr>
            <a:spLocks noGrp="1"/>
          </p:cNvSpPr>
          <p:nvPr>
            <p:ph type="ftr" sz="quarter" idx="11"/>
          </p:nvPr>
        </p:nvSpPr>
        <p:spPr/>
        <p:txBody>
          <a:bodyPr/>
          <a:lstStyle/>
          <a:p>
            <a:endParaRPr lang="el-GR" noProof="0"/>
          </a:p>
        </p:txBody>
      </p:sp>
      <p:sp>
        <p:nvSpPr>
          <p:cNvPr id="6" name="Slide Number Placeholder 5"/>
          <p:cNvSpPr>
            <a:spLocks noGrp="1"/>
          </p:cNvSpPr>
          <p:nvPr>
            <p:ph type="sldNum" sz="quarter" idx="12"/>
          </p:nvPr>
        </p:nvSpPr>
        <p:spPr/>
        <p:txBody>
          <a:bodyPr/>
          <a:lstStyle/>
          <a:p>
            <a:fld id="{0FF54DE5-C571-48E8-A5BC-B369434E2F44}" type="slidenum">
              <a:rPr lang="el-GR" noProof="0" smtClean="0"/>
              <a:pPr/>
              <a:t>‹#›</a:t>
            </a:fld>
            <a:endParaRPr lang="el-GR" noProof="0"/>
          </a:p>
        </p:txBody>
      </p:sp>
    </p:spTree>
    <p:extLst>
      <p:ext uri="{BB962C8B-B14F-4D97-AF65-F5344CB8AC3E}">
        <p14:creationId xmlns:p14="http://schemas.microsoft.com/office/powerpoint/2010/main" val="23308886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Στυλ κειμένου υποδείγματος</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BFDAE49-20C6-453F-A134-0E58B87FC731}" type="datetime1">
              <a:rPr lang="el-GR" noProof="0" smtClean="0"/>
              <a:t>26/4/2025</a:t>
            </a:fld>
            <a:endParaRPr lang="el-GR" noProof="0"/>
          </a:p>
        </p:txBody>
      </p:sp>
      <p:sp>
        <p:nvSpPr>
          <p:cNvPr id="5" name="Footer Placeholder 4"/>
          <p:cNvSpPr>
            <a:spLocks noGrp="1"/>
          </p:cNvSpPr>
          <p:nvPr>
            <p:ph type="ftr" sz="quarter" idx="11"/>
          </p:nvPr>
        </p:nvSpPr>
        <p:spPr/>
        <p:txBody>
          <a:bodyPr/>
          <a:lstStyle/>
          <a:p>
            <a:endParaRPr lang="el-GR" noProof="0"/>
          </a:p>
        </p:txBody>
      </p:sp>
      <p:sp>
        <p:nvSpPr>
          <p:cNvPr id="6" name="Slide Number Placeholder 5"/>
          <p:cNvSpPr>
            <a:spLocks noGrp="1"/>
          </p:cNvSpPr>
          <p:nvPr>
            <p:ph type="sldNum" sz="quarter" idx="12"/>
          </p:nvPr>
        </p:nvSpPr>
        <p:spPr/>
        <p:txBody>
          <a:bodyPr/>
          <a:lstStyle/>
          <a:p>
            <a:fld id="{0FF54DE5-C571-48E8-A5BC-B369434E2F44}" type="slidenum">
              <a:rPr lang="el-GR" noProof="0" smtClean="0"/>
              <a:pPr/>
              <a:t>‹#›</a:t>
            </a:fld>
            <a:endParaRPr lang="el-GR" noProof="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8346654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BFDAE49-20C6-453F-A134-0E58B87FC731}" type="datetime1">
              <a:rPr lang="el-GR" noProof="0" smtClean="0"/>
              <a:t>26/4/2025</a:t>
            </a:fld>
            <a:endParaRPr lang="el-GR" noProof="0"/>
          </a:p>
        </p:txBody>
      </p:sp>
      <p:sp>
        <p:nvSpPr>
          <p:cNvPr id="5" name="Footer Placeholder 4"/>
          <p:cNvSpPr>
            <a:spLocks noGrp="1"/>
          </p:cNvSpPr>
          <p:nvPr>
            <p:ph type="ftr" sz="quarter" idx="11"/>
          </p:nvPr>
        </p:nvSpPr>
        <p:spPr/>
        <p:txBody>
          <a:bodyPr/>
          <a:lstStyle/>
          <a:p>
            <a:endParaRPr lang="el-GR" noProof="0"/>
          </a:p>
        </p:txBody>
      </p:sp>
      <p:sp>
        <p:nvSpPr>
          <p:cNvPr id="6" name="Slide Number Placeholder 5"/>
          <p:cNvSpPr>
            <a:spLocks noGrp="1"/>
          </p:cNvSpPr>
          <p:nvPr>
            <p:ph type="sldNum" sz="quarter" idx="12"/>
          </p:nvPr>
        </p:nvSpPr>
        <p:spPr/>
        <p:txBody>
          <a:bodyPr/>
          <a:lstStyle/>
          <a:p>
            <a:fld id="{0FF54DE5-C571-48E8-A5BC-B369434E2F44}" type="slidenum">
              <a:rPr lang="el-GR" noProof="0" smtClean="0"/>
              <a:pPr/>
              <a:t>‹#›</a:t>
            </a:fld>
            <a:endParaRPr lang="el-GR" noProof="0"/>
          </a:p>
        </p:txBody>
      </p:sp>
    </p:spTree>
    <p:extLst>
      <p:ext uri="{BB962C8B-B14F-4D97-AF65-F5344CB8AC3E}">
        <p14:creationId xmlns:p14="http://schemas.microsoft.com/office/powerpoint/2010/main" val="65353108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BFDAE49-20C6-453F-A134-0E58B87FC731}" type="datetime1">
              <a:rPr lang="el-GR" noProof="0" smtClean="0"/>
              <a:t>26/4/2025</a:t>
            </a:fld>
            <a:endParaRPr lang="el-GR" noProof="0"/>
          </a:p>
        </p:txBody>
      </p:sp>
      <p:sp>
        <p:nvSpPr>
          <p:cNvPr id="4" name="Footer Placeholder 4"/>
          <p:cNvSpPr>
            <a:spLocks noGrp="1"/>
          </p:cNvSpPr>
          <p:nvPr>
            <p:ph type="ftr" sz="quarter" idx="11"/>
          </p:nvPr>
        </p:nvSpPr>
        <p:spPr/>
        <p:txBody>
          <a:bodyPr/>
          <a:lstStyle/>
          <a:p>
            <a:endParaRPr lang="el-GR" noProof="0"/>
          </a:p>
        </p:txBody>
      </p:sp>
      <p:sp>
        <p:nvSpPr>
          <p:cNvPr id="6" name="Slide Number Placeholder 5"/>
          <p:cNvSpPr>
            <a:spLocks noGrp="1"/>
          </p:cNvSpPr>
          <p:nvPr>
            <p:ph type="sldNum" sz="quarter" idx="12"/>
          </p:nvPr>
        </p:nvSpPr>
        <p:spPr/>
        <p:txBody>
          <a:bodyPr/>
          <a:lstStyle/>
          <a:p>
            <a:fld id="{0FF54DE5-C571-48E8-A5BC-B369434E2F44}" type="slidenum">
              <a:rPr lang="el-GR" noProof="0" smtClean="0"/>
              <a:pPr/>
              <a:t>‹#›</a:t>
            </a:fld>
            <a:endParaRPr lang="el-GR" noProof="0"/>
          </a:p>
        </p:txBody>
      </p:sp>
    </p:spTree>
    <p:extLst>
      <p:ext uri="{BB962C8B-B14F-4D97-AF65-F5344CB8AC3E}">
        <p14:creationId xmlns:p14="http://schemas.microsoft.com/office/powerpoint/2010/main" val="429450605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BFDAE49-20C6-453F-A134-0E58B87FC731}" type="datetime1">
              <a:rPr lang="el-GR" noProof="0" smtClean="0"/>
              <a:t>26/4/2025</a:t>
            </a:fld>
            <a:endParaRPr lang="el-GR" noProof="0"/>
          </a:p>
        </p:txBody>
      </p:sp>
      <p:sp>
        <p:nvSpPr>
          <p:cNvPr id="4" name="Footer Placeholder 4"/>
          <p:cNvSpPr>
            <a:spLocks noGrp="1"/>
          </p:cNvSpPr>
          <p:nvPr>
            <p:ph type="ftr" sz="quarter" idx="11"/>
          </p:nvPr>
        </p:nvSpPr>
        <p:spPr/>
        <p:txBody>
          <a:bodyPr/>
          <a:lstStyle/>
          <a:p>
            <a:endParaRPr lang="el-GR" noProof="0"/>
          </a:p>
        </p:txBody>
      </p:sp>
      <p:sp>
        <p:nvSpPr>
          <p:cNvPr id="6" name="Slide Number Placeholder 5"/>
          <p:cNvSpPr>
            <a:spLocks noGrp="1"/>
          </p:cNvSpPr>
          <p:nvPr>
            <p:ph type="sldNum" sz="quarter" idx="12"/>
          </p:nvPr>
        </p:nvSpPr>
        <p:spPr/>
        <p:txBody>
          <a:bodyPr/>
          <a:lstStyle/>
          <a:p>
            <a:fld id="{0FF54DE5-C571-48E8-A5BC-B369434E2F44}" type="slidenum">
              <a:rPr lang="el-GR" noProof="0" smtClean="0"/>
              <a:pPr/>
              <a:t>‹#›</a:t>
            </a:fld>
            <a:endParaRPr lang="el-GR" noProof="0"/>
          </a:p>
        </p:txBody>
      </p:sp>
    </p:spTree>
    <p:extLst>
      <p:ext uri="{BB962C8B-B14F-4D97-AF65-F5344CB8AC3E}">
        <p14:creationId xmlns:p14="http://schemas.microsoft.com/office/powerpoint/2010/main" val="46597669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BFDAE49-20C6-453F-A134-0E58B87FC731}" type="datetime1">
              <a:rPr lang="el-GR" noProof="0" smtClean="0"/>
              <a:t>26/4/2025</a:t>
            </a:fld>
            <a:endParaRPr lang="el-GR" noProof="0"/>
          </a:p>
        </p:txBody>
      </p:sp>
      <p:sp>
        <p:nvSpPr>
          <p:cNvPr id="5" name="Footer Placeholder 4"/>
          <p:cNvSpPr>
            <a:spLocks noGrp="1"/>
          </p:cNvSpPr>
          <p:nvPr>
            <p:ph type="ftr" sz="quarter" idx="11"/>
          </p:nvPr>
        </p:nvSpPr>
        <p:spPr/>
        <p:txBody>
          <a:bodyPr/>
          <a:lstStyle/>
          <a:p>
            <a:endParaRPr lang="el-GR" noProof="0"/>
          </a:p>
        </p:txBody>
      </p:sp>
      <p:sp>
        <p:nvSpPr>
          <p:cNvPr id="6" name="Slide Number Placeholder 5"/>
          <p:cNvSpPr>
            <a:spLocks noGrp="1"/>
          </p:cNvSpPr>
          <p:nvPr>
            <p:ph type="sldNum" sz="quarter" idx="12"/>
          </p:nvPr>
        </p:nvSpPr>
        <p:spPr/>
        <p:txBody>
          <a:bodyPr/>
          <a:lstStyle/>
          <a:p>
            <a:fld id="{0FF54DE5-C571-48E8-A5BC-B369434E2F44}" type="slidenum">
              <a:rPr lang="el-GR" noProof="0" smtClean="0"/>
              <a:pPr/>
              <a:t>‹#›</a:t>
            </a:fld>
            <a:endParaRPr lang="el-GR" noProof="0"/>
          </a:p>
        </p:txBody>
      </p:sp>
    </p:spTree>
    <p:extLst>
      <p:ext uri="{BB962C8B-B14F-4D97-AF65-F5344CB8AC3E}">
        <p14:creationId xmlns:p14="http://schemas.microsoft.com/office/powerpoint/2010/main" val="238050523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BFDAE49-20C6-453F-A134-0E58B87FC731}" type="datetime1">
              <a:rPr lang="el-GR" noProof="0" smtClean="0"/>
              <a:t>26/4/2025</a:t>
            </a:fld>
            <a:endParaRPr lang="el-GR" noProof="0"/>
          </a:p>
        </p:txBody>
      </p:sp>
      <p:sp>
        <p:nvSpPr>
          <p:cNvPr id="5" name="Footer Placeholder 4"/>
          <p:cNvSpPr>
            <a:spLocks noGrp="1"/>
          </p:cNvSpPr>
          <p:nvPr>
            <p:ph type="ftr" sz="quarter" idx="11"/>
          </p:nvPr>
        </p:nvSpPr>
        <p:spPr/>
        <p:txBody>
          <a:bodyPr/>
          <a:lstStyle/>
          <a:p>
            <a:endParaRPr lang="el-GR" noProof="0"/>
          </a:p>
        </p:txBody>
      </p:sp>
      <p:sp>
        <p:nvSpPr>
          <p:cNvPr id="6" name="Slide Number Placeholder 5"/>
          <p:cNvSpPr>
            <a:spLocks noGrp="1"/>
          </p:cNvSpPr>
          <p:nvPr>
            <p:ph type="sldNum" sz="quarter" idx="12"/>
          </p:nvPr>
        </p:nvSpPr>
        <p:spPr/>
        <p:txBody>
          <a:bodyPr/>
          <a:lstStyle/>
          <a:p>
            <a:fld id="{0FF54DE5-C571-48E8-A5BC-B369434E2F44}" type="slidenum">
              <a:rPr lang="el-GR" noProof="0" smtClean="0"/>
              <a:pPr/>
              <a:t>‹#›</a:t>
            </a:fld>
            <a:endParaRPr lang="el-GR" noProof="0"/>
          </a:p>
        </p:txBody>
      </p:sp>
    </p:spTree>
    <p:extLst>
      <p:ext uri="{BB962C8B-B14F-4D97-AF65-F5344CB8AC3E}">
        <p14:creationId xmlns:p14="http://schemas.microsoft.com/office/powerpoint/2010/main" val="44030908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Διαφάνεια τίτλου με εικόνα">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104900" y="2292094"/>
            <a:ext cx="5734050" cy="2219691"/>
          </a:xfrm>
        </p:spPr>
        <p:txBody>
          <a:bodyPr rtlCol="0" anchor="ctr">
            <a:normAutofit/>
          </a:bodyPr>
          <a:lstStyle>
            <a:lvl1pPr algn="l">
              <a:defRPr sz="4400" cap="all" baseline="0"/>
            </a:lvl1pPr>
          </a:lstStyle>
          <a:p>
            <a:pPr rtl="0"/>
            <a:r>
              <a:rPr lang="el-GR" noProof="0"/>
              <a:t>Κάντε κλικ για να επεξεργαστείτε το Στυλ κύριου τίτλου</a:t>
            </a:r>
          </a:p>
        </p:txBody>
      </p:sp>
      <p:sp>
        <p:nvSpPr>
          <p:cNvPr id="3" name="Υπότιτλος 2"/>
          <p:cNvSpPr>
            <a:spLocks noGrp="1"/>
          </p:cNvSpPr>
          <p:nvPr>
            <p:ph type="subTitle" idx="1"/>
          </p:nvPr>
        </p:nvSpPr>
        <p:spPr>
          <a:xfrm>
            <a:off x="1104900" y="4511784"/>
            <a:ext cx="5734050"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p>
        </p:txBody>
      </p:sp>
      <p:sp>
        <p:nvSpPr>
          <p:cNvPr id="11" name="Θέση εικόνας 10"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a:buNone/>
              <a:defRPr/>
            </a:lvl1pPr>
          </a:lstStyle>
          <a:p>
            <a:pPr rtl="0"/>
            <a:r>
              <a:rPr lang="el-GR" noProof="0"/>
              <a:t>Κάντε κλικ στο εικονίδιο για να προσθέσετε εικόνα</a:t>
            </a:r>
          </a:p>
        </p:txBody>
      </p:sp>
    </p:spTree>
    <p:extLst>
      <p:ext uri="{BB962C8B-B14F-4D97-AF65-F5344CB8AC3E}">
        <p14:creationId xmlns:p14="http://schemas.microsoft.com/office/powerpoint/2010/main" val="284750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3"/>
          <p:cNvSpPr>
            <a:spLocks noGrp="1"/>
          </p:cNvSpPr>
          <p:nvPr>
            <p:ph type="dt" sz="half" idx="10"/>
          </p:nvPr>
        </p:nvSpPr>
        <p:spPr/>
        <p:txBody>
          <a:bodyPr/>
          <a:lstStyle/>
          <a:p>
            <a:pPr rtl="0"/>
            <a:fld id="{7182AE79-D691-4E59-B463-EA9BB658BF3F}" type="datetime1">
              <a:rPr lang="el-GR" noProof="0" smtClean="0"/>
              <a:t>26/4/2025</a:t>
            </a:fld>
            <a:endParaRPr lang="el-GR" noProof="0"/>
          </a:p>
        </p:txBody>
      </p:sp>
      <p:sp>
        <p:nvSpPr>
          <p:cNvPr id="5" name="Footer Placeholder 4"/>
          <p:cNvSpPr>
            <a:spLocks noGrp="1"/>
          </p:cNvSpPr>
          <p:nvPr>
            <p:ph type="ftr" sz="quarter" idx="11"/>
          </p:nvPr>
        </p:nvSpPr>
        <p:spPr/>
        <p:txBody>
          <a:bodyPr/>
          <a:lstStyle/>
          <a:p>
            <a:pPr rtl="0"/>
            <a:endParaRPr lang="el-GR" noProof="0"/>
          </a:p>
        </p:txBody>
      </p:sp>
      <p:sp>
        <p:nvSpPr>
          <p:cNvPr id="6" name="Slide Number Placeholder 5"/>
          <p:cNvSpPr>
            <a:spLocks noGrp="1"/>
          </p:cNvSpPr>
          <p:nvPr>
            <p:ph type="sldNum" sz="quarter" idx="12"/>
          </p:nvPr>
        </p:nvSpPr>
        <p:spPr/>
        <p:txBody>
          <a:bodyPr/>
          <a:lstStyle/>
          <a:p>
            <a:pPr rtl="0"/>
            <a:fld id="{0FF54DE5-C571-48E8-A5BC-B369434E2F44}" type="slidenum">
              <a:rPr lang="el-GR" noProof="0" smtClean="0"/>
              <a:t>‹#›</a:t>
            </a:fld>
            <a:endParaRPr lang="el-GR" noProof="0"/>
          </a:p>
        </p:txBody>
      </p:sp>
    </p:spTree>
    <p:extLst>
      <p:ext uri="{BB962C8B-B14F-4D97-AF65-F5344CB8AC3E}">
        <p14:creationId xmlns:p14="http://schemas.microsoft.com/office/powerpoint/2010/main" val="400299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rtl="0"/>
            <a:fld id="{E5A0AAB7-B827-4C97-A003-69E38F2B5EEE}" type="datetime1">
              <a:rPr lang="el-GR" noProof="0" smtClean="0"/>
              <a:t>26/4/2025</a:t>
            </a:fld>
            <a:endParaRPr lang="el-GR" noProof="0"/>
          </a:p>
        </p:txBody>
      </p:sp>
      <p:sp>
        <p:nvSpPr>
          <p:cNvPr id="5" name="Footer Placeholder 4"/>
          <p:cNvSpPr>
            <a:spLocks noGrp="1"/>
          </p:cNvSpPr>
          <p:nvPr>
            <p:ph type="ftr" sz="quarter" idx="11"/>
          </p:nvPr>
        </p:nvSpPr>
        <p:spPr/>
        <p:txBody>
          <a:bodyPr/>
          <a:lstStyle/>
          <a:p>
            <a:pPr rtl="0"/>
            <a:endParaRPr lang="el-GR" noProof="0"/>
          </a:p>
        </p:txBody>
      </p:sp>
      <p:sp>
        <p:nvSpPr>
          <p:cNvPr id="6" name="Slide Number Placeholder 5"/>
          <p:cNvSpPr>
            <a:spLocks noGrp="1"/>
          </p:cNvSpPr>
          <p:nvPr>
            <p:ph type="sldNum" sz="quarter" idx="12"/>
          </p:nvPr>
        </p:nvSpPr>
        <p:spPr/>
        <p:txBody>
          <a:bodyPr/>
          <a:lstStyle/>
          <a:p>
            <a:pPr rtl="0"/>
            <a:fld id="{0FF54DE5-C571-48E8-A5BC-B369434E2F44}" type="slidenum">
              <a:rPr lang="el-GR" noProof="0" smtClean="0"/>
              <a:t>‹#›</a:t>
            </a:fld>
            <a:endParaRPr lang="el-GR" noProof="0"/>
          </a:p>
        </p:txBody>
      </p:sp>
    </p:spTree>
    <p:extLst>
      <p:ext uri="{BB962C8B-B14F-4D97-AF65-F5344CB8AC3E}">
        <p14:creationId xmlns:p14="http://schemas.microsoft.com/office/powerpoint/2010/main" val="44613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rtl="0"/>
            <a:fld id="{F58CEBDB-20E5-4EFA-A3C9-8B81DAF32C04}" type="datetime1">
              <a:rPr lang="el-GR" noProof="0" smtClean="0"/>
              <a:t>26/4/2025</a:t>
            </a:fld>
            <a:endParaRPr lang="el-GR" noProof="0"/>
          </a:p>
        </p:txBody>
      </p:sp>
      <p:sp>
        <p:nvSpPr>
          <p:cNvPr id="6" name="Footer Placeholder 5"/>
          <p:cNvSpPr>
            <a:spLocks noGrp="1"/>
          </p:cNvSpPr>
          <p:nvPr>
            <p:ph type="ftr" sz="quarter" idx="11"/>
          </p:nvPr>
        </p:nvSpPr>
        <p:spPr/>
        <p:txBody>
          <a:bodyPr/>
          <a:lstStyle/>
          <a:p>
            <a:pPr rtl="0"/>
            <a:endParaRPr lang="el-GR" noProof="0"/>
          </a:p>
        </p:txBody>
      </p:sp>
      <p:sp>
        <p:nvSpPr>
          <p:cNvPr id="7" name="Slide Number Placeholder 6"/>
          <p:cNvSpPr>
            <a:spLocks noGrp="1"/>
          </p:cNvSpPr>
          <p:nvPr>
            <p:ph type="sldNum" sz="quarter" idx="12"/>
          </p:nvPr>
        </p:nvSpPr>
        <p:spPr/>
        <p:txBody>
          <a:bodyPr/>
          <a:lstStyle/>
          <a:p>
            <a:pPr rtl="0"/>
            <a:fld id="{0FF54DE5-C571-48E8-A5BC-B369434E2F44}" type="slidenum">
              <a:rPr lang="el-GR" noProof="0" smtClean="0"/>
              <a:t>‹#›</a:t>
            </a:fld>
            <a:endParaRPr lang="el-GR" noProof="0"/>
          </a:p>
        </p:txBody>
      </p:sp>
    </p:spTree>
    <p:extLst>
      <p:ext uri="{BB962C8B-B14F-4D97-AF65-F5344CB8AC3E}">
        <p14:creationId xmlns:p14="http://schemas.microsoft.com/office/powerpoint/2010/main" val="78504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rtl="0"/>
            <a:fld id="{21C1ADCD-EE64-40BC-8E67-DA1AFCC01D00}" type="datetime1">
              <a:rPr lang="el-GR" noProof="0" smtClean="0"/>
              <a:t>26/4/2025</a:t>
            </a:fld>
            <a:endParaRPr lang="el-GR" noProof="0"/>
          </a:p>
        </p:txBody>
      </p:sp>
      <p:sp>
        <p:nvSpPr>
          <p:cNvPr id="8" name="Footer Placeholder 7"/>
          <p:cNvSpPr>
            <a:spLocks noGrp="1"/>
          </p:cNvSpPr>
          <p:nvPr>
            <p:ph type="ftr" sz="quarter" idx="11"/>
          </p:nvPr>
        </p:nvSpPr>
        <p:spPr/>
        <p:txBody>
          <a:bodyPr/>
          <a:lstStyle/>
          <a:p>
            <a:pPr rtl="0"/>
            <a:endParaRPr lang="el-GR" noProof="0"/>
          </a:p>
        </p:txBody>
      </p:sp>
      <p:sp>
        <p:nvSpPr>
          <p:cNvPr id="9" name="Slide Number Placeholder 8"/>
          <p:cNvSpPr>
            <a:spLocks noGrp="1"/>
          </p:cNvSpPr>
          <p:nvPr>
            <p:ph type="sldNum" sz="quarter" idx="12"/>
          </p:nvPr>
        </p:nvSpPr>
        <p:spPr/>
        <p:txBody>
          <a:bodyPr/>
          <a:lstStyle/>
          <a:p>
            <a:pPr rtl="0"/>
            <a:fld id="{0FF54DE5-C571-48E8-A5BC-B369434E2F44}" type="slidenum">
              <a:rPr lang="el-GR" noProof="0" smtClean="0"/>
              <a:t>‹#›</a:t>
            </a:fld>
            <a:endParaRPr lang="el-GR" noProof="0"/>
          </a:p>
        </p:txBody>
      </p:sp>
    </p:spTree>
    <p:extLst>
      <p:ext uri="{BB962C8B-B14F-4D97-AF65-F5344CB8AC3E}">
        <p14:creationId xmlns:p14="http://schemas.microsoft.com/office/powerpoint/2010/main" val="87753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pPr rtl="0"/>
            <a:fld id="{7BCCDE3C-5F14-466A-8000-46CF1EC1725B}" type="datetime1">
              <a:rPr lang="el-GR" noProof="0" smtClean="0"/>
              <a:t>26/4/2025</a:t>
            </a:fld>
            <a:endParaRPr lang="el-GR" noProof="0"/>
          </a:p>
        </p:txBody>
      </p:sp>
      <p:sp>
        <p:nvSpPr>
          <p:cNvPr id="5" name="Footer Placeholder 3"/>
          <p:cNvSpPr>
            <a:spLocks noGrp="1"/>
          </p:cNvSpPr>
          <p:nvPr>
            <p:ph type="ftr" sz="quarter" idx="11"/>
          </p:nvPr>
        </p:nvSpPr>
        <p:spPr/>
        <p:txBody>
          <a:bodyPr/>
          <a:lstStyle/>
          <a:p>
            <a:pPr rtl="0"/>
            <a:endParaRPr lang="el-GR" noProof="0"/>
          </a:p>
        </p:txBody>
      </p:sp>
      <p:sp>
        <p:nvSpPr>
          <p:cNvPr id="6" name="Slide Number Placeholder 4"/>
          <p:cNvSpPr>
            <a:spLocks noGrp="1"/>
          </p:cNvSpPr>
          <p:nvPr>
            <p:ph type="sldNum" sz="quarter" idx="12"/>
          </p:nvPr>
        </p:nvSpPr>
        <p:spPr/>
        <p:txBody>
          <a:bodyPr/>
          <a:lstStyle/>
          <a:p>
            <a:pPr rtl="0"/>
            <a:fld id="{0FF54DE5-C571-48E8-A5BC-B369434E2F44}" type="slidenum">
              <a:rPr lang="el-GR" noProof="0" smtClean="0"/>
              <a:t>‹#›</a:t>
            </a:fld>
            <a:endParaRPr lang="el-GR" noProof="0"/>
          </a:p>
        </p:txBody>
      </p:sp>
    </p:spTree>
    <p:extLst>
      <p:ext uri="{BB962C8B-B14F-4D97-AF65-F5344CB8AC3E}">
        <p14:creationId xmlns:p14="http://schemas.microsoft.com/office/powerpoint/2010/main" val="233219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rtl="0"/>
            <a:fld id="{C321633C-D973-4C50-8695-EB74D10D33B8}" type="datetime1">
              <a:rPr lang="el-GR" noProof="0" smtClean="0"/>
              <a:t>26/4/2025</a:t>
            </a:fld>
            <a:endParaRPr lang="el-GR" noProof="0"/>
          </a:p>
        </p:txBody>
      </p:sp>
      <p:sp>
        <p:nvSpPr>
          <p:cNvPr id="5" name="Footer Placeholder 2"/>
          <p:cNvSpPr>
            <a:spLocks noGrp="1"/>
          </p:cNvSpPr>
          <p:nvPr>
            <p:ph type="ftr" sz="quarter" idx="11"/>
          </p:nvPr>
        </p:nvSpPr>
        <p:spPr/>
        <p:txBody>
          <a:bodyPr/>
          <a:lstStyle/>
          <a:p>
            <a:pPr rtl="0"/>
            <a:endParaRPr lang="el-GR" noProof="0"/>
          </a:p>
        </p:txBody>
      </p:sp>
      <p:sp>
        <p:nvSpPr>
          <p:cNvPr id="6" name="Slide Number Placeholder 3"/>
          <p:cNvSpPr>
            <a:spLocks noGrp="1"/>
          </p:cNvSpPr>
          <p:nvPr>
            <p:ph type="sldNum" sz="quarter" idx="12"/>
          </p:nvPr>
        </p:nvSpPr>
        <p:spPr/>
        <p:txBody>
          <a:bodyPr/>
          <a:lstStyle/>
          <a:p>
            <a:pPr rtl="0"/>
            <a:fld id="{0FF54DE5-C571-48E8-A5BC-B369434E2F44}" type="slidenum">
              <a:rPr lang="el-GR" noProof="0" smtClean="0"/>
              <a:t>‹#›</a:t>
            </a:fld>
            <a:endParaRPr lang="el-GR" noProof="0"/>
          </a:p>
        </p:txBody>
      </p:sp>
    </p:spTree>
    <p:extLst>
      <p:ext uri="{BB962C8B-B14F-4D97-AF65-F5344CB8AC3E}">
        <p14:creationId xmlns:p14="http://schemas.microsoft.com/office/powerpoint/2010/main" val="56106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7" name="Date Placeholder 4"/>
          <p:cNvSpPr>
            <a:spLocks noGrp="1"/>
          </p:cNvSpPr>
          <p:nvPr>
            <p:ph type="dt" sz="half" idx="10"/>
          </p:nvPr>
        </p:nvSpPr>
        <p:spPr/>
        <p:txBody>
          <a:bodyPr/>
          <a:lstStyle/>
          <a:p>
            <a:pPr rtl="0"/>
            <a:fld id="{8BBF2226-2A65-442C-BAE4-87DB80553FEB}" type="datetime1">
              <a:rPr lang="el-GR" noProof="0" smtClean="0"/>
              <a:t>26/4/2025</a:t>
            </a:fld>
            <a:endParaRPr lang="el-GR" noProof="0"/>
          </a:p>
        </p:txBody>
      </p:sp>
      <p:sp>
        <p:nvSpPr>
          <p:cNvPr id="5" name="Footer Placeholder 5"/>
          <p:cNvSpPr>
            <a:spLocks noGrp="1"/>
          </p:cNvSpPr>
          <p:nvPr>
            <p:ph type="ftr" sz="quarter" idx="11"/>
          </p:nvPr>
        </p:nvSpPr>
        <p:spPr/>
        <p:txBody>
          <a:bodyPr/>
          <a:lstStyle/>
          <a:p>
            <a:pPr rtl="0"/>
            <a:endParaRPr lang="el-GR" noProof="0"/>
          </a:p>
        </p:txBody>
      </p:sp>
      <p:sp>
        <p:nvSpPr>
          <p:cNvPr id="6" name="Slide Number Placeholder 6"/>
          <p:cNvSpPr>
            <a:spLocks noGrp="1"/>
          </p:cNvSpPr>
          <p:nvPr>
            <p:ph type="sldNum" sz="quarter" idx="12"/>
          </p:nvPr>
        </p:nvSpPr>
        <p:spPr/>
        <p:txBody>
          <a:bodyPr/>
          <a:lstStyle/>
          <a:p>
            <a:pPr rtl="0"/>
            <a:fld id="{0FF54DE5-C571-48E8-A5BC-B369434E2F44}" type="slidenum">
              <a:rPr lang="el-GR" noProof="0" smtClean="0"/>
              <a:t>‹#›</a:t>
            </a:fld>
            <a:endParaRPr lang="el-GR" noProof="0"/>
          </a:p>
        </p:txBody>
      </p:sp>
    </p:spTree>
    <p:extLst>
      <p:ext uri="{BB962C8B-B14F-4D97-AF65-F5344CB8AC3E}">
        <p14:creationId xmlns:p14="http://schemas.microsoft.com/office/powerpoint/2010/main" val="17373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rtl="0"/>
            <a:fld id="{677E190C-BB8B-4DE6-B690-65D3458A2B62}" type="datetime1">
              <a:rPr lang="el-GR" noProof="0" smtClean="0"/>
              <a:t>26/4/2025</a:t>
            </a:fld>
            <a:endParaRPr lang="el-GR" noProof="0"/>
          </a:p>
        </p:txBody>
      </p:sp>
      <p:sp>
        <p:nvSpPr>
          <p:cNvPr id="6" name="Footer Placeholder 5"/>
          <p:cNvSpPr>
            <a:spLocks noGrp="1"/>
          </p:cNvSpPr>
          <p:nvPr>
            <p:ph type="ftr" sz="quarter" idx="11"/>
          </p:nvPr>
        </p:nvSpPr>
        <p:spPr/>
        <p:txBody>
          <a:bodyPr/>
          <a:lstStyle/>
          <a:p>
            <a:pPr rtl="0"/>
            <a:endParaRPr lang="el-GR" noProof="0"/>
          </a:p>
        </p:txBody>
      </p:sp>
      <p:sp>
        <p:nvSpPr>
          <p:cNvPr id="7" name="Slide Number Placeholder 6"/>
          <p:cNvSpPr>
            <a:spLocks noGrp="1"/>
          </p:cNvSpPr>
          <p:nvPr>
            <p:ph type="sldNum" sz="quarter" idx="12"/>
          </p:nvPr>
        </p:nvSpPr>
        <p:spPr/>
        <p:txBody>
          <a:bodyPr/>
          <a:lstStyle/>
          <a:p>
            <a:pPr rtl="0"/>
            <a:fld id="{0FF54DE5-C571-48E8-A5BC-B369434E2F44}" type="slidenum">
              <a:rPr lang="el-GR" noProof="0" smtClean="0"/>
              <a:t>‹#›</a:t>
            </a:fld>
            <a:endParaRPr lang="el-GR" noProof="0"/>
          </a:p>
        </p:txBody>
      </p:sp>
    </p:spTree>
    <p:extLst>
      <p:ext uri="{BB962C8B-B14F-4D97-AF65-F5344CB8AC3E}">
        <p14:creationId xmlns:p14="http://schemas.microsoft.com/office/powerpoint/2010/main" val="137823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BFDAE49-20C6-453F-A134-0E58B87FC731}" type="datetime1">
              <a:rPr lang="el-GR" noProof="0" smtClean="0"/>
              <a:t>26/4/2025</a:t>
            </a:fld>
            <a:endParaRPr lang="el-GR" noProof="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noProof="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FF54DE5-C571-48E8-A5BC-B369434E2F44}" type="slidenum">
              <a:rPr lang="el-GR" noProof="0" smtClean="0"/>
              <a:pPr/>
              <a:t>‹#›</a:t>
            </a:fld>
            <a:endParaRPr lang="el-GR" noProof="0"/>
          </a:p>
        </p:txBody>
      </p:sp>
    </p:spTree>
    <p:extLst>
      <p:ext uri="{BB962C8B-B14F-4D97-AF65-F5344CB8AC3E}">
        <p14:creationId xmlns:p14="http://schemas.microsoft.com/office/powerpoint/2010/main" val="241128749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diagramQuickStyle" Target="../diagrams/quickStyle2.xml"/><Relationship Id="rId5" Type="http://schemas.openxmlformats.org/officeDocument/2006/relationships/image" Target="../media/image3.png"/><Relationship Id="rId10" Type="http://schemas.openxmlformats.org/officeDocument/2006/relationships/diagramLayout" Target="../diagrams/layout2.xml"/><Relationship Id="rId4" Type="http://schemas.openxmlformats.org/officeDocument/2006/relationships/image" Target="../media/image2.png"/><Relationship Id="rId9"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ctrTitle"/>
          </p:nvPr>
        </p:nvSpPr>
        <p:spPr/>
        <p:txBody>
          <a:bodyPr rtlCol="0" anchor="ctr"/>
          <a:lstStyle/>
          <a:p>
            <a:pPr rtl="0"/>
            <a:r>
              <a:rPr lang="el-GR" noProof="1"/>
              <a:t>ΕΙΣΑΓΩΓΗ ΛΑΤΙΝΙΚΩΝ Β΄ΛΥΚΕΙΟΥ</a:t>
            </a:r>
          </a:p>
        </p:txBody>
      </p:sp>
      <p:sp>
        <p:nvSpPr>
          <p:cNvPr id="3" name="Υπότιτλος 2">
            <a:extLst>
              <a:ext uri="{FF2B5EF4-FFF2-40B4-BE49-F238E27FC236}">
                <a16:creationId xmlns:a16="http://schemas.microsoft.com/office/drawing/2014/main" id="{B1B5F224-558A-D746-F251-42384BAAC404}"/>
              </a:ext>
            </a:extLst>
          </p:cNvPr>
          <p:cNvSpPr>
            <a:spLocks noGrp="1"/>
          </p:cNvSpPr>
          <p:nvPr>
            <p:ph type="subTitle" idx="1"/>
          </p:nvPr>
        </p:nvSpPr>
        <p:spPr/>
        <p:txBody>
          <a:bodyPr/>
          <a:lstStyle/>
          <a:p>
            <a:r>
              <a:rPr lang="el-GR" dirty="0"/>
              <a:t>Επιμέλεια: Κατερίνα Τσαχτσαρλή</a:t>
            </a:r>
          </a:p>
        </p:txBody>
      </p:sp>
      <p:pic>
        <p:nvPicPr>
          <p:cNvPr id="4" name="Θέση εικόνας 3" descr="Ανοιχτό βιβλίο στο τραπέζι, δυσδιάκριτα ράφια με βιβλία στο φόντο"/>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5" r="8895"/>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1B38EF4E-6EEC-8EE2-9731-05F2769BE906}"/>
              </a:ext>
            </a:extLst>
          </p:cNvPr>
          <p:cNvSpPr>
            <a:spLocks noGrp="1"/>
          </p:cNvSpPr>
          <p:nvPr>
            <p:ph type="title"/>
          </p:nvPr>
        </p:nvSpPr>
        <p:spPr>
          <a:xfrm>
            <a:off x="650668" y="629266"/>
            <a:ext cx="6249784" cy="1641986"/>
          </a:xfrm>
        </p:spPr>
        <p:txBody>
          <a:bodyPr vert="horz" lIns="91440" tIns="45720" rIns="91440" bIns="45720" rtlCol="0" anchor="t">
            <a:normAutofit/>
          </a:bodyPr>
          <a:lstStyle/>
          <a:p>
            <a:pPr>
              <a:lnSpc>
                <a:spcPct val="90000"/>
              </a:lnSpc>
            </a:pPr>
            <a:r>
              <a:rPr lang="en-US" sz="2800" dirty="0" err="1"/>
              <a:t>Γενικά</a:t>
            </a:r>
            <a:r>
              <a:rPr lang="en-US" sz="2800" dirty="0"/>
              <a:t> χαρα</a:t>
            </a:r>
            <a:r>
              <a:rPr lang="en-US" sz="2800" dirty="0" err="1"/>
              <a:t>κτηριστικά</a:t>
            </a:r>
            <a:r>
              <a:rPr lang="en-US" sz="2800" dirty="0"/>
              <a:t> </a:t>
            </a:r>
            <a:r>
              <a:rPr lang="en-US" sz="2800" dirty="0" err="1"/>
              <a:t>της</a:t>
            </a:r>
            <a:r>
              <a:rPr lang="en-US" sz="2800" dirty="0"/>
              <a:t> </a:t>
            </a:r>
            <a:r>
              <a:rPr lang="en-US" sz="2800" dirty="0" err="1"/>
              <a:t>Ρωμ</a:t>
            </a:r>
            <a:r>
              <a:rPr lang="en-US" sz="2800" dirty="0"/>
              <a:t>αϊκής λογοτεχνίας</a:t>
            </a:r>
            <a:r>
              <a:rPr lang="el-GR" sz="2800" dirty="0"/>
              <a:t>- Επιλογή προτύπων από όλες τις περιόδους</a:t>
            </a:r>
            <a:endParaRPr lang="en-US" sz="2800" dirty="0"/>
          </a:p>
        </p:txBody>
      </p:sp>
      <p:pic>
        <p:nvPicPr>
          <p:cNvPr id="6" name="Θέση περιεχομένου 5">
            <a:extLst>
              <a:ext uri="{FF2B5EF4-FFF2-40B4-BE49-F238E27FC236}">
                <a16:creationId xmlns:a16="http://schemas.microsoft.com/office/drawing/2014/main" id="{F3694E65-9B7D-F401-4CF4-CEB1B5A34491}"/>
              </a:ext>
            </a:extLst>
          </p:cNvPr>
          <p:cNvPicPr>
            <a:picLocks noGrp="1" noChangeAspect="1"/>
          </p:cNvPicPr>
          <p:nvPr>
            <p:ph sz="half" idx="2"/>
          </p:nvPr>
        </p:nvPicPr>
        <p:blipFill>
          <a:blip r:embed="rId7"/>
          <a:srcRect l="3283" r="13069"/>
          <a:stretch/>
        </p:blipFill>
        <p:spPr>
          <a:xfrm>
            <a:off x="7548152" y="10"/>
            <a:ext cx="4646658" cy="6857990"/>
          </a:xfrm>
          <a:prstGeom prst="rect">
            <a:avLst/>
          </a:prstGeom>
        </p:spPr>
      </p:pic>
      <p:sp>
        <p:nvSpPr>
          <p:cNvPr id="23" name="Rectangle 22">
            <a:extLst>
              <a:ext uri="{FF2B5EF4-FFF2-40B4-BE49-F238E27FC236}">
                <a16:creationId xmlns:a16="http://schemas.microsoft.com/office/drawing/2014/main" id="{4554089D-779D-46F6-81CB-EA9C1269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986D2B19-3092-5EBF-76FE-66AE02A3B523}"/>
              </a:ext>
            </a:extLst>
          </p:cNvPr>
          <p:cNvSpPr>
            <a:spLocks noGrp="1"/>
          </p:cNvSpPr>
          <p:nvPr>
            <p:ph sz="half" idx="1"/>
          </p:nvPr>
        </p:nvSpPr>
        <p:spPr>
          <a:xfrm>
            <a:off x="650668" y="2438400"/>
            <a:ext cx="6249784" cy="3809999"/>
          </a:xfrm>
        </p:spPr>
        <p:txBody>
          <a:bodyPr vert="horz" lIns="91440" tIns="45720" rIns="91440" bIns="45720" rtlCol="0">
            <a:normAutofit fontScale="77500" lnSpcReduction="20000"/>
          </a:bodyPr>
          <a:lstStyle/>
          <a:p>
            <a:r>
              <a:rPr lang="en-US" sz="2600" dirty="0"/>
              <a:t>Επ</a:t>
            </a:r>
            <a:r>
              <a:rPr lang="en-US" sz="2600" dirty="0" err="1"/>
              <a:t>ειδή</a:t>
            </a:r>
            <a:r>
              <a:rPr lang="en-US" sz="2600" dirty="0"/>
              <a:t> η </a:t>
            </a:r>
            <a:r>
              <a:rPr lang="en-US" sz="2600" dirty="0" err="1"/>
              <a:t>ρωμ</a:t>
            </a:r>
            <a:r>
              <a:rPr lang="en-US" sz="2600" dirty="0"/>
              <a:t>αϊκή λογοτεχνική παραγωγή, αρχίζει στα μέσα του 3</a:t>
            </a:r>
            <a:r>
              <a:rPr lang="en-US" sz="2600" baseline="30000" dirty="0"/>
              <a:t>ου</a:t>
            </a:r>
            <a:r>
              <a:rPr lang="en-US" sz="2600" dirty="0"/>
              <a:t> αι. π.Χ., </a:t>
            </a:r>
            <a:r>
              <a:rPr lang="en-US" sz="2600" dirty="0" err="1"/>
              <a:t>οι</a:t>
            </a:r>
            <a:r>
              <a:rPr lang="en-US" sz="2600" dirty="0"/>
              <a:t> </a:t>
            </a:r>
            <a:r>
              <a:rPr lang="en-US" sz="2600" b="1" dirty="0" err="1"/>
              <a:t>Ρωμ</a:t>
            </a:r>
            <a:r>
              <a:rPr lang="en-US" sz="2600" b="1" dirty="0"/>
              <a:t>αίοι γνωρίζουν εξαρχής ολόκληρη την ελληνική λογοτεχνία στην ωριμότητά της</a:t>
            </a:r>
            <a:r>
              <a:rPr lang="en-US" sz="2600" dirty="0"/>
              <a:t>. </a:t>
            </a:r>
            <a:r>
              <a:rPr lang="en-US" sz="2600" dirty="0" err="1"/>
              <a:t>Έτσι</a:t>
            </a:r>
            <a:r>
              <a:rPr lang="en-US" sz="2600" dirty="0"/>
              <a:t>, επ</a:t>
            </a:r>
            <a:r>
              <a:rPr lang="en-US" sz="2600" dirty="0" err="1"/>
              <a:t>ιλέγουν</a:t>
            </a:r>
            <a:r>
              <a:rPr lang="en-US" sz="2600" dirty="0"/>
              <a:t> τα </a:t>
            </a:r>
            <a:r>
              <a:rPr lang="en-US" sz="2600" b="1" dirty="0"/>
              <a:t>π</a:t>
            </a:r>
            <a:r>
              <a:rPr lang="en-US" sz="2600" b="1" dirty="0" err="1"/>
              <a:t>ρότυ</a:t>
            </a:r>
            <a:r>
              <a:rPr lang="en-US" sz="2600" b="1" dirty="0"/>
              <a:t>πά</a:t>
            </a:r>
            <a:r>
              <a:rPr lang="en-US" sz="2600" dirty="0"/>
              <a:t> τους από </a:t>
            </a:r>
            <a:r>
              <a:rPr lang="en-US" sz="2600" b="1" dirty="0"/>
              <a:t>όλες τις περιόδους της ελληνικής λογοτεχνίας</a:t>
            </a:r>
            <a:r>
              <a:rPr lang="en-US" sz="2600" dirty="0"/>
              <a:t>: και από την ελληνιστική λογοτεχνία (3</a:t>
            </a:r>
            <a:r>
              <a:rPr lang="en-US" sz="2600" baseline="30000" dirty="0"/>
              <a:t>ος</a:t>
            </a:r>
            <a:r>
              <a:rPr lang="en-US" sz="2600" dirty="0"/>
              <a:t>- 1</a:t>
            </a:r>
            <a:r>
              <a:rPr lang="en-US" sz="2600" baseline="30000" dirty="0"/>
              <a:t>ος</a:t>
            </a:r>
            <a:r>
              <a:rPr lang="en-US" sz="2600" dirty="0"/>
              <a:t> αι. π.Χ.) και από </a:t>
            </a:r>
            <a:r>
              <a:rPr lang="en-US" sz="2600" dirty="0" err="1"/>
              <a:t>την</a:t>
            </a:r>
            <a:r>
              <a:rPr lang="en-US" sz="2600" dirty="0"/>
              <a:t> </a:t>
            </a:r>
            <a:r>
              <a:rPr lang="en-US" sz="2600" dirty="0" err="1"/>
              <a:t>κλ</a:t>
            </a:r>
            <a:r>
              <a:rPr lang="en-US" sz="2600" dirty="0"/>
              <a:t>ασσική (5</a:t>
            </a:r>
            <a:r>
              <a:rPr lang="en-US" sz="2600" baseline="30000" dirty="0"/>
              <a:t>ος</a:t>
            </a:r>
            <a:r>
              <a:rPr lang="en-US" sz="2600" dirty="0"/>
              <a:t> – 4</a:t>
            </a:r>
            <a:r>
              <a:rPr lang="en-US" sz="2600" baseline="30000" dirty="0"/>
              <a:t>ος</a:t>
            </a:r>
            <a:r>
              <a:rPr lang="en-US" sz="2600" dirty="0"/>
              <a:t> αι. π.Χ) και από </a:t>
            </a:r>
            <a:r>
              <a:rPr lang="en-US" sz="2600" dirty="0" err="1"/>
              <a:t>την</a:t>
            </a:r>
            <a:r>
              <a:rPr lang="en-US" sz="2600" dirty="0"/>
              <a:t> α</a:t>
            </a:r>
            <a:r>
              <a:rPr lang="en-US" sz="2600" dirty="0" err="1"/>
              <a:t>ρχ</a:t>
            </a:r>
            <a:r>
              <a:rPr lang="en-US" sz="2600" dirty="0"/>
              <a:t>αϊκή. </a:t>
            </a:r>
            <a:r>
              <a:rPr lang="en-US" sz="2600" dirty="0" err="1"/>
              <a:t>Οι</a:t>
            </a:r>
            <a:r>
              <a:rPr lang="en-US" sz="2600" dirty="0"/>
              <a:t> </a:t>
            </a:r>
            <a:r>
              <a:rPr lang="en-US" sz="2600" dirty="0" err="1"/>
              <a:t>Ρωμ</a:t>
            </a:r>
            <a:r>
              <a:rPr lang="en-US" sz="2600" dirty="0"/>
              <a:t>αίοι δηλαδή </a:t>
            </a:r>
            <a:r>
              <a:rPr lang="en-US" sz="2600" b="1" dirty="0"/>
              <a:t>δεν</a:t>
            </a:r>
            <a:r>
              <a:rPr lang="en-US" sz="2600" dirty="0"/>
              <a:t> είναι «υποχρεωμένοι» να επηρεαστούν από τους Έλληνες </a:t>
            </a:r>
            <a:r>
              <a:rPr lang="en-US" sz="2600" b="1" dirty="0"/>
              <a:t>ακολουθώντας τη χρονολογική εξέλιξη της ελληνικής λογοτεχνίας</a:t>
            </a:r>
            <a:r>
              <a:rPr lang="en-US" sz="2600" dirty="0"/>
              <a:t>. Επ</a:t>
            </a:r>
            <a:r>
              <a:rPr lang="en-US" sz="2600" dirty="0" err="1"/>
              <a:t>ιλέγουν</a:t>
            </a:r>
            <a:r>
              <a:rPr lang="en-US" sz="2600" dirty="0"/>
              <a:t> τα π</a:t>
            </a:r>
            <a:r>
              <a:rPr lang="en-US" sz="2600" dirty="0" err="1"/>
              <a:t>ρότυ</a:t>
            </a:r>
            <a:r>
              <a:rPr lang="en-US" sz="2600" dirty="0"/>
              <a:t>πά τους από το σύνολο έργων που έχουν στη διάθεσή τους</a:t>
            </a:r>
            <a:r>
              <a:rPr lang="en-US" dirty="0"/>
              <a:t>.</a:t>
            </a:r>
          </a:p>
        </p:txBody>
      </p:sp>
    </p:spTree>
    <p:extLst>
      <p:ext uri="{BB962C8B-B14F-4D97-AF65-F5344CB8AC3E}">
        <p14:creationId xmlns:p14="http://schemas.microsoft.com/office/powerpoint/2010/main" val="190843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4"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5"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3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8"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9"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36E7DDE-5628-DCEC-8B0A-31B6C1D85320}"/>
              </a:ext>
            </a:extLst>
          </p:cNvPr>
          <p:cNvSpPr>
            <a:spLocks noGrp="1"/>
          </p:cNvSpPr>
          <p:nvPr>
            <p:ph type="title"/>
          </p:nvPr>
        </p:nvSpPr>
        <p:spPr>
          <a:xfrm>
            <a:off x="5411931" y="452718"/>
            <a:ext cx="4638903" cy="1400530"/>
          </a:xfrm>
        </p:spPr>
        <p:txBody>
          <a:bodyPr vert="horz" lIns="91440" tIns="45720" rIns="91440" bIns="45720" rtlCol="0" anchor="t">
            <a:normAutofit fontScale="90000"/>
          </a:bodyPr>
          <a:lstStyle/>
          <a:p>
            <a:pPr>
              <a:lnSpc>
                <a:spcPct val="90000"/>
              </a:lnSpc>
            </a:pPr>
            <a:r>
              <a:rPr lang="en-US" sz="2900" dirty="0" err="1"/>
              <a:t>Γενικά</a:t>
            </a:r>
            <a:r>
              <a:rPr lang="en-US" sz="2900" dirty="0"/>
              <a:t> χαρα</a:t>
            </a:r>
            <a:r>
              <a:rPr lang="en-US" sz="2900" dirty="0" err="1"/>
              <a:t>κτηριστικά</a:t>
            </a:r>
            <a:r>
              <a:rPr lang="en-US" sz="2900" dirty="0"/>
              <a:t> </a:t>
            </a:r>
            <a:r>
              <a:rPr lang="en-US" sz="2900" dirty="0" err="1"/>
              <a:t>της</a:t>
            </a:r>
            <a:r>
              <a:rPr lang="en-US" sz="2900" dirty="0"/>
              <a:t> </a:t>
            </a:r>
            <a:r>
              <a:rPr lang="en-US" sz="2900" dirty="0" err="1"/>
              <a:t>ρωμ</a:t>
            </a:r>
            <a:r>
              <a:rPr lang="en-US" sz="2900" dirty="0"/>
              <a:t>αϊκής λογοτεχνίας</a:t>
            </a:r>
            <a:r>
              <a:rPr lang="el-GR" sz="2900" dirty="0"/>
              <a:t>- Χρονολογική εξέλιξη</a:t>
            </a:r>
            <a:endParaRPr lang="en-US" sz="2900" dirty="0"/>
          </a:p>
        </p:txBody>
      </p:sp>
      <p:sp>
        <p:nvSpPr>
          <p:cNvPr id="2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Θέση περιεχομένου 5">
            <a:extLst>
              <a:ext uri="{FF2B5EF4-FFF2-40B4-BE49-F238E27FC236}">
                <a16:creationId xmlns:a16="http://schemas.microsoft.com/office/drawing/2014/main" id="{9F23EF7A-62EC-FEBB-010D-EE3B5FD8179D}"/>
              </a:ext>
            </a:extLst>
          </p:cNvPr>
          <p:cNvPicPr>
            <a:picLocks noGrp="1" noChangeAspect="1"/>
          </p:cNvPicPr>
          <p:nvPr>
            <p:ph sz="half" idx="2"/>
          </p:nvPr>
        </p:nvPicPr>
        <p:blipFill>
          <a:blip r:embed="rId7"/>
          <a:srcRect l="9878" r="53501"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7" name="Rectangle 2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C75AA60E-EC9A-DFA1-6A63-61D40EC5FB9A}"/>
              </a:ext>
            </a:extLst>
          </p:cNvPr>
          <p:cNvSpPr>
            <a:spLocks noGrp="1"/>
          </p:cNvSpPr>
          <p:nvPr>
            <p:ph sz="half" idx="1"/>
          </p:nvPr>
        </p:nvSpPr>
        <p:spPr>
          <a:xfrm>
            <a:off x="5410950" y="2052918"/>
            <a:ext cx="4638903" cy="4195481"/>
          </a:xfrm>
        </p:spPr>
        <p:txBody>
          <a:bodyPr vert="horz" lIns="91440" tIns="45720" rIns="91440" bIns="45720" rtlCol="0">
            <a:normAutofit lnSpcReduction="10000"/>
          </a:bodyPr>
          <a:lstStyle/>
          <a:p>
            <a:r>
              <a:rPr lang="en-US" dirty="0"/>
              <a:t>Η </a:t>
            </a:r>
            <a:r>
              <a:rPr lang="en-US" dirty="0" err="1"/>
              <a:t>Ρωμ</a:t>
            </a:r>
            <a:r>
              <a:rPr lang="en-US" dirty="0"/>
              <a:t>αίκή λογοτεχνία </a:t>
            </a:r>
            <a:r>
              <a:rPr lang="en-US" b="1" dirty="0"/>
              <a:t>δεν παρουσιάζει χρονολογική εξέλιξη των ειδών παρόμοια με την ελληνική</a:t>
            </a:r>
            <a:r>
              <a:rPr lang="en-US" dirty="0"/>
              <a:t>: λ.χ. η </a:t>
            </a:r>
            <a:r>
              <a:rPr lang="en-US" b="1" dirty="0" err="1"/>
              <a:t>κωμωδί</a:t>
            </a:r>
            <a:r>
              <a:rPr lang="en-US" b="1" dirty="0"/>
              <a:t>α είναι το πρώτο </a:t>
            </a:r>
            <a:r>
              <a:rPr lang="en-US" dirty="0"/>
              <a:t>είδος που ωριμάζει στη Ρώμη, ενώ στην Ελλάδα ήταν το τελευταίο. </a:t>
            </a:r>
            <a:r>
              <a:rPr lang="en-US" dirty="0" err="1"/>
              <a:t>Το</a:t>
            </a:r>
            <a:r>
              <a:rPr lang="en-US" dirty="0"/>
              <a:t> </a:t>
            </a:r>
            <a:r>
              <a:rPr lang="en-US" b="1" dirty="0" err="1"/>
              <a:t>ρωμ</a:t>
            </a:r>
            <a:r>
              <a:rPr lang="en-US" b="1" dirty="0"/>
              <a:t>αϊκό έπος ωριμάζει τελευταίο,</a:t>
            </a:r>
            <a:r>
              <a:rPr lang="en-US" dirty="0"/>
              <a:t> ενώ τα ομηρικά έπη ήταν τα πρώτα σημαντικά ελληνικά λογοτεχνικά κείμενα.</a:t>
            </a:r>
          </a:p>
          <a:p>
            <a:r>
              <a:rPr lang="en-US" dirty="0" err="1"/>
              <a:t>Οι</a:t>
            </a:r>
            <a:r>
              <a:rPr lang="en-US" dirty="0"/>
              <a:t> </a:t>
            </a:r>
            <a:r>
              <a:rPr lang="en-US" dirty="0" err="1"/>
              <a:t>Ρωμ</a:t>
            </a:r>
            <a:r>
              <a:rPr lang="en-US" dirty="0"/>
              <a:t>αίοι </a:t>
            </a:r>
            <a:r>
              <a:rPr lang="en-US" b="1" dirty="0"/>
              <a:t>δε μιμούνται δουλικά τους Έλληνες. </a:t>
            </a:r>
            <a:r>
              <a:rPr lang="en-US" dirty="0" err="1"/>
              <a:t>Συχνά</a:t>
            </a:r>
            <a:r>
              <a:rPr lang="en-US" dirty="0"/>
              <a:t> </a:t>
            </a:r>
            <a:r>
              <a:rPr lang="en-US" b="1" dirty="0" err="1"/>
              <a:t>μετ</a:t>
            </a:r>
            <a:r>
              <a:rPr lang="en-US" b="1" dirty="0"/>
              <a:t>αμορφώνουν</a:t>
            </a:r>
            <a:r>
              <a:rPr lang="en-US" dirty="0"/>
              <a:t> τα ελληνικά είδη: λ.χ. η </a:t>
            </a:r>
            <a:r>
              <a:rPr lang="en-US" dirty="0" err="1"/>
              <a:t>ρωμ</a:t>
            </a:r>
            <a:r>
              <a:rPr lang="en-US" dirty="0"/>
              <a:t>αϊκή ελεγεία απέχει πάρα πολύ από την ελληνική ελεγεία.</a:t>
            </a:r>
          </a:p>
        </p:txBody>
      </p:sp>
    </p:spTree>
    <p:extLst>
      <p:ext uri="{BB962C8B-B14F-4D97-AF65-F5344CB8AC3E}">
        <p14:creationId xmlns:p14="http://schemas.microsoft.com/office/powerpoint/2010/main" val="413450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6"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8"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9"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30"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1"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2"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3" name="Rectangle 2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476D97B-95B9-6A7D-FD36-E0A94C0C141C}"/>
              </a:ext>
            </a:extLst>
          </p:cNvPr>
          <p:cNvSpPr>
            <a:spLocks noGrp="1"/>
          </p:cNvSpPr>
          <p:nvPr>
            <p:ph type="title"/>
          </p:nvPr>
        </p:nvSpPr>
        <p:spPr>
          <a:xfrm>
            <a:off x="5411931" y="452718"/>
            <a:ext cx="4638903" cy="1400530"/>
          </a:xfrm>
        </p:spPr>
        <p:txBody>
          <a:bodyPr vert="horz" lIns="91440" tIns="45720" rIns="91440" bIns="45720" rtlCol="0" anchor="t">
            <a:normAutofit/>
          </a:bodyPr>
          <a:lstStyle/>
          <a:p>
            <a:pPr>
              <a:lnSpc>
                <a:spcPct val="90000"/>
              </a:lnSpc>
            </a:pPr>
            <a:r>
              <a:rPr lang="en-US" sz="2900" dirty="0" err="1"/>
              <a:t>Γενικά</a:t>
            </a:r>
            <a:r>
              <a:rPr lang="en-US" sz="2900" dirty="0"/>
              <a:t> χαρα</a:t>
            </a:r>
            <a:r>
              <a:rPr lang="en-US" sz="2900" dirty="0" err="1"/>
              <a:t>κτηριστικά</a:t>
            </a:r>
            <a:r>
              <a:rPr lang="en-US" sz="2900" dirty="0"/>
              <a:t> </a:t>
            </a:r>
            <a:r>
              <a:rPr lang="en-US" sz="2900" dirty="0" err="1"/>
              <a:t>της</a:t>
            </a:r>
            <a:r>
              <a:rPr lang="en-US" sz="2900" dirty="0"/>
              <a:t> </a:t>
            </a:r>
            <a:r>
              <a:rPr lang="en-US" sz="2900" dirty="0" err="1"/>
              <a:t>Ρωμ</a:t>
            </a:r>
            <a:r>
              <a:rPr lang="en-US" sz="2900" dirty="0"/>
              <a:t>αϊκής λογοτεχνίας</a:t>
            </a:r>
            <a:r>
              <a:rPr lang="el-GR" sz="2900" dirty="0"/>
              <a:t>- Νέα είδη</a:t>
            </a:r>
            <a:endParaRPr lang="en-US" sz="2900" dirty="0"/>
          </a:p>
        </p:txBody>
      </p:sp>
      <p:sp>
        <p:nvSpPr>
          <p:cNvPr id="2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Θέση περιεχομένου 5">
            <a:extLst>
              <a:ext uri="{FF2B5EF4-FFF2-40B4-BE49-F238E27FC236}">
                <a16:creationId xmlns:a16="http://schemas.microsoft.com/office/drawing/2014/main" id="{556C366F-B0DD-17DC-848E-CF608090A1DB}"/>
              </a:ext>
            </a:extLst>
          </p:cNvPr>
          <p:cNvPicPr>
            <a:picLocks noGrp="1" noChangeAspect="1"/>
          </p:cNvPicPr>
          <p:nvPr>
            <p:ph sz="half" idx="2"/>
          </p:nvPr>
        </p:nvPicPr>
        <p:blipFill>
          <a:blip r:embed="rId7"/>
          <a:srcRect l="22465" r="34026"/>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7" name="Rectangle 2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F49EC3FE-E112-F1E3-71B7-BF74F847CFE1}"/>
              </a:ext>
            </a:extLst>
          </p:cNvPr>
          <p:cNvSpPr>
            <a:spLocks noGrp="1"/>
          </p:cNvSpPr>
          <p:nvPr>
            <p:ph sz="half" idx="1"/>
          </p:nvPr>
        </p:nvSpPr>
        <p:spPr>
          <a:xfrm>
            <a:off x="5410950" y="2052918"/>
            <a:ext cx="4638903" cy="4195481"/>
          </a:xfrm>
        </p:spPr>
        <p:txBody>
          <a:bodyPr vert="horz" lIns="91440" tIns="45720" rIns="91440" bIns="45720" rtlCol="0">
            <a:normAutofit/>
          </a:bodyPr>
          <a:lstStyle/>
          <a:p>
            <a:r>
              <a:rPr lang="en-US"/>
              <a:t>Οι Ρωμαίοι παράγουν και νέα είδη: π.χ. η σάτιρα είναι σχεδόν καθαρά ρωμαϊκό είδος.</a:t>
            </a:r>
          </a:p>
          <a:p>
            <a:r>
              <a:rPr lang="en-US"/>
              <a:t>Κάθε Ρωμαίος λογοτέχνης συνήθως εστιάζει σε ένα είδος ή σε μικρό αριθμό λογοτεχνικών ειδών. Δείχνει μεγάλο ενδιαφέρον για αισθητική ποιότητα και τελειοποιημένη τεχνική στο είδος που θεραπεύει.</a:t>
            </a:r>
          </a:p>
        </p:txBody>
      </p:sp>
    </p:spTree>
    <p:extLst>
      <p:ext uri="{BB962C8B-B14F-4D97-AF65-F5344CB8AC3E}">
        <p14:creationId xmlns:p14="http://schemas.microsoft.com/office/powerpoint/2010/main" val="186516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6" name="Picture 35">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8" name="Oval 3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40" name="Picture 39">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2" name="Picture 41">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4" name="Rectangle 43">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6" name="Rectangle 45">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E995256-7126-577E-5334-EFDA18CBB0A7}"/>
              </a:ext>
            </a:extLst>
          </p:cNvPr>
          <p:cNvSpPr>
            <a:spLocks noGrp="1"/>
          </p:cNvSpPr>
          <p:nvPr>
            <p:ph type="title"/>
          </p:nvPr>
        </p:nvSpPr>
        <p:spPr>
          <a:xfrm>
            <a:off x="5411931" y="452718"/>
            <a:ext cx="4638903" cy="1400530"/>
          </a:xfrm>
        </p:spPr>
        <p:txBody>
          <a:bodyPr vert="horz" lIns="91440" tIns="45720" rIns="91440" bIns="45720" rtlCol="0" anchor="t">
            <a:normAutofit/>
          </a:bodyPr>
          <a:lstStyle/>
          <a:p>
            <a:pPr>
              <a:lnSpc>
                <a:spcPct val="90000"/>
              </a:lnSpc>
            </a:pPr>
            <a:r>
              <a:rPr lang="en-US" sz="2900"/>
              <a:t>Προκλασική εποχή (απαρχές-περ. 100 π.Χ.) Κοινωνική ζωή:</a:t>
            </a:r>
          </a:p>
        </p:txBody>
      </p:sp>
      <p:sp>
        <p:nvSpPr>
          <p:cNvPr id="4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F15D21F7-4CB7-E242-B73D-B2971C693C57}"/>
              </a:ext>
            </a:extLst>
          </p:cNvPr>
          <p:cNvPicPr>
            <a:picLocks noGrp="1" noChangeAspect="1"/>
          </p:cNvPicPr>
          <p:nvPr>
            <p:ph sz="half" idx="2"/>
          </p:nvPr>
        </p:nvPicPr>
        <p:blipFill>
          <a:blip r:embed="rId7"/>
          <a:srcRect l="21668" r="31741"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50" name="Rectangle 49">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357057D6-CC18-ADF7-2383-18A94DCD1CAA}"/>
              </a:ext>
            </a:extLst>
          </p:cNvPr>
          <p:cNvSpPr>
            <a:spLocks noGrp="1"/>
          </p:cNvSpPr>
          <p:nvPr>
            <p:ph sz="half" idx="1"/>
          </p:nvPr>
        </p:nvSpPr>
        <p:spPr>
          <a:xfrm>
            <a:off x="5410950" y="2052918"/>
            <a:ext cx="4638903" cy="4195481"/>
          </a:xfrm>
        </p:spPr>
        <p:txBody>
          <a:bodyPr vert="horz" lIns="91440" tIns="45720" rIns="91440" bIns="45720" rtlCol="0">
            <a:normAutofit/>
          </a:bodyPr>
          <a:lstStyle/>
          <a:p>
            <a:pPr>
              <a:lnSpc>
                <a:spcPct val="90000"/>
              </a:lnSpc>
            </a:pPr>
            <a:r>
              <a:rPr lang="en-US"/>
              <a:t>Στην κοινωνική ζωή: στο ρωμαϊκό θρησκευτικό σύστημα έχουν ενταχθεί οι ελληνικοί θεοί. Όλο και περισσότεροι Ρωμαίοι έρχονται σε επαφή με τον ελληνικό πολιτισμό. Μορφωμένοι Έλληνες εγκαθίστανται, συχνά χωρίς τη θέλησή τους, στη Ρώμη και μυούν τους Ρωμαίους στην ελληνική γλώσσα και λογοτεχνία. Ελληνικά έργα τέχνης μεταφέρονται στη Ρώμη. Οι νέοι γοητεύονται από την ελληνική «μόδα», εισάγονται ελληνικά και ανατολικά έθιμα, που απομακρύνουν τους Ρωμαίους από τα παραδοσιακά λιτά ρωμαϊκά ήθη.</a:t>
            </a:r>
          </a:p>
        </p:txBody>
      </p:sp>
    </p:spTree>
    <p:extLst>
      <p:ext uri="{BB962C8B-B14F-4D97-AF65-F5344CB8AC3E}">
        <p14:creationId xmlns:p14="http://schemas.microsoft.com/office/powerpoint/2010/main" val="167963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15CE4F68-020F-473F-7A64-7931F07039CE}"/>
              </a:ext>
            </a:extLst>
          </p:cNvPr>
          <p:cNvSpPr>
            <a:spLocks noGrp="1"/>
          </p:cNvSpPr>
          <p:nvPr>
            <p:ph type="title"/>
          </p:nvPr>
        </p:nvSpPr>
        <p:spPr>
          <a:xfrm>
            <a:off x="648930" y="629266"/>
            <a:ext cx="3322912" cy="1641987"/>
          </a:xfrm>
        </p:spPr>
        <p:txBody>
          <a:bodyPr vert="horz" lIns="91440" tIns="45720" rIns="91440" bIns="45720" rtlCol="0" anchor="t">
            <a:normAutofit/>
          </a:bodyPr>
          <a:lstStyle/>
          <a:p>
            <a:pPr>
              <a:lnSpc>
                <a:spcPct val="90000"/>
              </a:lnSpc>
            </a:pPr>
            <a:r>
              <a:rPr lang="en-US" sz="2600"/>
              <a:t>Προκλασική εποχή (απαρχές-περ. 100 π.Χ.) Κοινωνική ζωή</a:t>
            </a:r>
          </a:p>
        </p:txBody>
      </p:sp>
      <p:pic>
        <p:nvPicPr>
          <p:cNvPr id="5" name="Θέση περιεχομένου 4">
            <a:extLst>
              <a:ext uri="{FF2B5EF4-FFF2-40B4-BE49-F238E27FC236}">
                <a16:creationId xmlns:a16="http://schemas.microsoft.com/office/drawing/2014/main" id="{C430605F-9EBA-479A-BCA5-35DB3F6A1DD9}"/>
              </a:ext>
            </a:extLst>
          </p:cNvPr>
          <p:cNvPicPr>
            <a:picLocks noGrp="1" noChangeAspect="1"/>
          </p:cNvPicPr>
          <p:nvPr>
            <p:ph sz="half" idx="2"/>
          </p:nvPr>
        </p:nvPicPr>
        <p:blipFill>
          <a:blip r:embed="rId7"/>
          <a:srcRect r="7896"/>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22" name="Rectangle 21">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560597F6-CDA5-CDEA-3047-9E2334DD0FA7}"/>
              </a:ext>
            </a:extLst>
          </p:cNvPr>
          <p:cNvSpPr>
            <a:spLocks noGrp="1"/>
          </p:cNvSpPr>
          <p:nvPr>
            <p:ph sz="half" idx="1"/>
          </p:nvPr>
        </p:nvSpPr>
        <p:spPr>
          <a:xfrm>
            <a:off x="647701" y="2438401"/>
            <a:ext cx="3324141" cy="3809998"/>
          </a:xfrm>
        </p:spPr>
        <p:txBody>
          <a:bodyPr vert="horz" lIns="91440" tIns="45720" rIns="91440" bIns="45720" rtlCol="0">
            <a:normAutofit/>
          </a:bodyPr>
          <a:lstStyle/>
          <a:p>
            <a:pPr>
              <a:lnSpc>
                <a:spcPct val="90000"/>
              </a:lnSpc>
            </a:pPr>
            <a:r>
              <a:rPr lang="en-US"/>
              <a:t>Παράλληλα με όσους θαυμάζουν την ελληνική κουλτούρα, υπάρχουν και συντηρητικοί Ρωμαίοι που βλέπουν με καχυποψία την ελληνική επίδραση. Τέτοιος ήταν ο Κάτων: ενδεικτικό της νοοτροπίας του ήταν ότι φοβόταν, ανάμεσα σε άλλα, πως οι Έλληνες γιατροί συνωμοτούσαν, για να εξοντώσουν τους Ρωμαίους</a:t>
            </a:r>
          </a:p>
        </p:txBody>
      </p:sp>
    </p:spTree>
    <p:extLst>
      <p:ext uri="{BB962C8B-B14F-4D97-AF65-F5344CB8AC3E}">
        <p14:creationId xmlns:p14="http://schemas.microsoft.com/office/powerpoint/2010/main" val="277069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0B7F804C-2866-AF40-AF8C-055B23645530}"/>
              </a:ext>
            </a:extLst>
          </p:cNvPr>
          <p:cNvSpPr>
            <a:spLocks noGrp="1"/>
          </p:cNvSpPr>
          <p:nvPr>
            <p:ph type="title"/>
          </p:nvPr>
        </p:nvSpPr>
        <p:spPr>
          <a:xfrm>
            <a:off x="648930" y="629266"/>
            <a:ext cx="3322912" cy="1641987"/>
          </a:xfrm>
        </p:spPr>
        <p:txBody>
          <a:bodyPr vert="horz" lIns="91440" tIns="45720" rIns="91440" bIns="45720" rtlCol="0" anchor="t">
            <a:normAutofit/>
          </a:bodyPr>
          <a:lstStyle/>
          <a:p>
            <a:pPr>
              <a:lnSpc>
                <a:spcPct val="90000"/>
              </a:lnSpc>
            </a:pPr>
            <a:r>
              <a:rPr lang="en-US" sz="2600"/>
              <a:t>Προκλασική εποχή (απαρχές-περ. 100 π.Χ.) Κρατική ισχύς</a:t>
            </a:r>
          </a:p>
        </p:txBody>
      </p:sp>
      <p:pic>
        <p:nvPicPr>
          <p:cNvPr id="5" name="Θέση περιεχομένου 4">
            <a:extLst>
              <a:ext uri="{FF2B5EF4-FFF2-40B4-BE49-F238E27FC236}">
                <a16:creationId xmlns:a16="http://schemas.microsoft.com/office/drawing/2014/main" id="{EF04B0B3-BFC8-1084-4944-E7EC53F4144C}"/>
              </a:ext>
            </a:extLst>
          </p:cNvPr>
          <p:cNvPicPr>
            <a:picLocks noGrp="1" noChangeAspect="1"/>
          </p:cNvPicPr>
          <p:nvPr>
            <p:ph sz="half" idx="2"/>
          </p:nvPr>
        </p:nvPicPr>
        <p:blipFill>
          <a:blip r:embed="rId7"/>
          <a:srcRect l="12747" r="4051" b="-2"/>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22" name="Rectangle 21">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24BD47B0-EA5B-604F-EC4E-0779D8EA631B}"/>
              </a:ext>
            </a:extLst>
          </p:cNvPr>
          <p:cNvSpPr>
            <a:spLocks noGrp="1"/>
          </p:cNvSpPr>
          <p:nvPr>
            <p:ph sz="half" idx="1"/>
          </p:nvPr>
        </p:nvSpPr>
        <p:spPr>
          <a:xfrm>
            <a:off x="647701" y="2438401"/>
            <a:ext cx="3324141" cy="3809998"/>
          </a:xfrm>
        </p:spPr>
        <p:txBody>
          <a:bodyPr vert="horz" lIns="91440" tIns="45720" rIns="91440" bIns="45720" rtlCol="0">
            <a:normAutofit/>
          </a:bodyPr>
          <a:lstStyle/>
          <a:p>
            <a:r>
              <a:rPr lang="en-US"/>
              <a:t>Στο κράτος και στην πολιτική ζωή: στην Ανατολή ολοκληρώνεται η κατάκτηση της Ελλάδας. Η Ρώμη ύστερα από τρεις πολέμους εξολοθρεύει τη δεύτερη μεγάλη μεσογειακή δύναμη της εποχής, την Καρχηδόνα, ισοπεδώνει την πόλη (146 π.Χ.) και απομένει μόνη κυρίαρχη στη Μεσόγειο.</a:t>
            </a:r>
          </a:p>
        </p:txBody>
      </p:sp>
    </p:spTree>
    <p:extLst>
      <p:ext uri="{BB962C8B-B14F-4D97-AF65-F5344CB8AC3E}">
        <p14:creationId xmlns:p14="http://schemas.microsoft.com/office/powerpoint/2010/main" val="166586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515F2F87-6D01-94F2-1C54-64971FA83300}"/>
              </a:ext>
            </a:extLst>
          </p:cNvPr>
          <p:cNvSpPr>
            <a:spLocks noGrp="1"/>
          </p:cNvSpPr>
          <p:nvPr>
            <p:ph type="title"/>
          </p:nvPr>
        </p:nvSpPr>
        <p:spPr>
          <a:xfrm>
            <a:off x="6742108" y="629266"/>
            <a:ext cx="3307744" cy="1641986"/>
          </a:xfrm>
        </p:spPr>
        <p:txBody>
          <a:bodyPr vert="horz" lIns="91440" tIns="45720" rIns="91440" bIns="45720" rtlCol="0" anchor="t">
            <a:normAutofit/>
          </a:bodyPr>
          <a:lstStyle/>
          <a:p>
            <a:pPr>
              <a:lnSpc>
                <a:spcPct val="90000"/>
              </a:lnSpc>
            </a:pPr>
            <a:r>
              <a:rPr lang="en-US" sz="2600"/>
              <a:t>Προκλασική εποχή (απαρχές-περ. 100 π.Χ.) Res Publica</a:t>
            </a:r>
          </a:p>
        </p:txBody>
      </p:sp>
      <p:pic>
        <p:nvPicPr>
          <p:cNvPr id="5" name="Θέση περιεχομένου 4">
            <a:extLst>
              <a:ext uri="{FF2B5EF4-FFF2-40B4-BE49-F238E27FC236}">
                <a16:creationId xmlns:a16="http://schemas.microsoft.com/office/drawing/2014/main" id="{BEE11DC5-4077-773D-09BD-B0929F11BCA3}"/>
              </a:ext>
            </a:extLst>
          </p:cNvPr>
          <p:cNvPicPr>
            <a:picLocks noGrp="1" noChangeAspect="1"/>
          </p:cNvPicPr>
          <p:nvPr>
            <p:ph sz="half" idx="2"/>
          </p:nvPr>
        </p:nvPicPr>
        <p:blipFill>
          <a:blip r:embed="rId7"/>
          <a:srcRect l="28829" r="10075" b="-1"/>
          <a:stretch/>
        </p:blipFill>
        <p:spPr>
          <a:xfrm>
            <a:off x="-2" y="10"/>
            <a:ext cx="6094407" cy="6857990"/>
          </a:xfrm>
          <a:prstGeom prst="rect">
            <a:avLst/>
          </a:prstGeom>
        </p:spPr>
      </p:pic>
      <p:sp>
        <p:nvSpPr>
          <p:cNvPr id="3" name="Θέση περιεχομένου 2">
            <a:extLst>
              <a:ext uri="{FF2B5EF4-FFF2-40B4-BE49-F238E27FC236}">
                <a16:creationId xmlns:a16="http://schemas.microsoft.com/office/drawing/2014/main" id="{98DF35BE-4CBE-AFBF-DC41-E29006DE07F5}"/>
              </a:ext>
            </a:extLst>
          </p:cNvPr>
          <p:cNvSpPr>
            <a:spLocks noGrp="1"/>
          </p:cNvSpPr>
          <p:nvPr>
            <p:ph sz="half" idx="1"/>
          </p:nvPr>
        </p:nvSpPr>
        <p:spPr>
          <a:xfrm>
            <a:off x="6742108" y="2438400"/>
            <a:ext cx="3307744" cy="3809999"/>
          </a:xfrm>
        </p:spPr>
        <p:txBody>
          <a:bodyPr vert="horz" lIns="91440" tIns="45720" rIns="91440" bIns="45720" rtlCol="0">
            <a:normAutofit/>
          </a:bodyPr>
          <a:lstStyle/>
          <a:p>
            <a:pPr>
              <a:lnSpc>
                <a:spcPct val="90000"/>
              </a:lnSpc>
            </a:pPr>
            <a:r>
              <a:rPr lang="en-US" sz="1500"/>
              <a:t>Το ρωμαϊκό πολίτευμα (res publica) έχει διαμορφωθεί ως ένα είδος «αριστοκρατικής δημοκρατίας». Σημειώνονται πολιτικο-κοινωνικές αναταραχές λόγω των μεγάλων κοινωνικών ανισοτήτων. Ενδεικτικές είναι οι μεταρρυθμιστικές απόπειρες των Γράκχων. Υπάρχουν διαστήματα ηρεμίας και συμβιβασμού αλλά οι εμφύλιες συρράξεις θα συνεχιστούν για αρκετές δεκαετίες και μετά το 100 π.Χ.</a:t>
            </a:r>
          </a:p>
        </p:txBody>
      </p:sp>
    </p:spTree>
    <p:extLst>
      <p:ext uri="{BB962C8B-B14F-4D97-AF65-F5344CB8AC3E}">
        <p14:creationId xmlns:p14="http://schemas.microsoft.com/office/powerpoint/2010/main" val="224388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B74F4D64-39D9-9688-B965-9BCA2BFB0F0F}"/>
              </a:ext>
            </a:extLst>
          </p:cNvPr>
          <p:cNvSpPr>
            <a:spLocks noGrp="1"/>
          </p:cNvSpPr>
          <p:nvPr>
            <p:ph type="title"/>
          </p:nvPr>
        </p:nvSpPr>
        <p:spPr>
          <a:xfrm>
            <a:off x="6742108" y="629266"/>
            <a:ext cx="3307744" cy="1641986"/>
          </a:xfrm>
        </p:spPr>
        <p:txBody>
          <a:bodyPr vert="horz" lIns="91440" tIns="45720" rIns="91440" bIns="45720" rtlCol="0" anchor="t">
            <a:normAutofit/>
          </a:bodyPr>
          <a:lstStyle/>
          <a:p>
            <a:pPr>
              <a:lnSpc>
                <a:spcPct val="90000"/>
              </a:lnSpc>
            </a:pPr>
            <a:r>
              <a:rPr lang="en-US" sz="2600"/>
              <a:t>Προκλασική εποχή (απαρχές-περ. 100 π.Χ.) Γράμματα</a:t>
            </a:r>
          </a:p>
        </p:txBody>
      </p:sp>
      <p:pic>
        <p:nvPicPr>
          <p:cNvPr id="5" name="Θέση περιεχομένου 4">
            <a:extLst>
              <a:ext uri="{FF2B5EF4-FFF2-40B4-BE49-F238E27FC236}">
                <a16:creationId xmlns:a16="http://schemas.microsoft.com/office/drawing/2014/main" id="{4B49F529-65E6-4C2A-417C-CA024321E4E4}"/>
              </a:ext>
            </a:extLst>
          </p:cNvPr>
          <p:cNvPicPr>
            <a:picLocks noGrp="1" noChangeAspect="1"/>
          </p:cNvPicPr>
          <p:nvPr>
            <p:ph sz="half" idx="2"/>
          </p:nvPr>
        </p:nvPicPr>
        <p:blipFill>
          <a:blip r:embed="rId7"/>
          <a:srcRect l="20176" r="18507" b="1"/>
          <a:stretch/>
        </p:blipFill>
        <p:spPr>
          <a:xfrm>
            <a:off x="-2" y="10"/>
            <a:ext cx="6094407" cy="6857990"/>
          </a:xfrm>
          <a:prstGeom prst="rect">
            <a:avLst/>
          </a:prstGeom>
        </p:spPr>
      </p:pic>
      <p:sp>
        <p:nvSpPr>
          <p:cNvPr id="3" name="Θέση περιεχομένου 2">
            <a:extLst>
              <a:ext uri="{FF2B5EF4-FFF2-40B4-BE49-F238E27FC236}">
                <a16:creationId xmlns:a16="http://schemas.microsoft.com/office/drawing/2014/main" id="{C1E1C83A-317E-EB6A-BFE2-9DF08801F05F}"/>
              </a:ext>
            </a:extLst>
          </p:cNvPr>
          <p:cNvSpPr>
            <a:spLocks noGrp="1"/>
          </p:cNvSpPr>
          <p:nvPr>
            <p:ph sz="half" idx="1"/>
          </p:nvPr>
        </p:nvSpPr>
        <p:spPr>
          <a:xfrm>
            <a:off x="6742108" y="2438400"/>
            <a:ext cx="3307744" cy="3809999"/>
          </a:xfrm>
        </p:spPr>
        <p:txBody>
          <a:bodyPr vert="horz" lIns="91440" tIns="45720" rIns="91440" bIns="45720" rtlCol="0">
            <a:normAutofit/>
          </a:bodyPr>
          <a:lstStyle/>
          <a:p>
            <a:r>
              <a:rPr lang="en-US"/>
              <a:t>Συντελείται η ιστορική συνάντηση των Ρωμαίων με τους Έλληνες. Οι Έλληνες έχουν ήδη δημιουργήσει ώριμη λογοτεχνία. Οι Ρωμαίοι τη θαυμάζουν: αρχικά κυρίως μιμούνται και στη συνέχεια μετασχηματίζουν δημιουργικά τα ελληνικά πρότυπα.</a:t>
            </a:r>
          </a:p>
        </p:txBody>
      </p:sp>
    </p:spTree>
    <p:extLst>
      <p:ext uri="{BB962C8B-B14F-4D97-AF65-F5344CB8AC3E}">
        <p14:creationId xmlns:p14="http://schemas.microsoft.com/office/powerpoint/2010/main" val="372987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11D77FF-7438-F157-8C58-9841B4E58386}"/>
              </a:ext>
            </a:extLst>
          </p:cNvPr>
          <p:cNvSpPr>
            <a:spLocks noGrp="1"/>
          </p:cNvSpPr>
          <p:nvPr>
            <p:ph type="title"/>
          </p:nvPr>
        </p:nvSpPr>
        <p:spPr>
          <a:xfrm>
            <a:off x="648930" y="629266"/>
            <a:ext cx="6188190" cy="1622321"/>
          </a:xfrm>
        </p:spPr>
        <p:txBody>
          <a:bodyPr vert="horz" lIns="91440" tIns="45720" rIns="91440" bIns="45720" rtlCol="0" anchor="t">
            <a:normAutofit/>
          </a:bodyPr>
          <a:lstStyle/>
          <a:p>
            <a:pPr>
              <a:lnSpc>
                <a:spcPct val="90000"/>
              </a:lnSpc>
            </a:pPr>
            <a:r>
              <a:rPr lang="en-US" sz="3600" dirty="0" err="1">
                <a:solidFill>
                  <a:srgbClr val="EBEBEB"/>
                </a:solidFill>
              </a:rPr>
              <a:t>Προκλ</a:t>
            </a:r>
            <a:r>
              <a:rPr lang="en-US" sz="3600" dirty="0">
                <a:solidFill>
                  <a:srgbClr val="EBEBEB"/>
                </a:solidFill>
              </a:rPr>
              <a:t>ασική εποχή (απαρχές-περ. 100 π.Χ.) </a:t>
            </a:r>
            <a:r>
              <a:rPr lang="en-US" sz="3600" dirty="0" err="1">
                <a:solidFill>
                  <a:srgbClr val="EBEBEB"/>
                </a:solidFill>
              </a:rPr>
              <a:t>Κωμωδί</a:t>
            </a:r>
            <a:r>
              <a:rPr lang="en-US" sz="3600" dirty="0">
                <a:solidFill>
                  <a:srgbClr val="EBEBEB"/>
                </a:solidFill>
              </a:rPr>
              <a:t>α</a:t>
            </a:r>
          </a:p>
        </p:txBody>
      </p:sp>
      <p:sp>
        <p:nvSpPr>
          <p:cNvPr id="3" name="Θέση περιεχομένου 2">
            <a:extLst>
              <a:ext uri="{FF2B5EF4-FFF2-40B4-BE49-F238E27FC236}">
                <a16:creationId xmlns:a16="http://schemas.microsoft.com/office/drawing/2014/main" id="{E56E7723-E047-764D-9EAC-33EB3606BB15}"/>
              </a:ext>
            </a:extLst>
          </p:cNvPr>
          <p:cNvSpPr>
            <a:spLocks noGrp="1"/>
          </p:cNvSpPr>
          <p:nvPr>
            <p:ph sz="half" idx="1"/>
          </p:nvPr>
        </p:nvSpPr>
        <p:spPr>
          <a:xfrm>
            <a:off x="648930" y="2438400"/>
            <a:ext cx="6188189" cy="3785419"/>
          </a:xfrm>
        </p:spPr>
        <p:txBody>
          <a:bodyPr vert="horz" lIns="91440" tIns="45720" rIns="91440" bIns="45720" rtlCol="0">
            <a:normAutofit/>
          </a:bodyPr>
          <a:lstStyle/>
          <a:p>
            <a:r>
              <a:rPr lang="en-US">
                <a:solidFill>
                  <a:srgbClr val="FFFFFF"/>
                </a:solidFill>
              </a:rPr>
              <a:t>Το πρώτο είδος που ωριμάζει στη Ρώμη είναι η κωμωδία. Οι Ρωμαίοι κωμωδιογράφοι επηρεάζονται περισσότερο όχι από την αττική κωμωδία του 5ου-4ου αι. π.Χ. και τον Αριστοφάνη αλλά από τη λεγόμενη Νέα Κωμωδία της ελληνιστικής περιόδου, κυρίως από τον Μένανδρο. Τα έργα τους έχουν κατά κανόνα υποθέσεις ελληνικές και όχι ρωμαϊκές.</a:t>
            </a:r>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E42B18D9-2D6F-7FB5-C2BA-52064964E6BF}"/>
              </a:ext>
            </a:extLst>
          </p:cNvPr>
          <p:cNvPicPr>
            <a:picLocks noGrp="1" noChangeAspect="1"/>
          </p:cNvPicPr>
          <p:nvPr>
            <p:ph sz="half" idx="2"/>
          </p:nvPr>
        </p:nvPicPr>
        <p:blipFill>
          <a:blip r:embed="rId7"/>
          <a:srcRect l="4247" r="-2"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65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E4E3C19-7D5B-1A86-53EA-0C80A4477152}"/>
              </a:ext>
            </a:extLst>
          </p:cNvPr>
          <p:cNvSpPr>
            <a:spLocks noGrp="1"/>
          </p:cNvSpPr>
          <p:nvPr>
            <p:ph type="title"/>
          </p:nvPr>
        </p:nvSpPr>
        <p:spPr>
          <a:xfrm>
            <a:off x="5411931" y="452718"/>
            <a:ext cx="4638903" cy="1400530"/>
          </a:xfrm>
        </p:spPr>
        <p:txBody>
          <a:bodyPr vert="horz" lIns="91440" tIns="45720" rIns="91440" bIns="45720" rtlCol="0" anchor="t">
            <a:normAutofit/>
          </a:bodyPr>
          <a:lstStyle/>
          <a:p>
            <a:pPr>
              <a:lnSpc>
                <a:spcPct val="90000"/>
              </a:lnSpc>
            </a:pPr>
            <a:r>
              <a:rPr lang="en-US" sz="2900"/>
              <a:t>Προκλασική εποχή (απαρχές-περ. 100 π.Χ.) Πλαύτος- Τερέντιος</a:t>
            </a:r>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16394754-C50C-ECFB-0AB7-8CB81851725E}"/>
              </a:ext>
            </a:extLst>
          </p:cNvPr>
          <p:cNvPicPr>
            <a:picLocks noGrp="1" noChangeAspect="1"/>
          </p:cNvPicPr>
          <p:nvPr>
            <p:ph sz="half" idx="2"/>
          </p:nvPr>
        </p:nvPicPr>
        <p:blipFill>
          <a:blip r:embed="rId7"/>
          <a:srcRect l="12084" r="9095"/>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6" name="Rectangle 2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E291D9DC-8FD7-23A4-4DC4-8C704FD88CDF}"/>
              </a:ext>
            </a:extLst>
          </p:cNvPr>
          <p:cNvSpPr>
            <a:spLocks noGrp="1"/>
          </p:cNvSpPr>
          <p:nvPr>
            <p:ph sz="half" idx="1"/>
          </p:nvPr>
        </p:nvSpPr>
        <p:spPr>
          <a:xfrm>
            <a:off x="5410950" y="2052918"/>
            <a:ext cx="4638903" cy="4195481"/>
          </a:xfrm>
        </p:spPr>
        <p:txBody>
          <a:bodyPr vert="horz" lIns="91440" tIns="45720" rIns="91440" bIns="45720" rtlCol="0">
            <a:normAutofit/>
          </a:bodyPr>
          <a:lstStyle/>
          <a:p>
            <a:r>
              <a:rPr lang="en-US"/>
              <a:t>Οι δύο πιο γνωστοί Ρωμαίοι κωμωδιογράφοι είναι ο Πλαύτος (3ος αι. π.Χ.) και ο Τερέντιος (2ος αι. π.Χ.). Η επίδρασή τους είναι εμφανής στις γαλλικές κωμωδίες του Μολιέρου. Η ρωμαϊκή κωμωδία ψυχαγώγησε επί αιώνες τη Δύση και άσκησε σοβαρές επιδράσεις σε μεγάλους διανοούμενους και λογοτέχνες, όπως ο Πετράρχης, ο Γκαίτε, ο Μολιέρος, ο Σαίξπηρ και ο Θερβάντες.</a:t>
            </a:r>
          </a:p>
        </p:txBody>
      </p:sp>
    </p:spTree>
    <p:extLst>
      <p:ext uri="{BB962C8B-B14F-4D97-AF65-F5344CB8AC3E}">
        <p14:creationId xmlns:p14="http://schemas.microsoft.com/office/powerpoint/2010/main" val="32712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4CBBBB-6860-C7E1-981A-D4AA16A36333}"/>
              </a:ext>
            </a:extLst>
          </p:cNvPr>
          <p:cNvSpPr>
            <a:spLocks noGrp="1"/>
          </p:cNvSpPr>
          <p:nvPr>
            <p:ph type="title"/>
          </p:nvPr>
        </p:nvSpPr>
        <p:spPr/>
        <p:txBody>
          <a:bodyPr anchor="b">
            <a:normAutofit/>
          </a:bodyPr>
          <a:lstStyle/>
          <a:p>
            <a:r>
              <a:rPr lang="el-GR" dirty="0"/>
              <a:t>ΛΑΤΙΝΙΚΗ ΓΛΩΣΣΑ ΚΑΙ ΛΟΓΟΤΕΧΝΙΑ</a:t>
            </a:r>
            <a:br>
              <a:rPr lang="el-GR" dirty="0"/>
            </a:br>
            <a:r>
              <a:rPr lang="el-GR" dirty="0"/>
              <a:t>Η λατινική γλώσσα</a:t>
            </a:r>
          </a:p>
        </p:txBody>
      </p:sp>
      <p:graphicFrame>
        <p:nvGraphicFramePr>
          <p:cNvPr id="11" name="Content Placeholder 2">
            <a:extLst>
              <a:ext uri="{FF2B5EF4-FFF2-40B4-BE49-F238E27FC236}">
                <a16:creationId xmlns:a16="http://schemas.microsoft.com/office/drawing/2014/main" id="{730F6996-6BB0-288B-6F23-6D272A4B7513}"/>
              </a:ext>
            </a:extLst>
          </p:cNvPr>
          <p:cNvGraphicFramePr>
            <a:graphicFrameLocks noGrp="1"/>
          </p:cNvGraphicFramePr>
          <p:nvPr>
            <p:ph idx="1"/>
            <p:extLst>
              <p:ext uri="{D42A27DB-BD31-4B8C-83A1-F6EECF244321}">
                <p14:modId xmlns:p14="http://schemas.microsoft.com/office/powerpoint/2010/main" val="3420504139"/>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42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11">
                                            <p:graphicEl>
                                              <a:dgm id="{CDDB237D-59FE-48DE-8F1A-26C9609BD2A3}"/>
                                            </p:graphicEl>
                                          </p:spTgt>
                                        </p:tgtEl>
                                        <p:attrNameLst>
                                          <p:attrName>style.color</p:attrName>
                                        </p:attrNameLst>
                                      </p:cBhvr>
                                      <p:by>
                                        <p:hsl h="7200000" s="0" l="0"/>
                                      </p:by>
                                    </p:animClr>
                                    <p:animClr clrSpc="hsl" dir="cw">
                                      <p:cBhvr>
                                        <p:cTn id="7" dur="500" fill="hold"/>
                                        <p:tgtEl>
                                          <p:spTgt spid="11">
                                            <p:graphicEl>
                                              <a:dgm id="{CDDB237D-59FE-48DE-8F1A-26C9609BD2A3}"/>
                                            </p:graphicEl>
                                          </p:spTgt>
                                        </p:tgtEl>
                                        <p:attrNameLst>
                                          <p:attrName>fillcolor</p:attrName>
                                        </p:attrNameLst>
                                      </p:cBhvr>
                                      <p:by>
                                        <p:hsl h="7200000" s="0" l="0"/>
                                      </p:by>
                                    </p:animClr>
                                    <p:animClr clrSpc="hsl" dir="cw">
                                      <p:cBhvr>
                                        <p:cTn id="8" dur="500" fill="hold"/>
                                        <p:tgtEl>
                                          <p:spTgt spid="11">
                                            <p:graphicEl>
                                              <a:dgm id="{CDDB237D-59FE-48DE-8F1A-26C9609BD2A3}"/>
                                            </p:graphicEl>
                                          </p:spTgt>
                                        </p:tgtEl>
                                        <p:attrNameLst>
                                          <p:attrName>stroke.color</p:attrName>
                                        </p:attrNameLst>
                                      </p:cBhvr>
                                      <p:by>
                                        <p:hsl h="7200000" s="0" l="0"/>
                                      </p:by>
                                    </p:animClr>
                                    <p:set>
                                      <p:cBhvr>
                                        <p:cTn id="9" dur="500" fill="hold"/>
                                        <p:tgtEl>
                                          <p:spTgt spid="11">
                                            <p:graphicEl>
                                              <a:dgm id="{CDDB237D-59FE-48DE-8F1A-26C9609BD2A3}"/>
                                            </p:graphic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11">
                                            <p:graphicEl>
                                              <a:dgm id="{2434C224-1440-4B62-AB10-27F3D145547E}"/>
                                            </p:graphicEl>
                                          </p:spTgt>
                                        </p:tgtEl>
                                        <p:attrNameLst>
                                          <p:attrName>style.color</p:attrName>
                                        </p:attrNameLst>
                                      </p:cBhvr>
                                      <p:by>
                                        <p:hsl h="7200000" s="0" l="0"/>
                                      </p:by>
                                    </p:animClr>
                                    <p:animClr clrSpc="hsl" dir="cw">
                                      <p:cBhvr>
                                        <p:cTn id="14" dur="500" fill="hold"/>
                                        <p:tgtEl>
                                          <p:spTgt spid="11">
                                            <p:graphicEl>
                                              <a:dgm id="{2434C224-1440-4B62-AB10-27F3D145547E}"/>
                                            </p:graphicEl>
                                          </p:spTgt>
                                        </p:tgtEl>
                                        <p:attrNameLst>
                                          <p:attrName>fillcolor</p:attrName>
                                        </p:attrNameLst>
                                      </p:cBhvr>
                                      <p:by>
                                        <p:hsl h="7200000" s="0" l="0"/>
                                      </p:by>
                                    </p:animClr>
                                    <p:animClr clrSpc="hsl" dir="cw">
                                      <p:cBhvr>
                                        <p:cTn id="15" dur="500" fill="hold"/>
                                        <p:tgtEl>
                                          <p:spTgt spid="11">
                                            <p:graphicEl>
                                              <a:dgm id="{2434C224-1440-4B62-AB10-27F3D145547E}"/>
                                            </p:graphicEl>
                                          </p:spTgt>
                                        </p:tgtEl>
                                        <p:attrNameLst>
                                          <p:attrName>stroke.color</p:attrName>
                                        </p:attrNameLst>
                                      </p:cBhvr>
                                      <p:by>
                                        <p:hsl h="7200000" s="0" l="0"/>
                                      </p:by>
                                    </p:animClr>
                                    <p:set>
                                      <p:cBhvr>
                                        <p:cTn id="16" dur="500" fill="hold"/>
                                        <p:tgtEl>
                                          <p:spTgt spid="11">
                                            <p:graphicEl>
                                              <a:dgm id="{2434C224-1440-4B62-AB10-27F3D145547E}"/>
                                            </p:graphicEl>
                                          </p:spTgt>
                                        </p:tgtEl>
                                        <p:attrNameLst>
                                          <p:attrName>fill.type</p:attrName>
                                        </p:attrNameLst>
                                      </p:cBhvr>
                                      <p:to>
                                        <p:strVal val="solid"/>
                                      </p:to>
                                    </p:set>
                                  </p:childTnLst>
                                </p:cTn>
                              </p:par>
                              <p:par>
                                <p:cTn id="17" presetID="21" presetClass="emph" presetSubtype="0" fill="hold" grpId="0" nodeType="withEffect">
                                  <p:stCondLst>
                                    <p:cond delay="0"/>
                                  </p:stCondLst>
                                  <p:childTnLst>
                                    <p:animClr clrSpc="hsl" dir="cw">
                                      <p:cBhvr override="childStyle">
                                        <p:cTn id="18" dur="500" fill="hold"/>
                                        <p:tgtEl>
                                          <p:spTgt spid="11">
                                            <p:graphicEl>
                                              <a:dgm id="{0B343193-02F1-4786-9339-6658C601C6EC}"/>
                                            </p:graphicEl>
                                          </p:spTgt>
                                        </p:tgtEl>
                                        <p:attrNameLst>
                                          <p:attrName>style.color</p:attrName>
                                        </p:attrNameLst>
                                      </p:cBhvr>
                                      <p:by>
                                        <p:hsl h="7200000" s="0" l="0"/>
                                      </p:by>
                                    </p:animClr>
                                    <p:animClr clrSpc="hsl" dir="cw">
                                      <p:cBhvr>
                                        <p:cTn id="19" dur="500" fill="hold"/>
                                        <p:tgtEl>
                                          <p:spTgt spid="11">
                                            <p:graphicEl>
                                              <a:dgm id="{0B343193-02F1-4786-9339-6658C601C6EC}"/>
                                            </p:graphicEl>
                                          </p:spTgt>
                                        </p:tgtEl>
                                        <p:attrNameLst>
                                          <p:attrName>fillcolor</p:attrName>
                                        </p:attrNameLst>
                                      </p:cBhvr>
                                      <p:by>
                                        <p:hsl h="7200000" s="0" l="0"/>
                                      </p:by>
                                    </p:animClr>
                                    <p:animClr clrSpc="hsl" dir="cw">
                                      <p:cBhvr>
                                        <p:cTn id="20" dur="500" fill="hold"/>
                                        <p:tgtEl>
                                          <p:spTgt spid="11">
                                            <p:graphicEl>
                                              <a:dgm id="{0B343193-02F1-4786-9339-6658C601C6EC}"/>
                                            </p:graphicEl>
                                          </p:spTgt>
                                        </p:tgtEl>
                                        <p:attrNameLst>
                                          <p:attrName>stroke.color</p:attrName>
                                        </p:attrNameLst>
                                      </p:cBhvr>
                                      <p:by>
                                        <p:hsl h="7200000" s="0" l="0"/>
                                      </p:by>
                                    </p:animClr>
                                    <p:set>
                                      <p:cBhvr>
                                        <p:cTn id="21" dur="500" fill="hold"/>
                                        <p:tgtEl>
                                          <p:spTgt spid="11">
                                            <p:graphicEl>
                                              <a:dgm id="{0B343193-02F1-4786-9339-6658C601C6EC}"/>
                                            </p:graphic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1" presetClass="emph" presetSubtype="0" fill="hold" grpId="0" nodeType="clickEffect">
                                  <p:stCondLst>
                                    <p:cond delay="0"/>
                                  </p:stCondLst>
                                  <p:childTnLst>
                                    <p:animClr clrSpc="hsl" dir="cw">
                                      <p:cBhvr override="childStyle">
                                        <p:cTn id="25" dur="500" fill="hold"/>
                                        <p:tgtEl>
                                          <p:spTgt spid="11">
                                            <p:graphicEl>
                                              <a:dgm id="{B076956F-B0C7-4BE6-9D37-763C33599B90}"/>
                                            </p:graphicEl>
                                          </p:spTgt>
                                        </p:tgtEl>
                                        <p:attrNameLst>
                                          <p:attrName>style.color</p:attrName>
                                        </p:attrNameLst>
                                      </p:cBhvr>
                                      <p:by>
                                        <p:hsl h="7200000" s="0" l="0"/>
                                      </p:by>
                                    </p:animClr>
                                    <p:animClr clrSpc="hsl" dir="cw">
                                      <p:cBhvr>
                                        <p:cTn id="26" dur="500" fill="hold"/>
                                        <p:tgtEl>
                                          <p:spTgt spid="11">
                                            <p:graphicEl>
                                              <a:dgm id="{B076956F-B0C7-4BE6-9D37-763C33599B90}"/>
                                            </p:graphicEl>
                                          </p:spTgt>
                                        </p:tgtEl>
                                        <p:attrNameLst>
                                          <p:attrName>fillcolor</p:attrName>
                                        </p:attrNameLst>
                                      </p:cBhvr>
                                      <p:by>
                                        <p:hsl h="7200000" s="0" l="0"/>
                                      </p:by>
                                    </p:animClr>
                                    <p:animClr clrSpc="hsl" dir="cw">
                                      <p:cBhvr>
                                        <p:cTn id="27" dur="500" fill="hold"/>
                                        <p:tgtEl>
                                          <p:spTgt spid="11">
                                            <p:graphicEl>
                                              <a:dgm id="{B076956F-B0C7-4BE6-9D37-763C33599B90}"/>
                                            </p:graphicEl>
                                          </p:spTgt>
                                        </p:tgtEl>
                                        <p:attrNameLst>
                                          <p:attrName>stroke.color</p:attrName>
                                        </p:attrNameLst>
                                      </p:cBhvr>
                                      <p:by>
                                        <p:hsl h="7200000" s="0" l="0"/>
                                      </p:by>
                                    </p:animClr>
                                    <p:set>
                                      <p:cBhvr>
                                        <p:cTn id="28" dur="500" fill="hold"/>
                                        <p:tgtEl>
                                          <p:spTgt spid="11">
                                            <p:graphicEl>
                                              <a:dgm id="{B076956F-B0C7-4BE6-9D37-763C33599B90}"/>
                                            </p:graphicEl>
                                          </p:spTgt>
                                        </p:tgtEl>
                                        <p:attrNameLst>
                                          <p:attrName>fill.type</p:attrName>
                                        </p:attrNameLst>
                                      </p:cBhvr>
                                      <p:to>
                                        <p:strVal val="solid"/>
                                      </p:to>
                                    </p:set>
                                  </p:childTnLst>
                                </p:cTn>
                              </p:par>
                              <p:par>
                                <p:cTn id="29" presetID="21" presetClass="emph" presetSubtype="0" fill="hold" grpId="0" nodeType="withEffect">
                                  <p:stCondLst>
                                    <p:cond delay="0"/>
                                  </p:stCondLst>
                                  <p:childTnLst>
                                    <p:animClr clrSpc="hsl" dir="cw">
                                      <p:cBhvr override="childStyle">
                                        <p:cTn id="30" dur="500" fill="hold"/>
                                        <p:tgtEl>
                                          <p:spTgt spid="11">
                                            <p:graphicEl>
                                              <a:dgm id="{674B617D-D4E9-4C15-9834-4C29E2B9DBE4}"/>
                                            </p:graphicEl>
                                          </p:spTgt>
                                        </p:tgtEl>
                                        <p:attrNameLst>
                                          <p:attrName>style.color</p:attrName>
                                        </p:attrNameLst>
                                      </p:cBhvr>
                                      <p:by>
                                        <p:hsl h="7200000" s="0" l="0"/>
                                      </p:by>
                                    </p:animClr>
                                    <p:animClr clrSpc="hsl" dir="cw">
                                      <p:cBhvr>
                                        <p:cTn id="31" dur="500" fill="hold"/>
                                        <p:tgtEl>
                                          <p:spTgt spid="11">
                                            <p:graphicEl>
                                              <a:dgm id="{674B617D-D4E9-4C15-9834-4C29E2B9DBE4}"/>
                                            </p:graphicEl>
                                          </p:spTgt>
                                        </p:tgtEl>
                                        <p:attrNameLst>
                                          <p:attrName>fillcolor</p:attrName>
                                        </p:attrNameLst>
                                      </p:cBhvr>
                                      <p:by>
                                        <p:hsl h="7200000" s="0" l="0"/>
                                      </p:by>
                                    </p:animClr>
                                    <p:animClr clrSpc="hsl" dir="cw">
                                      <p:cBhvr>
                                        <p:cTn id="32" dur="500" fill="hold"/>
                                        <p:tgtEl>
                                          <p:spTgt spid="11">
                                            <p:graphicEl>
                                              <a:dgm id="{674B617D-D4E9-4C15-9834-4C29E2B9DBE4}"/>
                                            </p:graphicEl>
                                          </p:spTgt>
                                        </p:tgtEl>
                                        <p:attrNameLst>
                                          <p:attrName>stroke.color</p:attrName>
                                        </p:attrNameLst>
                                      </p:cBhvr>
                                      <p:by>
                                        <p:hsl h="7200000" s="0" l="0"/>
                                      </p:by>
                                    </p:animClr>
                                    <p:set>
                                      <p:cBhvr>
                                        <p:cTn id="33" dur="500" fill="hold"/>
                                        <p:tgtEl>
                                          <p:spTgt spid="11">
                                            <p:graphicEl>
                                              <a:dgm id="{674B617D-D4E9-4C15-9834-4C29E2B9DBE4}"/>
                                            </p:graphic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1" presetClass="emph" presetSubtype="0" fill="hold" grpId="0" nodeType="clickEffect">
                                  <p:stCondLst>
                                    <p:cond delay="0"/>
                                  </p:stCondLst>
                                  <p:childTnLst>
                                    <p:animClr clrSpc="hsl" dir="cw">
                                      <p:cBhvr override="childStyle">
                                        <p:cTn id="37" dur="500" fill="hold"/>
                                        <p:tgtEl>
                                          <p:spTgt spid="11">
                                            <p:graphicEl>
                                              <a:dgm id="{C83148AD-2449-4380-9D08-549618C92AC9}"/>
                                            </p:graphicEl>
                                          </p:spTgt>
                                        </p:tgtEl>
                                        <p:attrNameLst>
                                          <p:attrName>style.color</p:attrName>
                                        </p:attrNameLst>
                                      </p:cBhvr>
                                      <p:by>
                                        <p:hsl h="7200000" s="0" l="0"/>
                                      </p:by>
                                    </p:animClr>
                                    <p:animClr clrSpc="hsl" dir="cw">
                                      <p:cBhvr>
                                        <p:cTn id="38" dur="500" fill="hold"/>
                                        <p:tgtEl>
                                          <p:spTgt spid="11">
                                            <p:graphicEl>
                                              <a:dgm id="{C83148AD-2449-4380-9D08-549618C92AC9}"/>
                                            </p:graphicEl>
                                          </p:spTgt>
                                        </p:tgtEl>
                                        <p:attrNameLst>
                                          <p:attrName>fillcolor</p:attrName>
                                        </p:attrNameLst>
                                      </p:cBhvr>
                                      <p:by>
                                        <p:hsl h="7200000" s="0" l="0"/>
                                      </p:by>
                                    </p:animClr>
                                    <p:animClr clrSpc="hsl" dir="cw">
                                      <p:cBhvr>
                                        <p:cTn id="39" dur="500" fill="hold"/>
                                        <p:tgtEl>
                                          <p:spTgt spid="11">
                                            <p:graphicEl>
                                              <a:dgm id="{C83148AD-2449-4380-9D08-549618C92AC9}"/>
                                            </p:graphicEl>
                                          </p:spTgt>
                                        </p:tgtEl>
                                        <p:attrNameLst>
                                          <p:attrName>stroke.color</p:attrName>
                                        </p:attrNameLst>
                                      </p:cBhvr>
                                      <p:by>
                                        <p:hsl h="7200000" s="0" l="0"/>
                                      </p:by>
                                    </p:animClr>
                                    <p:set>
                                      <p:cBhvr>
                                        <p:cTn id="40" dur="500" fill="hold"/>
                                        <p:tgtEl>
                                          <p:spTgt spid="11">
                                            <p:graphicEl>
                                              <a:dgm id="{C83148AD-2449-4380-9D08-549618C92AC9}"/>
                                            </p:graphicEl>
                                          </p:spTgt>
                                        </p:tgtEl>
                                        <p:attrNameLst>
                                          <p:attrName>fill.type</p:attrName>
                                        </p:attrNameLst>
                                      </p:cBhvr>
                                      <p:to>
                                        <p:strVal val="solid"/>
                                      </p:to>
                                    </p:set>
                                  </p:childTnLst>
                                </p:cTn>
                              </p:par>
                              <p:par>
                                <p:cTn id="41" presetID="21" presetClass="emph" presetSubtype="0" fill="hold" grpId="0" nodeType="withEffect">
                                  <p:stCondLst>
                                    <p:cond delay="0"/>
                                  </p:stCondLst>
                                  <p:childTnLst>
                                    <p:animClr clrSpc="hsl" dir="cw">
                                      <p:cBhvr override="childStyle">
                                        <p:cTn id="42" dur="500" fill="hold"/>
                                        <p:tgtEl>
                                          <p:spTgt spid="11">
                                            <p:graphicEl>
                                              <a:dgm id="{7D9B6FFC-5605-43F0-96A7-1F3F386BC9CE}"/>
                                            </p:graphicEl>
                                          </p:spTgt>
                                        </p:tgtEl>
                                        <p:attrNameLst>
                                          <p:attrName>style.color</p:attrName>
                                        </p:attrNameLst>
                                      </p:cBhvr>
                                      <p:by>
                                        <p:hsl h="7200000" s="0" l="0"/>
                                      </p:by>
                                    </p:animClr>
                                    <p:animClr clrSpc="hsl" dir="cw">
                                      <p:cBhvr>
                                        <p:cTn id="43" dur="500" fill="hold"/>
                                        <p:tgtEl>
                                          <p:spTgt spid="11">
                                            <p:graphicEl>
                                              <a:dgm id="{7D9B6FFC-5605-43F0-96A7-1F3F386BC9CE}"/>
                                            </p:graphicEl>
                                          </p:spTgt>
                                        </p:tgtEl>
                                        <p:attrNameLst>
                                          <p:attrName>fillcolor</p:attrName>
                                        </p:attrNameLst>
                                      </p:cBhvr>
                                      <p:by>
                                        <p:hsl h="7200000" s="0" l="0"/>
                                      </p:by>
                                    </p:animClr>
                                    <p:animClr clrSpc="hsl" dir="cw">
                                      <p:cBhvr>
                                        <p:cTn id="44" dur="500" fill="hold"/>
                                        <p:tgtEl>
                                          <p:spTgt spid="11">
                                            <p:graphicEl>
                                              <a:dgm id="{7D9B6FFC-5605-43F0-96A7-1F3F386BC9CE}"/>
                                            </p:graphicEl>
                                          </p:spTgt>
                                        </p:tgtEl>
                                        <p:attrNameLst>
                                          <p:attrName>stroke.color</p:attrName>
                                        </p:attrNameLst>
                                      </p:cBhvr>
                                      <p:by>
                                        <p:hsl h="7200000" s="0" l="0"/>
                                      </p:by>
                                    </p:animClr>
                                    <p:set>
                                      <p:cBhvr>
                                        <p:cTn id="45" dur="500" fill="hold"/>
                                        <p:tgtEl>
                                          <p:spTgt spid="11">
                                            <p:graphicEl>
                                              <a:dgm id="{7D9B6FFC-5605-43F0-96A7-1F3F386BC9CE}"/>
                                            </p:graphicEl>
                                          </p:spTgt>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1" presetClass="emph" presetSubtype="0" fill="hold" grpId="0" nodeType="clickEffect">
                                  <p:stCondLst>
                                    <p:cond delay="0"/>
                                  </p:stCondLst>
                                  <p:childTnLst>
                                    <p:animClr clrSpc="hsl" dir="cw">
                                      <p:cBhvr override="childStyle">
                                        <p:cTn id="49" dur="500" fill="hold"/>
                                        <p:tgtEl>
                                          <p:spTgt spid="11">
                                            <p:graphicEl>
                                              <a:dgm id="{4AD50931-B777-403A-9705-BECB159548FB}"/>
                                            </p:graphicEl>
                                          </p:spTgt>
                                        </p:tgtEl>
                                        <p:attrNameLst>
                                          <p:attrName>style.color</p:attrName>
                                        </p:attrNameLst>
                                      </p:cBhvr>
                                      <p:by>
                                        <p:hsl h="7200000" s="0" l="0"/>
                                      </p:by>
                                    </p:animClr>
                                    <p:animClr clrSpc="hsl" dir="cw">
                                      <p:cBhvr>
                                        <p:cTn id="50" dur="500" fill="hold"/>
                                        <p:tgtEl>
                                          <p:spTgt spid="11">
                                            <p:graphicEl>
                                              <a:dgm id="{4AD50931-B777-403A-9705-BECB159548FB}"/>
                                            </p:graphicEl>
                                          </p:spTgt>
                                        </p:tgtEl>
                                        <p:attrNameLst>
                                          <p:attrName>fillcolor</p:attrName>
                                        </p:attrNameLst>
                                      </p:cBhvr>
                                      <p:by>
                                        <p:hsl h="7200000" s="0" l="0"/>
                                      </p:by>
                                    </p:animClr>
                                    <p:animClr clrSpc="hsl" dir="cw">
                                      <p:cBhvr>
                                        <p:cTn id="51" dur="500" fill="hold"/>
                                        <p:tgtEl>
                                          <p:spTgt spid="11">
                                            <p:graphicEl>
                                              <a:dgm id="{4AD50931-B777-403A-9705-BECB159548FB}"/>
                                            </p:graphicEl>
                                          </p:spTgt>
                                        </p:tgtEl>
                                        <p:attrNameLst>
                                          <p:attrName>stroke.color</p:attrName>
                                        </p:attrNameLst>
                                      </p:cBhvr>
                                      <p:by>
                                        <p:hsl h="7200000" s="0" l="0"/>
                                      </p:by>
                                    </p:animClr>
                                    <p:set>
                                      <p:cBhvr>
                                        <p:cTn id="52" dur="500" fill="hold"/>
                                        <p:tgtEl>
                                          <p:spTgt spid="11">
                                            <p:graphicEl>
                                              <a:dgm id="{4AD50931-B777-403A-9705-BECB159548FB}"/>
                                            </p:graphicEl>
                                          </p:spTgt>
                                        </p:tgtEl>
                                        <p:attrNameLst>
                                          <p:attrName>fill.type</p:attrName>
                                        </p:attrNameLst>
                                      </p:cBhvr>
                                      <p:to>
                                        <p:strVal val="solid"/>
                                      </p:to>
                                    </p:set>
                                  </p:childTnLst>
                                </p:cTn>
                              </p:par>
                              <p:par>
                                <p:cTn id="53" presetID="21" presetClass="emph" presetSubtype="0" fill="hold" grpId="0" nodeType="withEffect">
                                  <p:stCondLst>
                                    <p:cond delay="0"/>
                                  </p:stCondLst>
                                  <p:childTnLst>
                                    <p:animClr clrSpc="hsl" dir="cw">
                                      <p:cBhvr override="childStyle">
                                        <p:cTn id="54" dur="500" fill="hold"/>
                                        <p:tgtEl>
                                          <p:spTgt spid="11">
                                            <p:graphicEl>
                                              <a:dgm id="{29BBAA8D-1FCB-434D-AD28-8B2A2AD6161E}"/>
                                            </p:graphicEl>
                                          </p:spTgt>
                                        </p:tgtEl>
                                        <p:attrNameLst>
                                          <p:attrName>style.color</p:attrName>
                                        </p:attrNameLst>
                                      </p:cBhvr>
                                      <p:by>
                                        <p:hsl h="7200000" s="0" l="0"/>
                                      </p:by>
                                    </p:animClr>
                                    <p:animClr clrSpc="hsl" dir="cw">
                                      <p:cBhvr>
                                        <p:cTn id="55" dur="500" fill="hold"/>
                                        <p:tgtEl>
                                          <p:spTgt spid="11">
                                            <p:graphicEl>
                                              <a:dgm id="{29BBAA8D-1FCB-434D-AD28-8B2A2AD6161E}"/>
                                            </p:graphicEl>
                                          </p:spTgt>
                                        </p:tgtEl>
                                        <p:attrNameLst>
                                          <p:attrName>fillcolor</p:attrName>
                                        </p:attrNameLst>
                                      </p:cBhvr>
                                      <p:by>
                                        <p:hsl h="7200000" s="0" l="0"/>
                                      </p:by>
                                    </p:animClr>
                                    <p:animClr clrSpc="hsl" dir="cw">
                                      <p:cBhvr>
                                        <p:cTn id="56" dur="500" fill="hold"/>
                                        <p:tgtEl>
                                          <p:spTgt spid="11">
                                            <p:graphicEl>
                                              <a:dgm id="{29BBAA8D-1FCB-434D-AD28-8B2A2AD6161E}"/>
                                            </p:graphicEl>
                                          </p:spTgt>
                                        </p:tgtEl>
                                        <p:attrNameLst>
                                          <p:attrName>stroke.color</p:attrName>
                                        </p:attrNameLst>
                                      </p:cBhvr>
                                      <p:by>
                                        <p:hsl h="7200000" s="0" l="0"/>
                                      </p:by>
                                    </p:animClr>
                                    <p:set>
                                      <p:cBhvr>
                                        <p:cTn id="57" dur="500" fill="hold"/>
                                        <p:tgtEl>
                                          <p:spTgt spid="11">
                                            <p:graphicEl>
                                              <a:dgm id="{29BBAA8D-1FCB-434D-AD28-8B2A2AD6161E}"/>
                                            </p:graphicEl>
                                          </p:spTgt>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1" presetClass="emph" presetSubtype="0" fill="hold" grpId="0" nodeType="clickEffect">
                                  <p:stCondLst>
                                    <p:cond delay="0"/>
                                  </p:stCondLst>
                                  <p:childTnLst>
                                    <p:animClr clrSpc="hsl" dir="cw">
                                      <p:cBhvr override="childStyle">
                                        <p:cTn id="61" dur="500" fill="hold"/>
                                        <p:tgtEl>
                                          <p:spTgt spid="11">
                                            <p:graphicEl>
                                              <a:dgm id="{969BC4C3-6B30-4C5B-B953-D331C38B8B6A}"/>
                                            </p:graphicEl>
                                          </p:spTgt>
                                        </p:tgtEl>
                                        <p:attrNameLst>
                                          <p:attrName>style.color</p:attrName>
                                        </p:attrNameLst>
                                      </p:cBhvr>
                                      <p:by>
                                        <p:hsl h="7200000" s="0" l="0"/>
                                      </p:by>
                                    </p:animClr>
                                    <p:animClr clrSpc="hsl" dir="cw">
                                      <p:cBhvr>
                                        <p:cTn id="62" dur="500" fill="hold"/>
                                        <p:tgtEl>
                                          <p:spTgt spid="11">
                                            <p:graphicEl>
                                              <a:dgm id="{969BC4C3-6B30-4C5B-B953-D331C38B8B6A}"/>
                                            </p:graphicEl>
                                          </p:spTgt>
                                        </p:tgtEl>
                                        <p:attrNameLst>
                                          <p:attrName>fillcolor</p:attrName>
                                        </p:attrNameLst>
                                      </p:cBhvr>
                                      <p:by>
                                        <p:hsl h="7200000" s="0" l="0"/>
                                      </p:by>
                                    </p:animClr>
                                    <p:animClr clrSpc="hsl" dir="cw">
                                      <p:cBhvr>
                                        <p:cTn id="63" dur="500" fill="hold"/>
                                        <p:tgtEl>
                                          <p:spTgt spid="11">
                                            <p:graphicEl>
                                              <a:dgm id="{969BC4C3-6B30-4C5B-B953-D331C38B8B6A}"/>
                                            </p:graphicEl>
                                          </p:spTgt>
                                        </p:tgtEl>
                                        <p:attrNameLst>
                                          <p:attrName>stroke.color</p:attrName>
                                        </p:attrNameLst>
                                      </p:cBhvr>
                                      <p:by>
                                        <p:hsl h="7200000" s="0" l="0"/>
                                      </p:by>
                                    </p:animClr>
                                    <p:set>
                                      <p:cBhvr>
                                        <p:cTn id="64" dur="500" fill="hold"/>
                                        <p:tgtEl>
                                          <p:spTgt spid="11">
                                            <p:graphicEl>
                                              <a:dgm id="{969BC4C3-6B30-4C5B-B953-D331C38B8B6A}"/>
                                            </p:graphicEl>
                                          </p:spTgt>
                                        </p:tgtEl>
                                        <p:attrNameLst>
                                          <p:attrName>fill.type</p:attrName>
                                        </p:attrNameLst>
                                      </p:cBhvr>
                                      <p:to>
                                        <p:strVal val="solid"/>
                                      </p:to>
                                    </p:set>
                                  </p:childTnLst>
                                </p:cTn>
                              </p:par>
                              <p:par>
                                <p:cTn id="65" presetID="21" presetClass="emph" presetSubtype="0" fill="hold" grpId="0" nodeType="withEffect">
                                  <p:stCondLst>
                                    <p:cond delay="0"/>
                                  </p:stCondLst>
                                  <p:childTnLst>
                                    <p:animClr clrSpc="hsl" dir="cw">
                                      <p:cBhvr override="childStyle">
                                        <p:cTn id="66" dur="500" fill="hold"/>
                                        <p:tgtEl>
                                          <p:spTgt spid="11">
                                            <p:graphicEl>
                                              <a:dgm id="{4B7E5622-F725-4CE7-8084-39988BB5588F}"/>
                                            </p:graphicEl>
                                          </p:spTgt>
                                        </p:tgtEl>
                                        <p:attrNameLst>
                                          <p:attrName>style.color</p:attrName>
                                        </p:attrNameLst>
                                      </p:cBhvr>
                                      <p:by>
                                        <p:hsl h="7200000" s="0" l="0"/>
                                      </p:by>
                                    </p:animClr>
                                    <p:animClr clrSpc="hsl" dir="cw">
                                      <p:cBhvr>
                                        <p:cTn id="67" dur="500" fill="hold"/>
                                        <p:tgtEl>
                                          <p:spTgt spid="11">
                                            <p:graphicEl>
                                              <a:dgm id="{4B7E5622-F725-4CE7-8084-39988BB5588F}"/>
                                            </p:graphicEl>
                                          </p:spTgt>
                                        </p:tgtEl>
                                        <p:attrNameLst>
                                          <p:attrName>fillcolor</p:attrName>
                                        </p:attrNameLst>
                                      </p:cBhvr>
                                      <p:by>
                                        <p:hsl h="7200000" s="0" l="0"/>
                                      </p:by>
                                    </p:animClr>
                                    <p:animClr clrSpc="hsl" dir="cw">
                                      <p:cBhvr>
                                        <p:cTn id="68" dur="500" fill="hold"/>
                                        <p:tgtEl>
                                          <p:spTgt spid="11">
                                            <p:graphicEl>
                                              <a:dgm id="{4B7E5622-F725-4CE7-8084-39988BB5588F}"/>
                                            </p:graphicEl>
                                          </p:spTgt>
                                        </p:tgtEl>
                                        <p:attrNameLst>
                                          <p:attrName>stroke.color</p:attrName>
                                        </p:attrNameLst>
                                      </p:cBhvr>
                                      <p:by>
                                        <p:hsl h="7200000" s="0" l="0"/>
                                      </p:by>
                                    </p:animClr>
                                    <p:set>
                                      <p:cBhvr>
                                        <p:cTn id="69" dur="500" fill="hold"/>
                                        <p:tgtEl>
                                          <p:spTgt spid="11">
                                            <p:graphicEl>
                                              <a:dgm id="{4B7E5622-F725-4CE7-8084-39988BB5588F}"/>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05AAA9D9-7387-8C0A-87F6-27316E53BC6E}"/>
              </a:ext>
            </a:extLst>
          </p:cNvPr>
          <p:cNvSpPr>
            <a:spLocks noGrp="1"/>
          </p:cNvSpPr>
          <p:nvPr>
            <p:ph type="title"/>
          </p:nvPr>
        </p:nvSpPr>
        <p:spPr>
          <a:xfrm>
            <a:off x="648930" y="629266"/>
            <a:ext cx="9252154" cy="1223983"/>
          </a:xfrm>
        </p:spPr>
        <p:txBody>
          <a:bodyPr vert="horz" lIns="91440" tIns="45720" rIns="91440" bIns="45720" rtlCol="0" anchor="t">
            <a:normAutofit/>
          </a:bodyPr>
          <a:lstStyle/>
          <a:p>
            <a:pPr>
              <a:lnSpc>
                <a:spcPct val="90000"/>
              </a:lnSpc>
            </a:pPr>
            <a:r>
              <a:rPr lang="en-US" sz="3900"/>
              <a:t>Προκλασική εποχή (απαρχές-περ. 100 π.Χ.) Τραγωδία</a:t>
            </a:r>
          </a:p>
        </p:txBody>
      </p:sp>
      <p:pic>
        <p:nvPicPr>
          <p:cNvPr id="5" name="Θέση περιεχομένου 4">
            <a:extLst>
              <a:ext uri="{FF2B5EF4-FFF2-40B4-BE49-F238E27FC236}">
                <a16:creationId xmlns:a16="http://schemas.microsoft.com/office/drawing/2014/main" id="{65A12013-EAA4-526A-BA45-3EB284794DFB}"/>
              </a:ext>
            </a:extLst>
          </p:cNvPr>
          <p:cNvPicPr>
            <a:picLocks noGrp="1" noChangeAspect="1"/>
          </p:cNvPicPr>
          <p:nvPr>
            <p:ph sz="half" idx="2"/>
          </p:nvPr>
        </p:nvPicPr>
        <p:blipFill>
          <a:blip r:embed="rId7"/>
          <a:srcRect l="17312" r="26467" b="1"/>
          <a:stretch/>
        </p:blipFill>
        <p:spPr>
          <a:xfrm>
            <a:off x="648930" y="2052213"/>
            <a:ext cx="5451627" cy="4196185"/>
          </a:xfrm>
          <a:prstGeom prst="rect">
            <a:avLst/>
          </a:prstGeom>
          <a:effectLst>
            <a:outerShdw blurRad="50800" dist="38100" dir="5400000" algn="t" rotWithShape="0">
              <a:prstClr val="black">
                <a:alpha val="43000"/>
              </a:prstClr>
            </a:outerShdw>
          </a:effectLst>
        </p:spPr>
      </p:pic>
      <p:sp>
        <p:nvSpPr>
          <p:cNvPr id="3" name="Θέση περιεχομένου 2">
            <a:extLst>
              <a:ext uri="{FF2B5EF4-FFF2-40B4-BE49-F238E27FC236}">
                <a16:creationId xmlns:a16="http://schemas.microsoft.com/office/drawing/2014/main" id="{8FF40955-AD11-6FFF-D499-C12267285B54}"/>
              </a:ext>
            </a:extLst>
          </p:cNvPr>
          <p:cNvSpPr>
            <a:spLocks noGrp="1"/>
          </p:cNvSpPr>
          <p:nvPr>
            <p:ph sz="half" idx="1"/>
          </p:nvPr>
        </p:nvSpPr>
        <p:spPr>
          <a:xfrm>
            <a:off x="6750752" y="2052214"/>
            <a:ext cx="4338409" cy="4196185"/>
          </a:xfrm>
        </p:spPr>
        <p:txBody>
          <a:bodyPr vert="horz" lIns="91440" tIns="45720" rIns="91440" bIns="45720" rtlCol="0">
            <a:normAutofit/>
          </a:bodyPr>
          <a:lstStyle/>
          <a:p>
            <a:r>
              <a:rPr lang="en-US" sz="1700"/>
              <a:t>Την ίδια περίοδο οι Ρωμαίοι συνθέτουν τραγωδίες, επηρεασμένοι από τα δράματα της Μεγάλης Ελλάδας. Τα θέματα της ρωμαϊκής τραγωδίας προέρχονται από την ελληνική λογοτεχνία. Οι Ρωμαίοι δείχνουν ιδιαίτερη προτίμηση στην τρωική θεματολογία, ίσως γιατί θεωρούσαν ότι τους αφορά περισσότερο: είχε ήδη διαμορφωθεί ο εθνικός ρωμαϊκός μύθος κατά τον οποίο γενάρχης της Ρώμης ήταν ο Τρώας Αινείας. – Γράφονται, βέβαια, και τραγωδίες με θέματα καθαρά ρωμαϊκού ιστορικού περιεχομένου.</a:t>
            </a:r>
          </a:p>
        </p:txBody>
      </p:sp>
    </p:spTree>
    <p:extLst>
      <p:ext uri="{BB962C8B-B14F-4D97-AF65-F5344CB8AC3E}">
        <p14:creationId xmlns:p14="http://schemas.microsoft.com/office/powerpoint/2010/main" val="86397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6B739E0-B303-1195-594B-F413E9657818}"/>
              </a:ext>
            </a:extLst>
          </p:cNvPr>
          <p:cNvSpPr>
            <a:spLocks noGrp="1"/>
          </p:cNvSpPr>
          <p:nvPr>
            <p:ph type="title"/>
          </p:nvPr>
        </p:nvSpPr>
        <p:spPr>
          <a:xfrm>
            <a:off x="5411931" y="452718"/>
            <a:ext cx="4638903" cy="1400530"/>
          </a:xfrm>
        </p:spPr>
        <p:txBody>
          <a:bodyPr vert="horz" lIns="91440" tIns="45720" rIns="91440" bIns="45720" rtlCol="0" anchor="t">
            <a:normAutofit/>
          </a:bodyPr>
          <a:lstStyle/>
          <a:p>
            <a:pPr>
              <a:lnSpc>
                <a:spcPct val="90000"/>
              </a:lnSpc>
            </a:pPr>
            <a:r>
              <a:rPr lang="en-US" sz="2900"/>
              <a:t>Προκλασική εποχή (απαρχές-περ. 100 π.Χ.) Έπος</a:t>
            </a:r>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89EEE285-0841-FD65-CD33-4E2028C84653}"/>
              </a:ext>
            </a:extLst>
          </p:cNvPr>
          <p:cNvPicPr>
            <a:picLocks noGrp="1" noChangeAspect="1"/>
          </p:cNvPicPr>
          <p:nvPr>
            <p:ph sz="half" idx="2"/>
          </p:nvPr>
        </p:nvPicPr>
        <p:blipFill>
          <a:blip r:embed="rId7"/>
          <a:srcRect r="3313"/>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6" name="Rectangle 2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F5206F43-BB74-2725-663C-25A2548B59A3}"/>
              </a:ext>
            </a:extLst>
          </p:cNvPr>
          <p:cNvSpPr>
            <a:spLocks noGrp="1"/>
          </p:cNvSpPr>
          <p:nvPr>
            <p:ph sz="half" idx="1"/>
          </p:nvPr>
        </p:nvSpPr>
        <p:spPr>
          <a:xfrm>
            <a:off x="5410950" y="2052918"/>
            <a:ext cx="4638903" cy="4195481"/>
          </a:xfrm>
        </p:spPr>
        <p:txBody>
          <a:bodyPr vert="horz" lIns="91440" tIns="45720" rIns="91440" bIns="45720" rtlCol="0">
            <a:normAutofit/>
          </a:bodyPr>
          <a:lstStyle/>
          <a:p>
            <a:r>
              <a:rPr lang="en-US"/>
              <a:t>Έπος </a:t>
            </a:r>
          </a:p>
          <a:p>
            <a:pPr marL="0" indent="0"/>
            <a:r>
              <a:rPr lang="en-US"/>
              <a:t>Ο Λίβιος Ανδρόνικος,  απέδωσε στα Λατινικά την Οδύσσεια (σε σατούρνιο στίχο, ένα ιταλικό μέτρο). </a:t>
            </a:r>
          </a:p>
          <a:p>
            <a:pPr marL="0" indent="0"/>
            <a:r>
              <a:rPr lang="en-US"/>
              <a:t>Ο Έννιος βλέπει τον εαυτό του ως δεύτερο Όμηρο και συνθέτει ένα ιστορικό έπος (Χρονικά–Annales) σε δακτυλικό εξάμετρο, το μέτρο των ομηρικών επών. Οι Ρωμαίοι θεωρούσαν αυτό το έργο ως το «εθνικό» τους έπος μέχρι τη σύνθεση της Αινειάδας του Βεργιλίου.</a:t>
            </a:r>
          </a:p>
        </p:txBody>
      </p:sp>
    </p:spTree>
    <p:extLst>
      <p:ext uri="{BB962C8B-B14F-4D97-AF65-F5344CB8AC3E}">
        <p14:creationId xmlns:p14="http://schemas.microsoft.com/office/powerpoint/2010/main" val="316785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9A70D26-E0D9-B86B-35F0-7C94CB4B1174}"/>
              </a:ext>
            </a:extLst>
          </p:cNvPr>
          <p:cNvSpPr>
            <a:spLocks noGrp="1"/>
          </p:cNvSpPr>
          <p:nvPr>
            <p:ph type="title"/>
          </p:nvPr>
        </p:nvSpPr>
        <p:spPr>
          <a:xfrm>
            <a:off x="5411931" y="452718"/>
            <a:ext cx="4638903" cy="1400530"/>
          </a:xfrm>
        </p:spPr>
        <p:txBody>
          <a:bodyPr vert="horz" lIns="91440" tIns="45720" rIns="91440" bIns="45720" rtlCol="0" anchor="t">
            <a:normAutofit/>
          </a:bodyPr>
          <a:lstStyle/>
          <a:p>
            <a:pPr>
              <a:lnSpc>
                <a:spcPct val="90000"/>
              </a:lnSpc>
            </a:pPr>
            <a:r>
              <a:rPr lang="en-US" sz="2900"/>
              <a:t>Προκλασική εποχή (απαρχές-περ. 100 π.Χ.) Σάτιρα</a:t>
            </a:r>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3F36F3A7-F5F3-BAB8-E9B9-3C3A8A31EEF4}"/>
              </a:ext>
            </a:extLst>
          </p:cNvPr>
          <p:cNvPicPr>
            <a:picLocks noGrp="1" noChangeAspect="1"/>
          </p:cNvPicPr>
          <p:nvPr>
            <p:ph sz="half" idx="2"/>
          </p:nvPr>
        </p:nvPicPr>
        <p:blipFill>
          <a:blip r:embed="rId7"/>
          <a:srcRect l="29065" r="16367"/>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6" name="Rectangle 2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2115410D-1D68-C6C6-E9DC-73FD70D5BEC6}"/>
              </a:ext>
            </a:extLst>
          </p:cNvPr>
          <p:cNvSpPr>
            <a:spLocks noGrp="1"/>
          </p:cNvSpPr>
          <p:nvPr>
            <p:ph sz="half" idx="1"/>
          </p:nvPr>
        </p:nvSpPr>
        <p:spPr>
          <a:xfrm>
            <a:off x="5410950" y="2052918"/>
            <a:ext cx="4638903" cy="4195481"/>
          </a:xfrm>
        </p:spPr>
        <p:txBody>
          <a:bodyPr vert="horz" lIns="91440" tIns="45720" rIns="91440" bIns="45720" rtlCol="0">
            <a:normAutofit/>
          </a:bodyPr>
          <a:lstStyle/>
          <a:p>
            <a:r>
              <a:rPr lang="en-US"/>
              <a:t>Σάτιρα Η σάτιρα είναι ένα νέο, καθαρά ρωμαϊκό είδος, με το οποίο σχολιάζονται σκωπτικά επιφανείς Ρωμαίοι, πολιτικοί ή λογοτέχνες, αλλά και άσημα πρόσωπα.</a:t>
            </a:r>
          </a:p>
        </p:txBody>
      </p:sp>
    </p:spTree>
    <p:extLst>
      <p:ext uri="{BB962C8B-B14F-4D97-AF65-F5344CB8AC3E}">
        <p14:creationId xmlns:p14="http://schemas.microsoft.com/office/powerpoint/2010/main" val="339057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61515115-95FB-41E0-86F3-8744438C0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A4FAA99-F448-E782-321E-F4965BD1655F}"/>
              </a:ext>
            </a:extLst>
          </p:cNvPr>
          <p:cNvSpPr>
            <a:spLocks noGrp="1"/>
          </p:cNvSpPr>
          <p:nvPr>
            <p:ph type="title"/>
          </p:nvPr>
        </p:nvSpPr>
        <p:spPr>
          <a:xfrm>
            <a:off x="648930" y="629266"/>
            <a:ext cx="5616217" cy="1622321"/>
          </a:xfrm>
        </p:spPr>
        <p:txBody>
          <a:bodyPr vert="horz" lIns="91440" tIns="45720" rIns="91440" bIns="45720" rtlCol="0" anchor="t">
            <a:normAutofit/>
          </a:bodyPr>
          <a:lstStyle/>
          <a:p>
            <a:pPr>
              <a:lnSpc>
                <a:spcPct val="90000"/>
              </a:lnSpc>
            </a:pPr>
            <a:r>
              <a:rPr lang="en-US" sz="3600" b="0" i="0" kern="1200" dirty="0" err="1">
                <a:solidFill>
                  <a:srgbClr val="EBEBEB"/>
                </a:solidFill>
                <a:latin typeface="+mj-lt"/>
                <a:ea typeface="+mj-ea"/>
                <a:cs typeface="+mj-cs"/>
              </a:rPr>
              <a:t>Προκλ</a:t>
            </a:r>
            <a:r>
              <a:rPr lang="en-US" sz="3600" b="0" i="0" kern="1200" dirty="0">
                <a:solidFill>
                  <a:srgbClr val="EBEBEB"/>
                </a:solidFill>
                <a:latin typeface="+mj-lt"/>
                <a:ea typeface="+mj-ea"/>
                <a:cs typeface="+mj-cs"/>
              </a:rPr>
              <a:t>ασική εποχή (απαρχές-περ. 100 π.Χ.)</a:t>
            </a:r>
            <a:r>
              <a:rPr lang="el-GR" sz="3600" b="0" i="0" kern="1200" dirty="0">
                <a:solidFill>
                  <a:srgbClr val="EBEBEB"/>
                </a:solidFill>
                <a:latin typeface="+mj-lt"/>
                <a:ea typeface="+mj-ea"/>
                <a:cs typeface="+mj-cs"/>
              </a:rPr>
              <a:t> Πεζογραφία -</a:t>
            </a:r>
            <a:r>
              <a:rPr lang="el-GR" sz="3600" b="0" i="0" kern="1200" dirty="0" err="1">
                <a:solidFill>
                  <a:srgbClr val="EBEBEB"/>
                </a:solidFill>
                <a:latin typeface="+mj-lt"/>
                <a:ea typeface="+mj-ea"/>
                <a:cs typeface="+mj-cs"/>
              </a:rPr>
              <a:t>Κάτωνας</a:t>
            </a:r>
            <a:endParaRPr lang="en-US" sz="3600" b="0" i="0" kern="1200" dirty="0">
              <a:solidFill>
                <a:srgbClr val="EBEBEB"/>
              </a:solidFill>
              <a:latin typeface="+mj-lt"/>
              <a:ea typeface="+mj-ea"/>
              <a:cs typeface="+mj-cs"/>
            </a:endParaRPr>
          </a:p>
        </p:txBody>
      </p:sp>
      <p:sp>
        <p:nvSpPr>
          <p:cNvPr id="24" name="Freeform 31">
            <a:extLst>
              <a:ext uri="{FF2B5EF4-FFF2-40B4-BE49-F238E27FC236}">
                <a16:creationId xmlns:a16="http://schemas.microsoft.com/office/drawing/2014/main" id="{8222A33F-BE2D-4D69-92A0-5DF8B17BA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26" name="Freeform: Shape 25">
            <a:extLst>
              <a:ext uri="{FF2B5EF4-FFF2-40B4-BE49-F238E27FC236}">
                <a16:creationId xmlns:a16="http://schemas.microsoft.com/office/drawing/2014/main" id="{CE1C74D0-9609-468A-9597-5D87C8A42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l-GR"/>
          </a:p>
        </p:txBody>
      </p:sp>
      <p:pic>
        <p:nvPicPr>
          <p:cNvPr id="5" name="Θέση περιεχομένου 4">
            <a:extLst>
              <a:ext uri="{FF2B5EF4-FFF2-40B4-BE49-F238E27FC236}">
                <a16:creationId xmlns:a16="http://schemas.microsoft.com/office/drawing/2014/main" id="{3420CD52-853E-3C10-6162-D405B7BF6603}"/>
              </a:ext>
            </a:extLst>
          </p:cNvPr>
          <p:cNvPicPr>
            <a:picLocks noGrp="1" noChangeAspect="1"/>
          </p:cNvPicPr>
          <p:nvPr>
            <p:ph sz="half" idx="2"/>
          </p:nvPr>
        </p:nvPicPr>
        <p:blipFill>
          <a:blip r:embed="rId6"/>
          <a:stretch>
            <a:fillRect/>
          </a:stretch>
        </p:blipFill>
        <p:spPr>
          <a:xfrm>
            <a:off x="7563742" y="721421"/>
            <a:ext cx="3980139" cy="5415155"/>
          </a:xfrm>
          <a:prstGeom prst="rect">
            <a:avLst/>
          </a:prstGeom>
          <a:effectLst/>
        </p:spPr>
      </p:pic>
      <p:sp>
        <p:nvSpPr>
          <p:cNvPr id="28" name="Rectangle 27">
            <a:extLst>
              <a:ext uri="{FF2B5EF4-FFF2-40B4-BE49-F238E27FC236}">
                <a16:creationId xmlns:a16="http://schemas.microsoft.com/office/drawing/2014/main" id="{C137128D-E594-4905-9F76-E385F0831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E44BA8EA-3725-0185-3A1F-A10F6216A659}"/>
              </a:ext>
            </a:extLst>
          </p:cNvPr>
          <p:cNvSpPr>
            <a:spLocks noGrp="1"/>
          </p:cNvSpPr>
          <p:nvPr>
            <p:ph sz="half" idx="1"/>
          </p:nvPr>
        </p:nvSpPr>
        <p:spPr>
          <a:xfrm>
            <a:off x="648931" y="2438400"/>
            <a:ext cx="5616216" cy="3785419"/>
          </a:xfrm>
        </p:spPr>
        <p:txBody>
          <a:bodyPr vert="horz" lIns="91440" tIns="45720" rIns="91440" bIns="45720" rtlCol="0">
            <a:normAutofit/>
          </a:bodyPr>
          <a:lstStyle/>
          <a:p>
            <a:r>
              <a:rPr lang="en-US" dirty="0" err="1">
                <a:solidFill>
                  <a:srgbClr val="FFFFFF"/>
                </a:solidFill>
              </a:rPr>
              <a:t>Το</a:t>
            </a:r>
            <a:r>
              <a:rPr lang="en-US" dirty="0">
                <a:solidFill>
                  <a:srgbClr val="FFFFFF"/>
                </a:solidFill>
              </a:rPr>
              <a:t> α</a:t>
            </a:r>
            <a:r>
              <a:rPr lang="en-US" dirty="0" err="1">
                <a:solidFill>
                  <a:srgbClr val="FFFFFF"/>
                </a:solidFill>
              </a:rPr>
              <a:t>ρχ</a:t>
            </a:r>
            <a:r>
              <a:rPr lang="en-US" dirty="0">
                <a:solidFill>
                  <a:srgbClr val="FFFFFF"/>
                </a:solidFill>
              </a:rPr>
              <a:t>αιότερο πεζό λατινικό έργο που σώζεται ανήκει στον Κάτωνα, που ήταν παθιασμένος με τα πατροπαράδοτα ρωμαϊκά ιδεώδη και καχύποπτος απέναντι στις ξένες επιρροές. </a:t>
            </a:r>
            <a:r>
              <a:rPr lang="en-US" dirty="0" err="1">
                <a:solidFill>
                  <a:srgbClr val="FFFFFF"/>
                </a:solidFill>
              </a:rPr>
              <a:t>Έχει</a:t>
            </a:r>
            <a:r>
              <a:rPr lang="en-US" dirty="0">
                <a:solidFill>
                  <a:srgbClr val="FFFFFF"/>
                </a:solidFill>
              </a:rPr>
              <a:t> </a:t>
            </a:r>
            <a:r>
              <a:rPr lang="en-US" dirty="0" err="1">
                <a:solidFill>
                  <a:srgbClr val="FFFFFF"/>
                </a:solidFill>
              </a:rPr>
              <a:t>τίτλο</a:t>
            </a:r>
            <a:r>
              <a:rPr lang="en-US" dirty="0">
                <a:solidFill>
                  <a:srgbClr val="FFFFFF"/>
                </a:solidFill>
              </a:rPr>
              <a:t> </a:t>
            </a:r>
            <a:r>
              <a:rPr lang="en-US" dirty="0" err="1">
                <a:solidFill>
                  <a:srgbClr val="FFFFFF"/>
                </a:solidFill>
              </a:rPr>
              <a:t>Γι</a:t>
            </a:r>
            <a:r>
              <a:rPr lang="en-US" dirty="0">
                <a:solidFill>
                  <a:srgbClr val="FFFFFF"/>
                </a:solidFill>
              </a:rPr>
              <a:t>α τη γεωργία (De agricultura), παρουσιάζει τη ζωή του γεωργού και περιέχει γεωργικές οδηγίες και συμβουλές οργάνωσης του οίκου.</a:t>
            </a:r>
          </a:p>
        </p:txBody>
      </p:sp>
    </p:spTree>
    <p:extLst>
      <p:ext uri="{BB962C8B-B14F-4D97-AF65-F5344CB8AC3E}">
        <p14:creationId xmlns:p14="http://schemas.microsoft.com/office/powerpoint/2010/main" val="303789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4"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5"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6"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2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8"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9"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AB1AF839-828D-1E96-F29D-67A158EED4E3}"/>
              </a:ext>
            </a:extLst>
          </p:cNvPr>
          <p:cNvSpPr>
            <a:spLocks noGrp="1"/>
          </p:cNvSpPr>
          <p:nvPr>
            <p:ph type="title"/>
          </p:nvPr>
        </p:nvSpPr>
        <p:spPr>
          <a:xfrm>
            <a:off x="463354" y="570703"/>
            <a:ext cx="4802031" cy="1641986"/>
          </a:xfrm>
        </p:spPr>
        <p:txBody>
          <a:bodyPr vert="horz" lIns="91440" tIns="45720" rIns="91440" bIns="45720" rtlCol="0" anchor="t">
            <a:normAutofit/>
          </a:bodyPr>
          <a:lstStyle/>
          <a:p>
            <a:pPr>
              <a:lnSpc>
                <a:spcPct val="90000"/>
              </a:lnSpc>
            </a:pPr>
            <a:r>
              <a:rPr lang="en-US" sz="3300" dirty="0" err="1"/>
              <a:t>Κλ</a:t>
            </a:r>
            <a:r>
              <a:rPr lang="en-US" sz="3300" dirty="0"/>
              <a:t>ασική εποχή (περ. 100 π.Χ.-14 </a:t>
            </a:r>
            <a:r>
              <a:rPr lang="en-US" sz="3300" dirty="0" err="1"/>
              <a:t>μ.Χ</a:t>
            </a:r>
            <a:r>
              <a:rPr lang="en-US" sz="3300" dirty="0"/>
              <a:t>). </a:t>
            </a:r>
            <a:r>
              <a:rPr lang="el-GR" sz="3300" dirty="0"/>
              <a:t>Πολιτικές Συνθήκες</a:t>
            </a:r>
            <a:endParaRPr lang="en-US" sz="3300" dirty="0"/>
          </a:p>
        </p:txBody>
      </p:sp>
      <p:pic>
        <p:nvPicPr>
          <p:cNvPr id="6" name="Θέση περιεχομένου 5" descr="Εικόνα που περιέχει μπρούντζος, κράνος&#10;&#10;Περιγραφή που δημιουργήθηκε αυτόματα">
            <a:extLst>
              <a:ext uri="{FF2B5EF4-FFF2-40B4-BE49-F238E27FC236}">
                <a16:creationId xmlns:a16="http://schemas.microsoft.com/office/drawing/2014/main" id="{26A65152-2BED-E101-DEA7-3119C0F0E3F6}"/>
              </a:ext>
            </a:extLst>
          </p:cNvPr>
          <p:cNvPicPr>
            <a:picLocks noGrp="1" noChangeAspect="1"/>
          </p:cNvPicPr>
          <p:nvPr>
            <p:ph sz="half" idx="2"/>
          </p:nvPr>
        </p:nvPicPr>
        <p:blipFill>
          <a:blip r:embed="rId7"/>
          <a:srcRect l="3020" r="41218" b="1"/>
          <a:stretch/>
        </p:blipFill>
        <p:spPr>
          <a:xfrm>
            <a:off x="6100398" y="10"/>
            <a:ext cx="6094412" cy="6857990"/>
          </a:xfrm>
          <a:prstGeom prst="rect">
            <a:avLst/>
          </a:prstGeom>
        </p:spPr>
      </p:pic>
      <p:sp>
        <p:nvSpPr>
          <p:cNvPr id="23" name="Rectangle 22">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3B706E9B-D805-2FA6-B0E2-34038A743AAD}"/>
              </a:ext>
            </a:extLst>
          </p:cNvPr>
          <p:cNvSpPr>
            <a:spLocks noGrp="1"/>
          </p:cNvSpPr>
          <p:nvPr>
            <p:ph sz="half" idx="1"/>
          </p:nvPr>
        </p:nvSpPr>
        <p:spPr>
          <a:xfrm>
            <a:off x="650668" y="2438400"/>
            <a:ext cx="4802031" cy="3809999"/>
          </a:xfrm>
        </p:spPr>
        <p:txBody>
          <a:bodyPr vert="horz" lIns="91440" tIns="45720" rIns="91440" bIns="45720" rtlCol="0">
            <a:normAutofit/>
          </a:bodyPr>
          <a:lstStyle/>
          <a:p>
            <a:r>
              <a:rPr lang="en-US" dirty="0" err="1"/>
              <a:t>Ποιες</a:t>
            </a:r>
            <a:r>
              <a:rPr lang="en-US" dirty="0"/>
              <a:t> </a:t>
            </a:r>
            <a:r>
              <a:rPr lang="en-US" dirty="0" err="1"/>
              <a:t>συνθήκες</a:t>
            </a:r>
            <a:r>
              <a:rPr lang="en-US" dirty="0"/>
              <a:t> επ</a:t>
            </a:r>
            <a:r>
              <a:rPr lang="en-US" dirty="0" err="1"/>
              <a:t>ικρ</a:t>
            </a:r>
            <a:r>
              <a:rPr lang="en-US" dirty="0"/>
              <a:t>ατούν στην πολιτική ζωή;</a:t>
            </a:r>
          </a:p>
          <a:p>
            <a:pPr marL="0" indent="0"/>
            <a:r>
              <a:rPr lang="en-US" dirty="0" err="1"/>
              <a:t>Στην</a:t>
            </a:r>
            <a:r>
              <a:rPr lang="en-US" dirty="0"/>
              <a:t> π</a:t>
            </a:r>
            <a:r>
              <a:rPr lang="en-US" dirty="0" err="1"/>
              <a:t>ολιτική</a:t>
            </a:r>
            <a:r>
              <a:rPr lang="en-US" dirty="0"/>
              <a:t> </a:t>
            </a:r>
            <a:r>
              <a:rPr lang="en-US" dirty="0" err="1"/>
              <a:t>ζωή</a:t>
            </a:r>
            <a:r>
              <a:rPr lang="en-US" dirty="0"/>
              <a:t> και </a:t>
            </a:r>
            <a:r>
              <a:rPr lang="en-US" dirty="0" err="1"/>
              <a:t>το</a:t>
            </a:r>
            <a:r>
              <a:rPr lang="en-US" dirty="0"/>
              <a:t> </a:t>
            </a:r>
            <a:r>
              <a:rPr lang="en-US" dirty="0" err="1"/>
              <a:t>κράτος</a:t>
            </a:r>
            <a:r>
              <a:rPr lang="en-US" dirty="0"/>
              <a:t> </a:t>
            </a:r>
            <a:r>
              <a:rPr lang="en-US" dirty="0" err="1"/>
              <a:t>κορυφώνετ</a:t>
            </a:r>
            <a:r>
              <a:rPr lang="en-US" dirty="0"/>
              <a:t>αι η ένταση μεταξύ των δύο παρατάξεων της </a:t>
            </a:r>
            <a:r>
              <a:rPr lang="en-US" b="1" dirty="0"/>
              <a:t>Γερουσίας (Senatus</a:t>
            </a:r>
            <a:r>
              <a:rPr lang="en-US" dirty="0"/>
              <a:t>): των </a:t>
            </a:r>
            <a:r>
              <a:rPr lang="en-US" b="1" dirty="0"/>
              <a:t>populares («δημοκρατικών») </a:t>
            </a:r>
            <a:r>
              <a:rPr lang="en-US" dirty="0"/>
              <a:t>και των </a:t>
            </a:r>
            <a:r>
              <a:rPr lang="en-US" b="1" dirty="0"/>
              <a:t>optimates («αριστοκρατικών»). </a:t>
            </a:r>
            <a:r>
              <a:rPr lang="en-US" dirty="0" err="1"/>
              <a:t>Εμφύλιες</a:t>
            </a:r>
            <a:r>
              <a:rPr lang="en-US" dirty="0"/>
              <a:t> </a:t>
            </a:r>
            <a:r>
              <a:rPr lang="en-US" dirty="0" err="1"/>
              <a:t>συρράξεις</a:t>
            </a:r>
            <a:r>
              <a:rPr lang="en-US" dirty="0"/>
              <a:t>, π</a:t>
            </a:r>
            <a:r>
              <a:rPr lang="en-US" dirty="0" err="1"/>
              <a:t>ρογρ</a:t>
            </a:r>
            <a:r>
              <a:rPr lang="en-US" dirty="0"/>
              <a:t>αφές και δολοφονίες ταράζουν το εσωτερικό. Χαρα</a:t>
            </a:r>
            <a:r>
              <a:rPr lang="en-US" dirty="0" err="1"/>
              <a:t>κτηριστικό</a:t>
            </a:r>
            <a:r>
              <a:rPr lang="en-US" dirty="0"/>
              <a:t> </a:t>
            </a:r>
            <a:r>
              <a:rPr lang="en-US" dirty="0" err="1"/>
              <a:t>γεγονός</a:t>
            </a:r>
            <a:r>
              <a:rPr lang="en-US" dirty="0"/>
              <a:t> </a:t>
            </a:r>
            <a:r>
              <a:rPr lang="en-US" dirty="0" err="1"/>
              <a:t>είν</a:t>
            </a:r>
            <a:r>
              <a:rPr lang="en-US" dirty="0"/>
              <a:t>αι η </a:t>
            </a:r>
            <a:r>
              <a:rPr lang="en-US" b="1" dirty="0"/>
              <a:t>δολοφονία του Ιούλιου Καίσαρα το 44 π.Χ.</a:t>
            </a:r>
          </a:p>
        </p:txBody>
      </p:sp>
    </p:spTree>
    <p:extLst>
      <p:ext uri="{BB962C8B-B14F-4D97-AF65-F5344CB8AC3E}">
        <p14:creationId xmlns:p14="http://schemas.microsoft.com/office/powerpoint/2010/main" val="408907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9" name="Picture 28">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30">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33" name="Picture 32">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5" name="Picture 34">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7" name="Rectangle 36">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9" name="Rectangle 3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BCFEFF3-0063-F03B-077C-08F1D72FF760}"/>
              </a:ext>
            </a:extLst>
          </p:cNvPr>
          <p:cNvSpPr>
            <a:spLocks noGrp="1"/>
          </p:cNvSpPr>
          <p:nvPr>
            <p:ph type="title"/>
          </p:nvPr>
        </p:nvSpPr>
        <p:spPr>
          <a:xfrm>
            <a:off x="648930" y="629266"/>
            <a:ext cx="6188190" cy="1622321"/>
          </a:xfrm>
        </p:spPr>
        <p:txBody>
          <a:bodyPr vert="horz" lIns="91440" tIns="45720" rIns="91440" bIns="45720" rtlCol="0" anchor="t">
            <a:normAutofit/>
          </a:bodyPr>
          <a:lstStyle/>
          <a:p>
            <a:pPr>
              <a:lnSpc>
                <a:spcPct val="90000"/>
              </a:lnSpc>
            </a:pPr>
            <a:r>
              <a:rPr lang="en-US" sz="3600" dirty="0" err="1">
                <a:solidFill>
                  <a:srgbClr val="EBEBEB"/>
                </a:solidFill>
              </a:rPr>
              <a:t>Κλ</a:t>
            </a:r>
            <a:r>
              <a:rPr lang="en-US" sz="3600" dirty="0">
                <a:solidFill>
                  <a:srgbClr val="EBEBEB"/>
                </a:solidFill>
              </a:rPr>
              <a:t>ασική εποχή(περ.100 π.Χ.-14 μ.Χ)- </a:t>
            </a:r>
            <a:r>
              <a:rPr lang="el-GR" sz="3600" dirty="0" err="1">
                <a:solidFill>
                  <a:srgbClr val="EBEBEB"/>
                </a:solidFill>
              </a:rPr>
              <a:t>Οκταβιανός</a:t>
            </a:r>
            <a:endParaRPr lang="en-US" sz="3600" dirty="0">
              <a:solidFill>
                <a:srgbClr val="EBEBEB"/>
              </a:solidFill>
            </a:endParaRPr>
          </a:p>
        </p:txBody>
      </p:sp>
      <p:sp>
        <p:nvSpPr>
          <p:cNvPr id="3" name="Θέση περιεχομένου 2">
            <a:extLst>
              <a:ext uri="{FF2B5EF4-FFF2-40B4-BE49-F238E27FC236}">
                <a16:creationId xmlns:a16="http://schemas.microsoft.com/office/drawing/2014/main" id="{55114EFE-66C2-2374-BB7A-B36D1444E3EC}"/>
              </a:ext>
            </a:extLst>
          </p:cNvPr>
          <p:cNvSpPr>
            <a:spLocks noGrp="1"/>
          </p:cNvSpPr>
          <p:nvPr>
            <p:ph sz="half" idx="1"/>
          </p:nvPr>
        </p:nvSpPr>
        <p:spPr>
          <a:xfrm>
            <a:off x="648930" y="2438400"/>
            <a:ext cx="6188189" cy="3785419"/>
          </a:xfrm>
        </p:spPr>
        <p:txBody>
          <a:bodyPr vert="horz" lIns="91440" tIns="45720" rIns="91440" bIns="45720" rtlCol="0">
            <a:normAutofit/>
          </a:bodyPr>
          <a:lstStyle/>
          <a:p>
            <a:pPr>
              <a:lnSpc>
                <a:spcPct val="90000"/>
              </a:lnSpc>
            </a:pPr>
            <a:r>
              <a:rPr lang="en-US" sz="2000" b="1" dirty="0" err="1">
                <a:solidFill>
                  <a:srgbClr val="FFFFFF"/>
                </a:solidFill>
              </a:rPr>
              <a:t>Πότε</a:t>
            </a:r>
            <a:r>
              <a:rPr lang="en-US" sz="2000" b="1" dirty="0">
                <a:solidFill>
                  <a:srgbClr val="FFFFFF"/>
                </a:solidFill>
              </a:rPr>
              <a:t> </a:t>
            </a:r>
            <a:r>
              <a:rPr lang="en-US" sz="2000" b="1" dirty="0" err="1">
                <a:solidFill>
                  <a:srgbClr val="FFFFFF"/>
                </a:solidFill>
              </a:rPr>
              <a:t>κλείνει</a:t>
            </a:r>
            <a:r>
              <a:rPr lang="en-US" sz="2000" b="1" dirty="0">
                <a:solidFill>
                  <a:srgbClr val="FFFFFF"/>
                </a:solidFill>
              </a:rPr>
              <a:t> ο </a:t>
            </a:r>
            <a:r>
              <a:rPr lang="en-US" sz="2000" b="1" dirty="0" err="1">
                <a:solidFill>
                  <a:srgbClr val="FFFFFF"/>
                </a:solidFill>
              </a:rPr>
              <a:t>κύκλος</a:t>
            </a:r>
            <a:r>
              <a:rPr lang="en-US" sz="2000" b="1" dirty="0">
                <a:solidFill>
                  <a:srgbClr val="FFFFFF"/>
                </a:solidFill>
              </a:rPr>
              <a:t> </a:t>
            </a:r>
            <a:r>
              <a:rPr lang="en-US" sz="2000" b="1" dirty="0" err="1">
                <a:solidFill>
                  <a:srgbClr val="FFFFFF"/>
                </a:solidFill>
              </a:rPr>
              <a:t>των</a:t>
            </a:r>
            <a:r>
              <a:rPr lang="en-US" sz="2000" b="1" dirty="0">
                <a:solidFill>
                  <a:srgbClr val="FFFFFF"/>
                </a:solidFill>
              </a:rPr>
              <a:t> </a:t>
            </a:r>
            <a:r>
              <a:rPr lang="en-US" sz="2000" b="1" dirty="0" err="1">
                <a:solidFill>
                  <a:srgbClr val="FFFFFF"/>
                </a:solidFill>
              </a:rPr>
              <a:t>εμφυλίων</a:t>
            </a:r>
            <a:r>
              <a:rPr lang="en-US" sz="2000" b="1" dirty="0">
                <a:solidFill>
                  <a:srgbClr val="FFFFFF"/>
                </a:solidFill>
              </a:rPr>
              <a:t>;</a:t>
            </a:r>
          </a:p>
          <a:p>
            <a:pPr marL="0" indent="0">
              <a:lnSpc>
                <a:spcPct val="90000"/>
              </a:lnSpc>
              <a:buNone/>
            </a:pPr>
            <a:r>
              <a:rPr lang="en-US" sz="2000" dirty="0">
                <a:solidFill>
                  <a:srgbClr val="FFFFFF"/>
                </a:solidFill>
              </a:rPr>
              <a:t>Ο </a:t>
            </a:r>
            <a:r>
              <a:rPr lang="en-US" sz="2000" dirty="0" err="1">
                <a:solidFill>
                  <a:srgbClr val="FFFFFF"/>
                </a:solidFill>
              </a:rPr>
              <a:t>κύκλος</a:t>
            </a:r>
            <a:r>
              <a:rPr lang="en-US" sz="2000" dirty="0">
                <a:solidFill>
                  <a:srgbClr val="FFFFFF"/>
                </a:solidFill>
              </a:rPr>
              <a:t> </a:t>
            </a:r>
            <a:r>
              <a:rPr lang="en-US" sz="2000" dirty="0" err="1">
                <a:solidFill>
                  <a:srgbClr val="FFFFFF"/>
                </a:solidFill>
              </a:rPr>
              <a:t>των</a:t>
            </a:r>
            <a:r>
              <a:rPr lang="en-US" sz="2000" dirty="0">
                <a:solidFill>
                  <a:srgbClr val="FFFFFF"/>
                </a:solidFill>
              </a:rPr>
              <a:t> </a:t>
            </a:r>
            <a:r>
              <a:rPr lang="en-US" sz="2000" dirty="0" err="1">
                <a:solidFill>
                  <a:srgbClr val="FFFFFF"/>
                </a:solidFill>
              </a:rPr>
              <a:t>εμφυλίων</a:t>
            </a:r>
            <a:r>
              <a:rPr lang="en-US" sz="2000" dirty="0">
                <a:solidFill>
                  <a:srgbClr val="FFFFFF"/>
                </a:solidFill>
              </a:rPr>
              <a:t> θα </a:t>
            </a:r>
            <a:r>
              <a:rPr lang="en-US" sz="2000" dirty="0" err="1">
                <a:solidFill>
                  <a:srgbClr val="FFFFFF"/>
                </a:solidFill>
              </a:rPr>
              <a:t>κλείσει</a:t>
            </a:r>
            <a:r>
              <a:rPr lang="en-US" sz="2000" dirty="0">
                <a:solidFill>
                  <a:srgbClr val="FFFFFF"/>
                </a:solidFill>
              </a:rPr>
              <a:t> </a:t>
            </a:r>
            <a:r>
              <a:rPr lang="en-US" sz="2000" dirty="0" err="1">
                <a:solidFill>
                  <a:srgbClr val="FFFFFF"/>
                </a:solidFill>
              </a:rPr>
              <a:t>το</a:t>
            </a:r>
            <a:r>
              <a:rPr lang="en-US" sz="2000" dirty="0">
                <a:solidFill>
                  <a:srgbClr val="FFFFFF"/>
                </a:solidFill>
              </a:rPr>
              <a:t> 31 π.Χ. </a:t>
            </a:r>
            <a:r>
              <a:rPr lang="en-US" sz="2000" dirty="0" err="1">
                <a:solidFill>
                  <a:srgbClr val="FFFFFF"/>
                </a:solidFill>
              </a:rPr>
              <a:t>στο</a:t>
            </a:r>
            <a:r>
              <a:rPr lang="en-US" sz="2000" dirty="0">
                <a:solidFill>
                  <a:srgbClr val="FFFFFF"/>
                </a:solidFill>
              </a:rPr>
              <a:t> </a:t>
            </a:r>
            <a:r>
              <a:rPr lang="en-US" sz="2000" dirty="0" err="1">
                <a:solidFill>
                  <a:srgbClr val="FFFFFF"/>
                </a:solidFill>
              </a:rPr>
              <a:t>Άκτιο</a:t>
            </a:r>
            <a:r>
              <a:rPr lang="en-US" sz="2000" dirty="0">
                <a:solidFill>
                  <a:srgbClr val="FFFFFF"/>
                </a:solidFill>
              </a:rPr>
              <a:t>, </a:t>
            </a:r>
            <a:r>
              <a:rPr lang="en-US" sz="2000" dirty="0" err="1">
                <a:solidFill>
                  <a:srgbClr val="FFFFFF"/>
                </a:solidFill>
              </a:rPr>
              <a:t>στον</a:t>
            </a:r>
            <a:r>
              <a:rPr lang="en-US" sz="2000" dirty="0">
                <a:solidFill>
                  <a:srgbClr val="FFFFFF"/>
                </a:solidFill>
              </a:rPr>
              <a:t> </a:t>
            </a:r>
            <a:r>
              <a:rPr lang="en-US" sz="2000" dirty="0" err="1">
                <a:solidFill>
                  <a:srgbClr val="FFFFFF"/>
                </a:solidFill>
              </a:rPr>
              <a:t>Αμ</a:t>
            </a:r>
            <a:r>
              <a:rPr lang="en-US" sz="2000" dirty="0">
                <a:solidFill>
                  <a:srgbClr val="FFFFFF"/>
                </a:solidFill>
              </a:rPr>
              <a:t>βρακικό κόλπο: ο υιοθετημένος γιος του Ιούλιου Καίσαρα, ο Οκταβιανός, θα νικήσει τον στόλο του πολιτικού του αντιπάλου, του ΜάρκουΑντωνίου, και της βασίλισσας του ελληνιστικού κράτους της Αιγύπτου,</a:t>
            </a:r>
            <a:r>
              <a:rPr lang="el-GR" sz="2000" dirty="0">
                <a:solidFill>
                  <a:srgbClr val="FFFFFF"/>
                </a:solidFill>
              </a:rPr>
              <a:t> </a:t>
            </a:r>
            <a:r>
              <a:rPr lang="en-US" sz="2000" dirty="0" err="1">
                <a:solidFill>
                  <a:srgbClr val="FFFFFF"/>
                </a:solidFill>
              </a:rPr>
              <a:t>της</a:t>
            </a:r>
            <a:r>
              <a:rPr lang="en-US" sz="2000" dirty="0">
                <a:solidFill>
                  <a:srgbClr val="FFFFFF"/>
                </a:solidFill>
              </a:rPr>
              <a:t> </a:t>
            </a:r>
            <a:r>
              <a:rPr lang="en-US" sz="2000" dirty="0" err="1">
                <a:solidFill>
                  <a:srgbClr val="FFFFFF"/>
                </a:solidFill>
              </a:rPr>
              <a:t>Κλεο</a:t>
            </a:r>
            <a:r>
              <a:rPr lang="en-US" sz="2000" dirty="0">
                <a:solidFill>
                  <a:srgbClr val="FFFFFF"/>
                </a:solidFill>
              </a:rPr>
              <a:t>πάτρας, που ήταν σύμμαχος του Αντωνίου. Ο </a:t>
            </a:r>
            <a:r>
              <a:rPr lang="en-US" sz="2000" dirty="0" err="1">
                <a:solidFill>
                  <a:srgbClr val="FFFFFF"/>
                </a:solidFill>
              </a:rPr>
              <a:t>Οκτ</a:t>
            </a:r>
            <a:r>
              <a:rPr lang="en-US" sz="2000" dirty="0">
                <a:solidFill>
                  <a:srgbClr val="FFFFFF"/>
                </a:solidFill>
              </a:rPr>
              <a:t>αβιανός θα</a:t>
            </a:r>
            <a:r>
              <a:rPr lang="el-GR" sz="2000" dirty="0">
                <a:solidFill>
                  <a:srgbClr val="FFFFFF"/>
                </a:solidFill>
              </a:rPr>
              <a:t> </a:t>
            </a:r>
            <a:r>
              <a:rPr lang="en-US" sz="2000" dirty="0" err="1">
                <a:solidFill>
                  <a:srgbClr val="FFFFFF"/>
                </a:solidFill>
              </a:rPr>
              <a:t>μείνει</a:t>
            </a:r>
            <a:r>
              <a:rPr lang="en-US" sz="2000" dirty="0">
                <a:solidFill>
                  <a:srgbClr val="FFFFFF"/>
                </a:solidFill>
              </a:rPr>
              <a:t> </a:t>
            </a:r>
            <a:r>
              <a:rPr lang="en-US" sz="2000" dirty="0" err="1">
                <a:solidFill>
                  <a:srgbClr val="FFFFFF"/>
                </a:solidFill>
              </a:rPr>
              <a:t>μόνος</a:t>
            </a:r>
            <a:r>
              <a:rPr lang="en-US" sz="2000" dirty="0">
                <a:solidFill>
                  <a:srgbClr val="FFFFFF"/>
                </a:solidFill>
              </a:rPr>
              <a:t> </a:t>
            </a:r>
            <a:r>
              <a:rPr lang="en-US" sz="2000" dirty="0" err="1">
                <a:solidFill>
                  <a:srgbClr val="FFFFFF"/>
                </a:solidFill>
              </a:rPr>
              <a:t>κυρί</a:t>
            </a:r>
            <a:r>
              <a:rPr lang="en-US" sz="2000" dirty="0">
                <a:solidFill>
                  <a:srgbClr val="FFFFFF"/>
                </a:solidFill>
              </a:rPr>
              <a:t>αρχος στην πολιτική ζωή της Ρώμης και θα ξεκινήσει</a:t>
            </a:r>
            <a:r>
              <a:rPr lang="el-GR" sz="2000" dirty="0">
                <a:solidFill>
                  <a:srgbClr val="FFFFFF"/>
                </a:solidFill>
              </a:rPr>
              <a:t> </a:t>
            </a:r>
            <a:r>
              <a:rPr lang="en-US" sz="2000" dirty="0" err="1">
                <a:solidFill>
                  <a:srgbClr val="FFFFFF"/>
                </a:solidFill>
              </a:rPr>
              <a:t>μι</a:t>
            </a:r>
            <a:r>
              <a:rPr lang="en-US" sz="2000" dirty="0">
                <a:solidFill>
                  <a:srgbClr val="FFFFFF"/>
                </a:solidFill>
              </a:rPr>
              <a:t>α νέα εποχή για το απέραντο ρωμαϊκό κράτος</a:t>
            </a:r>
            <a:r>
              <a:rPr lang="en-US" dirty="0">
                <a:solidFill>
                  <a:srgbClr val="FFFFFF"/>
                </a:solidFill>
              </a:rPr>
              <a:t>.</a:t>
            </a:r>
          </a:p>
        </p:txBody>
      </p:sp>
      <p:sp>
        <p:nvSpPr>
          <p:cNvPr id="4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8" name="Θέση περιεχομένου 7">
            <a:extLst>
              <a:ext uri="{FF2B5EF4-FFF2-40B4-BE49-F238E27FC236}">
                <a16:creationId xmlns:a16="http://schemas.microsoft.com/office/drawing/2014/main" id="{6D52D693-35AF-409E-60A6-9457F559FEFC}"/>
              </a:ext>
            </a:extLst>
          </p:cNvPr>
          <p:cNvPicPr>
            <a:picLocks noGrp="1" noChangeAspect="1"/>
          </p:cNvPicPr>
          <p:nvPr>
            <p:ph sz="half" idx="2"/>
          </p:nvPr>
        </p:nvPicPr>
        <p:blipFill>
          <a:blip r:embed="rId7"/>
          <a:srcRect l="40768" r="18523"/>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6050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D676326-B2E1-5660-6138-7A669EF46A70}"/>
              </a:ext>
            </a:extLst>
          </p:cNvPr>
          <p:cNvSpPr>
            <a:spLocks noGrp="1"/>
          </p:cNvSpPr>
          <p:nvPr>
            <p:ph type="title"/>
          </p:nvPr>
        </p:nvSpPr>
        <p:spPr>
          <a:xfrm>
            <a:off x="5411931" y="452718"/>
            <a:ext cx="4638903" cy="1400530"/>
          </a:xfrm>
        </p:spPr>
        <p:txBody>
          <a:bodyPr vert="horz" lIns="91440" tIns="45720" rIns="91440" bIns="45720" rtlCol="0" anchor="t">
            <a:normAutofit/>
          </a:bodyPr>
          <a:lstStyle/>
          <a:p>
            <a:r>
              <a:rPr lang="el-GR" sz="2400" dirty="0"/>
              <a:t>Κλασική εποχή (περ. 100 π.Χ.-14 μ.Χ.) Απολυταρχία</a:t>
            </a:r>
            <a:endParaRPr lang="en-US" sz="2400" dirty="0"/>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0049801E-A9FC-04FB-2038-C80A514CA715}"/>
              </a:ext>
            </a:extLst>
          </p:cNvPr>
          <p:cNvPicPr>
            <a:picLocks noGrp="1" noChangeAspect="1"/>
          </p:cNvPicPr>
          <p:nvPr>
            <p:ph sz="half" idx="2"/>
          </p:nvPr>
        </p:nvPicPr>
        <p:blipFill>
          <a:blip r:embed="rId7"/>
          <a:srcRect l="24494" r="17493"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6" name="Rectangle 2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2EF5413D-599E-61E2-154C-EF3233D5BD9B}"/>
              </a:ext>
            </a:extLst>
          </p:cNvPr>
          <p:cNvSpPr>
            <a:spLocks noGrp="1"/>
          </p:cNvSpPr>
          <p:nvPr>
            <p:ph sz="half" idx="1"/>
          </p:nvPr>
        </p:nvSpPr>
        <p:spPr>
          <a:xfrm>
            <a:off x="5410950" y="2052918"/>
            <a:ext cx="4638903" cy="4195481"/>
          </a:xfrm>
        </p:spPr>
        <p:txBody>
          <a:bodyPr vert="horz" lIns="91440" tIns="45720" rIns="91440" bIns="45720" rtlCol="0">
            <a:normAutofit/>
          </a:bodyPr>
          <a:lstStyle/>
          <a:p>
            <a:pPr>
              <a:lnSpc>
                <a:spcPct val="90000"/>
              </a:lnSpc>
            </a:pPr>
            <a:r>
              <a:rPr lang="en-US" dirty="0" err="1"/>
              <a:t>Πότε</a:t>
            </a:r>
            <a:r>
              <a:rPr lang="en-US" dirty="0"/>
              <a:t> </a:t>
            </a:r>
            <a:r>
              <a:rPr lang="en-US" dirty="0" err="1"/>
              <a:t>μετ</a:t>
            </a:r>
            <a:r>
              <a:rPr lang="en-US" dirty="0"/>
              <a:t>ασχηματίζεται η res publica;</a:t>
            </a:r>
          </a:p>
          <a:p>
            <a:pPr marL="0" indent="0">
              <a:lnSpc>
                <a:spcPct val="90000"/>
              </a:lnSpc>
              <a:buNone/>
            </a:pPr>
            <a:r>
              <a:rPr lang="en-US" dirty="0" err="1"/>
              <a:t>Μετά</a:t>
            </a:r>
            <a:r>
              <a:rPr lang="en-US" dirty="0"/>
              <a:t> </a:t>
            </a:r>
            <a:r>
              <a:rPr lang="en-US" dirty="0" err="1"/>
              <a:t>την</a:t>
            </a:r>
            <a:r>
              <a:rPr lang="en-US" dirty="0"/>
              <a:t> επ</a:t>
            </a:r>
            <a:r>
              <a:rPr lang="en-US" dirty="0" err="1"/>
              <a:t>ικράτηση</a:t>
            </a:r>
            <a:r>
              <a:rPr lang="en-US" dirty="0"/>
              <a:t> </a:t>
            </a:r>
            <a:r>
              <a:rPr lang="en-US" dirty="0" err="1"/>
              <a:t>του</a:t>
            </a:r>
            <a:r>
              <a:rPr lang="en-US" dirty="0"/>
              <a:t> </a:t>
            </a:r>
            <a:r>
              <a:rPr lang="en-US" dirty="0" err="1"/>
              <a:t>Οκτ</a:t>
            </a:r>
            <a:r>
              <a:rPr lang="en-US" dirty="0"/>
              <a:t>αβιανού, η </a:t>
            </a:r>
            <a:r>
              <a:rPr lang="en-US" b="1" dirty="0"/>
              <a:t>«αριστοκρατική δημοκρατία» της Ρώμης μετασχηματίζεται σταδιακά σε απολυταρχία</a:t>
            </a:r>
            <a:r>
              <a:rPr lang="en-US" dirty="0"/>
              <a:t>, με την κυριαρχία ενός πολιτικού προσώπου. </a:t>
            </a:r>
            <a:r>
              <a:rPr lang="en-US" dirty="0" err="1"/>
              <a:t>Το</a:t>
            </a:r>
            <a:r>
              <a:rPr lang="en-US" dirty="0"/>
              <a:t> παρα</a:t>
            </a:r>
            <a:r>
              <a:rPr lang="en-US" dirty="0" err="1"/>
              <a:t>δοσι</a:t>
            </a:r>
            <a:r>
              <a:rPr lang="en-US" dirty="0"/>
              <a:t>ακό, αριστοκρατικό στην ουσία του, πολίτευμα της res publica, μεταβάλλεται στην πράξη. </a:t>
            </a:r>
            <a:r>
              <a:rPr lang="en-US" dirty="0" err="1"/>
              <a:t>Χωρίς</a:t>
            </a:r>
            <a:r>
              <a:rPr lang="en-US" dirty="0"/>
              <a:t> να κατα</a:t>
            </a:r>
            <a:r>
              <a:rPr lang="en-US" dirty="0" err="1"/>
              <a:t>ργείτ</a:t>
            </a:r>
            <a:r>
              <a:rPr lang="en-US" dirty="0"/>
              <a:t>αι η Γερουσία, το κράτος ελέγχεται πλέον από έναν ισχυρό άνδρα, τον νικητή των εμφυλίων Οκταβιανό. </a:t>
            </a:r>
            <a:r>
              <a:rPr lang="en-US" dirty="0" err="1"/>
              <a:t>Αυτός</a:t>
            </a:r>
            <a:r>
              <a:rPr lang="en-US" dirty="0"/>
              <a:t> λαμβ</a:t>
            </a:r>
            <a:r>
              <a:rPr lang="en-US" dirty="0" err="1"/>
              <a:t>άνει</a:t>
            </a:r>
            <a:r>
              <a:rPr lang="en-US" dirty="0"/>
              <a:t> </a:t>
            </a:r>
            <a:r>
              <a:rPr lang="en-US" dirty="0" err="1"/>
              <a:t>τον</a:t>
            </a:r>
            <a:r>
              <a:rPr lang="en-US" dirty="0"/>
              <a:t> </a:t>
            </a:r>
            <a:r>
              <a:rPr lang="en-US" dirty="0" err="1"/>
              <a:t>τίτλο</a:t>
            </a:r>
            <a:r>
              <a:rPr lang="en-US" dirty="0"/>
              <a:t> «</a:t>
            </a:r>
            <a:r>
              <a:rPr lang="en-US" dirty="0" err="1"/>
              <a:t>Αύγουστος</a:t>
            </a:r>
            <a:r>
              <a:rPr lang="en-US" dirty="0"/>
              <a:t>», π</a:t>
            </a:r>
            <a:r>
              <a:rPr lang="en-US" dirty="0" err="1"/>
              <a:t>ου</a:t>
            </a:r>
            <a:r>
              <a:rPr lang="en-US" dirty="0"/>
              <a:t> </a:t>
            </a:r>
            <a:r>
              <a:rPr lang="en-US" dirty="0" err="1"/>
              <a:t>στο</a:t>
            </a:r>
            <a:r>
              <a:rPr lang="en-US" dirty="0"/>
              <a:t> </a:t>
            </a:r>
            <a:r>
              <a:rPr lang="en-US" dirty="0" err="1"/>
              <a:t>εξής</a:t>
            </a:r>
            <a:r>
              <a:rPr lang="en-US" dirty="0"/>
              <a:t> θα </a:t>
            </a:r>
            <a:r>
              <a:rPr lang="en-US" dirty="0" err="1"/>
              <a:t>συνοδεύει</a:t>
            </a:r>
            <a:r>
              <a:rPr lang="en-US" dirty="0"/>
              <a:t> </a:t>
            </a:r>
            <a:r>
              <a:rPr lang="en-US" dirty="0" err="1"/>
              <a:t>κάθε</a:t>
            </a:r>
            <a:r>
              <a:rPr lang="en-US" dirty="0"/>
              <a:t> α</a:t>
            </a:r>
            <a:r>
              <a:rPr lang="en-US" dirty="0" err="1"/>
              <a:t>υτοκράτορ</a:t>
            </a:r>
            <a:r>
              <a:rPr lang="en-US" dirty="0"/>
              <a:t>α στη Ρώμη (και αργότερα στη Νέα Ρώμη/Κωνσταντινούπολη).</a:t>
            </a:r>
          </a:p>
        </p:txBody>
      </p:sp>
    </p:spTree>
    <p:extLst>
      <p:ext uri="{BB962C8B-B14F-4D97-AF65-F5344CB8AC3E}">
        <p14:creationId xmlns:p14="http://schemas.microsoft.com/office/powerpoint/2010/main" val="18780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D5F58325-5DA2-AB25-BA2E-A7E1B4BD14F4}"/>
              </a:ext>
            </a:extLst>
          </p:cNvPr>
          <p:cNvSpPr>
            <a:spLocks noGrp="1"/>
          </p:cNvSpPr>
          <p:nvPr>
            <p:ph type="title"/>
          </p:nvPr>
        </p:nvSpPr>
        <p:spPr>
          <a:xfrm>
            <a:off x="648930" y="629266"/>
            <a:ext cx="3322912" cy="1641987"/>
          </a:xfrm>
        </p:spPr>
        <p:txBody>
          <a:bodyPr vert="horz" lIns="91440" tIns="45720" rIns="91440" bIns="45720" rtlCol="0" anchor="t">
            <a:normAutofit/>
          </a:bodyPr>
          <a:lstStyle/>
          <a:p>
            <a:pPr>
              <a:lnSpc>
                <a:spcPct val="90000"/>
              </a:lnSpc>
            </a:pPr>
            <a:r>
              <a:rPr lang="el-GR" sz="2400" dirty="0"/>
              <a:t>Κλασική εποχή (περ. 100 π.Χ.-14 μ.Χ.)</a:t>
            </a:r>
            <a:br>
              <a:rPr lang="el-GR" sz="2400" dirty="0"/>
            </a:br>
            <a:r>
              <a:rPr lang="en-US" sz="2400" dirty="0"/>
              <a:t>Pax Romana</a:t>
            </a:r>
          </a:p>
        </p:txBody>
      </p:sp>
      <p:pic>
        <p:nvPicPr>
          <p:cNvPr id="5" name="Θέση περιεχομένου 4">
            <a:extLst>
              <a:ext uri="{FF2B5EF4-FFF2-40B4-BE49-F238E27FC236}">
                <a16:creationId xmlns:a16="http://schemas.microsoft.com/office/drawing/2014/main" id="{1791A10F-406C-32C5-F56B-3478A9C6D5C3}"/>
              </a:ext>
            </a:extLst>
          </p:cNvPr>
          <p:cNvPicPr>
            <a:picLocks noGrp="1" noChangeAspect="1"/>
          </p:cNvPicPr>
          <p:nvPr>
            <p:ph sz="half" idx="2"/>
          </p:nvPr>
        </p:nvPicPr>
        <p:blipFill>
          <a:blip r:embed="rId7"/>
          <a:srcRect l="19629" r="11292" b="-1"/>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22" name="Rectangle 21">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DF6A922C-A78E-AFB8-730D-AA6594A670D2}"/>
              </a:ext>
            </a:extLst>
          </p:cNvPr>
          <p:cNvSpPr>
            <a:spLocks noGrp="1"/>
          </p:cNvSpPr>
          <p:nvPr>
            <p:ph sz="half" idx="1"/>
          </p:nvPr>
        </p:nvSpPr>
        <p:spPr>
          <a:xfrm>
            <a:off x="647701" y="2438401"/>
            <a:ext cx="3324141" cy="3809998"/>
          </a:xfrm>
        </p:spPr>
        <p:txBody>
          <a:bodyPr vert="horz" lIns="91440" tIns="45720" rIns="91440" bIns="45720" rtlCol="0">
            <a:normAutofit/>
          </a:bodyPr>
          <a:lstStyle/>
          <a:p>
            <a:pPr>
              <a:lnSpc>
                <a:spcPct val="90000"/>
              </a:lnSpc>
            </a:pPr>
            <a:r>
              <a:rPr lang="en-US" sz="1400" dirty="0" err="1"/>
              <a:t>Με</a:t>
            </a:r>
            <a:r>
              <a:rPr lang="en-US" sz="1400" dirty="0"/>
              <a:t> </a:t>
            </a:r>
            <a:r>
              <a:rPr lang="en-US" sz="1400" dirty="0" err="1"/>
              <a:t>τον</a:t>
            </a:r>
            <a:r>
              <a:rPr lang="en-US" sz="1400" dirty="0"/>
              <a:t> </a:t>
            </a:r>
            <a:r>
              <a:rPr lang="en-US" sz="1400" dirty="0" err="1"/>
              <a:t>Οκτ</a:t>
            </a:r>
            <a:r>
              <a:rPr lang="en-US" sz="1400" dirty="0"/>
              <a:t>αβιανό αρχίζει μια περίοδος χωρίς μεγάλες αναταράξεις στο εσωτερικό και χωρίς μεγάλα προβλήματα εκτός συνόρων. Η </a:t>
            </a:r>
            <a:r>
              <a:rPr lang="en-US" sz="1400" dirty="0" err="1"/>
              <a:t>λεγόμενη</a:t>
            </a:r>
            <a:r>
              <a:rPr lang="en-US" sz="1400" dirty="0"/>
              <a:t> «</a:t>
            </a:r>
            <a:r>
              <a:rPr lang="en-US" sz="1400" dirty="0" err="1"/>
              <a:t>ρωμ</a:t>
            </a:r>
            <a:r>
              <a:rPr lang="en-US" sz="1400" dirty="0"/>
              <a:t>αϊκή ειρήνη» (pax Romana) θα διαρκέσει περίπου δύο αιώνες και, γενικά, θα φέρει ευημερία για την ανθρωπότητα. Η </a:t>
            </a:r>
            <a:r>
              <a:rPr lang="en-US" sz="1400" dirty="0" err="1"/>
              <a:t>Ρώμη</a:t>
            </a:r>
            <a:r>
              <a:rPr lang="en-US" sz="1400" dirty="0"/>
              <a:t> απ</a:t>
            </a:r>
            <a:r>
              <a:rPr lang="en-US" sz="1400" dirty="0" err="1"/>
              <a:t>οκτά</a:t>
            </a:r>
            <a:r>
              <a:rPr lang="en-US" sz="1400" dirty="0"/>
              <a:t> π</a:t>
            </a:r>
            <a:r>
              <a:rPr lang="en-US" sz="1400" dirty="0" err="1"/>
              <a:t>λήρη</a:t>
            </a:r>
            <a:r>
              <a:rPr lang="en-US" sz="1400" dirty="0"/>
              <a:t> α</a:t>
            </a:r>
            <a:r>
              <a:rPr lang="en-US" sz="1400" dirty="0" err="1"/>
              <a:t>υτοσυνειδησί</a:t>
            </a:r>
            <a:r>
              <a:rPr lang="en-US" sz="1400" dirty="0"/>
              <a:t>α ως οικουμενική δύναμη με θεϊκές-ηρωικές καταβολές, που χάνονται στον χώρο του μύθου, και 17 θεωρεί πως διαθέτει προοπτικές αιώνιας κυριαρχίας. </a:t>
            </a:r>
            <a:r>
              <a:rPr lang="en-US" sz="1400" dirty="0" err="1"/>
              <a:t>Αυτή</a:t>
            </a:r>
            <a:r>
              <a:rPr lang="en-US" sz="1400" dirty="0"/>
              <a:t> η α</a:t>
            </a:r>
            <a:r>
              <a:rPr lang="en-US" sz="1400" dirty="0" err="1"/>
              <a:t>ντίληψη</a:t>
            </a:r>
            <a:r>
              <a:rPr lang="en-US" sz="1400" dirty="0"/>
              <a:t> </a:t>
            </a:r>
            <a:r>
              <a:rPr lang="en-US" sz="1400" dirty="0" err="1"/>
              <a:t>δι</a:t>
            </a:r>
            <a:r>
              <a:rPr lang="en-US" sz="1400" dirty="0"/>
              <a:t>απερνά και τη λογοτεχνία της αυγούστειας περιόδου.</a:t>
            </a:r>
          </a:p>
        </p:txBody>
      </p:sp>
    </p:spTree>
    <p:extLst>
      <p:ext uri="{BB962C8B-B14F-4D97-AF65-F5344CB8AC3E}">
        <p14:creationId xmlns:p14="http://schemas.microsoft.com/office/powerpoint/2010/main" val="423265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4C81E43-37B3-0199-1790-8820CB5E18FA}"/>
              </a:ext>
            </a:extLst>
          </p:cNvPr>
          <p:cNvSpPr>
            <a:spLocks noGrp="1"/>
          </p:cNvSpPr>
          <p:nvPr>
            <p:ph type="title"/>
          </p:nvPr>
        </p:nvSpPr>
        <p:spPr>
          <a:xfrm>
            <a:off x="648930" y="629266"/>
            <a:ext cx="6188190" cy="1622321"/>
          </a:xfrm>
        </p:spPr>
        <p:txBody>
          <a:bodyPr vert="horz" lIns="91440" tIns="45720" rIns="91440" bIns="45720" rtlCol="0" anchor="t">
            <a:normAutofit/>
          </a:bodyPr>
          <a:lstStyle/>
          <a:p>
            <a:r>
              <a:rPr lang="el-GR" sz="2800" dirty="0"/>
              <a:t>Κλασική εποχή (περ. 100 π.Χ.-14 μ.Χ.)</a:t>
            </a:r>
            <a:r>
              <a:rPr lang="el-GR" sz="2800" dirty="0">
                <a:solidFill>
                  <a:srgbClr val="EBEBEB"/>
                </a:solidFill>
              </a:rPr>
              <a:t> </a:t>
            </a:r>
            <a:r>
              <a:rPr lang="en-US" sz="2800" dirty="0" err="1">
                <a:solidFill>
                  <a:srgbClr val="EBEBEB"/>
                </a:solidFill>
              </a:rPr>
              <a:t>Κοινωνική</a:t>
            </a:r>
            <a:r>
              <a:rPr lang="en-US" sz="2800" dirty="0">
                <a:solidFill>
                  <a:srgbClr val="EBEBEB"/>
                </a:solidFill>
              </a:rPr>
              <a:t> ζωή</a:t>
            </a:r>
          </a:p>
        </p:txBody>
      </p:sp>
      <p:sp>
        <p:nvSpPr>
          <p:cNvPr id="3" name="Θέση περιεχομένου 2">
            <a:extLst>
              <a:ext uri="{FF2B5EF4-FFF2-40B4-BE49-F238E27FC236}">
                <a16:creationId xmlns:a16="http://schemas.microsoft.com/office/drawing/2014/main" id="{BA16BC9B-D006-5E27-34F5-141024737A46}"/>
              </a:ext>
            </a:extLst>
          </p:cNvPr>
          <p:cNvSpPr>
            <a:spLocks noGrp="1"/>
          </p:cNvSpPr>
          <p:nvPr>
            <p:ph sz="half" idx="1"/>
          </p:nvPr>
        </p:nvSpPr>
        <p:spPr>
          <a:xfrm>
            <a:off x="648930" y="2438400"/>
            <a:ext cx="6188189" cy="3785419"/>
          </a:xfrm>
        </p:spPr>
        <p:txBody>
          <a:bodyPr vert="horz" lIns="91440" tIns="45720" rIns="91440" bIns="45720" rtlCol="0">
            <a:normAutofit/>
          </a:bodyPr>
          <a:lstStyle/>
          <a:p>
            <a:r>
              <a:rPr lang="en-US" dirty="0" err="1">
                <a:solidFill>
                  <a:srgbClr val="FFFFFF"/>
                </a:solidFill>
              </a:rPr>
              <a:t>Στην</a:t>
            </a:r>
            <a:r>
              <a:rPr lang="en-US" dirty="0">
                <a:solidFill>
                  <a:srgbClr val="FFFFFF"/>
                </a:solidFill>
              </a:rPr>
              <a:t> </a:t>
            </a:r>
            <a:r>
              <a:rPr lang="en-US" dirty="0" err="1">
                <a:solidFill>
                  <a:srgbClr val="FFFFFF"/>
                </a:solidFill>
              </a:rPr>
              <a:t>κοινωνική</a:t>
            </a:r>
            <a:r>
              <a:rPr lang="en-US" dirty="0">
                <a:solidFill>
                  <a:srgbClr val="FFFFFF"/>
                </a:solidFill>
              </a:rPr>
              <a:t> </a:t>
            </a:r>
            <a:r>
              <a:rPr lang="en-US" dirty="0" err="1">
                <a:solidFill>
                  <a:srgbClr val="FFFFFF"/>
                </a:solidFill>
              </a:rPr>
              <a:t>ζωή</a:t>
            </a:r>
            <a:r>
              <a:rPr lang="en-US" dirty="0">
                <a:solidFill>
                  <a:srgbClr val="FFFFFF"/>
                </a:solidFill>
              </a:rPr>
              <a:t>: </a:t>
            </a:r>
            <a:r>
              <a:rPr lang="en-US" dirty="0" err="1">
                <a:solidFill>
                  <a:srgbClr val="FFFFFF"/>
                </a:solidFill>
              </a:rPr>
              <a:t>διευρύνετ</a:t>
            </a:r>
            <a:r>
              <a:rPr lang="en-US" dirty="0">
                <a:solidFill>
                  <a:srgbClr val="FFFFFF"/>
                </a:solidFill>
              </a:rPr>
              <a:t>αι </a:t>
            </a:r>
            <a:r>
              <a:rPr lang="en-US" b="1" dirty="0">
                <a:solidFill>
                  <a:srgbClr val="FFFFFF"/>
                </a:solidFill>
              </a:rPr>
              <a:t>η επίδραση του ελληνικού τρόπου ζωής.</a:t>
            </a:r>
            <a:r>
              <a:rPr lang="en-US" dirty="0">
                <a:solidFill>
                  <a:srgbClr val="FFFFFF"/>
                </a:solidFill>
              </a:rPr>
              <a:t> </a:t>
            </a:r>
            <a:r>
              <a:rPr lang="en-US" dirty="0" err="1">
                <a:solidFill>
                  <a:srgbClr val="FFFFFF"/>
                </a:solidFill>
              </a:rPr>
              <a:t>Εισάγοντ</a:t>
            </a:r>
            <a:r>
              <a:rPr lang="en-US" dirty="0">
                <a:solidFill>
                  <a:srgbClr val="FFFFFF"/>
                </a:solidFill>
              </a:rPr>
              <a:t>αι </a:t>
            </a:r>
            <a:r>
              <a:rPr lang="en-US" b="1" dirty="0">
                <a:solidFill>
                  <a:srgbClr val="FFFFFF"/>
                </a:solidFill>
              </a:rPr>
              <a:t>λατρείες</a:t>
            </a:r>
            <a:r>
              <a:rPr lang="en-US" dirty="0">
                <a:solidFill>
                  <a:srgbClr val="FFFFFF"/>
                </a:solidFill>
              </a:rPr>
              <a:t> από την Ανατολή, όπως η λατρεία της Κυβέλης, της Ίσιδας κ.ά. Παρα</a:t>
            </a:r>
            <a:r>
              <a:rPr lang="en-US" dirty="0" err="1">
                <a:solidFill>
                  <a:srgbClr val="FFFFFF"/>
                </a:solidFill>
              </a:rPr>
              <a:t>τηρείτ</a:t>
            </a:r>
            <a:r>
              <a:rPr lang="en-US" dirty="0">
                <a:solidFill>
                  <a:srgbClr val="FFFFFF"/>
                </a:solidFill>
              </a:rPr>
              <a:t>αι αυξανόμενη εισχώρηση </a:t>
            </a:r>
            <a:r>
              <a:rPr lang="en-US" b="1" dirty="0">
                <a:solidFill>
                  <a:srgbClr val="FFFFFF"/>
                </a:solidFill>
              </a:rPr>
              <a:t>νέων ηθών, μείωση των γεννήσεων, απομάκρυνση από τον πατροπαράδοτο λιτό ρωμαϊκό βίο. </a:t>
            </a:r>
            <a:r>
              <a:rPr lang="en-US" dirty="0" err="1">
                <a:solidFill>
                  <a:srgbClr val="FFFFFF"/>
                </a:solidFill>
              </a:rPr>
              <a:t>Γι</a:t>
            </a:r>
            <a:r>
              <a:rPr lang="en-US" dirty="0">
                <a:solidFill>
                  <a:srgbClr val="FFFFFF"/>
                </a:solidFill>
              </a:rPr>
              <a:t>’ α</a:t>
            </a:r>
            <a:r>
              <a:rPr lang="en-US" dirty="0" err="1">
                <a:solidFill>
                  <a:srgbClr val="FFFFFF"/>
                </a:solidFill>
              </a:rPr>
              <a:t>υτό</a:t>
            </a:r>
            <a:r>
              <a:rPr lang="en-US" dirty="0">
                <a:solidFill>
                  <a:srgbClr val="FFFFFF"/>
                </a:solidFill>
              </a:rPr>
              <a:t> ο </a:t>
            </a:r>
            <a:r>
              <a:rPr lang="en-US" dirty="0" err="1">
                <a:solidFill>
                  <a:srgbClr val="FFFFFF"/>
                </a:solidFill>
              </a:rPr>
              <a:t>Αύγουστος</a:t>
            </a:r>
            <a:r>
              <a:rPr lang="en-US" dirty="0">
                <a:solidFill>
                  <a:srgbClr val="FFFFFF"/>
                </a:solidFill>
              </a:rPr>
              <a:t> π</a:t>
            </a:r>
            <a:r>
              <a:rPr lang="en-US" dirty="0" err="1">
                <a:solidFill>
                  <a:srgbClr val="FFFFFF"/>
                </a:solidFill>
              </a:rPr>
              <a:t>ροσ</a:t>
            </a:r>
            <a:r>
              <a:rPr lang="en-US" dirty="0">
                <a:solidFill>
                  <a:srgbClr val="FFFFFF"/>
                </a:solidFill>
              </a:rPr>
              <a:t>παθεί </a:t>
            </a:r>
            <a:r>
              <a:rPr lang="en-US" b="1" dirty="0">
                <a:solidFill>
                  <a:srgbClr val="FFFFFF"/>
                </a:solidFill>
              </a:rPr>
              <a:t>να επαναφέρει τις παραδοσιακές ρωμαϊκές αξίες </a:t>
            </a:r>
            <a:r>
              <a:rPr lang="en-US" dirty="0">
                <a:solidFill>
                  <a:srgbClr val="FFFFFF"/>
                </a:solidFill>
              </a:rPr>
              <a:t>και να ενισχύσει τη θρησκεία και την οικογένεια, αλλά χωρίς μεγάλη επιτυχία. </a:t>
            </a:r>
            <a:r>
              <a:rPr lang="en-US" dirty="0" err="1">
                <a:solidFill>
                  <a:srgbClr val="FFFFFF"/>
                </a:solidFill>
              </a:rPr>
              <a:t>Ωστόσο</a:t>
            </a:r>
            <a:r>
              <a:rPr lang="en-US" dirty="0">
                <a:solidFill>
                  <a:srgbClr val="FFFFFF"/>
                </a:solidFill>
              </a:rPr>
              <a:t>, </a:t>
            </a:r>
            <a:r>
              <a:rPr lang="en-US" dirty="0" err="1">
                <a:solidFill>
                  <a:srgbClr val="FFFFFF"/>
                </a:solidFill>
              </a:rPr>
              <a:t>νέοι</a:t>
            </a:r>
            <a:r>
              <a:rPr lang="en-US" dirty="0">
                <a:solidFill>
                  <a:srgbClr val="FFFFFF"/>
                </a:solidFill>
              </a:rPr>
              <a:t> να</a:t>
            </a:r>
            <a:r>
              <a:rPr lang="en-US" dirty="0" err="1">
                <a:solidFill>
                  <a:srgbClr val="FFFFFF"/>
                </a:solidFill>
              </a:rPr>
              <a:t>οί</a:t>
            </a:r>
            <a:r>
              <a:rPr lang="en-US" dirty="0">
                <a:solidFill>
                  <a:srgbClr val="FFFFFF"/>
                </a:solidFill>
              </a:rPr>
              <a:t> </a:t>
            </a:r>
            <a:r>
              <a:rPr lang="en-US" dirty="0" err="1">
                <a:solidFill>
                  <a:srgbClr val="FFFFFF"/>
                </a:solidFill>
              </a:rPr>
              <a:t>χτίζοντ</a:t>
            </a:r>
            <a:r>
              <a:rPr lang="en-US" dirty="0">
                <a:solidFill>
                  <a:srgbClr val="FFFFFF"/>
                </a:solidFill>
              </a:rPr>
              <a:t>αι, παλιά ιερά ανακαινίζονται, η Ρώμη γίνεται μια εντυπωσιακή «πόλη του μαρμάρου».</a:t>
            </a:r>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7B0B0188-CC8F-5910-4953-7BA15770AE70}"/>
              </a:ext>
            </a:extLst>
          </p:cNvPr>
          <p:cNvPicPr>
            <a:picLocks noGrp="1" noChangeAspect="1"/>
          </p:cNvPicPr>
          <p:nvPr>
            <p:ph sz="half" idx="2"/>
          </p:nvPr>
        </p:nvPicPr>
        <p:blipFill>
          <a:blip r:embed="rId7"/>
          <a:srcRect l="24749" r="32009"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6052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3"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4"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5"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2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7"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8"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A4A6C114-0A05-A0C8-9CF2-2C421AF09389}"/>
              </a:ext>
            </a:extLst>
          </p:cNvPr>
          <p:cNvSpPr>
            <a:spLocks noGrp="1"/>
          </p:cNvSpPr>
          <p:nvPr>
            <p:ph type="title"/>
          </p:nvPr>
        </p:nvSpPr>
        <p:spPr>
          <a:xfrm>
            <a:off x="650669" y="629266"/>
            <a:ext cx="3330328" cy="1641986"/>
          </a:xfrm>
        </p:spPr>
        <p:txBody>
          <a:bodyPr vert="horz" lIns="91440" tIns="45720" rIns="91440" bIns="45720" rtlCol="0" anchor="t">
            <a:normAutofit/>
          </a:bodyPr>
          <a:lstStyle/>
          <a:p>
            <a:pPr>
              <a:lnSpc>
                <a:spcPct val="90000"/>
              </a:lnSpc>
            </a:pPr>
            <a:r>
              <a:rPr lang="el-GR" sz="2400" dirty="0"/>
              <a:t>Κλασική εποχή (περ. 100 π.Χ.-14 μ.Χ.)</a:t>
            </a:r>
            <a:br>
              <a:rPr lang="el-GR" sz="2400" dirty="0"/>
            </a:br>
            <a:r>
              <a:rPr lang="en-US" sz="2400" dirty="0" err="1"/>
              <a:t>Γράμμ</a:t>
            </a:r>
            <a:r>
              <a:rPr lang="en-US" sz="2400" dirty="0"/>
              <a:t>ατα</a:t>
            </a:r>
          </a:p>
        </p:txBody>
      </p:sp>
      <p:pic>
        <p:nvPicPr>
          <p:cNvPr id="5" name="Θέση περιεχομένου 4">
            <a:extLst>
              <a:ext uri="{FF2B5EF4-FFF2-40B4-BE49-F238E27FC236}">
                <a16:creationId xmlns:a16="http://schemas.microsoft.com/office/drawing/2014/main" id="{1F53CBAB-2969-AAF9-BA54-0C5D6B0D6462}"/>
              </a:ext>
            </a:extLst>
          </p:cNvPr>
          <p:cNvPicPr>
            <a:picLocks noGrp="1" noChangeAspect="1"/>
          </p:cNvPicPr>
          <p:nvPr>
            <p:ph sz="half" idx="2"/>
          </p:nvPr>
        </p:nvPicPr>
        <p:blipFill>
          <a:blip r:embed="rId7"/>
          <a:srcRect l="6484" r="20208"/>
          <a:stretch/>
        </p:blipFill>
        <p:spPr>
          <a:xfrm>
            <a:off x="4634680" y="10"/>
            <a:ext cx="7560130" cy="6857990"/>
          </a:xfrm>
          <a:prstGeom prst="rect">
            <a:avLst/>
          </a:prstGeom>
        </p:spPr>
      </p:pic>
      <p:sp>
        <p:nvSpPr>
          <p:cNvPr id="22" name="Rectangle 2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6604FE25-7B0E-6832-70C5-F9A75AFEB0CF}"/>
              </a:ext>
            </a:extLst>
          </p:cNvPr>
          <p:cNvSpPr>
            <a:spLocks noGrp="1"/>
          </p:cNvSpPr>
          <p:nvPr>
            <p:ph sz="half" idx="1"/>
          </p:nvPr>
        </p:nvSpPr>
        <p:spPr>
          <a:xfrm>
            <a:off x="650669" y="2060084"/>
            <a:ext cx="3330328" cy="4188315"/>
          </a:xfrm>
        </p:spPr>
        <p:txBody>
          <a:bodyPr vert="horz" lIns="91440" tIns="45720" rIns="91440" bIns="45720" rtlCol="0">
            <a:noAutofit/>
          </a:bodyPr>
          <a:lstStyle/>
          <a:p>
            <a:pPr>
              <a:lnSpc>
                <a:spcPct val="90000"/>
              </a:lnSpc>
            </a:pPr>
            <a:r>
              <a:rPr lang="en-US" sz="1600" dirty="0"/>
              <a:t>Η επ</a:t>
            </a:r>
            <a:r>
              <a:rPr lang="en-US" sz="1600" dirty="0" err="1"/>
              <a:t>ίδρ</a:t>
            </a:r>
            <a:r>
              <a:rPr lang="en-US" sz="1600" dirty="0"/>
              <a:t>αση των Ελλήνων παραμένει καταλυτική, γίνεται όμως βαθύτερη και ουσιαστικότερη. </a:t>
            </a:r>
            <a:r>
              <a:rPr lang="en-US" sz="1600" dirty="0" err="1"/>
              <a:t>Οι</a:t>
            </a:r>
            <a:r>
              <a:rPr lang="en-US" sz="1600" dirty="0"/>
              <a:t> </a:t>
            </a:r>
            <a:r>
              <a:rPr lang="en-US" sz="1600" dirty="0" err="1"/>
              <a:t>Ρωμ</a:t>
            </a:r>
            <a:r>
              <a:rPr lang="en-US" sz="1600" dirty="0"/>
              <a:t>αίοι δεν περιορίζονται σε απλή μίμηση. Τα </a:t>
            </a:r>
            <a:r>
              <a:rPr lang="en-US" sz="1600" dirty="0" err="1"/>
              <a:t>ελληνικά</a:t>
            </a:r>
            <a:r>
              <a:rPr lang="en-US" sz="1600" dirty="0"/>
              <a:t> </a:t>
            </a:r>
            <a:r>
              <a:rPr lang="en-US" sz="1600" dirty="0" err="1"/>
              <a:t>είδη</a:t>
            </a:r>
            <a:r>
              <a:rPr lang="en-US" sz="1600" dirty="0"/>
              <a:t> πα</a:t>
            </a:r>
            <a:r>
              <a:rPr lang="en-US" sz="1600" dirty="0" err="1"/>
              <a:t>ίρνουν</a:t>
            </a:r>
            <a:r>
              <a:rPr lang="en-US" sz="1600" dirty="0"/>
              <a:t> </a:t>
            </a:r>
            <a:r>
              <a:rPr lang="en-US" sz="1600" dirty="0" err="1"/>
              <a:t>νέ</a:t>
            </a:r>
            <a:r>
              <a:rPr lang="en-US" sz="1600" dirty="0"/>
              <a:t>α ζωή από τη </a:t>
            </a:r>
            <a:r>
              <a:rPr lang="en-US" sz="1600" b="1" dirty="0"/>
              <a:t>ρωμαϊκή πρόσληψη και μεταμορφώνονται</a:t>
            </a:r>
            <a:r>
              <a:rPr lang="en-US" sz="1600" dirty="0"/>
              <a:t>. </a:t>
            </a:r>
            <a:r>
              <a:rPr lang="en-US" sz="1600" dirty="0" err="1"/>
              <a:t>Οι</a:t>
            </a:r>
            <a:r>
              <a:rPr lang="en-US" sz="1600" dirty="0"/>
              <a:t> </a:t>
            </a:r>
            <a:r>
              <a:rPr lang="en-US" sz="1600" dirty="0" err="1"/>
              <a:t>Ρωμ</a:t>
            </a:r>
            <a:r>
              <a:rPr lang="en-US" sz="1600" dirty="0"/>
              <a:t>αίοι συγγραφείς και ποιητές συναγωνίζονται τους σπουδαίους Έλληνες δημιουργούς των ελληνιστικών, κλασικών και αρχαϊκών χρόνων: π.χ. ο </a:t>
            </a:r>
            <a:r>
              <a:rPr lang="en-US" sz="1600" dirty="0" err="1"/>
              <a:t>Κικέρων</a:t>
            </a:r>
            <a:r>
              <a:rPr lang="en-US" sz="1600" dirty="0"/>
              <a:t> </a:t>
            </a:r>
            <a:r>
              <a:rPr lang="en-US" sz="1600" dirty="0" err="1"/>
              <a:t>τους</a:t>
            </a:r>
            <a:r>
              <a:rPr lang="en-US" sz="1600" dirty="0"/>
              <a:t> </a:t>
            </a:r>
            <a:r>
              <a:rPr lang="en-US" sz="1600" dirty="0" err="1"/>
              <a:t>Έλληνες</a:t>
            </a:r>
            <a:r>
              <a:rPr lang="en-US" sz="1600" dirty="0"/>
              <a:t> </a:t>
            </a:r>
            <a:r>
              <a:rPr lang="en-US" sz="1600" dirty="0" err="1"/>
              <a:t>ρήτορες</a:t>
            </a:r>
            <a:r>
              <a:rPr lang="en-US" sz="1600" dirty="0"/>
              <a:t> και </a:t>
            </a:r>
            <a:r>
              <a:rPr lang="en-US" sz="1600" dirty="0" err="1"/>
              <a:t>φιλοσόφους</a:t>
            </a:r>
            <a:r>
              <a:rPr lang="en-US" sz="1600" dirty="0"/>
              <a:t>, ο </a:t>
            </a:r>
            <a:r>
              <a:rPr lang="en-US" sz="1600" dirty="0" err="1"/>
              <a:t>Βεργίλιος</a:t>
            </a:r>
            <a:r>
              <a:rPr lang="en-US" sz="1600" dirty="0"/>
              <a:t> </a:t>
            </a:r>
            <a:r>
              <a:rPr lang="en-US" sz="1600" dirty="0" err="1"/>
              <a:t>τον</a:t>
            </a:r>
            <a:r>
              <a:rPr lang="en-US" sz="1600" dirty="0"/>
              <a:t> </a:t>
            </a:r>
            <a:r>
              <a:rPr lang="en-US" sz="1600" dirty="0" err="1"/>
              <a:t>Θεόκριτο</a:t>
            </a:r>
            <a:r>
              <a:rPr lang="en-US" sz="1600" dirty="0"/>
              <a:t> και </a:t>
            </a:r>
            <a:r>
              <a:rPr lang="en-US" sz="1600" dirty="0" err="1"/>
              <a:t>τον</a:t>
            </a:r>
            <a:r>
              <a:rPr lang="en-US" sz="1600" dirty="0"/>
              <a:t> </a:t>
            </a:r>
            <a:r>
              <a:rPr lang="en-US" sz="1600" dirty="0" err="1"/>
              <a:t>Όμηρο</a:t>
            </a:r>
            <a:r>
              <a:rPr lang="en-US" sz="1600" dirty="0"/>
              <a:t>, ο </a:t>
            </a:r>
            <a:r>
              <a:rPr lang="en-US" sz="1600" dirty="0" err="1"/>
              <a:t>Οράτιος</a:t>
            </a:r>
            <a:r>
              <a:rPr lang="en-US" sz="1600" dirty="0"/>
              <a:t> </a:t>
            </a:r>
            <a:r>
              <a:rPr lang="en-US" sz="1600" dirty="0" err="1"/>
              <a:t>την</a:t>
            </a:r>
            <a:r>
              <a:rPr lang="en-US" sz="1600" dirty="0"/>
              <a:t> α</a:t>
            </a:r>
            <a:r>
              <a:rPr lang="en-US" sz="1600" dirty="0" err="1"/>
              <a:t>ιολική</a:t>
            </a:r>
            <a:r>
              <a:rPr lang="en-US" sz="1600" dirty="0"/>
              <a:t> π</a:t>
            </a:r>
            <a:r>
              <a:rPr lang="en-US" sz="1600" dirty="0" err="1"/>
              <a:t>οίηση</a:t>
            </a:r>
            <a:r>
              <a:rPr lang="en-US" sz="1600" dirty="0"/>
              <a:t>.</a:t>
            </a:r>
          </a:p>
        </p:txBody>
      </p:sp>
    </p:spTree>
    <p:extLst>
      <p:ext uri="{BB962C8B-B14F-4D97-AF65-F5344CB8AC3E}">
        <p14:creationId xmlns:p14="http://schemas.microsoft.com/office/powerpoint/2010/main" val="14475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4" name="Picture 2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6" name="Oval 2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28" name="Picture 2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0" name="Picture 2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2" name="Rectangle 3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 name="Rectangle 33">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48930" y="629266"/>
            <a:ext cx="6188190" cy="1622321"/>
          </a:xfrm>
        </p:spPr>
        <p:txBody>
          <a:bodyPr vert="horz" lIns="91440" tIns="45720" rIns="91440" bIns="45720" rtlCol="0" anchor="t">
            <a:normAutofit/>
          </a:bodyPr>
          <a:lstStyle/>
          <a:p>
            <a:r>
              <a:rPr kumimoji="0" lang="en-US" u="none" strike="noStrike" cap="none" spc="0" normalizeH="0" baseline="0" noProof="0" dirty="0">
                <a:ln>
                  <a:noFill/>
                </a:ln>
                <a:solidFill>
                  <a:srgbClr val="EBEBEB"/>
                </a:solidFill>
                <a:effectLst/>
                <a:uLnTx/>
                <a:uFillTx/>
              </a:rPr>
              <a:t> Η λα</a:t>
            </a:r>
            <a:r>
              <a:rPr kumimoji="0" lang="en-US" u="none" strike="noStrike" cap="none" spc="0" normalizeH="0" baseline="0" noProof="0" dirty="0" err="1">
                <a:ln>
                  <a:noFill/>
                </a:ln>
                <a:solidFill>
                  <a:srgbClr val="EBEBEB"/>
                </a:solidFill>
                <a:effectLst/>
                <a:uLnTx/>
                <a:uFillTx/>
              </a:rPr>
              <a:t>τινική</a:t>
            </a:r>
            <a:r>
              <a:rPr kumimoji="0" lang="en-US" u="none" strike="noStrike" cap="none" spc="0" normalizeH="0" baseline="0" noProof="0" dirty="0">
                <a:ln>
                  <a:noFill/>
                </a:ln>
                <a:solidFill>
                  <a:srgbClr val="EBEBEB"/>
                </a:solidFill>
                <a:effectLst/>
                <a:uLnTx/>
                <a:uFillTx/>
              </a:rPr>
              <a:t> </a:t>
            </a:r>
            <a:r>
              <a:rPr kumimoji="0" lang="en-US" u="none" strike="noStrike" cap="none" spc="0" normalizeH="0" baseline="0" noProof="0" dirty="0" err="1">
                <a:ln>
                  <a:noFill/>
                </a:ln>
                <a:solidFill>
                  <a:srgbClr val="EBEBEB"/>
                </a:solidFill>
                <a:effectLst/>
                <a:uLnTx/>
                <a:uFillTx/>
              </a:rPr>
              <a:t>γλώσσ</a:t>
            </a:r>
            <a:r>
              <a:rPr kumimoji="0" lang="en-US" u="none" strike="noStrike" cap="none" spc="0" normalizeH="0" baseline="0" noProof="0" dirty="0">
                <a:ln>
                  <a:noFill/>
                </a:ln>
                <a:solidFill>
                  <a:srgbClr val="EBEBEB"/>
                </a:solidFill>
                <a:effectLst/>
                <a:uLnTx/>
                <a:uFillTx/>
              </a:rPr>
              <a:t>α </a:t>
            </a:r>
            <a:endParaRPr lang="en-US" noProof="1">
              <a:solidFill>
                <a:srgbClr val="EBEBEB"/>
              </a:solidFill>
            </a:endParaRPr>
          </a:p>
        </p:txBody>
      </p:sp>
      <p:sp>
        <p:nvSpPr>
          <p:cNvPr id="3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7" name="Θέση περιεχομένου 16">
            <a:extLst>
              <a:ext uri="{FF2B5EF4-FFF2-40B4-BE49-F238E27FC236}">
                <a16:creationId xmlns:a16="http://schemas.microsoft.com/office/drawing/2014/main" id="{BBFF87A8-A5B3-8663-47D6-2D4F674FE8EB}"/>
              </a:ext>
            </a:extLst>
          </p:cNvPr>
          <p:cNvPicPr>
            <a:picLocks noGrp="1" noChangeAspect="1"/>
          </p:cNvPicPr>
          <p:nvPr>
            <p:ph sz="half" idx="2"/>
          </p:nvPr>
        </p:nvPicPr>
        <p:blipFill>
          <a:blip r:embed="rId8"/>
          <a:srcRect l="24677" r="11636"/>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graphicFrame>
        <p:nvGraphicFramePr>
          <p:cNvPr id="16" name="Θέση περιεχομένου 12">
            <a:extLst>
              <a:ext uri="{FF2B5EF4-FFF2-40B4-BE49-F238E27FC236}">
                <a16:creationId xmlns:a16="http://schemas.microsoft.com/office/drawing/2014/main" id="{3A4C6FF1-F9AE-3A59-2C09-54D1E42D3012}"/>
              </a:ext>
            </a:extLst>
          </p:cNvPr>
          <p:cNvGraphicFramePr>
            <a:graphicFrameLocks noGrp="1"/>
          </p:cNvGraphicFramePr>
          <p:nvPr>
            <p:ph sz="half" idx="1"/>
            <p:extLst>
              <p:ext uri="{D42A27DB-BD31-4B8C-83A1-F6EECF244321}">
                <p14:modId xmlns:p14="http://schemas.microsoft.com/office/powerpoint/2010/main" val="2686124575"/>
              </p:ext>
            </p:extLst>
          </p:nvPr>
        </p:nvGraphicFramePr>
        <p:xfrm>
          <a:off x="648930" y="2438400"/>
          <a:ext cx="6188189" cy="37854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22449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7"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8"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9"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30"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1"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2"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3"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4B16F88-84A8-3AD0-4090-974E40F6999F}"/>
              </a:ext>
            </a:extLst>
          </p:cNvPr>
          <p:cNvSpPr>
            <a:spLocks noGrp="1"/>
          </p:cNvSpPr>
          <p:nvPr>
            <p:ph type="title"/>
          </p:nvPr>
        </p:nvSpPr>
        <p:spPr>
          <a:xfrm>
            <a:off x="5411931" y="452718"/>
            <a:ext cx="4638903" cy="1400530"/>
          </a:xfrm>
        </p:spPr>
        <p:txBody>
          <a:bodyPr vert="horz" lIns="91440" tIns="45720" rIns="91440" bIns="45720" rtlCol="0" anchor="t">
            <a:normAutofit/>
          </a:bodyPr>
          <a:lstStyle/>
          <a:p>
            <a:r>
              <a:rPr lang="en-US" dirty="0"/>
              <a:t>Η </a:t>
            </a:r>
            <a:r>
              <a:rPr lang="en-US" dirty="0" err="1"/>
              <a:t>έννοι</a:t>
            </a:r>
            <a:r>
              <a:rPr lang="en-US" dirty="0"/>
              <a:t>α του κλασικού</a:t>
            </a:r>
          </a:p>
        </p:txBody>
      </p:sp>
      <p:sp>
        <p:nvSpPr>
          <p:cNvPr id="3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3990B7AE-93EF-0DDE-138B-D8C9144C944A}"/>
              </a:ext>
            </a:extLst>
          </p:cNvPr>
          <p:cNvPicPr>
            <a:picLocks noGrp="1" noChangeAspect="1"/>
          </p:cNvPicPr>
          <p:nvPr>
            <p:ph sz="half" idx="2"/>
          </p:nvPr>
        </p:nvPicPr>
        <p:blipFill>
          <a:blip r:embed="rId7"/>
          <a:srcRect t="6672" r="2" b="4728"/>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6" name="Rectangle 2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12F74F72-0705-C7DF-F1EA-9D892859EB71}"/>
              </a:ext>
            </a:extLst>
          </p:cNvPr>
          <p:cNvSpPr>
            <a:spLocks noGrp="1"/>
          </p:cNvSpPr>
          <p:nvPr>
            <p:ph sz="half" idx="1"/>
          </p:nvPr>
        </p:nvSpPr>
        <p:spPr>
          <a:xfrm>
            <a:off x="5410950" y="2052918"/>
            <a:ext cx="4638903" cy="4195481"/>
          </a:xfrm>
        </p:spPr>
        <p:txBody>
          <a:bodyPr vert="horz" lIns="91440" tIns="45720" rIns="91440" bIns="45720" rtlCol="0">
            <a:normAutofit/>
          </a:bodyPr>
          <a:lstStyle/>
          <a:p>
            <a:pPr>
              <a:lnSpc>
                <a:spcPct val="90000"/>
              </a:lnSpc>
            </a:pPr>
            <a:r>
              <a:rPr lang="en-US"/>
              <a:t>Τα έργα της εποχής αυτής διαμόρφωσαν την έννοια του «κλασικού»: ως προς τη μορφή παρουσιάζουν αισθητική τελειότητα· στο περιεχόμενο τα διακρίνει ιδεολογική ωριμότητα. Κείμενα, όπως αυτά του Κικέρωνα, του Βεργιλίου, του Ορατίου, του Οβιδίου, εμπνέουν την ευρωπαϊκή λογοτεχνία μέχρι τις μέρες μας. Στη ρεπουμπλικανική περίοδο (ή χρόνους του Κικέρωνα, 100-31 π.Χ.) ανθεί κυρίως η πεζογραφία. Στην περίοδο του Αυγούστου (31 π.Χ.-14 μ.Χ.) ακμάζει κυρίως η ποίηση.</a:t>
            </a:r>
          </a:p>
        </p:txBody>
      </p:sp>
    </p:spTree>
    <p:extLst>
      <p:ext uri="{BB962C8B-B14F-4D97-AF65-F5344CB8AC3E}">
        <p14:creationId xmlns:p14="http://schemas.microsoft.com/office/powerpoint/2010/main" val="278625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7B62A277-93C1-BFEA-C7EF-4AC9E63ADB4E}"/>
              </a:ext>
            </a:extLst>
          </p:cNvPr>
          <p:cNvSpPr>
            <a:spLocks noGrp="1"/>
          </p:cNvSpPr>
          <p:nvPr>
            <p:ph type="title"/>
          </p:nvPr>
        </p:nvSpPr>
        <p:spPr>
          <a:xfrm>
            <a:off x="648930" y="629266"/>
            <a:ext cx="4795482" cy="1641987"/>
          </a:xfrm>
        </p:spPr>
        <p:txBody>
          <a:bodyPr vert="horz" lIns="91440" tIns="45720" rIns="91440" bIns="45720" rtlCol="0" anchor="t">
            <a:normAutofit/>
          </a:bodyPr>
          <a:lstStyle/>
          <a:p>
            <a:pPr>
              <a:lnSpc>
                <a:spcPct val="90000"/>
              </a:lnSpc>
            </a:pPr>
            <a:r>
              <a:rPr lang="en-US" sz="2600" dirty="0"/>
              <a:t>Η </a:t>
            </a:r>
            <a:r>
              <a:rPr lang="en-US" sz="2600" dirty="0" err="1"/>
              <a:t>ρε</a:t>
            </a:r>
            <a:r>
              <a:rPr lang="en-US" sz="2600" dirty="0"/>
              <a:t>πουμπλικανική περίοδος ή οι χρόνοι του Κικέρωνα (100-31 π.Χ.) Πεζογραφία</a:t>
            </a:r>
            <a:r>
              <a:rPr lang="el-GR" sz="2600" dirty="0"/>
              <a:t>- Ρητορικοί, φιλοσοφικοί λόγοι</a:t>
            </a:r>
            <a:endParaRPr lang="en-US" sz="2600" dirty="0"/>
          </a:p>
        </p:txBody>
      </p:sp>
      <p:pic>
        <p:nvPicPr>
          <p:cNvPr id="5" name="Θέση περιεχομένου 4">
            <a:extLst>
              <a:ext uri="{FF2B5EF4-FFF2-40B4-BE49-F238E27FC236}">
                <a16:creationId xmlns:a16="http://schemas.microsoft.com/office/drawing/2014/main" id="{F29C407E-D20E-D87B-F9F4-E8AD7AD38ED5}"/>
              </a:ext>
            </a:extLst>
          </p:cNvPr>
          <p:cNvPicPr>
            <a:picLocks noGrp="1" noChangeAspect="1"/>
          </p:cNvPicPr>
          <p:nvPr>
            <p:ph sz="half" idx="2"/>
          </p:nvPr>
        </p:nvPicPr>
        <p:blipFill>
          <a:blip r:embed="rId7"/>
          <a:srcRect r="1" b="1708"/>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22" name="Rectangle 21">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1DF550BC-780D-D64D-E727-56F2A9DE5A40}"/>
              </a:ext>
            </a:extLst>
          </p:cNvPr>
          <p:cNvSpPr>
            <a:spLocks noGrp="1"/>
          </p:cNvSpPr>
          <p:nvPr>
            <p:ph sz="half" idx="1"/>
          </p:nvPr>
        </p:nvSpPr>
        <p:spPr>
          <a:xfrm>
            <a:off x="647701" y="2438401"/>
            <a:ext cx="4797256" cy="3809998"/>
          </a:xfrm>
        </p:spPr>
        <p:txBody>
          <a:bodyPr vert="horz" lIns="91440" tIns="45720" rIns="91440" bIns="45720" rtlCol="0">
            <a:normAutofit/>
          </a:bodyPr>
          <a:lstStyle/>
          <a:p>
            <a:r>
              <a:rPr lang="en-US" dirty="0"/>
              <a:t>Ο </a:t>
            </a:r>
            <a:r>
              <a:rPr lang="en-US" b="1" dirty="0" err="1"/>
              <a:t>Κικέρων</a:t>
            </a:r>
            <a:r>
              <a:rPr lang="en-US" dirty="0"/>
              <a:t> </a:t>
            </a:r>
            <a:r>
              <a:rPr lang="en-US" dirty="0" err="1"/>
              <a:t>ήτ</a:t>
            </a:r>
            <a:r>
              <a:rPr lang="en-US" dirty="0"/>
              <a:t>αν ένας σημαντικός πολιτικός της εποχής του και ένας από τους μεγαλύτερους </a:t>
            </a:r>
            <a:r>
              <a:rPr lang="en-US" b="1" dirty="0"/>
              <a:t>ρήτορες </a:t>
            </a:r>
            <a:r>
              <a:rPr lang="en-US" dirty="0"/>
              <a:t>της αρχαιότητας. </a:t>
            </a:r>
            <a:r>
              <a:rPr lang="en-US" dirty="0" err="1"/>
              <a:t>Έγρ</a:t>
            </a:r>
            <a:r>
              <a:rPr lang="en-US" dirty="0"/>
              <a:t>αψε πάνω από εκατό </a:t>
            </a:r>
            <a:r>
              <a:rPr lang="en-US" b="1" dirty="0"/>
              <a:t>πολιτικούς και δικανικούς λόγους</a:t>
            </a:r>
            <a:r>
              <a:rPr lang="en-US" dirty="0"/>
              <a:t>, καθώς και θεωρητικά κείμενα για τη </a:t>
            </a:r>
            <a:r>
              <a:rPr lang="en-US" b="1" dirty="0"/>
              <a:t>ρητορική τέχνη</a:t>
            </a:r>
            <a:r>
              <a:rPr lang="en-US" dirty="0"/>
              <a:t>. </a:t>
            </a:r>
            <a:r>
              <a:rPr lang="en-US" dirty="0" err="1"/>
              <a:t>Συνέθεσε</a:t>
            </a:r>
            <a:r>
              <a:rPr lang="en-US" dirty="0"/>
              <a:t>, επ</a:t>
            </a:r>
            <a:r>
              <a:rPr lang="en-US" dirty="0" err="1"/>
              <a:t>ίσης</a:t>
            </a:r>
            <a:r>
              <a:rPr lang="en-US" dirty="0"/>
              <a:t>, </a:t>
            </a:r>
            <a:r>
              <a:rPr lang="en-US" b="1" dirty="0" err="1"/>
              <a:t>φιλοσοφικούς</a:t>
            </a:r>
            <a:r>
              <a:rPr lang="en-US" b="1" dirty="0"/>
              <a:t> </a:t>
            </a:r>
            <a:r>
              <a:rPr lang="en-US" b="1" dirty="0" err="1"/>
              <a:t>δι</a:t>
            </a:r>
            <a:r>
              <a:rPr lang="en-US" b="1" dirty="0"/>
              <a:t>αλόγους </a:t>
            </a:r>
            <a:r>
              <a:rPr lang="en-US" dirty="0"/>
              <a:t>επηρεασμένος από τον Πλάτωνα και άλλα φιλοσοφικά ρεύματα. Η π</a:t>
            </a:r>
            <a:r>
              <a:rPr lang="en-US" dirty="0" err="1"/>
              <a:t>οιότητ</a:t>
            </a:r>
            <a:r>
              <a:rPr lang="en-US" dirty="0"/>
              <a:t>α του λόγου και ο πλούτος των ιδεών του τον καθιέρωσαν ανάμεσα στους μεγάλους της παγκόσμιας λογοτεχνίας</a:t>
            </a:r>
          </a:p>
        </p:txBody>
      </p:sp>
    </p:spTree>
    <p:extLst>
      <p:ext uri="{BB962C8B-B14F-4D97-AF65-F5344CB8AC3E}">
        <p14:creationId xmlns:p14="http://schemas.microsoft.com/office/powerpoint/2010/main" val="376825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568053E-8700-1214-372C-392F4785B49A}"/>
              </a:ext>
            </a:extLst>
          </p:cNvPr>
          <p:cNvSpPr>
            <a:spLocks noGrp="1"/>
          </p:cNvSpPr>
          <p:nvPr>
            <p:ph type="title"/>
          </p:nvPr>
        </p:nvSpPr>
        <p:spPr>
          <a:xfrm>
            <a:off x="5411931" y="452718"/>
            <a:ext cx="4638903" cy="1400530"/>
          </a:xfrm>
        </p:spPr>
        <p:txBody>
          <a:bodyPr vert="horz" lIns="91440" tIns="45720" rIns="91440" bIns="45720" rtlCol="0" anchor="t">
            <a:normAutofit/>
          </a:bodyPr>
          <a:lstStyle/>
          <a:p>
            <a:pPr>
              <a:lnSpc>
                <a:spcPct val="90000"/>
              </a:lnSpc>
            </a:pPr>
            <a:r>
              <a:rPr kumimoji="0" lang="en-US" sz="2300" u="none" strike="noStrike" cap="none" spc="0" normalizeH="0" baseline="0" noProof="0" dirty="0">
                <a:ln>
                  <a:noFill/>
                </a:ln>
                <a:effectLst/>
                <a:uLnTx/>
                <a:uFillTx/>
              </a:rPr>
              <a:t>Η </a:t>
            </a:r>
            <a:r>
              <a:rPr kumimoji="0" lang="en-US" sz="2300" u="none" strike="noStrike" cap="none" spc="0" normalizeH="0" baseline="0" noProof="0" dirty="0" err="1">
                <a:ln>
                  <a:noFill/>
                </a:ln>
                <a:effectLst/>
                <a:uLnTx/>
                <a:uFillTx/>
              </a:rPr>
              <a:t>ρε</a:t>
            </a:r>
            <a:r>
              <a:rPr kumimoji="0" lang="en-US" sz="2300" u="none" strike="noStrike" cap="none" spc="0" normalizeH="0" baseline="0" noProof="0" dirty="0">
                <a:ln>
                  <a:noFill/>
                </a:ln>
                <a:effectLst/>
                <a:uLnTx/>
                <a:uFillTx/>
              </a:rPr>
              <a:t>πουμπλικανική περίοδος ή οι χρόνοι του Κικέρωνα (100-31 π.Χ.) Πεζογραφία</a:t>
            </a:r>
            <a:r>
              <a:rPr kumimoji="0" lang="el-GR" sz="2300" u="none" strike="noStrike" cap="none" spc="0" normalizeH="0" baseline="0" noProof="0" dirty="0">
                <a:ln>
                  <a:noFill/>
                </a:ln>
                <a:effectLst/>
                <a:uLnTx/>
                <a:uFillTx/>
              </a:rPr>
              <a:t> –Στρατιωτικά απομνημονεύματα</a:t>
            </a:r>
            <a:endParaRPr lang="en-US" sz="2300" dirty="0"/>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BFF5708B-1591-DA65-828F-70DED483C834}"/>
              </a:ext>
            </a:extLst>
          </p:cNvPr>
          <p:cNvPicPr>
            <a:picLocks noGrp="1" noChangeAspect="1"/>
          </p:cNvPicPr>
          <p:nvPr>
            <p:ph sz="half" idx="2"/>
          </p:nvPr>
        </p:nvPicPr>
        <p:blipFill>
          <a:blip r:embed="rId7"/>
          <a:srcRect l="19561" r="31309"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6" name="Rectangle 2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585EF674-D3D2-8D85-D77C-7A53D83C44A1}"/>
              </a:ext>
            </a:extLst>
          </p:cNvPr>
          <p:cNvSpPr>
            <a:spLocks noGrp="1"/>
          </p:cNvSpPr>
          <p:nvPr>
            <p:ph sz="half" idx="1"/>
          </p:nvPr>
        </p:nvSpPr>
        <p:spPr>
          <a:xfrm>
            <a:off x="5410950" y="2052918"/>
            <a:ext cx="4638903" cy="4195481"/>
          </a:xfrm>
        </p:spPr>
        <p:txBody>
          <a:bodyPr vert="horz" lIns="91440" tIns="45720" rIns="91440" bIns="45720" rtlCol="0">
            <a:normAutofit/>
          </a:bodyPr>
          <a:lstStyle/>
          <a:p>
            <a:r>
              <a:rPr lang="en-US" dirty="0"/>
              <a:t>Ο </a:t>
            </a:r>
            <a:r>
              <a:rPr lang="en-US" b="1" dirty="0" err="1"/>
              <a:t>Ιούλιος</a:t>
            </a:r>
            <a:r>
              <a:rPr lang="en-US" b="1" dirty="0"/>
              <a:t> Κα</a:t>
            </a:r>
            <a:r>
              <a:rPr lang="en-US" b="1" dirty="0" err="1"/>
              <a:t>ίσ</a:t>
            </a:r>
            <a:r>
              <a:rPr lang="en-US" b="1" dirty="0"/>
              <a:t>αρ </a:t>
            </a:r>
            <a:r>
              <a:rPr lang="en-US" dirty="0"/>
              <a:t>είναι πιο γνωστός ως στρατηγός και πολιτικός. </a:t>
            </a:r>
            <a:r>
              <a:rPr lang="en-US" dirty="0" err="1"/>
              <a:t>Ήτ</a:t>
            </a:r>
            <a:r>
              <a:rPr lang="en-US" dirty="0"/>
              <a:t>αν όμως ταυτόχρονα ένας από τους πιο μορφωμένους ανθρώπους της εποχής του. </a:t>
            </a:r>
            <a:r>
              <a:rPr lang="en-US" dirty="0" err="1"/>
              <a:t>Δεν</a:t>
            </a:r>
            <a:r>
              <a:rPr lang="en-US" dirty="0"/>
              <a:t> </a:t>
            </a:r>
            <a:r>
              <a:rPr lang="en-US" dirty="0" err="1"/>
              <a:t>ήτ</a:t>
            </a:r>
            <a:r>
              <a:rPr lang="en-US" dirty="0"/>
              <a:t>αν ιστορικός με τη στενή έννοια, αλλά έγραψε ένα είδος </a:t>
            </a:r>
            <a:r>
              <a:rPr lang="en-US" b="1" dirty="0"/>
              <a:t>στρατιωτικών απομνημονευμάτων </a:t>
            </a:r>
            <a:r>
              <a:rPr lang="en-US" dirty="0"/>
              <a:t>σε λιτή γλώσσα.</a:t>
            </a:r>
          </a:p>
        </p:txBody>
      </p:sp>
    </p:spTree>
    <p:extLst>
      <p:ext uri="{BB962C8B-B14F-4D97-AF65-F5344CB8AC3E}">
        <p14:creationId xmlns:p14="http://schemas.microsoft.com/office/powerpoint/2010/main" val="169392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F7C095E-806B-9C95-C507-467D3DA1B270}"/>
              </a:ext>
            </a:extLst>
          </p:cNvPr>
          <p:cNvSpPr>
            <a:spLocks noGrp="1"/>
          </p:cNvSpPr>
          <p:nvPr>
            <p:ph type="title"/>
          </p:nvPr>
        </p:nvSpPr>
        <p:spPr>
          <a:xfrm>
            <a:off x="5411931" y="452718"/>
            <a:ext cx="4638903" cy="1400530"/>
          </a:xfrm>
        </p:spPr>
        <p:txBody>
          <a:bodyPr vert="horz" lIns="91440" tIns="45720" rIns="91440" bIns="45720" rtlCol="0" anchor="t">
            <a:normAutofit/>
          </a:bodyPr>
          <a:lstStyle/>
          <a:p>
            <a:pPr>
              <a:lnSpc>
                <a:spcPct val="90000"/>
              </a:lnSpc>
            </a:pPr>
            <a:r>
              <a:rPr kumimoji="0" lang="en-US" sz="2300" u="none" strike="noStrike" cap="none" spc="0" normalizeH="0" baseline="0" noProof="0" dirty="0">
                <a:ln>
                  <a:noFill/>
                </a:ln>
                <a:effectLst/>
                <a:uLnTx/>
                <a:uFillTx/>
              </a:rPr>
              <a:t>Η </a:t>
            </a:r>
            <a:r>
              <a:rPr kumimoji="0" lang="en-US" sz="2300" u="none" strike="noStrike" cap="none" spc="0" normalizeH="0" baseline="0" noProof="0" dirty="0" err="1">
                <a:ln>
                  <a:noFill/>
                </a:ln>
                <a:effectLst/>
                <a:uLnTx/>
                <a:uFillTx/>
              </a:rPr>
              <a:t>ρε</a:t>
            </a:r>
            <a:r>
              <a:rPr kumimoji="0" lang="en-US" sz="2300" u="none" strike="noStrike" cap="none" spc="0" normalizeH="0" baseline="0" noProof="0" dirty="0">
                <a:ln>
                  <a:noFill/>
                </a:ln>
                <a:effectLst/>
                <a:uLnTx/>
                <a:uFillTx/>
              </a:rPr>
              <a:t>πουμπλικανική περίοδος ή οι χρόνοι του Κικέρωνα (100-31 π.Χ.) Πεζογραφί</a:t>
            </a:r>
            <a:r>
              <a:rPr kumimoji="0" lang="el-GR" sz="2300" u="none" strike="noStrike" cap="none" spc="0" normalizeH="0" baseline="0" noProof="0" dirty="0">
                <a:ln>
                  <a:noFill/>
                </a:ln>
                <a:effectLst/>
                <a:uLnTx/>
                <a:uFillTx/>
              </a:rPr>
              <a:t>α- Ιστορική Μονογραφία</a:t>
            </a:r>
            <a:endParaRPr lang="en-US" sz="2300" dirty="0"/>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8242A42E-9EEA-5234-EAC3-216FFA73083E}"/>
              </a:ext>
            </a:extLst>
          </p:cNvPr>
          <p:cNvPicPr>
            <a:picLocks noGrp="1" noChangeAspect="1"/>
          </p:cNvPicPr>
          <p:nvPr>
            <p:ph sz="half" idx="2"/>
          </p:nvPr>
        </p:nvPicPr>
        <p:blipFill>
          <a:blip r:embed="rId7"/>
          <a:srcRect t="11756" r="-2" b="11708"/>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6" name="Rectangle 2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F71532E6-147F-6804-87DA-D6E03FCA179E}"/>
              </a:ext>
            </a:extLst>
          </p:cNvPr>
          <p:cNvSpPr>
            <a:spLocks noGrp="1"/>
          </p:cNvSpPr>
          <p:nvPr>
            <p:ph sz="half" idx="1"/>
          </p:nvPr>
        </p:nvSpPr>
        <p:spPr>
          <a:xfrm>
            <a:off x="5410950" y="2052918"/>
            <a:ext cx="4638903" cy="4195481"/>
          </a:xfrm>
        </p:spPr>
        <p:txBody>
          <a:bodyPr vert="horz" lIns="91440" tIns="45720" rIns="91440" bIns="45720" rtlCol="0">
            <a:normAutofit/>
          </a:bodyPr>
          <a:lstStyle/>
          <a:p>
            <a:r>
              <a:rPr lang="en-US" dirty="0"/>
              <a:t>Ο </a:t>
            </a:r>
            <a:r>
              <a:rPr lang="en-US" b="1" dirty="0"/>
              <a:t>Σα</a:t>
            </a:r>
            <a:r>
              <a:rPr lang="en-US" b="1" dirty="0" err="1"/>
              <a:t>λλούστιος</a:t>
            </a:r>
            <a:r>
              <a:rPr lang="en-US" b="1" dirty="0"/>
              <a:t> </a:t>
            </a:r>
            <a:r>
              <a:rPr lang="en-US" b="1" dirty="0" err="1"/>
              <a:t>Κρίσ</a:t>
            </a:r>
            <a:r>
              <a:rPr lang="en-US" b="1" dirty="0"/>
              <a:t>πος</a:t>
            </a:r>
            <a:r>
              <a:rPr lang="en-US" dirty="0"/>
              <a:t>, ο πρώτος σπουδαίος Ρωμαίος ιστορικός, ήταν θαυμαστής του Θουκυδίδη και διέπρεψε στην </a:t>
            </a:r>
            <a:r>
              <a:rPr lang="en-US" b="1" dirty="0"/>
              <a:t>ιστορική μονογραφία</a:t>
            </a:r>
            <a:r>
              <a:rPr lang="en-US" dirty="0"/>
              <a:t>.</a:t>
            </a:r>
          </a:p>
          <a:p>
            <a:pPr marL="0" indent="0"/>
            <a:r>
              <a:rPr lang="en-US" dirty="0"/>
              <a:t>(Η </a:t>
            </a:r>
            <a:r>
              <a:rPr lang="en-US" dirty="0" err="1"/>
              <a:t>ιστορική</a:t>
            </a:r>
            <a:r>
              <a:rPr lang="en-US" dirty="0"/>
              <a:t> </a:t>
            </a:r>
            <a:r>
              <a:rPr lang="en-US" dirty="0" err="1"/>
              <a:t>μονογρ</a:t>
            </a:r>
            <a:r>
              <a:rPr lang="en-US" dirty="0"/>
              <a:t>αφία είναι μια πραγματεία που εξετάζει με τρόπο ολοκληρωμένο ένα θέμα περιορισμένης έκτασης και ενδιαφέροντος, για παράδειγμα αποκλειστικά έναν πόλεμο.)</a:t>
            </a:r>
          </a:p>
        </p:txBody>
      </p:sp>
    </p:spTree>
    <p:extLst>
      <p:ext uri="{BB962C8B-B14F-4D97-AF65-F5344CB8AC3E}">
        <p14:creationId xmlns:p14="http://schemas.microsoft.com/office/powerpoint/2010/main" val="116449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108AEF5F-8450-1F70-B49A-D4A6FCDF53E4}"/>
              </a:ext>
            </a:extLst>
          </p:cNvPr>
          <p:cNvSpPr>
            <a:spLocks noGrp="1"/>
          </p:cNvSpPr>
          <p:nvPr>
            <p:ph type="title"/>
          </p:nvPr>
        </p:nvSpPr>
        <p:spPr>
          <a:xfrm>
            <a:off x="648930" y="629266"/>
            <a:ext cx="3322912" cy="1641987"/>
          </a:xfrm>
        </p:spPr>
        <p:txBody>
          <a:bodyPr vert="horz" lIns="91440" tIns="45720" rIns="91440" bIns="45720" rtlCol="0" anchor="t">
            <a:normAutofit fontScale="90000"/>
          </a:bodyPr>
          <a:lstStyle/>
          <a:p>
            <a:pPr>
              <a:lnSpc>
                <a:spcPct val="90000"/>
              </a:lnSpc>
            </a:pPr>
            <a:r>
              <a:rPr lang="en-US" sz="2300" dirty="0"/>
              <a:t>Η </a:t>
            </a:r>
            <a:r>
              <a:rPr lang="en-US" sz="2300" dirty="0" err="1"/>
              <a:t>ρε</a:t>
            </a:r>
            <a:r>
              <a:rPr lang="en-US" sz="2300" dirty="0"/>
              <a:t>πουμπλικανική περίοδος ή οι χρόνοι του Κικέρωνα (100-31 π.Χ.) Ποίηση</a:t>
            </a:r>
            <a:r>
              <a:rPr lang="el-GR" sz="2300" dirty="0"/>
              <a:t>- Νεωτερικών</a:t>
            </a:r>
            <a:endParaRPr lang="en-US" sz="2300" dirty="0"/>
          </a:p>
        </p:txBody>
      </p:sp>
      <p:pic>
        <p:nvPicPr>
          <p:cNvPr id="5" name="Θέση περιεχομένου 4">
            <a:extLst>
              <a:ext uri="{FF2B5EF4-FFF2-40B4-BE49-F238E27FC236}">
                <a16:creationId xmlns:a16="http://schemas.microsoft.com/office/drawing/2014/main" id="{35960B92-84C1-7BB2-504D-3060C0CA1560}"/>
              </a:ext>
            </a:extLst>
          </p:cNvPr>
          <p:cNvPicPr>
            <a:picLocks noGrp="1" noChangeAspect="1"/>
          </p:cNvPicPr>
          <p:nvPr>
            <p:ph sz="half" idx="2"/>
          </p:nvPr>
        </p:nvPicPr>
        <p:blipFill>
          <a:blip r:embed="rId7"/>
          <a:srcRect l="45" r="19266" b="-1"/>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22" name="Rectangle 21">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6AB201C4-FEF9-C0E4-D772-E4CC448EEDFC}"/>
              </a:ext>
            </a:extLst>
          </p:cNvPr>
          <p:cNvSpPr>
            <a:spLocks noGrp="1"/>
          </p:cNvSpPr>
          <p:nvPr>
            <p:ph sz="half" idx="1"/>
          </p:nvPr>
        </p:nvSpPr>
        <p:spPr>
          <a:xfrm>
            <a:off x="647701" y="2438401"/>
            <a:ext cx="3324141" cy="3809998"/>
          </a:xfrm>
        </p:spPr>
        <p:txBody>
          <a:bodyPr vert="horz" lIns="91440" tIns="45720" rIns="91440" bIns="45720" rtlCol="0">
            <a:normAutofit/>
          </a:bodyPr>
          <a:lstStyle/>
          <a:p>
            <a:pPr>
              <a:lnSpc>
                <a:spcPct val="90000"/>
              </a:lnSpc>
            </a:pPr>
            <a:r>
              <a:rPr lang="en-US" sz="1500" dirty="0" err="1"/>
              <a:t>Εμφ</a:t>
            </a:r>
            <a:r>
              <a:rPr lang="en-US" sz="1500" dirty="0"/>
              <a:t>ανίζεται το πρώτο </a:t>
            </a:r>
            <a:r>
              <a:rPr lang="en-US" sz="1500" b="1" dirty="0"/>
              <a:t>«μοντερνιστικό» κίνημα </a:t>
            </a:r>
            <a:r>
              <a:rPr lang="en-US" sz="1500" dirty="0"/>
              <a:t>της ρωμαϊκής λογοτεχνίας, οι «νεωτερικοί». </a:t>
            </a:r>
            <a:r>
              <a:rPr lang="en-US" sz="1500" dirty="0" err="1"/>
              <a:t>Είν</a:t>
            </a:r>
            <a:r>
              <a:rPr lang="en-US" sz="1500" dirty="0"/>
              <a:t>αι επηρεασμένοι από τον αλεξανδρινό Καλλίμαχο (3ος αι. π.Χ.) και </a:t>
            </a:r>
            <a:r>
              <a:rPr lang="en-US" sz="1500" dirty="0" err="1"/>
              <a:t>την</a:t>
            </a:r>
            <a:r>
              <a:rPr lang="en-US" sz="1500" dirty="0"/>
              <a:t> </a:t>
            </a:r>
            <a:r>
              <a:rPr lang="en-US" sz="1500" dirty="0" err="1"/>
              <a:t>ελληνιστική</a:t>
            </a:r>
            <a:r>
              <a:rPr lang="en-US" sz="1500" dirty="0"/>
              <a:t> π</a:t>
            </a:r>
            <a:r>
              <a:rPr lang="en-US" sz="1500" dirty="0" err="1"/>
              <a:t>οίηση</a:t>
            </a:r>
            <a:r>
              <a:rPr lang="en-US" sz="1500" dirty="0"/>
              <a:t>. </a:t>
            </a:r>
            <a:r>
              <a:rPr lang="en-US" sz="1500" dirty="0" err="1"/>
              <a:t>Δημιουργούν</a:t>
            </a:r>
            <a:r>
              <a:rPr lang="en-US" sz="1500" dirty="0"/>
              <a:t> </a:t>
            </a:r>
            <a:r>
              <a:rPr lang="en-US" sz="1500" dirty="0" err="1"/>
              <a:t>συνήθως</a:t>
            </a:r>
            <a:r>
              <a:rPr lang="en-US" sz="1500" dirty="0"/>
              <a:t> </a:t>
            </a:r>
            <a:r>
              <a:rPr lang="en-US" sz="1500" dirty="0" err="1"/>
              <a:t>σύντομ</a:t>
            </a:r>
            <a:r>
              <a:rPr lang="en-US" sz="1500" dirty="0"/>
              <a:t>α και πολύ προσεγμένα στη μορφή ποιήματα. Απ</a:t>
            </a:r>
            <a:r>
              <a:rPr lang="en-US" sz="1500" dirty="0" err="1"/>
              <a:t>οφεύγουν</a:t>
            </a:r>
            <a:r>
              <a:rPr lang="en-US" sz="1500" dirty="0"/>
              <a:t> τα </a:t>
            </a:r>
            <a:r>
              <a:rPr lang="en-US" sz="1500" dirty="0" err="1"/>
              <a:t>μεγάλ</a:t>
            </a:r>
            <a:r>
              <a:rPr lang="en-US" sz="1500" dirty="0"/>
              <a:t>α παραδοσιακά θέματα του έπους, όπως τα ηρωικά κατορθώματα και ο πόλεμος. </a:t>
            </a:r>
            <a:r>
              <a:rPr lang="en-US" sz="1500" dirty="0" err="1"/>
              <a:t>Στρέφοντ</a:t>
            </a:r>
            <a:r>
              <a:rPr lang="en-US" sz="1500" dirty="0"/>
              <a:t>αι σε πιο προσωπικά θέματα, όπως ο έρωτας.</a:t>
            </a:r>
          </a:p>
        </p:txBody>
      </p:sp>
    </p:spTree>
    <p:extLst>
      <p:ext uri="{BB962C8B-B14F-4D97-AF65-F5344CB8AC3E}">
        <p14:creationId xmlns:p14="http://schemas.microsoft.com/office/powerpoint/2010/main" val="398763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EEDC1BD-5C72-FEF0-B5D5-DF572B675BDC}"/>
              </a:ext>
            </a:extLst>
          </p:cNvPr>
          <p:cNvSpPr>
            <a:spLocks noGrp="1"/>
          </p:cNvSpPr>
          <p:nvPr>
            <p:ph type="title"/>
          </p:nvPr>
        </p:nvSpPr>
        <p:spPr>
          <a:xfrm>
            <a:off x="5411931" y="452718"/>
            <a:ext cx="4638903" cy="1400530"/>
          </a:xfrm>
        </p:spPr>
        <p:txBody>
          <a:bodyPr vert="horz" lIns="91440" tIns="45720" rIns="91440" bIns="45720" rtlCol="0" anchor="t">
            <a:normAutofit/>
          </a:bodyPr>
          <a:lstStyle/>
          <a:p>
            <a:pPr>
              <a:lnSpc>
                <a:spcPct val="90000"/>
              </a:lnSpc>
            </a:pPr>
            <a:r>
              <a:rPr kumimoji="0" lang="en-US" sz="2300" u="none" strike="noStrike" cap="none" spc="0" normalizeH="0" baseline="0" noProof="0" dirty="0">
                <a:ln>
                  <a:noFill/>
                </a:ln>
                <a:effectLst/>
                <a:uLnTx/>
                <a:uFillTx/>
              </a:rPr>
              <a:t>Η </a:t>
            </a:r>
            <a:r>
              <a:rPr kumimoji="0" lang="en-US" sz="2300" u="none" strike="noStrike" cap="none" spc="0" normalizeH="0" baseline="0" noProof="0" dirty="0" err="1">
                <a:ln>
                  <a:noFill/>
                </a:ln>
                <a:effectLst/>
                <a:uLnTx/>
                <a:uFillTx/>
              </a:rPr>
              <a:t>ρε</a:t>
            </a:r>
            <a:r>
              <a:rPr kumimoji="0" lang="en-US" sz="2300" u="none" strike="noStrike" cap="none" spc="0" normalizeH="0" baseline="0" noProof="0" dirty="0">
                <a:ln>
                  <a:noFill/>
                </a:ln>
                <a:effectLst/>
                <a:uLnTx/>
                <a:uFillTx/>
              </a:rPr>
              <a:t>πουμπλικανική περίοδος ή οι χρόνοι του Κικέρωνα (100-31 π.Χ.) Ποίηση</a:t>
            </a:r>
            <a:r>
              <a:rPr kumimoji="0" lang="el-GR" sz="2300" u="none" strike="noStrike" cap="none" spc="0" normalizeH="0" baseline="0" noProof="0" dirty="0">
                <a:ln>
                  <a:noFill/>
                </a:ln>
                <a:effectLst/>
                <a:uLnTx/>
                <a:uFillTx/>
              </a:rPr>
              <a:t> - Λυρική</a:t>
            </a:r>
            <a:endParaRPr lang="en-US" sz="2300" dirty="0"/>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1B0EF462-4A41-96F1-01FE-4B2352A35375}"/>
              </a:ext>
            </a:extLst>
          </p:cNvPr>
          <p:cNvPicPr>
            <a:picLocks noGrp="1" noChangeAspect="1"/>
          </p:cNvPicPr>
          <p:nvPr>
            <p:ph sz="half" idx="2"/>
          </p:nvPr>
        </p:nvPicPr>
        <p:blipFill>
          <a:blip r:embed="rId7"/>
          <a:srcRect l="13742" r="13742"/>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6" name="Rectangle 2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E3224AF7-8EF9-E7ED-7565-04FC8A908250}"/>
              </a:ext>
            </a:extLst>
          </p:cNvPr>
          <p:cNvSpPr>
            <a:spLocks noGrp="1"/>
          </p:cNvSpPr>
          <p:nvPr>
            <p:ph sz="half" idx="1"/>
          </p:nvPr>
        </p:nvSpPr>
        <p:spPr>
          <a:xfrm>
            <a:off x="5410950" y="2052918"/>
            <a:ext cx="4638903" cy="4195481"/>
          </a:xfrm>
        </p:spPr>
        <p:txBody>
          <a:bodyPr vert="horz" lIns="91440" tIns="45720" rIns="91440" bIns="45720" rtlCol="0">
            <a:normAutofit/>
          </a:bodyPr>
          <a:lstStyle/>
          <a:p>
            <a:r>
              <a:rPr lang="en-US" dirty="0"/>
              <a:t>Ο π</a:t>
            </a:r>
            <a:r>
              <a:rPr lang="en-US" dirty="0" err="1"/>
              <a:t>ιο</a:t>
            </a:r>
            <a:r>
              <a:rPr lang="en-US" dirty="0"/>
              <a:t> </a:t>
            </a:r>
            <a:r>
              <a:rPr lang="en-US" dirty="0" err="1"/>
              <a:t>γνωστός</a:t>
            </a:r>
            <a:r>
              <a:rPr lang="en-US" dirty="0"/>
              <a:t> </a:t>
            </a:r>
            <a:r>
              <a:rPr lang="en-US" dirty="0" err="1"/>
              <a:t>εκ</a:t>
            </a:r>
            <a:r>
              <a:rPr lang="en-US" dirty="0"/>
              <a:t>πρόσωπος των «νεωτερικών» είναι ο λυρικός ποιητής </a:t>
            </a:r>
            <a:r>
              <a:rPr lang="en-US" b="1" dirty="0"/>
              <a:t>Κάτουλλος</a:t>
            </a:r>
            <a:r>
              <a:rPr lang="en-US" dirty="0"/>
              <a:t>. </a:t>
            </a:r>
            <a:r>
              <a:rPr lang="en-US" dirty="0" err="1"/>
              <a:t>Στ</a:t>
            </a:r>
            <a:r>
              <a:rPr lang="en-US" dirty="0"/>
              <a:t>α ποιήματά του κυρίαρχη λογοτεχνική περσόνα είναι μια γυναίκα που ερωτεύθηκε με πάθος και την αναφέρει με το  ψευδώνυμο «Λεσβία». Η </a:t>
            </a:r>
            <a:r>
              <a:rPr lang="en-US" dirty="0" err="1"/>
              <a:t>Λεσ</a:t>
            </a:r>
            <a:r>
              <a:rPr lang="en-US" dirty="0"/>
              <a:t>βία έγινε διαχρονικό σύμβολο ερωτικής ποιητικής έμπνευσης και ο Κάτουλλος ο πρώτος «ρομαντικός» ποιητής της ευρωπαϊκής λογοτεχνίας.</a:t>
            </a:r>
          </a:p>
        </p:txBody>
      </p:sp>
    </p:spTree>
    <p:extLst>
      <p:ext uri="{BB962C8B-B14F-4D97-AF65-F5344CB8AC3E}">
        <p14:creationId xmlns:p14="http://schemas.microsoft.com/office/powerpoint/2010/main" val="19863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1"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2"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33"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4"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5"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59B52399-5039-DF81-5102-453DC6A050D4}"/>
              </a:ext>
            </a:extLst>
          </p:cNvPr>
          <p:cNvSpPr>
            <a:spLocks noGrp="1"/>
          </p:cNvSpPr>
          <p:nvPr>
            <p:ph type="title"/>
          </p:nvPr>
        </p:nvSpPr>
        <p:spPr>
          <a:xfrm>
            <a:off x="698936" y="376217"/>
            <a:ext cx="9252154" cy="1223983"/>
          </a:xfrm>
        </p:spPr>
        <p:txBody>
          <a:bodyPr vert="horz" lIns="91440" tIns="45720" rIns="91440" bIns="45720" rtlCol="0" anchor="t">
            <a:normAutofit/>
          </a:bodyPr>
          <a:lstStyle/>
          <a:p>
            <a:pPr>
              <a:lnSpc>
                <a:spcPct val="90000"/>
              </a:lnSpc>
            </a:pPr>
            <a:r>
              <a:rPr kumimoji="0" lang="en-US" sz="2800" b="0" i="0" u="none" strike="noStrike" kern="1200" cap="none" spc="0" normalizeH="0" baseline="0" noProof="0" dirty="0">
                <a:ln>
                  <a:noFill/>
                </a:ln>
                <a:solidFill>
                  <a:schemeClr val="tx2"/>
                </a:solidFill>
                <a:effectLst/>
                <a:uLnTx/>
                <a:uFillTx/>
                <a:latin typeface="+mj-lt"/>
                <a:ea typeface="+mj-ea"/>
                <a:cs typeface="+mj-cs"/>
              </a:rPr>
              <a:t>Η ρεπουμπλικανική περίοδος ή οι χρόνοι του Κικέρωνα (100-31 π.Χ.) Ποίηση</a:t>
            </a:r>
            <a:r>
              <a:rPr kumimoji="0" lang="el-GR" sz="2800" b="0" i="0" u="none" strike="noStrike" kern="1200" cap="none" spc="0" normalizeH="0" baseline="0" noProof="0" dirty="0">
                <a:ln>
                  <a:noFill/>
                </a:ln>
                <a:solidFill>
                  <a:schemeClr val="tx2"/>
                </a:solidFill>
                <a:effectLst/>
                <a:uLnTx/>
                <a:uFillTx/>
                <a:latin typeface="+mj-lt"/>
                <a:ea typeface="+mj-ea"/>
                <a:cs typeface="+mj-cs"/>
              </a:rPr>
              <a:t>- Φιλοσοφικό έπος</a:t>
            </a:r>
            <a:endParaRPr lang="en-US" sz="2800" b="0" i="0" kern="1200" dirty="0">
              <a:solidFill>
                <a:schemeClr val="tx2"/>
              </a:solidFill>
              <a:latin typeface="+mj-lt"/>
              <a:ea typeface="+mj-ea"/>
              <a:cs typeface="+mj-cs"/>
            </a:endParaRPr>
          </a:p>
        </p:txBody>
      </p:sp>
      <p:pic>
        <p:nvPicPr>
          <p:cNvPr id="5" name="Θέση περιεχομένου 4">
            <a:extLst>
              <a:ext uri="{FF2B5EF4-FFF2-40B4-BE49-F238E27FC236}">
                <a16:creationId xmlns:a16="http://schemas.microsoft.com/office/drawing/2014/main" id="{77C3C2D1-EAE7-8471-1C8A-6CD8BE822533}"/>
              </a:ext>
            </a:extLst>
          </p:cNvPr>
          <p:cNvPicPr>
            <a:picLocks noGrp="1" noChangeAspect="1"/>
          </p:cNvPicPr>
          <p:nvPr>
            <p:ph sz="half" idx="2"/>
          </p:nvPr>
        </p:nvPicPr>
        <p:blipFill>
          <a:blip r:embed="rId7"/>
          <a:stretch>
            <a:fillRect/>
          </a:stretch>
        </p:blipFill>
        <p:spPr>
          <a:xfrm>
            <a:off x="636915" y="2249051"/>
            <a:ext cx="5451627" cy="3802509"/>
          </a:xfrm>
          <a:prstGeom prst="rect">
            <a:avLst/>
          </a:prstGeom>
          <a:effectLst>
            <a:outerShdw blurRad="50800" dist="38100" dir="5400000" algn="t" rotWithShape="0">
              <a:prstClr val="black">
                <a:alpha val="43000"/>
              </a:prstClr>
            </a:outerShdw>
          </a:effectLst>
        </p:spPr>
      </p:pic>
      <p:sp>
        <p:nvSpPr>
          <p:cNvPr id="3" name="Θέση περιεχομένου 2">
            <a:extLst>
              <a:ext uri="{FF2B5EF4-FFF2-40B4-BE49-F238E27FC236}">
                <a16:creationId xmlns:a16="http://schemas.microsoft.com/office/drawing/2014/main" id="{60F96B58-0596-AE97-DE61-4022DB179317}"/>
              </a:ext>
            </a:extLst>
          </p:cNvPr>
          <p:cNvSpPr>
            <a:spLocks noGrp="1"/>
          </p:cNvSpPr>
          <p:nvPr>
            <p:ph sz="half" idx="1"/>
          </p:nvPr>
        </p:nvSpPr>
        <p:spPr>
          <a:xfrm>
            <a:off x="6575729" y="2052214"/>
            <a:ext cx="4415293" cy="4196185"/>
          </a:xfrm>
        </p:spPr>
        <p:txBody>
          <a:bodyPr vert="horz" lIns="91440" tIns="45720" rIns="91440" bIns="45720" rtlCol="0">
            <a:normAutofit/>
          </a:bodyPr>
          <a:lstStyle/>
          <a:p>
            <a:r>
              <a:rPr lang="en-US" dirty="0"/>
              <a:t>Ο </a:t>
            </a:r>
            <a:r>
              <a:rPr lang="en-US" b="1" dirty="0"/>
              <a:t>Λουκρήτιος</a:t>
            </a:r>
            <a:r>
              <a:rPr lang="en-US" dirty="0"/>
              <a:t> γράφει το έπος Για τη φύση των πραγμάτων (De rerum natura). Δεν πρόκειται για ηρωικό έπος, αλλά έχει φιλοσοφικό περιεχόμενο. Μεταφέρει την επικούρεια φιλοσοφία σε στίχους, μάχεται τη δεισιδαιμονία και επιχειρεί να απαλλάξει τον άνθρωπο από το φόβο του θανάτου.</a:t>
            </a:r>
          </a:p>
        </p:txBody>
      </p:sp>
    </p:spTree>
    <p:extLst>
      <p:ext uri="{BB962C8B-B14F-4D97-AF65-F5344CB8AC3E}">
        <p14:creationId xmlns:p14="http://schemas.microsoft.com/office/powerpoint/2010/main" val="57911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6"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Τίτλος 1">
            <a:extLst>
              <a:ext uri="{FF2B5EF4-FFF2-40B4-BE49-F238E27FC236}">
                <a16:creationId xmlns:a16="http://schemas.microsoft.com/office/drawing/2014/main" id="{9DDFC09A-0C63-1305-C608-9EDA0AE5B6A5}"/>
              </a:ext>
            </a:extLst>
          </p:cNvPr>
          <p:cNvSpPr>
            <a:spLocks noGrp="1"/>
          </p:cNvSpPr>
          <p:nvPr>
            <p:ph type="title"/>
          </p:nvPr>
        </p:nvSpPr>
        <p:spPr>
          <a:xfrm>
            <a:off x="648930" y="629267"/>
            <a:ext cx="9252154" cy="1016654"/>
          </a:xfrm>
        </p:spPr>
        <p:txBody>
          <a:bodyPr vert="horz" lIns="91440" tIns="45720" rIns="91440" bIns="45720" rtlCol="0" anchor="t">
            <a:normAutofit/>
          </a:bodyPr>
          <a:lstStyle/>
          <a:p>
            <a:pPr>
              <a:lnSpc>
                <a:spcPct val="90000"/>
              </a:lnSpc>
            </a:pPr>
            <a:r>
              <a:rPr lang="en-US" sz="3300" b="0" i="0" kern="1200" dirty="0">
                <a:solidFill>
                  <a:srgbClr val="EBEBEB"/>
                </a:solidFill>
                <a:latin typeface="+mj-lt"/>
                <a:ea typeface="+mj-ea"/>
                <a:cs typeface="+mj-cs"/>
              </a:rPr>
              <a:t> </a:t>
            </a:r>
            <a:r>
              <a:rPr lang="en-US" sz="3300" b="0" i="0" kern="1200" dirty="0" err="1">
                <a:solidFill>
                  <a:srgbClr val="EBEBEB"/>
                </a:solidFill>
                <a:latin typeface="+mj-lt"/>
                <a:ea typeface="+mj-ea"/>
                <a:cs typeface="+mj-cs"/>
              </a:rPr>
              <a:t>Οι</a:t>
            </a:r>
            <a:r>
              <a:rPr lang="en-US" sz="3300" b="0" i="0" kern="1200" dirty="0">
                <a:solidFill>
                  <a:srgbClr val="EBEBEB"/>
                </a:solidFill>
                <a:latin typeface="+mj-lt"/>
                <a:ea typeface="+mj-ea"/>
                <a:cs typeface="+mj-cs"/>
              </a:rPr>
              <a:t> </a:t>
            </a:r>
            <a:r>
              <a:rPr lang="en-US" sz="3300" b="0" i="0" kern="1200" dirty="0" err="1">
                <a:solidFill>
                  <a:srgbClr val="EBEBEB"/>
                </a:solidFill>
                <a:latin typeface="+mj-lt"/>
                <a:ea typeface="+mj-ea"/>
                <a:cs typeface="+mj-cs"/>
              </a:rPr>
              <a:t>Αυγούστειοι</a:t>
            </a:r>
            <a:r>
              <a:rPr lang="en-US" sz="3300" b="0" i="0" kern="1200" dirty="0">
                <a:solidFill>
                  <a:srgbClr val="EBEBEB"/>
                </a:solidFill>
                <a:latin typeface="+mj-lt"/>
                <a:ea typeface="+mj-ea"/>
                <a:cs typeface="+mj-cs"/>
              </a:rPr>
              <a:t> </a:t>
            </a:r>
            <a:r>
              <a:rPr lang="en-US" sz="3300" b="0" i="0" kern="1200" dirty="0" err="1">
                <a:solidFill>
                  <a:srgbClr val="EBEBEB"/>
                </a:solidFill>
                <a:latin typeface="+mj-lt"/>
                <a:ea typeface="+mj-ea"/>
                <a:cs typeface="+mj-cs"/>
              </a:rPr>
              <a:t>χρόνοι</a:t>
            </a:r>
            <a:r>
              <a:rPr lang="en-US" sz="3300" b="0" i="0" kern="1200" dirty="0">
                <a:solidFill>
                  <a:srgbClr val="EBEBEB"/>
                </a:solidFill>
                <a:latin typeface="+mj-lt"/>
                <a:ea typeface="+mj-ea"/>
                <a:cs typeface="+mj-cs"/>
              </a:rPr>
              <a:t> (31 π.Χ.-14 </a:t>
            </a:r>
            <a:r>
              <a:rPr lang="en-US" sz="3300" b="0" i="0" kern="1200" dirty="0" err="1">
                <a:solidFill>
                  <a:srgbClr val="EBEBEB"/>
                </a:solidFill>
                <a:latin typeface="+mj-lt"/>
                <a:ea typeface="+mj-ea"/>
                <a:cs typeface="+mj-cs"/>
              </a:rPr>
              <a:t>μ.Χ</a:t>
            </a:r>
            <a:r>
              <a:rPr lang="en-US" sz="3300" b="0" i="0" kern="1200" dirty="0">
                <a:solidFill>
                  <a:srgbClr val="EBEBEB"/>
                </a:solidFill>
                <a:latin typeface="+mj-lt"/>
                <a:ea typeface="+mj-ea"/>
                <a:cs typeface="+mj-cs"/>
              </a:rPr>
              <a:t>.) </a:t>
            </a:r>
            <a:r>
              <a:rPr lang="en-US" sz="3300" b="0" i="0" kern="1200" dirty="0" err="1">
                <a:solidFill>
                  <a:srgbClr val="EBEBEB"/>
                </a:solidFill>
                <a:latin typeface="+mj-lt"/>
                <a:ea typeface="+mj-ea"/>
                <a:cs typeface="+mj-cs"/>
              </a:rPr>
              <a:t>Ποίηση</a:t>
            </a:r>
            <a:r>
              <a:rPr lang="el-GR" sz="3300" b="0" i="0" kern="1200" dirty="0">
                <a:solidFill>
                  <a:srgbClr val="EBEBEB"/>
                </a:solidFill>
                <a:latin typeface="+mj-lt"/>
                <a:ea typeface="+mj-ea"/>
                <a:cs typeface="+mj-cs"/>
              </a:rPr>
              <a:t> Επική</a:t>
            </a:r>
            <a:endParaRPr lang="en-US" sz="3300" b="0" i="0" kern="1200" dirty="0">
              <a:solidFill>
                <a:srgbClr val="EBEBEB"/>
              </a:solidFill>
              <a:latin typeface="+mj-lt"/>
              <a:ea typeface="+mj-ea"/>
              <a:cs typeface="+mj-cs"/>
            </a:endParaRPr>
          </a:p>
        </p:txBody>
      </p:sp>
      <p:sp useBgFill="1">
        <p:nvSpPr>
          <p:cNvPr id="28" name="Freeform: Shape 27">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l-GR"/>
          </a:p>
        </p:txBody>
      </p:sp>
      <p:sp>
        <p:nvSpPr>
          <p:cNvPr id="3" name="Θέση περιεχομένου 2">
            <a:extLst>
              <a:ext uri="{FF2B5EF4-FFF2-40B4-BE49-F238E27FC236}">
                <a16:creationId xmlns:a16="http://schemas.microsoft.com/office/drawing/2014/main" id="{7DE69079-C482-796B-117A-86C72A3035C0}"/>
              </a:ext>
            </a:extLst>
          </p:cNvPr>
          <p:cNvSpPr>
            <a:spLocks noGrp="1"/>
          </p:cNvSpPr>
          <p:nvPr>
            <p:ph sz="half" idx="1"/>
          </p:nvPr>
        </p:nvSpPr>
        <p:spPr>
          <a:xfrm>
            <a:off x="648931" y="2548281"/>
            <a:ext cx="5122606" cy="3658689"/>
          </a:xfrm>
        </p:spPr>
        <p:txBody>
          <a:bodyPr vert="horz" lIns="91440" tIns="45720" rIns="91440" bIns="45720" rtlCol="0">
            <a:normAutofit/>
          </a:bodyPr>
          <a:lstStyle/>
          <a:p>
            <a:pPr>
              <a:lnSpc>
                <a:spcPct val="90000"/>
              </a:lnSpc>
            </a:pPr>
            <a:r>
              <a:rPr lang="en-US" sz="1400" b="1" dirty="0"/>
              <a:t>Ο Βεργίλιος </a:t>
            </a:r>
            <a:r>
              <a:rPr lang="en-US" sz="1400" dirty="0"/>
              <a:t>είναι ο ποιητής της </a:t>
            </a:r>
            <a:r>
              <a:rPr lang="en-US" sz="1400" b="1" dirty="0"/>
              <a:t>Αινειάδας</a:t>
            </a:r>
            <a:r>
              <a:rPr lang="en-US" sz="1400" dirty="0"/>
              <a:t>, που συνδυάζει στοιχεία της </a:t>
            </a:r>
            <a:r>
              <a:rPr lang="en-US" sz="1400" b="1" dirty="0"/>
              <a:t>Ιλιάδας και της Οδύσσειας</a:t>
            </a:r>
            <a:r>
              <a:rPr lang="en-US" sz="1400" dirty="0"/>
              <a:t>. Θέμα της είναι η </a:t>
            </a:r>
            <a:r>
              <a:rPr lang="en-US" sz="1400" b="1" dirty="0"/>
              <a:t>αναχώρηση του Αινεία από την Τροία, οι περιπλανήσεις του και η εγκατάστασή του στο Λάτιο. </a:t>
            </a:r>
            <a:r>
              <a:rPr lang="en-US" sz="1400" dirty="0"/>
              <a:t>Ο Βεργίλιος είναι αυτός που δίνει την τελική μορφή στον ιδρυτικό μύθο της Ρώμης, σύμφωνα με τον οποίο την </a:t>
            </a:r>
            <a:r>
              <a:rPr lang="en-US" sz="1400" b="1" dirty="0"/>
              <a:t>«αιώνια πόλη» ίδρυσε ο Ρωμύλος, απόγονος του Τρώα Αινεία</a:t>
            </a:r>
            <a:r>
              <a:rPr lang="en-US" sz="1400" dirty="0"/>
              <a:t>. Η Αινειάδα συνοψίζει τις βλέψεις και τις προοπτικές της εποχής του Αυγούστου </a:t>
            </a:r>
            <a:r>
              <a:rPr lang="en-US" sz="1400" b="1" dirty="0"/>
              <a:t>για οικουμενική και αιώνια κυριαρχία των Ρωμαίων, </a:t>
            </a:r>
            <a:r>
              <a:rPr lang="en-US" sz="1400" dirty="0"/>
              <a:t>αιτιολογώντας το ρωμαϊκό imperium. Αναγνωρίστηκε εξαρχής </a:t>
            </a:r>
            <a:r>
              <a:rPr lang="en-US" sz="1400" b="1" dirty="0"/>
              <a:t>ως το εθνικό έπος των Ρωμαίων</a:t>
            </a:r>
            <a:r>
              <a:rPr lang="en-US" sz="1400" dirty="0"/>
              <a:t>. Ο ποιητής της επέδρασε ίσως όσο κανείς στην ευρωπαϊκή λογοτεχνία μέχρι και σήμερα. </a:t>
            </a:r>
            <a:r>
              <a:rPr lang="en-US" sz="1400" b="1" dirty="0"/>
              <a:t>Ο Αυγουστίνος, ο Πετράρχης, ο Δάντης, ο Σίλλερ </a:t>
            </a:r>
            <a:r>
              <a:rPr lang="en-US" sz="1400" dirty="0"/>
              <a:t>είναι μερικοί μόνο από τους μεγάλους Ευρωπαίους λογοτέχνες για τους οποίους αποτέλεσε πρότυπο.</a:t>
            </a:r>
          </a:p>
        </p:txBody>
      </p:sp>
      <p:pic>
        <p:nvPicPr>
          <p:cNvPr id="5" name="Θέση περιεχομένου 4">
            <a:extLst>
              <a:ext uri="{FF2B5EF4-FFF2-40B4-BE49-F238E27FC236}">
                <a16:creationId xmlns:a16="http://schemas.microsoft.com/office/drawing/2014/main" id="{573F022A-8F28-86D6-7727-1C2B505A7AD8}"/>
              </a:ext>
            </a:extLst>
          </p:cNvPr>
          <p:cNvPicPr>
            <a:picLocks noGrp="1" noChangeAspect="1"/>
          </p:cNvPicPr>
          <p:nvPr>
            <p:ph sz="half" idx="2"/>
          </p:nvPr>
        </p:nvPicPr>
        <p:blipFill>
          <a:blip r:embed="rId6"/>
          <a:stretch>
            <a:fillRect/>
          </a:stretch>
        </p:blipFill>
        <p:spPr>
          <a:xfrm>
            <a:off x="6238844" y="2548281"/>
            <a:ext cx="5157771" cy="3662018"/>
          </a:xfrm>
          <a:prstGeom prst="rect">
            <a:avLst/>
          </a:prstGeom>
          <a:effectLst/>
        </p:spPr>
      </p:pic>
    </p:spTree>
    <p:extLst>
      <p:ext uri="{BB962C8B-B14F-4D97-AF65-F5344CB8AC3E}">
        <p14:creationId xmlns:p14="http://schemas.microsoft.com/office/powerpoint/2010/main" val="580975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4"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5"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37"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9"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7119DBA3-DAA5-9CF5-CAB4-36CD94E87F73}"/>
              </a:ext>
            </a:extLst>
          </p:cNvPr>
          <p:cNvSpPr>
            <a:spLocks noGrp="1"/>
          </p:cNvSpPr>
          <p:nvPr>
            <p:ph type="title"/>
          </p:nvPr>
        </p:nvSpPr>
        <p:spPr>
          <a:xfrm>
            <a:off x="648930" y="629266"/>
            <a:ext cx="3322912" cy="1641987"/>
          </a:xfrm>
        </p:spPr>
        <p:txBody>
          <a:bodyPr vert="horz" lIns="91440" tIns="45720" rIns="91440" bIns="45720" rtlCol="0" anchor="t">
            <a:normAutofit/>
          </a:bodyPr>
          <a:lstStyle/>
          <a:p>
            <a:pPr>
              <a:lnSpc>
                <a:spcPct val="90000"/>
              </a:lnSpc>
            </a:pPr>
            <a:r>
              <a:rPr lang="el-GR" sz="2300" dirty="0"/>
              <a:t>Οι </a:t>
            </a:r>
            <a:r>
              <a:rPr lang="el-GR" sz="2300" dirty="0" err="1"/>
              <a:t>Αυγούστειοι</a:t>
            </a:r>
            <a:r>
              <a:rPr lang="el-GR" sz="2300" dirty="0"/>
              <a:t> χρόνοι (31 π.Χ.-14 μ.Χ.)</a:t>
            </a:r>
            <a:br>
              <a:rPr lang="el-GR" sz="2300" dirty="0"/>
            </a:br>
            <a:r>
              <a:rPr kumimoji="0" lang="en-US" sz="2300" u="none" strike="noStrike" cap="none" spc="0" normalizeH="0" baseline="0" noProof="0" dirty="0" err="1">
                <a:ln>
                  <a:noFill/>
                </a:ln>
                <a:effectLst/>
                <a:uLnTx/>
                <a:uFillTx/>
              </a:rPr>
              <a:t>Ποίηση</a:t>
            </a:r>
            <a:r>
              <a:rPr kumimoji="0" lang="el-GR" sz="2300" u="none" strike="noStrike" cap="none" spc="0" normalizeH="0" baseline="0" noProof="0" dirty="0">
                <a:ln>
                  <a:noFill/>
                </a:ln>
                <a:effectLst/>
                <a:uLnTx/>
                <a:uFillTx/>
              </a:rPr>
              <a:t> Λυρική</a:t>
            </a:r>
            <a:endParaRPr lang="en-US" sz="2300" dirty="0"/>
          </a:p>
        </p:txBody>
      </p:sp>
      <p:pic>
        <p:nvPicPr>
          <p:cNvPr id="5" name="Θέση περιεχομένου 4">
            <a:extLst>
              <a:ext uri="{FF2B5EF4-FFF2-40B4-BE49-F238E27FC236}">
                <a16:creationId xmlns:a16="http://schemas.microsoft.com/office/drawing/2014/main" id="{1BD47C27-A6D2-2B84-364B-B45E0D19F541}"/>
              </a:ext>
            </a:extLst>
          </p:cNvPr>
          <p:cNvPicPr>
            <a:picLocks noGrp="1" noChangeAspect="1"/>
          </p:cNvPicPr>
          <p:nvPr>
            <p:ph sz="half" idx="2"/>
          </p:nvPr>
        </p:nvPicPr>
        <p:blipFill>
          <a:blip r:embed="rId7"/>
          <a:srcRect l="20176" r="1" b="1"/>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40" name="Rectangle 21">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1FA116FA-D4DC-58C9-9207-3F54C53D8F66}"/>
              </a:ext>
            </a:extLst>
          </p:cNvPr>
          <p:cNvSpPr>
            <a:spLocks noGrp="1"/>
          </p:cNvSpPr>
          <p:nvPr>
            <p:ph sz="half" idx="1"/>
          </p:nvPr>
        </p:nvSpPr>
        <p:spPr>
          <a:xfrm>
            <a:off x="647701" y="2438401"/>
            <a:ext cx="3324141" cy="3809998"/>
          </a:xfrm>
        </p:spPr>
        <p:txBody>
          <a:bodyPr vert="horz" lIns="91440" tIns="45720" rIns="91440" bIns="45720" rtlCol="0">
            <a:normAutofit/>
          </a:bodyPr>
          <a:lstStyle/>
          <a:p>
            <a:r>
              <a:rPr lang="en-US" dirty="0"/>
              <a:t>Ο </a:t>
            </a:r>
            <a:r>
              <a:rPr lang="en-US" b="1" dirty="0" err="1"/>
              <a:t>Οράτιος</a:t>
            </a:r>
            <a:r>
              <a:rPr lang="en-US" dirty="0"/>
              <a:t> </a:t>
            </a:r>
            <a:r>
              <a:rPr lang="en-US" dirty="0" err="1"/>
              <a:t>είν</a:t>
            </a:r>
            <a:r>
              <a:rPr lang="en-US" dirty="0"/>
              <a:t>αι ο πιο σημαντικός λυρικός ποιητής, αυτός που μετέφερε το αιολικό μέλος στη Ρώμη. </a:t>
            </a:r>
            <a:r>
              <a:rPr lang="en-US" dirty="0" err="1"/>
              <a:t>Συνθέτει</a:t>
            </a:r>
            <a:r>
              <a:rPr lang="en-US" dirty="0"/>
              <a:t> </a:t>
            </a:r>
            <a:r>
              <a:rPr lang="en-US" b="1" dirty="0" err="1"/>
              <a:t>τις</a:t>
            </a:r>
            <a:r>
              <a:rPr lang="en-US" b="1" dirty="0"/>
              <a:t> </a:t>
            </a:r>
            <a:r>
              <a:rPr lang="en-US" b="1" dirty="0" err="1"/>
              <a:t>Ωδές</a:t>
            </a:r>
            <a:r>
              <a:rPr lang="en-US" b="1" dirty="0"/>
              <a:t> (Carmina) </a:t>
            </a:r>
            <a:r>
              <a:rPr lang="en-US" dirty="0" err="1"/>
              <a:t>με</a:t>
            </a:r>
            <a:r>
              <a:rPr lang="en-US" dirty="0"/>
              <a:t> π</a:t>
            </a:r>
            <a:r>
              <a:rPr lang="en-US" dirty="0" err="1"/>
              <a:t>ρότυ</a:t>
            </a:r>
            <a:r>
              <a:rPr lang="en-US" dirty="0"/>
              <a:t>πα τους Έλληνες λυρικούς. </a:t>
            </a:r>
            <a:r>
              <a:rPr lang="en-US" dirty="0" err="1"/>
              <a:t>Γράφει</a:t>
            </a:r>
            <a:r>
              <a:rPr lang="en-US" dirty="0"/>
              <a:t> </a:t>
            </a:r>
            <a:r>
              <a:rPr lang="en-US" dirty="0" err="1"/>
              <a:t>όμως</a:t>
            </a:r>
            <a:r>
              <a:rPr lang="en-US" dirty="0"/>
              <a:t> και </a:t>
            </a:r>
            <a:r>
              <a:rPr lang="en-US" b="1" dirty="0" err="1"/>
              <a:t>σάτιρ</a:t>
            </a:r>
            <a:r>
              <a:rPr lang="en-US" b="1" dirty="0"/>
              <a:t>α </a:t>
            </a:r>
            <a:r>
              <a:rPr lang="en-US" dirty="0"/>
              <a:t>και επιδίδεται και στο είδος της </a:t>
            </a:r>
            <a:r>
              <a:rPr lang="en-US" b="1" dirty="0"/>
              <a:t>ποιητικής επιστολής</a:t>
            </a:r>
            <a:r>
              <a:rPr lang="en-US" dirty="0"/>
              <a:t>.</a:t>
            </a:r>
          </a:p>
        </p:txBody>
      </p:sp>
    </p:spTree>
    <p:extLst>
      <p:ext uri="{BB962C8B-B14F-4D97-AF65-F5344CB8AC3E}">
        <p14:creationId xmlns:p14="http://schemas.microsoft.com/office/powerpoint/2010/main" val="11119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9" name="Picture 28">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1" name="Oval 30">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33" name="Picture 32">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5" name="Picture 34">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7" name="Rectangle 36">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9" name="Rectangle 3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7A91F16-B8A6-5922-298C-375596E7849B}"/>
              </a:ext>
            </a:extLst>
          </p:cNvPr>
          <p:cNvSpPr>
            <a:spLocks noGrp="1"/>
          </p:cNvSpPr>
          <p:nvPr>
            <p:ph type="title"/>
          </p:nvPr>
        </p:nvSpPr>
        <p:spPr>
          <a:xfrm>
            <a:off x="648930" y="629266"/>
            <a:ext cx="6188190" cy="1622321"/>
          </a:xfrm>
        </p:spPr>
        <p:txBody>
          <a:bodyPr vert="horz" lIns="91440" tIns="45720" rIns="91440" bIns="45720" rtlCol="0" anchor="t">
            <a:normAutofit/>
          </a:bodyPr>
          <a:lstStyle/>
          <a:p>
            <a:pPr>
              <a:lnSpc>
                <a:spcPct val="90000"/>
              </a:lnSpc>
            </a:pPr>
            <a:r>
              <a:rPr kumimoji="0" lang="el-GR" sz="2400" u="none" strike="noStrike" cap="none" spc="0" normalizeH="0" baseline="0" noProof="0" dirty="0">
                <a:ln>
                  <a:noFill/>
                </a:ln>
                <a:solidFill>
                  <a:srgbClr val="EBEBEB"/>
                </a:solidFill>
                <a:effectLst/>
                <a:uLnTx/>
                <a:uFillTx/>
              </a:rPr>
              <a:t>Οι </a:t>
            </a:r>
            <a:r>
              <a:rPr kumimoji="0" lang="el-GR" sz="2400" u="none" strike="noStrike" cap="none" spc="0" normalizeH="0" baseline="0" noProof="0" dirty="0" err="1">
                <a:ln>
                  <a:noFill/>
                </a:ln>
                <a:solidFill>
                  <a:srgbClr val="EBEBEB"/>
                </a:solidFill>
                <a:effectLst/>
                <a:uLnTx/>
                <a:uFillTx/>
              </a:rPr>
              <a:t>Αυγούστειοι</a:t>
            </a:r>
            <a:r>
              <a:rPr kumimoji="0" lang="el-GR" sz="2400" u="none" strike="noStrike" cap="none" spc="0" normalizeH="0" baseline="0" noProof="0" dirty="0">
                <a:ln>
                  <a:noFill/>
                </a:ln>
                <a:solidFill>
                  <a:srgbClr val="EBEBEB"/>
                </a:solidFill>
                <a:effectLst/>
                <a:uLnTx/>
                <a:uFillTx/>
              </a:rPr>
              <a:t> χρόνοι (31 π.Χ.-14 μ.Χ.)</a:t>
            </a:r>
            <a:br>
              <a:rPr kumimoji="0" lang="el-GR" sz="2400" u="none" strike="noStrike" cap="none" spc="0" normalizeH="0" baseline="0" noProof="0" dirty="0">
                <a:ln>
                  <a:noFill/>
                </a:ln>
                <a:solidFill>
                  <a:srgbClr val="EBEBEB"/>
                </a:solidFill>
                <a:effectLst/>
                <a:uLnTx/>
                <a:uFillTx/>
              </a:rPr>
            </a:br>
            <a:r>
              <a:rPr kumimoji="0" lang="en-US" sz="2400" u="none" strike="noStrike" cap="none" spc="0" normalizeH="0" baseline="0" noProof="0" dirty="0" err="1">
                <a:ln>
                  <a:noFill/>
                </a:ln>
                <a:solidFill>
                  <a:srgbClr val="EBEBEB"/>
                </a:solidFill>
                <a:effectLst/>
                <a:uLnTx/>
                <a:uFillTx/>
              </a:rPr>
              <a:t>Ποίηση</a:t>
            </a:r>
            <a:r>
              <a:rPr kumimoji="0" lang="en-US" sz="2400" u="none" strike="noStrike" cap="none" spc="0" normalizeH="0" baseline="0" noProof="0" dirty="0">
                <a:ln>
                  <a:noFill/>
                </a:ln>
                <a:solidFill>
                  <a:srgbClr val="EBEBEB"/>
                </a:solidFill>
                <a:effectLst/>
                <a:uLnTx/>
                <a:uFillTx/>
              </a:rPr>
              <a:t> Ελεγειακή</a:t>
            </a:r>
            <a:endParaRPr lang="en-US" sz="2400" dirty="0">
              <a:solidFill>
                <a:srgbClr val="EBEBEB"/>
              </a:solidFill>
            </a:endParaRPr>
          </a:p>
        </p:txBody>
      </p:sp>
      <p:sp>
        <p:nvSpPr>
          <p:cNvPr id="3" name="Θέση περιεχομένου 2">
            <a:extLst>
              <a:ext uri="{FF2B5EF4-FFF2-40B4-BE49-F238E27FC236}">
                <a16:creationId xmlns:a16="http://schemas.microsoft.com/office/drawing/2014/main" id="{F85B4375-80F5-8831-A684-AC4B3C1F6F59}"/>
              </a:ext>
            </a:extLst>
          </p:cNvPr>
          <p:cNvSpPr>
            <a:spLocks noGrp="1"/>
          </p:cNvSpPr>
          <p:nvPr>
            <p:ph sz="half" idx="1"/>
          </p:nvPr>
        </p:nvSpPr>
        <p:spPr>
          <a:xfrm>
            <a:off x="648930" y="2438400"/>
            <a:ext cx="6188189" cy="3785419"/>
          </a:xfrm>
        </p:spPr>
        <p:txBody>
          <a:bodyPr vert="horz" lIns="91440" tIns="45720" rIns="91440" bIns="45720" rtlCol="0">
            <a:normAutofit/>
          </a:bodyPr>
          <a:lstStyle/>
          <a:p>
            <a:r>
              <a:rPr lang="en-US" dirty="0" err="1">
                <a:solidFill>
                  <a:srgbClr val="FFFFFF"/>
                </a:solidFill>
              </a:rPr>
              <a:t>Οι</a:t>
            </a:r>
            <a:r>
              <a:rPr lang="en-US" dirty="0">
                <a:solidFill>
                  <a:srgbClr val="FFFFFF"/>
                </a:solidFill>
              </a:rPr>
              <a:t> </a:t>
            </a:r>
            <a:r>
              <a:rPr lang="en-US" dirty="0" err="1">
                <a:solidFill>
                  <a:srgbClr val="FFFFFF"/>
                </a:solidFill>
              </a:rPr>
              <a:t>τρεις</a:t>
            </a:r>
            <a:r>
              <a:rPr lang="en-US" dirty="0">
                <a:solidFill>
                  <a:srgbClr val="FFFFFF"/>
                </a:solidFill>
              </a:rPr>
              <a:t> </a:t>
            </a:r>
            <a:r>
              <a:rPr lang="en-US" dirty="0" err="1">
                <a:solidFill>
                  <a:srgbClr val="FFFFFF"/>
                </a:solidFill>
              </a:rPr>
              <a:t>κορυφ</a:t>
            </a:r>
            <a:r>
              <a:rPr lang="en-US" dirty="0">
                <a:solidFill>
                  <a:srgbClr val="FFFFFF"/>
                </a:solidFill>
              </a:rPr>
              <a:t>αίοι Ρωμαίοι ελεγειακοί ήταν ο </a:t>
            </a:r>
            <a:r>
              <a:rPr lang="en-US" b="1" dirty="0">
                <a:solidFill>
                  <a:srgbClr val="FFFFFF"/>
                </a:solidFill>
              </a:rPr>
              <a:t>Τίβουλλος, ο Προπέρτιος και ο Οβίδιος</a:t>
            </a:r>
            <a:r>
              <a:rPr lang="en-US" dirty="0">
                <a:solidFill>
                  <a:srgbClr val="FFFFFF"/>
                </a:solidFill>
              </a:rPr>
              <a:t>. </a:t>
            </a:r>
            <a:r>
              <a:rPr lang="en-US" dirty="0" err="1">
                <a:solidFill>
                  <a:srgbClr val="FFFFFF"/>
                </a:solidFill>
              </a:rPr>
              <a:t>Βρίσκοντ</a:t>
            </a:r>
            <a:r>
              <a:rPr lang="en-US" dirty="0">
                <a:solidFill>
                  <a:srgbClr val="FFFFFF"/>
                </a:solidFill>
              </a:rPr>
              <a:t>αι υπό την επιρροή του κινήματος των «νεωτερικών»  και ενδιαφέρονται για τη μορφική τελειότητα των έργων τους</a:t>
            </a:r>
            <a:r>
              <a:rPr lang="en-US" b="1" dirty="0">
                <a:solidFill>
                  <a:srgbClr val="FFFFFF"/>
                </a:solidFill>
              </a:rPr>
              <a:t>. </a:t>
            </a:r>
            <a:r>
              <a:rPr lang="en-US" b="1" dirty="0" err="1">
                <a:solidFill>
                  <a:srgbClr val="FFFFFF"/>
                </a:solidFill>
              </a:rPr>
              <a:t>Αλλάζουν</a:t>
            </a:r>
            <a:r>
              <a:rPr lang="en-US" b="1" dirty="0">
                <a:solidFill>
                  <a:srgbClr val="FFFFFF"/>
                </a:solidFill>
              </a:rPr>
              <a:t> </a:t>
            </a:r>
            <a:r>
              <a:rPr lang="en-US" b="1" dirty="0" err="1">
                <a:solidFill>
                  <a:srgbClr val="FFFFFF"/>
                </a:solidFill>
              </a:rPr>
              <a:t>ριζικά</a:t>
            </a:r>
            <a:r>
              <a:rPr lang="en-US" b="1" dirty="0">
                <a:solidFill>
                  <a:srgbClr val="FFFFFF"/>
                </a:solidFill>
              </a:rPr>
              <a:t> </a:t>
            </a:r>
            <a:r>
              <a:rPr lang="en-US" b="1" dirty="0" err="1">
                <a:solidFill>
                  <a:srgbClr val="FFFFFF"/>
                </a:solidFill>
              </a:rPr>
              <a:t>την</a:t>
            </a:r>
            <a:r>
              <a:rPr lang="en-US" b="1" dirty="0">
                <a:solidFill>
                  <a:srgbClr val="FFFFFF"/>
                </a:solidFill>
              </a:rPr>
              <a:t> </a:t>
            </a:r>
            <a:r>
              <a:rPr lang="en-US" b="1" dirty="0" err="1">
                <a:solidFill>
                  <a:srgbClr val="FFFFFF"/>
                </a:solidFill>
              </a:rPr>
              <a:t>ελληνική</a:t>
            </a:r>
            <a:r>
              <a:rPr lang="en-US" b="1" dirty="0">
                <a:solidFill>
                  <a:srgbClr val="FFFFFF"/>
                </a:solidFill>
              </a:rPr>
              <a:t> </a:t>
            </a:r>
            <a:r>
              <a:rPr lang="en-US" b="1" dirty="0" err="1">
                <a:solidFill>
                  <a:srgbClr val="FFFFFF"/>
                </a:solidFill>
              </a:rPr>
              <a:t>ελεγεί</a:t>
            </a:r>
            <a:r>
              <a:rPr lang="en-US" b="1" dirty="0">
                <a:solidFill>
                  <a:srgbClr val="FFFFFF"/>
                </a:solidFill>
              </a:rPr>
              <a:t>α</a:t>
            </a:r>
            <a:r>
              <a:rPr lang="en-US" dirty="0">
                <a:solidFill>
                  <a:srgbClr val="FFFFFF"/>
                </a:solidFill>
              </a:rPr>
              <a:t>, που είχε ποικιλία θεμάτων (ήταν πολεμική, πολιτική, φιλοσοφική κ.ο.κ.). </a:t>
            </a:r>
            <a:r>
              <a:rPr lang="en-US" dirty="0" err="1">
                <a:solidFill>
                  <a:srgbClr val="FFFFFF"/>
                </a:solidFill>
              </a:rPr>
              <a:t>Στην</a:t>
            </a:r>
            <a:r>
              <a:rPr lang="en-US" dirty="0">
                <a:solidFill>
                  <a:srgbClr val="FFFFFF"/>
                </a:solidFill>
              </a:rPr>
              <a:t> ανα</a:t>
            </a:r>
            <a:r>
              <a:rPr lang="en-US" dirty="0" err="1">
                <a:solidFill>
                  <a:srgbClr val="FFFFFF"/>
                </a:solidFill>
              </a:rPr>
              <a:t>νεωμένη</a:t>
            </a:r>
            <a:r>
              <a:rPr lang="en-US" dirty="0">
                <a:solidFill>
                  <a:srgbClr val="FFFFFF"/>
                </a:solidFill>
              </a:rPr>
              <a:t> </a:t>
            </a:r>
            <a:r>
              <a:rPr lang="en-US" dirty="0" err="1">
                <a:solidFill>
                  <a:srgbClr val="FFFFFF"/>
                </a:solidFill>
              </a:rPr>
              <a:t>ρωμ</a:t>
            </a:r>
            <a:r>
              <a:rPr lang="en-US" dirty="0">
                <a:solidFill>
                  <a:srgbClr val="FFFFFF"/>
                </a:solidFill>
              </a:rPr>
              <a:t>αϊκή ελεγεία </a:t>
            </a:r>
            <a:r>
              <a:rPr lang="en-US" b="1" dirty="0">
                <a:solidFill>
                  <a:srgbClr val="FFFFFF"/>
                </a:solidFill>
              </a:rPr>
              <a:t>θεματικό κέντρο είναι ο έρωτας</a:t>
            </a:r>
            <a:r>
              <a:rPr lang="en-US" dirty="0">
                <a:solidFill>
                  <a:srgbClr val="FFFFFF"/>
                </a:solidFill>
              </a:rPr>
              <a:t>, 20 τον οποίο οι ελεγειακοί συνδέουν άμεσα με την ερωτική ποίηση και με συζητήσεις για την αξία των ποιητικών ειδών.</a:t>
            </a:r>
          </a:p>
        </p:txBody>
      </p:sp>
      <p:sp>
        <p:nvSpPr>
          <p:cNvPr id="4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674A4D5C-6082-88CC-C759-B5DFA2CF4144}"/>
              </a:ext>
            </a:extLst>
          </p:cNvPr>
          <p:cNvPicPr>
            <a:picLocks noGrp="1" noChangeAspect="1"/>
          </p:cNvPicPr>
          <p:nvPr>
            <p:ph sz="half" idx="2"/>
          </p:nvPr>
        </p:nvPicPr>
        <p:blipFill>
          <a:blip r:embed="rId7"/>
          <a:srcRect t="1075" r="2" b="32947"/>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6515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5DEE00-91E3-6DBD-530F-CDB3693B6C28}"/>
              </a:ext>
            </a:extLst>
          </p:cNvPr>
          <p:cNvSpPr>
            <a:spLocks noGrp="1"/>
          </p:cNvSpPr>
          <p:nvPr>
            <p:ph type="title"/>
          </p:nvPr>
        </p:nvSpPr>
        <p:spPr/>
        <p:txBody>
          <a:bodyPr/>
          <a:lstStyle/>
          <a:p>
            <a:r>
              <a:rPr kumimoji="0" lang="en-US" sz="4200" b="0" i="0" u="none" strike="noStrike" kern="1200" cap="none" spc="0" normalizeH="0" baseline="0" noProof="0">
                <a:ln>
                  <a:noFill/>
                </a:ln>
                <a:solidFill>
                  <a:srgbClr val="EBEBEB"/>
                </a:solidFill>
                <a:effectLst/>
                <a:uLnTx/>
                <a:uFillTx/>
                <a:latin typeface="Century Gothic" panose="020B0502020202020204"/>
                <a:ea typeface="+mj-ea"/>
                <a:cs typeface="+mj-cs"/>
              </a:rPr>
              <a:t>Η λατινική γλώσσα</a:t>
            </a:r>
            <a:endParaRPr lang="el-GR" dirty="0"/>
          </a:p>
        </p:txBody>
      </p:sp>
      <p:graphicFrame>
        <p:nvGraphicFramePr>
          <p:cNvPr id="7" name="Θέση περιεχομένου 2">
            <a:extLst>
              <a:ext uri="{FF2B5EF4-FFF2-40B4-BE49-F238E27FC236}">
                <a16:creationId xmlns:a16="http://schemas.microsoft.com/office/drawing/2014/main" id="{6C91802A-979A-5E93-47F2-60A1C9F19B6F}"/>
              </a:ext>
            </a:extLst>
          </p:cNvPr>
          <p:cNvGraphicFramePr>
            <a:graphicFrameLocks noGrp="1"/>
          </p:cNvGraphicFramePr>
          <p:nvPr>
            <p:ph sz="half" idx="1"/>
          </p:nvPr>
        </p:nvGraphicFramePr>
        <p:xfrm>
          <a:off x="1103312" y="2060575"/>
          <a:ext cx="4396339" cy="419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Θέση περιεχομένου 4">
            <a:extLst>
              <a:ext uri="{FF2B5EF4-FFF2-40B4-BE49-F238E27FC236}">
                <a16:creationId xmlns:a16="http://schemas.microsoft.com/office/drawing/2014/main" id="{E65717C0-F807-6B12-08DC-A465D016140F}"/>
              </a:ext>
            </a:extLst>
          </p:cNvPr>
          <p:cNvPicPr>
            <a:picLocks noGrp="1" noChangeAspect="1"/>
          </p:cNvPicPr>
          <p:nvPr>
            <p:ph sz="half" idx="2"/>
          </p:nvPr>
        </p:nvPicPr>
        <p:blipFill>
          <a:blip r:embed="rId7"/>
          <a:stretch>
            <a:fillRect/>
          </a:stretch>
        </p:blipFill>
        <p:spPr>
          <a:xfrm>
            <a:off x="5654675" y="2873421"/>
            <a:ext cx="4395788" cy="2565309"/>
          </a:xfrm>
          <a:prstGeom prst="rect">
            <a:avLst/>
          </a:prstGeom>
        </p:spPr>
      </p:pic>
    </p:spTree>
    <p:extLst>
      <p:ext uri="{BB962C8B-B14F-4D97-AF65-F5344CB8AC3E}">
        <p14:creationId xmlns:p14="http://schemas.microsoft.com/office/powerpoint/2010/main" val="9418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70B9286-F887-DE89-7DEF-EB96D69D25EF}"/>
              </a:ext>
            </a:extLst>
          </p:cNvPr>
          <p:cNvSpPr>
            <a:spLocks noGrp="1"/>
          </p:cNvSpPr>
          <p:nvPr>
            <p:ph type="title"/>
          </p:nvPr>
        </p:nvSpPr>
        <p:spPr>
          <a:xfrm>
            <a:off x="648930" y="629266"/>
            <a:ext cx="6188190" cy="1622321"/>
          </a:xfrm>
        </p:spPr>
        <p:txBody>
          <a:bodyPr vert="horz" lIns="91440" tIns="45720" rIns="91440" bIns="45720" rtlCol="0" anchor="t">
            <a:normAutofit/>
          </a:bodyPr>
          <a:lstStyle/>
          <a:p>
            <a:pPr>
              <a:lnSpc>
                <a:spcPct val="90000"/>
              </a:lnSpc>
            </a:pPr>
            <a:r>
              <a:rPr kumimoji="0" lang="el-GR" sz="2800" u="none" strike="noStrike" cap="none" spc="0" normalizeH="0" baseline="0" noProof="0" dirty="0">
                <a:ln>
                  <a:noFill/>
                </a:ln>
                <a:solidFill>
                  <a:srgbClr val="EBEBEB"/>
                </a:solidFill>
                <a:effectLst/>
                <a:uLnTx/>
                <a:uFillTx/>
              </a:rPr>
              <a:t>Οι </a:t>
            </a:r>
            <a:r>
              <a:rPr kumimoji="0" lang="el-GR" sz="2800" u="none" strike="noStrike" cap="none" spc="0" normalizeH="0" baseline="0" noProof="0" dirty="0" err="1">
                <a:ln>
                  <a:noFill/>
                </a:ln>
                <a:solidFill>
                  <a:srgbClr val="EBEBEB"/>
                </a:solidFill>
                <a:effectLst/>
                <a:uLnTx/>
                <a:uFillTx/>
              </a:rPr>
              <a:t>Αυγούστειοι</a:t>
            </a:r>
            <a:r>
              <a:rPr kumimoji="0" lang="el-GR" sz="2800" u="none" strike="noStrike" cap="none" spc="0" normalizeH="0" baseline="0" noProof="0" dirty="0">
                <a:ln>
                  <a:noFill/>
                </a:ln>
                <a:solidFill>
                  <a:srgbClr val="EBEBEB"/>
                </a:solidFill>
                <a:effectLst/>
                <a:uLnTx/>
                <a:uFillTx/>
              </a:rPr>
              <a:t> χρόνοι (31 π.Χ.-14 μ.Χ.)</a:t>
            </a:r>
            <a:r>
              <a:rPr lang="el-GR" sz="3200" dirty="0">
                <a:solidFill>
                  <a:srgbClr val="EBEBEB"/>
                </a:solidFill>
              </a:rPr>
              <a:t> </a:t>
            </a:r>
            <a:r>
              <a:rPr kumimoji="0" lang="en-US" sz="3200" u="none" strike="noStrike" cap="none" spc="0" normalizeH="0" baseline="0" noProof="0" dirty="0" err="1">
                <a:ln>
                  <a:noFill/>
                </a:ln>
                <a:solidFill>
                  <a:srgbClr val="EBEBEB"/>
                </a:solidFill>
                <a:effectLst/>
                <a:uLnTx/>
                <a:uFillTx/>
              </a:rPr>
              <a:t>Ποίηση</a:t>
            </a:r>
            <a:r>
              <a:rPr kumimoji="0" lang="en-US" sz="3200" u="none" strike="noStrike" cap="none" spc="0" normalizeH="0" baseline="0" noProof="0" dirty="0">
                <a:ln>
                  <a:noFill/>
                </a:ln>
                <a:solidFill>
                  <a:srgbClr val="EBEBEB"/>
                </a:solidFill>
                <a:effectLst/>
                <a:uLnTx/>
                <a:uFillTx/>
              </a:rPr>
              <a:t> Επική</a:t>
            </a:r>
            <a:endParaRPr lang="en-US" sz="3200" dirty="0">
              <a:solidFill>
                <a:srgbClr val="EBEBEB"/>
              </a:solidFill>
            </a:endParaRPr>
          </a:p>
        </p:txBody>
      </p:sp>
      <p:sp>
        <p:nvSpPr>
          <p:cNvPr id="3" name="Θέση περιεχομένου 2">
            <a:extLst>
              <a:ext uri="{FF2B5EF4-FFF2-40B4-BE49-F238E27FC236}">
                <a16:creationId xmlns:a16="http://schemas.microsoft.com/office/drawing/2014/main" id="{01517023-360D-660C-2A49-68F003252068}"/>
              </a:ext>
            </a:extLst>
          </p:cNvPr>
          <p:cNvSpPr>
            <a:spLocks noGrp="1"/>
          </p:cNvSpPr>
          <p:nvPr>
            <p:ph sz="half" idx="1"/>
          </p:nvPr>
        </p:nvSpPr>
        <p:spPr>
          <a:xfrm>
            <a:off x="648930" y="2438400"/>
            <a:ext cx="6188189" cy="3785419"/>
          </a:xfrm>
        </p:spPr>
        <p:txBody>
          <a:bodyPr vert="horz" lIns="91440" tIns="45720" rIns="91440" bIns="45720" rtlCol="0">
            <a:normAutofit/>
          </a:bodyPr>
          <a:lstStyle/>
          <a:p>
            <a:pPr>
              <a:lnSpc>
                <a:spcPct val="90000"/>
              </a:lnSpc>
            </a:pPr>
            <a:r>
              <a:rPr lang="en-US" dirty="0">
                <a:solidFill>
                  <a:srgbClr val="FFFFFF"/>
                </a:solidFill>
              </a:rPr>
              <a:t>Ο </a:t>
            </a:r>
            <a:r>
              <a:rPr lang="en-US" dirty="0" err="1">
                <a:solidFill>
                  <a:srgbClr val="FFFFFF"/>
                </a:solidFill>
              </a:rPr>
              <a:t>τελευτ</a:t>
            </a:r>
            <a:r>
              <a:rPr lang="en-US" dirty="0">
                <a:solidFill>
                  <a:srgbClr val="FFFFFF"/>
                </a:solidFill>
              </a:rPr>
              <a:t>αίος από τους ελεγειακούς, </a:t>
            </a:r>
            <a:r>
              <a:rPr lang="en-US" b="1" dirty="0">
                <a:solidFill>
                  <a:srgbClr val="FFFFFF"/>
                </a:solidFill>
              </a:rPr>
              <a:t>ο Οβίδιος, γράφει και επική ποίηση, αλλά την ανανεώνει: </a:t>
            </a:r>
            <a:r>
              <a:rPr lang="en-US" dirty="0">
                <a:solidFill>
                  <a:srgbClr val="FFFFFF"/>
                </a:solidFill>
              </a:rPr>
              <a:t>δημιούργησε μια μυθολογική «αντι-Αινειάδα», τις </a:t>
            </a:r>
            <a:r>
              <a:rPr lang="en-US" b="1" dirty="0">
                <a:solidFill>
                  <a:srgbClr val="FFFFFF"/>
                </a:solidFill>
              </a:rPr>
              <a:t>Μεταμορφώσεις (Metamorphoses). </a:t>
            </a:r>
            <a:r>
              <a:rPr lang="en-US" dirty="0" err="1">
                <a:solidFill>
                  <a:srgbClr val="FFFFFF"/>
                </a:solidFill>
              </a:rPr>
              <a:t>Το</a:t>
            </a:r>
            <a:r>
              <a:rPr lang="en-US" dirty="0">
                <a:solidFill>
                  <a:srgbClr val="FFFFFF"/>
                </a:solidFill>
              </a:rPr>
              <a:t> επ</a:t>
            </a:r>
            <a:r>
              <a:rPr lang="en-US" dirty="0" err="1">
                <a:solidFill>
                  <a:srgbClr val="FFFFFF"/>
                </a:solidFill>
              </a:rPr>
              <a:t>ικό</a:t>
            </a:r>
            <a:r>
              <a:rPr lang="en-US" dirty="0">
                <a:solidFill>
                  <a:srgbClr val="FFFFFF"/>
                </a:solidFill>
              </a:rPr>
              <a:t> α</a:t>
            </a:r>
            <a:r>
              <a:rPr lang="en-US" dirty="0" err="1">
                <a:solidFill>
                  <a:srgbClr val="FFFFFF"/>
                </a:solidFill>
              </a:rPr>
              <a:t>υτό</a:t>
            </a:r>
            <a:r>
              <a:rPr lang="en-US" dirty="0">
                <a:solidFill>
                  <a:srgbClr val="FFFFFF"/>
                </a:solidFill>
              </a:rPr>
              <a:t> π</a:t>
            </a:r>
            <a:r>
              <a:rPr lang="en-US" dirty="0" err="1">
                <a:solidFill>
                  <a:srgbClr val="FFFFFF"/>
                </a:solidFill>
              </a:rPr>
              <a:t>οίημ</a:t>
            </a:r>
            <a:r>
              <a:rPr lang="en-US" dirty="0">
                <a:solidFill>
                  <a:srgbClr val="FFFFFF"/>
                </a:solidFill>
              </a:rPr>
              <a:t>α </a:t>
            </a:r>
            <a:r>
              <a:rPr lang="en-US" b="1" dirty="0">
                <a:solidFill>
                  <a:srgbClr val="FFFFFF"/>
                </a:solidFill>
              </a:rPr>
              <a:t>περιλαμβάνει 250 περίπου μύθους</a:t>
            </a:r>
            <a:r>
              <a:rPr lang="en-US" dirty="0">
                <a:solidFill>
                  <a:srgbClr val="FFFFFF"/>
                </a:solidFill>
              </a:rPr>
              <a:t>, κυρίως ελληνικής προέλευσης, που περιέχουν κάποιο στοιχείο μεταμόρφωσης (π.χ. ο </a:t>
            </a:r>
            <a:r>
              <a:rPr lang="en-US" dirty="0" err="1">
                <a:solidFill>
                  <a:srgbClr val="FFFFFF"/>
                </a:solidFill>
              </a:rPr>
              <a:t>μύθος</a:t>
            </a:r>
            <a:r>
              <a:rPr lang="en-US" dirty="0">
                <a:solidFill>
                  <a:srgbClr val="FFFFFF"/>
                </a:solidFill>
              </a:rPr>
              <a:t> </a:t>
            </a:r>
            <a:r>
              <a:rPr lang="en-US" dirty="0" err="1">
                <a:solidFill>
                  <a:srgbClr val="FFFFFF"/>
                </a:solidFill>
              </a:rPr>
              <a:t>της</a:t>
            </a:r>
            <a:r>
              <a:rPr lang="en-US" dirty="0">
                <a:solidFill>
                  <a:srgbClr val="FFFFFF"/>
                </a:solidFill>
              </a:rPr>
              <a:t> </a:t>
            </a:r>
            <a:r>
              <a:rPr lang="en-US" dirty="0" err="1">
                <a:solidFill>
                  <a:srgbClr val="FFFFFF"/>
                </a:solidFill>
              </a:rPr>
              <a:t>Δάφνης</a:t>
            </a:r>
            <a:r>
              <a:rPr lang="en-US" dirty="0">
                <a:solidFill>
                  <a:srgbClr val="FFFFFF"/>
                </a:solidFill>
              </a:rPr>
              <a:t>, π</a:t>
            </a:r>
            <a:r>
              <a:rPr lang="en-US" dirty="0" err="1">
                <a:solidFill>
                  <a:srgbClr val="FFFFFF"/>
                </a:solidFill>
              </a:rPr>
              <a:t>ου</a:t>
            </a:r>
            <a:r>
              <a:rPr lang="en-US" dirty="0">
                <a:solidFill>
                  <a:srgbClr val="FFFFFF"/>
                </a:solidFill>
              </a:rPr>
              <a:t> </a:t>
            </a:r>
            <a:r>
              <a:rPr lang="en-US" dirty="0" err="1">
                <a:solidFill>
                  <a:srgbClr val="FFFFFF"/>
                </a:solidFill>
              </a:rPr>
              <a:t>μετ</a:t>
            </a:r>
            <a:r>
              <a:rPr lang="en-US" dirty="0">
                <a:solidFill>
                  <a:srgbClr val="FFFFFF"/>
                </a:solidFill>
              </a:rPr>
              <a:t>αμορφώνεται στο φυτό δάφνη, για να γλιτώσει από το ερωτικό κυνήγι του Απόλλωνα). </a:t>
            </a:r>
            <a:r>
              <a:rPr lang="en-US" dirty="0" err="1">
                <a:solidFill>
                  <a:srgbClr val="FFFFFF"/>
                </a:solidFill>
              </a:rPr>
              <a:t>Την</a:t>
            </a:r>
            <a:r>
              <a:rPr lang="en-US" dirty="0">
                <a:solidFill>
                  <a:srgbClr val="FFFFFF"/>
                </a:solidFill>
              </a:rPr>
              <a:t> </a:t>
            </a:r>
            <a:r>
              <a:rPr lang="en-US" dirty="0" err="1">
                <a:solidFill>
                  <a:srgbClr val="FFFFFF"/>
                </a:solidFill>
              </a:rPr>
              <a:t>ελληνική</a:t>
            </a:r>
            <a:r>
              <a:rPr lang="en-US" dirty="0">
                <a:solidFill>
                  <a:srgbClr val="FFFFFF"/>
                </a:solidFill>
              </a:rPr>
              <a:t> </a:t>
            </a:r>
            <a:r>
              <a:rPr lang="en-US" dirty="0" err="1">
                <a:solidFill>
                  <a:srgbClr val="FFFFFF"/>
                </a:solidFill>
              </a:rPr>
              <a:t>μυθολογί</a:t>
            </a:r>
            <a:r>
              <a:rPr lang="en-US" dirty="0">
                <a:solidFill>
                  <a:srgbClr val="FFFFFF"/>
                </a:solidFill>
              </a:rPr>
              <a:t>α οι καλλιτέχνες της Αναγέννησης, η Ευρώπη (αλλά ακόμη και η σύγχρονη Ελλάδα) γνώρισε κυρίως από αυτή τη θαυμαστή μυθολογική «εγκυκλοπαίδεια» των οβιδιακών Μεταμορφώσεων.</a:t>
            </a:r>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185186DC-D44A-7D7C-FC08-053D7A4CE532}"/>
              </a:ext>
            </a:extLst>
          </p:cNvPr>
          <p:cNvPicPr>
            <a:picLocks noGrp="1" noChangeAspect="1"/>
          </p:cNvPicPr>
          <p:nvPr>
            <p:ph sz="half" idx="2"/>
          </p:nvPr>
        </p:nvPicPr>
        <p:blipFill>
          <a:blip r:embed="rId7"/>
          <a:srcRect l="19877" r="24321" b="-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1209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6"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7"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8"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29"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0"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1"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75EBBE52-DF66-1384-48A3-20538A9D7A95}"/>
              </a:ext>
            </a:extLst>
          </p:cNvPr>
          <p:cNvSpPr>
            <a:spLocks noGrp="1"/>
          </p:cNvSpPr>
          <p:nvPr>
            <p:ph type="title"/>
          </p:nvPr>
        </p:nvSpPr>
        <p:spPr>
          <a:xfrm>
            <a:off x="650668" y="629266"/>
            <a:ext cx="6249784" cy="1641986"/>
          </a:xfrm>
        </p:spPr>
        <p:txBody>
          <a:bodyPr vert="horz" lIns="91440" tIns="45720" rIns="91440" bIns="45720" rtlCol="0" anchor="t">
            <a:normAutofit/>
          </a:bodyPr>
          <a:lstStyle/>
          <a:p>
            <a:pPr>
              <a:lnSpc>
                <a:spcPct val="90000"/>
              </a:lnSpc>
            </a:pPr>
            <a:r>
              <a:rPr lang="en-US" sz="3600" dirty="0" err="1"/>
              <a:t>Οι</a:t>
            </a:r>
            <a:r>
              <a:rPr lang="en-US" sz="3600" dirty="0"/>
              <a:t> </a:t>
            </a:r>
            <a:r>
              <a:rPr lang="en-US" sz="3600" dirty="0" err="1"/>
              <a:t>Αυγούστειοι</a:t>
            </a:r>
            <a:r>
              <a:rPr lang="en-US" sz="3600" dirty="0"/>
              <a:t> </a:t>
            </a:r>
            <a:r>
              <a:rPr lang="en-US" sz="3600" dirty="0" err="1"/>
              <a:t>χρόνοι</a:t>
            </a:r>
            <a:r>
              <a:rPr lang="en-US" sz="3600" dirty="0"/>
              <a:t> (31 π.Χ.-14 </a:t>
            </a:r>
            <a:r>
              <a:rPr lang="en-US" sz="3600" dirty="0" err="1"/>
              <a:t>μ.Χ</a:t>
            </a:r>
            <a:r>
              <a:rPr lang="en-US" sz="3600" dirty="0"/>
              <a:t>.)- </a:t>
            </a:r>
            <a:r>
              <a:rPr lang="en-US" sz="3600" dirty="0" err="1"/>
              <a:t>Πεζογρ</a:t>
            </a:r>
            <a:r>
              <a:rPr lang="en-US" sz="3600" dirty="0"/>
              <a:t>αφία</a:t>
            </a:r>
          </a:p>
        </p:txBody>
      </p:sp>
      <p:pic>
        <p:nvPicPr>
          <p:cNvPr id="5" name="Θέση περιεχομένου 4">
            <a:extLst>
              <a:ext uri="{FF2B5EF4-FFF2-40B4-BE49-F238E27FC236}">
                <a16:creationId xmlns:a16="http://schemas.microsoft.com/office/drawing/2014/main" id="{03960668-3842-7048-B82C-89CF0E67E145}"/>
              </a:ext>
            </a:extLst>
          </p:cNvPr>
          <p:cNvPicPr>
            <a:picLocks noGrp="1" noChangeAspect="1"/>
          </p:cNvPicPr>
          <p:nvPr>
            <p:ph sz="half" idx="2"/>
          </p:nvPr>
        </p:nvPicPr>
        <p:blipFill>
          <a:blip r:embed="rId7"/>
          <a:srcRect l="9543" r="1" b="1"/>
          <a:stretch/>
        </p:blipFill>
        <p:spPr>
          <a:xfrm>
            <a:off x="7548152" y="10"/>
            <a:ext cx="4646658" cy="6857990"/>
          </a:xfrm>
          <a:prstGeom prst="rect">
            <a:avLst/>
          </a:prstGeom>
        </p:spPr>
      </p:pic>
      <p:sp>
        <p:nvSpPr>
          <p:cNvPr id="32" name="Rectangle 21">
            <a:extLst>
              <a:ext uri="{FF2B5EF4-FFF2-40B4-BE49-F238E27FC236}">
                <a16:creationId xmlns:a16="http://schemas.microsoft.com/office/drawing/2014/main" id="{4554089D-779D-46F6-81CB-EA9C1269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C47E05A1-0F5F-7281-5FE8-8C21687BA688}"/>
              </a:ext>
            </a:extLst>
          </p:cNvPr>
          <p:cNvSpPr>
            <a:spLocks noGrp="1"/>
          </p:cNvSpPr>
          <p:nvPr>
            <p:ph sz="half" idx="1"/>
          </p:nvPr>
        </p:nvSpPr>
        <p:spPr>
          <a:xfrm>
            <a:off x="650668" y="2438400"/>
            <a:ext cx="6249784" cy="3809999"/>
          </a:xfrm>
        </p:spPr>
        <p:txBody>
          <a:bodyPr vert="horz" lIns="91440" tIns="45720" rIns="91440" bIns="45720" rtlCol="0">
            <a:normAutofit/>
          </a:bodyPr>
          <a:lstStyle/>
          <a:p>
            <a:r>
              <a:rPr lang="en-US" sz="2000" dirty="0"/>
              <a:t>Ο </a:t>
            </a:r>
            <a:r>
              <a:rPr lang="en-US" sz="2000" b="1" dirty="0" err="1"/>
              <a:t>ιστορικός</a:t>
            </a:r>
            <a:r>
              <a:rPr lang="en-US" sz="2000" b="1" dirty="0"/>
              <a:t> </a:t>
            </a:r>
            <a:r>
              <a:rPr lang="en-US" sz="2000" b="1" dirty="0" err="1"/>
              <a:t>Τίτος</a:t>
            </a:r>
            <a:r>
              <a:rPr lang="en-US" sz="2000" b="1" dirty="0"/>
              <a:t> </a:t>
            </a:r>
            <a:r>
              <a:rPr lang="en-US" sz="2000" b="1" dirty="0" err="1"/>
              <a:t>Λί</a:t>
            </a:r>
            <a:r>
              <a:rPr lang="en-US" sz="2000" b="1" dirty="0"/>
              <a:t>βιος </a:t>
            </a:r>
            <a:r>
              <a:rPr lang="en-US" sz="2000" dirty="0"/>
              <a:t>παρουσίασε τη διαδρομή της Ρώμης από την ίδρυσή της μέχρι περίπου το τέλος του 1ου αι. π.Χ. </a:t>
            </a:r>
            <a:r>
              <a:rPr lang="en-US" sz="2000" dirty="0" err="1"/>
              <a:t>Έννοιες</a:t>
            </a:r>
            <a:r>
              <a:rPr lang="en-US" sz="2000" dirty="0"/>
              <a:t>, όπ</a:t>
            </a:r>
            <a:r>
              <a:rPr lang="en-US" sz="2000" dirty="0" err="1"/>
              <a:t>ως</a:t>
            </a:r>
            <a:r>
              <a:rPr lang="en-US" sz="2000" dirty="0"/>
              <a:t> ο </a:t>
            </a:r>
            <a:r>
              <a:rPr lang="en-US" sz="2000" b="1" dirty="0" err="1"/>
              <a:t>mos</a:t>
            </a:r>
            <a:r>
              <a:rPr lang="en-US" sz="2000" b="1" dirty="0"/>
              <a:t> maiorum (</a:t>
            </a:r>
            <a:r>
              <a:rPr lang="en-US" sz="2000" b="1" dirty="0" err="1"/>
              <a:t>το</a:t>
            </a:r>
            <a:r>
              <a:rPr lang="en-US" sz="2000" b="1" dirty="0"/>
              <a:t> </a:t>
            </a:r>
            <a:r>
              <a:rPr lang="en-US" sz="2000" b="1" dirty="0" err="1"/>
              <a:t>ήθος</a:t>
            </a:r>
            <a:r>
              <a:rPr lang="en-US" sz="2000" b="1" dirty="0"/>
              <a:t> </a:t>
            </a:r>
            <a:r>
              <a:rPr lang="en-US" sz="2000" b="1" dirty="0" err="1"/>
              <a:t>των</a:t>
            </a:r>
            <a:r>
              <a:rPr lang="en-US" sz="2000" b="1" dirty="0"/>
              <a:t> π</a:t>
            </a:r>
            <a:r>
              <a:rPr lang="en-US" sz="2000" b="1" dirty="0" err="1"/>
              <a:t>ρογόνων</a:t>
            </a:r>
            <a:r>
              <a:rPr lang="en-US" sz="2000" b="1" dirty="0"/>
              <a:t>), η pietas (η α</a:t>
            </a:r>
            <a:r>
              <a:rPr lang="en-US" sz="2000" b="1" dirty="0" err="1"/>
              <a:t>ίσθηση</a:t>
            </a:r>
            <a:r>
              <a:rPr lang="en-US" sz="2000" b="1" dirty="0"/>
              <a:t> </a:t>
            </a:r>
            <a:r>
              <a:rPr lang="en-US" sz="2000" b="1" dirty="0" err="1"/>
              <a:t>του</a:t>
            </a:r>
            <a:r>
              <a:rPr lang="en-US" sz="2000" b="1" dirty="0"/>
              <a:t> κα</a:t>
            </a:r>
            <a:r>
              <a:rPr lang="en-US" sz="2000" b="1" dirty="0" err="1"/>
              <a:t>θήκοντος</a:t>
            </a:r>
            <a:r>
              <a:rPr lang="en-US" sz="2000" b="1" dirty="0"/>
              <a:t>, η </a:t>
            </a:r>
            <a:r>
              <a:rPr lang="en-US" sz="2000" b="1" dirty="0" err="1"/>
              <a:t>ευσέ</a:t>
            </a:r>
            <a:r>
              <a:rPr lang="en-US" sz="2000" b="1" dirty="0"/>
              <a:t>βεια), η virtus (η αρετή</a:t>
            </a:r>
            <a:r>
              <a:rPr lang="en-US" sz="2000" dirty="0"/>
              <a:t>), οι παραδοσιακές δηλαδή ρωμαϊκές αξίες, κυριαρχούν στην ιστοριογραφία του.</a:t>
            </a:r>
          </a:p>
        </p:txBody>
      </p:sp>
    </p:spTree>
    <p:extLst>
      <p:ext uri="{BB962C8B-B14F-4D97-AF65-F5344CB8AC3E}">
        <p14:creationId xmlns:p14="http://schemas.microsoft.com/office/powerpoint/2010/main" val="84172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 name="Picture 76">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9" name="Picture 78">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1" name="Oval 80">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83" name="Picture 82">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5" name="Picture 84">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7" name="Rectangle 86">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89" name="Rectangle 88">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93"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Τίτλος 1">
            <a:extLst>
              <a:ext uri="{FF2B5EF4-FFF2-40B4-BE49-F238E27FC236}">
                <a16:creationId xmlns:a16="http://schemas.microsoft.com/office/drawing/2014/main" id="{022FF388-C026-8679-4297-BB27F00D61DE}"/>
              </a:ext>
            </a:extLst>
          </p:cNvPr>
          <p:cNvSpPr>
            <a:spLocks noGrp="1"/>
          </p:cNvSpPr>
          <p:nvPr>
            <p:ph type="title"/>
          </p:nvPr>
        </p:nvSpPr>
        <p:spPr>
          <a:xfrm>
            <a:off x="648930" y="629267"/>
            <a:ext cx="9252154" cy="1016654"/>
          </a:xfrm>
        </p:spPr>
        <p:txBody>
          <a:bodyPr vert="horz" lIns="91440" tIns="45720" rIns="91440" bIns="45720" rtlCol="0" anchor="t">
            <a:normAutofit/>
          </a:bodyPr>
          <a:lstStyle/>
          <a:p>
            <a:pPr>
              <a:lnSpc>
                <a:spcPct val="90000"/>
              </a:lnSpc>
            </a:pPr>
            <a:r>
              <a:rPr kumimoji="0" lang="en-US" sz="2600" b="0" i="0" u="none" strike="noStrike" kern="1200" cap="none" spc="0" normalizeH="0" baseline="0" noProof="0">
                <a:ln>
                  <a:noFill/>
                </a:ln>
                <a:solidFill>
                  <a:srgbClr val="EBEBEB"/>
                </a:solidFill>
                <a:effectLst/>
                <a:uLnTx/>
                <a:uFillTx/>
                <a:latin typeface="+mj-lt"/>
                <a:ea typeface="+mj-ea"/>
                <a:cs typeface="+mj-cs"/>
              </a:rPr>
              <a:t>Οι Αυγούστειοι χρόνοι (31 π.Χ.-14 μ.Χ.)- Πεζογραφία</a:t>
            </a:r>
            <a:br>
              <a:rPr kumimoji="0" lang="en-US" sz="2600" b="0" i="0" u="none" strike="noStrike" kern="1200" cap="none" spc="0" normalizeH="0" baseline="0" noProof="0">
                <a:ln>
                  <a:noFill/>
                </a:ln>
                <a:solidFill>
                  <a:srgbClr val="EBEBEB"/>
                </a:solidFill>
                <a:effectLst/>
                <a:uLnTx/>
                <a:uFillTx/>
                <a:latin typeface="+mj-lt"/>
                <a:ea typeface="+mj-ea"/>
                <a:cs typeface="+mj-cs"/>
              </a:rPr>
            </a:br>
            <a:r>
              <a:rPr kumimoji="0" lang="en-US" sz="2600" b="0" i="0" u="none" strike="noStrike" kern="1200" cap="none" spc="0" normalizeH="0" baseline="0" noProof="0">
                <a:ln>
                  <a:noFill/>
                </a:ln>
                <a:solidFill>
                  <a:srgbClr val="EBEBEB"/>
                </a:solidFill>
                <a:effectLst/>
                <a:uLnTx/>
                <a:uFillTx/>
                <a:latin typeface="+mj-lt"/>
                <a:ea typeface="+mj-ea"/>
                <a:cs typeface="+mj-cs"/>
              </a:rPr>
              <a:t>Επιστημονική Λογοτεχνία</a:t>
            </a:r>
            <a:endParaRPr lang="en-US" sz="2600" b="0" i="0" kern="1200">
              <a:solidFill>
                <a:srgbClr val="EBEBEB"/>
              </a:solidFill>
              <a:latin typeface="+mj-lt"/>
              <a:ea typeface="+mj-ea"/>
              <a:cs typeface="+mj-cs"/>
            </a:endParaRPr>
          </a:p>
        </p:txBody>
      </p:sp>
      <p:sp useBgFill="1">
        <p:nvSpPr>
          <p:cNvPr id="95" name="Freeform: Shape 94">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l-GR"/>
          </a:p>
        </p:txBody>
      </p:sp>
      <p:sp>
        <p:nvSpPr>
          <p:cNvPr id="3" name="Θέση περιεχομένου 2">
            <a:extLst>
              <a:ext uri="{FF2B5EF4-FFF2-40B4-BE49-F238E27FC236}">
                <a16:creationId xmlns:a16="http://schemas.microsoft.com/office/drawing/2014/main" id="{31F69B68-ADC7-5067-3438-B91723F4FD6C}"/>
              </a:ext>
            </a:extLst>
          </p:cNvPr>
          <p:cNvSpPr>
            <a:spLocks noGrp="1"/>
          </p:cNvSpPr>
          <p:nvPr>
            <p:ph sz="half" idx="1"/>
          </p:nvPr>
        </p:nvSpPr>
        <p:spPr>
          <a:xfrm>
            <a:off x="648931" y="2548281"/>
            <a:ext cx="5122606" cy="3658689"/>
          </a:xfrm>
        </p:spPr>
        <p:txBody>
          <a:bodyPr vert="horz" lIns="91440" tIns="45720" rIns="91440" bIns="45720" rtlCol="0">
            <a:normAutofit/>
          </a:bodyPr>
          <a:lstStyle/>
          <a:p>
            <a:r>
              <a:rPr lang="en-US" sz="2400" dirty="0"/>
              <a:t>Την ίδια εποχή στον χώρο της </a:t>
            </a:r>
            <a:r>
              <a:rPr lang="en-US" sz="2400" b="1" dirty="0"/>
              <a:t>«επιστημονικής» λογοτεχνίας </a:t>
            </a:r>
            <a:r>
              <a:rPr lang="en-US" sz="2400" dirty="0"/>
              <a:t>ο </a:t>
            </a:r>
            <a:r>
              <a:rPr lang="en-US" sz="2400" b="1" dirty="0"/>
              <a:t>Βιτρούβιο</a:t>
            </a:r>
            <a:r>
              <a:rPr lang="en-US" sz="2400" dirty="0"/>
              <a:t>ς με το σύγγραμμά του </a:t>
            </a:r>
            <a:r>
              <a:rPr lang="en-US" sz="2400" b="1" dirty="0"/>
              <a:t>Για την αρχιτεκτονική (De architectura) </a:t>
            </a:r>
            <a:r>
              <a:rPr lang="en-US" sz="2400" dirty="0"/>
              <a:t>αποδεικνύει τις προχωρημένες αρχιτεκτονικές γνώσεις της εποχής</a:t>
            </a:r>
          </a:p>
        </p:txBody>
      </p:sp>
      <p:pic>
        <p:nvPicPr>
          <p:cNvPr id="5" name="Θέση περιεχομένου 4">
            <a:extLst>
              <a:ext uri="{FF2B5EF4-FFF2-40B4-BE49-F238E27FC236}">
                <a16:creationId xmlns:a16="http://schemas.microsoft.com/office/drawing/2014/main" id="{A156676E-9323-8A26-6CD6-85DF7476B6B7}"/>
              </a:ext>
            </a:extLst>
          </p:cNvPr>
          <p:cNvPicPr>
            <a:picLocks noGrp="1" noChangeAspect="1"/>
          </p:cNvPicPr>
          <p:nvPr>
            <p:ph sz="half" idx="2"/>
          </p:nvPr>
        </p:nvPicPr>
        <p:blipFill>
          <a:blip r:embed="rId6"/>
          <a:srcRect l="1886" r="6148" b="3"/>
          <a:stretch/>
        </p:blipFill>
        <p:spPr>
          <a:xfrm>
            <a:off x="6217024" y="2548281"/>
            <a:ext cx="5201411" cy="3662018"/>
          </a:xfrm>
          <a:prstGeom prst="rect">
            <a:avLst/>
          </a:prstGeom>
          <a:effectLst/>
        </p:spPr>
      </p:pic>
    </p:spTree>
    <p:extLst>
      <p:ext uri="{BB962C8B-B14F-4D97-AF65-F5344CB8AC3E}">
        <p14:creationId xmlns:p14="http://schemas.microsoft.com/office/powerpoint/2010/main" val="4203093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9" name="Picture 18">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C8262426-037F-26A6-1F52-4B4BC0E71831}"/>
              </a:ext>
            </a:extLst>
          </p:cNvPr>
          <p:cNvSpPr>
            <a:spLocks noGrp="1"/>
          </p:cNvSpPr>
          <p:nvPr>
            <p:ph type="title"/>
          </p:nvPr>
        </p:nvSpPr>
        <p:spPr>
          <a:xfrm>
            <a:off x="646112" y="452718"/>
            <a:ext cx="4165580" cy="1400530"/>
          </a:xfrm>
        </p:spPr>
        <p:txBody>
          <a:bodyPr vert="horz" lIns="91440" tIns="45720" rIns="91440" bIns="45720" rtlCol="0" anchor="t">
            <a:normAutofit/>
          </a:bodyPr>
          <a:lstStyle/>
          <a:p>
            <a:pPr>
              <a:lnSpc>
                <a:spcPct val="90000"/>
              </a:lnSpc>
            </a:pPr>
            <a:r>
              <a:rPr lang="en-US" sz="2900"/>
              <a:t>Η γένεση της ρωμαϊκής λογοτεχνίας</a:t>
            </a:r>
          </a:p>
        </p:txBody>
      </p:sp>
      <p:sp>
        <p:nvSpPr>
          <p:cNvPr id="25" name="Freeform: Shape 24">
            <a:extLst>
              <a:ext uri="{FF2B5EF4-FFF2-40B4-BE49-F238E27FC236}">
                <a16:creationId xmlns:a16="http://schemas.microsoft.com/office/drawing/2014/main" id="{DBAF956B-591A-4461-BB3C-79AA176B0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l-GR"/>
          </a:p>
        </p:txBody>
      </p:sp>
      <p:sp>
        <p:nvSpPr>
          <p:cNvPr id="27" name="Freeform 23">
            <a:extLst>
              <a:ext uri="{FF2B5EF4-FFF2-40B4-BE49-F238E27FC236}">
                <a16:creationId xmlns:a16="http://schemas.microsoft.com/office/drawing/2014/main" id="{E8895FAA-0D03-43F6-9594-A8733552E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Θέση περιεχομένου 5">
            <a:extLst>
              <a:ext uri="{FF2B5EF4-FFF2-40B4-BE49-F238E27FC236}">
                <a16:creationId xmlns:a16="http://schemas.microsoft.com/office/drawing/2014/main" id="{0AF1201E-0F36-E2AE-8FF6-9CCBCA0431F8}"/>
              </a:ext>
            </a:extLst>
          </p:cNvPr>
          <p:cNvPicPr>
            <a:picLocks noGrp="1" noChangeAspect="1"/>
          </p:cNvPicPr>
          <p:nvPr>
            <p:ph sz="half" idx="2"/>
          </p:nvPr>
        </p:nvPicPr>
        <p:blipFill>
          <a:blip r:embed="rId7"/>
          <a:stretch>
            <a:fillRect/>
          </a:stretch>
        </p:blipFill>
        <p:spPr>
          <a:xfrm>
            <a:off x="7266941" y="647699"/>
            <a:ext cx="3104408" cy="3242202"/>
          </a:xfrm>
          <a:prstGeom prst="rect">
            <a:avLst/>
          </a:prstGeom>
          <a:effectLst/>
        </p:spPr>
      </p:pic>
      <p:sp>
        <p:nvSpPr>
          <p:cNvPr id="29" name="Rectangle 28">
            <a:extLst>
              <a:ext uri="{FF2B5EF4-FFF2-40B4-BE49-F238E27FC236}">
                <a16:creationId xmlns:a16="http://schemas.microsoft.com/office/drawing/2014/main" id="{918FB696-BC5E-43A4-9768-4BB5278B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6947C215-2905-D577-4729-CE5EBAC8111B}"/>
              </a:ext>
            </a:extLst>
          </p:cNvPr>
          <p:cNvSpPr>
            <a:spLocks noGrp="1"/>
          </p:cNvSpPr>
          <p:nvPr>
            <p:ph sz="half" idx="1"/>
          </p:nvPr>
        </p:nvSpPr>
        <p:spPr>
          <a:xfrm>
            <a:off x="646113" y="2052918"/>
            <a:ext cx="4165146" cy="4195481"/>
          </a:xfrm>
        </p:spPr>
        <p:txBody>
          <a:bodyPr vert="horz" lIns="91440" tIns="45720" rIns="91440" bIns="45720" rtlCol="0">
            <a:normAutofit fontScale="92500" lnSpcReduction="10000"/>
          </a:bodyPr>
          <a:lstStyle/>
          <a:p>
            <a:pPr>
              <a:lnSpc>
                <a:spcPct val="90000"/>
              </a:lnSpc>
            </a:pPr>
            <a:r>
              <a:rPr lang="en-US" dirty="0" err="1"/>
              <a:t>Πότε</a:t>
            </a:r>
            <a:r>
              <a:rPr lang="en-US" dirty="0"/>
              <a:t> και </a:t>
            </a:r>
            <a:r>
              <a:rPr lang="en-US" dirty="0" err="1"/>
              <a:t>κάτω</a:t>
            </a:r>
            <a:r>
              <a:rPr lang="en-US" dirty="0"/>
              <a:t> από π</a:t>
            </a:r>
            <a:r>
              <a:rPr lang="en-US" dirty="0" err="1"/>
              <a:t>οιες</a:t>
            </a:r>
            <a:r>
              <a:rPr lang="en-US" dirty="0"/>
              <a:t> </a:t>
            </a:r>
            <a:r>
              <a:rPr lang="en-US" dirty="0" err="1"/>
              <a:t>συνθήκες</a:t>
            </a:r>
            <a:r>
              <a:rPr lang="en-US" dirty="0"/>
              <a:t> </a:t>
            </a:r>
            <a:r>
              <a:rPr lang="en-US" dirty="0" err="1"/>
              <a:t>γεννήθηκε</a:t>
            </a:r>
            <a:r>
              <a:rPr lang="en-US" dirty="0"/>
              <a:t> η </a:t>
            </a:r>
            <a:r>
              <a:rPr lang="en-US" dirty="0" err="1"/>
              <a:t>Ρωμ</a:t>
            </a:r>
            <a:r>
              <a:rPr lang="en-US" dirty="0"/>
              <a:t>αϊκή λογοτεχνία;</a:t>
            </a:r>
          </a:p>
          <a:p>
            <a:pPr marL="0" indent="0">
              <a:lnSpc>
                <a:spcPct val="90000"/>
              </a:lnSpc>
              <a:buNone/>
            </a:pPr>
            <a:r>
              <a:rPr lang="en-US" dirty="0"/>
              <a:t>Η </a:t>
            </a:r>
            <a:r>
              <a:rPr lang="en-US" dirty="0" err="1"/>
              <a:t>Ρωμ</a:t>
            </a:r>
            <a:r>
              <a:rPr lang="en-US" dirty="0"/>
              <a:t>αϊκή λογοτεχνία γεννήθηκε υπό την επίδραση της ελληνικής. </a:t>
            </a:r>
            <a:r>
              <a:rPr lang="en-US" dirty="0" err="1"/>
              <a:t>Το</a:t>
            </a:r>
            <a:r>
              <a:rPr lang="en-US" dirty="0"/>
              <a:t> 240 π.Χ. </a:t>
            </a:r>
            <a:r>
              <a:rPr lang="en-US" dirty="0" err="1"/>
              <a:t>έν</a:t>
            </a:r>
            <a:r>
              <a:rPr lang="en-US" dirty="0"/>
              <a:t>ας Έλληνας από τον Τάραντα (Ν. </a:t>
            </a:r>
            <a:r>
              <a:rPr lang="en-US" dirty="0" err="1"/>
              <a:t>Ιτ</a:t>
            </a:r>
            <a:r>
              <a:rPr lang="en-US" dirty="0"/>
              <a:t>αλία), ο Λίβιος Ανδρόνικος, ανεβάζει στη Ρώμη θεατρικές παραστάσεις με ελληνικά έργα διασκευασμένα στα Λατινικά. Ο </a:t>
            </a:r>
            <a:r>
              <a:rPr lang="en-US" dirty="0" err="1"/>
              <a:t>ίδιος</a:t>
            </a:r>
            <a:r>
              <a:rPr lang="en-US" dirty="0"/>
              <a:t> απ</a:t>
            </a:r>
            <a:r>
              <a:rPr lang="en-US" dirty="0" err="1"/>
              <a:t>οδίδει</a:t>
            </a:r>
            <a:r>
              <a:rPr lang="en-US" dirty="0"/>
              <a:t> </a:t>
            </a:r>
            <a:r>
              <a:rPr lang="en-US" dirty="0" err="1"/>
              <a:t>στ</a:t>
            </a:r>
            <a:r>
              <a:rPr lang="en-US" dirty="0"/>
              <a:t>α Λατινικά την Οδύσσεια του Ομήρου. </a:t>
            </a:r>
            <a:r>
              <a:rPr lang="en-US" dirty="0" err="1"/>
              <a:t>Στις</a:t>
            </a:r>
            <a:r>
              <a:rPr lang="en-US" dirty="0"/>
              <a:t> </a:t>
            </a:r>
            <a:r>
              <a:rPr lang="en-US" dirty="0" err="1"/>
              <a:t>ρίζες</a:t>
            </a:r>
            <a:r>
              <a:rPr lang="en-US" dirty="0"/>
              <a:t>, </a:t>
            </a:r>
            <a:r>
              <a:rPr lang="en-US" dirty="0" err="1"/>
              <a:t>λοι</a:t>
            </a:r>
            <a:r>
              <a:rPr lang="en-US" dirty="0"/>
              <a:t>πόν, της ρωμαϊκής γραμματείας βρίσκονται το ελληνικό δράμα και ο Όμηρος. </a:t>
            </a:r>
            <a:r>
              <a:rPr lang="en-US" dirty="0" err="1"/>
              <a:t>Συνολικά</a:t>
            </a:r>
            <a:r>
              <a:rPr lang="en-US" dirty="0"/>
              <a:t> η </a:t>
            </a:r>
            <a:r>
              <a:rPr lang="en-US" dirty="0" err="1"/>
              <a:t>συγγρ</a:t>
            </a:r>
            <a:r>
              <a:rPr lang="en-US" dirty="0"/>
              <a:t>αφική παραγωγή των Ρωμαίων παρέμεινε στενά συνδεδεμένη με ελληνικά πρότυπα ακόμη και σε μεταγενέστερους χρόνους.</a:t>
            </a:r>
          </a:p>
        </p:txBody>
      </p:sp>
      <p:pic>
        <p:nvPicPr>
          <p:cNvPr id="8" name="Εικόνα 7">
            <a:extLst>
              <a:ext uri="{FF2B5EF4-FFF2-40B4-BE49-F238E27FC236}">
                <a16:creationId xmlns:a16="http://schemas.microsoft.com/office/drawing/2014/main" id="{DFC3CF71-9824-F3E1-2A99-A60175868177}"/>
              </a:ext>
            </a:extLst>
          </p:cNvPr>
          <p:cNvPicPr>
            <a:picLocks noChangeAspect="1"/>
          </p:cNvPicPr>
          <p:nvPr/>
        </p:nvPicPr>
        <p:blipFill>
          <a:blip r:embed="rId8"/>
          <a:stretch>
            <a:fillRect/>
          </a:stretch>
        </p:blipFill>
        <p:spPr>
          <a:xfrm>
            <a:off x="6094410" y="5010447"/>
            <a:ext cx="5449471" cy="313345"/>
          </a:xfrm>
          <a:prstGeom prst="rect">
            <a:avLst/>
          </a:prstGeom>
          <a:effectLst/>
        </p:spPr>
      </p:pic>
    </p:spTree>
    <p:extLst>
      <p:ext uri="{BB962C8B-B14F-4D97-AF65-F5344CB8AC3E}">
        <p14:creationId xmlns:p14="http://schemas.microsoft.com/office/powerpoint/2010/main" val="50678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926F14BC-A432-6E11-FAB1-2BD582F41ECA}"/>
              </a:ext>
            </a:extLst>
          </p:cNvPr>
          <p:cNvSpPr>
            <a:spLocks noGrp="1"/>
          </p:cNvSpPr>
          <p:nvPr>
            <p:ph type="title"/>
          </p:nvPr>
        </p:nvSpPr>
        <p:spPr>
          <a:xfrm>
            <a:off x="650669" y="629266"/>
            <a:ext cx="3330328" cy="1641986"/>
          </a:xfrm>
        </p:spPr>
        <p:txBody>
          <a:bodyPr vert="horz" lIns="91440" tIns="45720" rIns="91440" bIns="45720" rtlCol="0" anchor="t">
            <a:normAutofit/>
          </a:bodyPr>
          <a:lstStyle/>
          <a:p>
            <a:pPr>
              <a:lnSpc>
                <a:spcPct val="90000"/>
              </a:lnSpc>
            </a:pPr>
            <a:r>
              <a:rPr lang="en-US" sz="3600" dirty="0"/>
              <a:t>Επ</a:t>
            </a:r>
            <a:r>
              <a:rPr lang="en-US" sz="3600" dirty="0" err="1"/>
              <a:t>οχές</a:t>
            </a:r>
            <a:r>
              <a:rPr lang="en-US" sz="3600" dirty="0"/>
              <a:t> </a:t>
            </a:r>
            <a:r>
              <a:rPr lang="en-US" sz="3600" dirty="0" err="1"/>
              <a:t>της</a:t>
            </a:r>
            <a:r>
              <a:rPr lang="en-US" sz="3600" dirty="0"/>
              <a:t> </a:t>
            </a:r>
            <a:r>
              <a:rPr lang="en-US" sz="3600" dirty="0" err="1"/>
              <a:t>ρωμ</a:t>
            </a:r>
            <a:r>
              <a:rPr lang="en-US" sz="3600" dirty="0"/>
              <a:t>αϊκής λογοτεχνίας</a:t>
            </a:r>
          </a:p>
        </p:txBody>
      </p:sp>
      <p:pic>
        <p:nvPicPr>
          <p:cNvPr id="6" name="Θέση περιεχομένου 5">
            <a:extLst>
              <a:ext uri="{FF2B5EF4-FFF2-40B4-BE49-F238E27FC236}">
                <a16:creationId xmlns:a16="http://schemas.microsoft.com/office/drawing/2014/main" id="{68B63CAA-B65F-A4F9-D2EC-EF09CE80CAAE}"/>
              </a:ext>
            </a:extLst>
          </p:cNvPr>
          <p:cNvPicPr>
            <a:picLocks noGrp="1" noChangeAspect="1"/>
          </p:cNvPicPr>
          <p:nvPr>
            <p:ph sz="half" idx="2"/>
          </p:nvPr>
        </p:nvPicPr>
        <p:blipFill>
          <a:blip r:embed="rId7"/>
          <a:srcRect l="23067" r="25121" b="1"/>
          <a:stretch/>
        </p:blipFill>
        <p:spPr>
          <a:xfrm>
            <a:off x="4634680" y="10"/>
            <a:ext cx="7560130" cy="6857990"/>
          </a:xfrm>
          <a:prstGeom prst="rect">
            <a:avLst/>
          </a:prstGeom>
        </p:spPr>
      </p:pic>
      <p:sp>
        <p:nvSpPr>
          <p:cNvPr id="23" name="Rectangle 22">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21899005-28A0-8F77-80DF-1F1DA7F240B8}"/>
              </a:ext>
            </a:extLst>
          </p:cNvPr>
          <p:cNvSpPr>
            <a:spLocks noGrp="1"/>
          </p:cNvSpPr>
          <p:nvPr>
            <p:ph sz="half" idx="1"/>
          </p:nvPr>
        </p:nvSpPr>
        <p:spPr>
          <a:xfrm>
            <a:off x="650669" y="2438400"/>
            <a:ext cx="3330328" cy="3809999"/>
          </a:xfrm>
        </p:spPr>
        <p:txBody>
          <a:bodyPr vert="horz" lIns="91440" tIns="45720" rIns="91440" bIns="45720" rtlCol="0">
            <a:normAutofit fontScale="92500" lnSpcReduction="10000"/>
          </a:bodyPr>
          <a:lstStyle/>
          <a:p>
            <a:pPr>
              <a:lnSpc>
                <a:spcPct val="90000"/>
              </a:lnSpc>
            </a:pPr>
            <a:r>
              <a:rPr lang="en-US" sz="1600" dirty="0" err="1"/>
              <a:t>Σε</a:t>
            </a:r>
            <a:r>
              <a:rPr lang="en-US" sz="1600" dirty="0"/>
              <a:t> π</a:t>
            </a:r>
            <a:r>
              <a:rPr lang="en-US" sz="1600" dirty="0" err="1"/>
              <a:t>οιες</a:t>
            </a:r>
            <a:r>
              <a:rPr lang="en-US" sz="1600" dirty="0"/>
              <a:t> επ</a:t>
            </a:r>
            <a:r>
              <a:rPr lang="en-US" sz="1600" dirty="0" err="1"/>
              <a:t>οχές</a:t>
            </a:r>
            <a:r>
              <a:rPr lang="en-US" sz="1600" dirty="0"/>
              <a:t> </a:t>
            </a:r>
            <a:r>
              <a:rPr lang="en-US" sz="1600" dirty="0" err="1"/>
              <a:t>δι</a:t>
            </a:r>
            <a:r>
              <a:rPr lang="en-US" sz="1600" dirty="0"/>
              <a:t>αιρείται η ρωμαϊκή λογοτεχνία;</a:t>
            </a:r>
          </a:p>
          <a:p>
            <a:pPr marL="0" indent="0">
              <a:lnSpc>
                <a:spcPct val="90000"/>
              </a:lnSpc>
              <a:buNone/>
            </a:pPr>
            <a:r>
              <a:rPr lang="en-US" sz="1600" u="sng" dirty="0" err="1"/>
              <a:t>Προκλ</a:t>
            </a:r>
            <a:r>
              <a:rPr lang="en-US" sz="1600" u="sng" dirty="0"/>
              <a:t>ασσική ή αρχαϊκή εποχή </a:t>
            </a:r>
            <a:r>
              <a:rPr lang="en-US" sz="1600" dirty="0"/>
              <a:t>(από τις απαρχές μέχρι το 100 π.Χ.)</a:t>
            </a:r>
          </a:p>
          <a:p>
            <a:pPr marL="0" indent="0">
              <a:lnSpc>
                <a:spcPct val="90000"/>
              </a:lnSpc>
            </a:pPr>
            <a:r>
              <a:rPr lang="en-US" sz="1600" u="sng" dirty="0" err="1"/>
              <a:t>Κλ</a:t>
            </a:r>
            <a:r>
              <a:rPr lang="en-US" sz="1600" u="sng" dirty="0"/>
              <a:t>ασσική εποχή </a:t>
            </a:r>
            <a:r>
              <a:rPr lang="en-US" sz="1600" dirty="0"/>
              <a:t>(από το 100 π.Χ. π</a:t>
            </a:r>
            <a:r>
              <a:rPr lang="en-US" sz="1600" dirty="0" err="1"/>
              <a:t>ερί</a:t>
            </a:r>
            <a:r>
              <a:rPr lang="en-US" sz="1600" dirty="0"/>
              <a:t>που ως το θάνατο του Αυγούστου, το 14 μ.Χ.). </a:t>
            </a:r>
            <a:r>
              <a:rPr lang="en-US" sz="1600" dirty="0" err="1"/>
              <a:t>Μέχρι</a:t>
            </a:r>
            <a:r>
              <a:rPr lang="en-US" sz="1600" dirty="0"/>
              <a:t> </a:t>
            </a:r>
            <a:r>
              <a:rPr lang="en-US" sz="1600" dirty="0" err="1"/>
              <a:t>το</a:t>
            </a:r>
            <a:r>
              <a:rPr lang="en-US" sz="1600" dirty="0"/>
              <a:t> 31 π.Χ. </a:t>
            </a:r>
            <a:r>
              <a:rPr lang="en-US" sz="1600" dirty="0" err="1"/>
              <a:t>έχουμε</a:t>
            </a:r>
            <a:r>
              <a:rPr lang="en-US" sz="1600" dirty="0"/>
              <a:t> </a:t>
            </a:r>
            <a:r>
              <a:rPr lang="en-US" sz="1600" dirty="0" err="1"/>
              <a:t>τη</a:t>
            </a:r>
            <a:r>
              <a:rPr lang="en-US" sz="1600" dirty="0"/>
              <a:t> </a:t>
            </a:r>
            <a:r>
              <a:rPr lang="en-US" sz="1600" dirty="0" err="1"/>
              <a:t>ρε</a:t>
            </a:r>
            <a:r>
              <a:rPr lang="en-US" sz="1600" dirty="0"/>
              <a:t>πουμπλικανική περίοδο και από το 31 π.Χ. </a:t>
            </a:r>
            <a:r>
              <a:rPr lang="en-US" sz="1600" dirty="0" err="1"/>
              <a:t>ως</a:t>
            </a:r>
            <a:r>
              <a:rPr lang="en-US" sz="1600" dirty="0"/>
              <a:t> </a:t>
            </a:r>
            <a:r>
              <a:rPr lang="en-US" sz="1600" dirty="0" err="1"/>
              <a:t>το</a:t>
            </a:r>
            <a:r>
              <a:rPr lang="en-US" sz="1600" dirty="0"/>
              <a:t> 14 </a:t>
            </a:r>
            <a:r>
              <a:rPr lang="en-US" sz="1600" dirty="0" err="1"/>
              <a:t>μ.Χ</a:t>
            </a:r>
            <a:r>
              <a:rPr lang="en-US" sz="1600" dirty="0"/>
              <a:t>. </a:t>
            </a:r>
            <a:r>
              <a:rPr lang="en-US" sz="1600" dirty="0" err="1"/>
              <a:t>την</a:t>
            </a:r>
            <a:r>
              <a:rPr lang="en-US" sz="1600" dirty="0"/>
              <a:t> α</a:t>
            </a:r>
            <a:r>
              <a:rPr lang="en-US" sz="1600" dirty="0" err="1"/>
              <a:t>υγούστει</a:t>
            </a:r>
            <a:r>
              <a:rPr lang="en-US" sz="1600" dirty="0"/>
              <a:t>α περίοδο.</a:t>
            </a:r>
          </a:p>
          <a:p>
            <a:pPr marL="0" indent="0">
              <a:lnSpc>
                <a:spcPct val="90000"/>
              </a:lnSpc>
            </a:pPr>
            <a:r>
              <a:rPr lang="en-US" sz="1600" u="sng" dirty="0" err="1"/>
              <a:t>Μετ</a:t>
            </a:r>
            <a:r>
              <a:rPr lang="en-US" sz="1600" u="sng" dirty="0"/>
              <a:t>ακλασσική εποχή </a:t>
            </a:r>
            <a:r>
              <a:rPr lang="en-US" sz="1600" dirty="0"/>
              <a:t>(από το 14 μ.Χ. </a:t>
            </a:r>
            <a:r>
              <a:rPr lang="en-US" sz="1600" dirty="0" err="1"/>
              <a:t>ως</a:t>
            </a:r>
            <a:r>
              <a:rPr lang="en-US" sz="1600" dirty="0"/>
              <a:t> τα </a:t>
            </a:r>
            <a:r>
              <a:rPr lang="en-US" sz="1600" dirty="0" err="1"/>
              <a:t>μέσ</a:t>
            </a:r>
            <a:r>
              <a:rPr lang="en-US" sz="1600" dirty="0"/>
              <a:t>α του 3</a:t>
            </a:r>
            <a:r>
              <a:rPr lang="en-US" sz="1600" baseline="30000" dirty="0"/>
              <a:t>ου</a:t>
            </a:r>
            <a:r>
              <a:rPr lang="en-US" sz="1600" dirty="0"/>
              <a:t> αι. </a:t>
            </a:r>
            <a:r>
              <a:rPr lang="en-US" sz="1600" dirty="0" err="1"/>
              <a:t>μ.Χ</a:t>
            </a:r>
            <a:r>
              <a:rPr lang="en-US" sz="1600" dirty="0"/>
              <a:t>)</a:t>
            </a:r>
          </a:p>
          <a:p>
            <a:pPr marL="0" indent="0">
              <a:lnSpc>
                <a:spcPct val="90000"/>
              </a:lnSpc>
            </a:pPr>
            <a:r>
              <a:rPr lang="en-US" sz="1600" u="sng" dirty="0" err="1"/>
              <a:t>Ύστερη</a:t>
            </a:r>
            <a:r>
              <a:rPr lang="en-US" sz="1600" u="sng" dirty="0"/>
              <a:t> </a:t>
            </a:r>
            <a:r>
              <a:rPr lang="en-US" sz="1600" u="sng" dirty="0" err="1"/>
              <a:t>Αρχ</a:t>
            </a:r>
            <a:r>
              <a:rPr lang="en-US" sz="1600" u="sng" dirty="0"/>
              <a:t>αιότητα </a:t>
            </a:r>
            <a:r>
              <a:rPr lang="en-US" sz="1600" dirty="0"/>
              <a:t>(από τα μέσα του του 3</a:t>
            </a:r>
            <a:r>
              <a:rPr lang="en-US" sz="1600" baseline="30000" dirty="0"/>
              <a:t>ου</a:t>
            </a:r>
            <a:r>
              <a:rPr lang="en-US" sz="1600" dirty="0"/>
              <a:t> μ.Χ. αι. </a:t>
            </a:r>
            <a:r>
              <a:rPr lang="en-US" sz="1600" dirty="0" err="1"/>
              <a:t>μέχρι</a:t>
            </a:r>
            <a:r>
              <a:rPr lang="en-US" sz="1600" dirty="0"/>
              <a:t> </a:t>
            </a:r>
            <a:r>
              <a:rPr lang="en-US" sz="1600" dirty="0" err="1"/>
              <a:t>το</a:t>
            </a:r>
            <a:r>
              <a:rPr lang="en-US" sz="1600" dirty="0"/>
              <a:t> 6</a:t>
            </a:r>
            <a:r>
              <a:rPr lang="en-US" sz="1600" baseline="30000" dirty="0"/>
              <a:t>ο</a:t>
            </a:r>
            <a:r>
              <a:rPr lang="en-US" sz="1600" dirty="0"/>
              <a:t> </a:t>
            </a:r>
            <a:r>
              <a:rPr lang="en-US" sz="1600" dirty="0" err="1"/>
              <a:t>μ.Χ</a:t>
            </a:r>
            <a:r>
              <a:rPr lang="en-US" sz="1600" dirty="0"/>
              <a:t>. αι.)</a:t>
            </a:r>
            <a:endParaRPr lang="en-US" sz="1600" u="sng" dirty="0"/>
          </a:p>
        </p:txBody>
      </p:sp>
    </p:spTree>
    <p:extLst>
      <p:ext uri="{BB962C8B-B14F-4D97-AF65-F5344CB8AC3E}">
        <p14:creationId xmlns:p14="http://schemas.microsoft.com/office/powerpoint/2010/main" val="57196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A543B7C-6AE0-02DB-E35D-4118F12FF4BF}"/>
              </a:ext>
            </a:extLst>
          </p:cNvPr>
          <p:cNvSpPr>
            <a:spLocks noGrp="1"/>
          </p:cNvSpPr>
          <p:nvPr>
            <p:ph type="title"/>
          </p:nvPr>
        </p:nvSpPr>
        <p:spPr>
          <a:xfrm>
            <a:off x="5411931" y="452718"/>
            <a:ext cx="4638903" cy="1400530"/>
          </a:xfrm>
        </p:spPr>
        <p:txBody>
          <a:bodyPr vert="horz" lIns="91440" tIns="45720" rIns="91440" bIns="45720" rtlCol="0" anchor="t">
            <a:normAutofit/>
          </a:bodyPr>
          <a:lstStyle/>
          <a:p>
            <a:pPr>
              <a:lnSpc>
                <a:spcPct val="90000"/>
              </a:lnSpc>
            </a:pPr>
            <a:r>
              <a:rPr lang="en-US" sz="2900" dirty="0" err="1"/>
              <a:t>Γενικά</a:t>
            </a:r>
            <a:r>
              <a:rPr lang="en-US" sz="2900" dirty="0"/>
              <a:t> χαρα</a:t>
            </a:r>
            <a:r>
              <a:rPr lang="en-US" sz="2900" dirty="0" err="1"/>
              <a:t>κτηριστικά</a:t>
            </a:r>
            <a:r>
              <a:rPr kumimoji="0" lang="en-US" sz="2900" u="none" strike="noStrike" cap="none" spc="0" normalizeH="0" baseline="0" noProof="0" dirty="0">
                <a:ln>
                  <a:noFill/>
                </a:ln>
                <a:effectLst/>
                <a:uLnTx/>
                <a:uFillTx/>
              </a:rPr>
              <a:t> </a:t>
            </a:r>
            <a:r>
              <a:rPr kumimoji="0" lang="en-US" sz="2900" u="none" strike="noStrike" cap="none" spc="0" normalizeH="0" baseline="0" noProof="0" dirty="0" err="1">
                <a:ln>
                  <a:noFill/>
                </a:ln>
                <a:effectLst/>
                <a:uLnTx/>
                <a:uFillTx/>
              </a:rPr>
              <a:t>της</a:t>
            </a:r>
            <a:r>
              <a:rPr kumimoji="0" lang="en-US" sz="2900" u="none" strike="noStrike" cap="none" spc="0" normalizeH="0" baseline="0" noProof="0" dirty="0">
                <a:ln>
                  <a:noFill/>
                </a:ln>
                <a:effectLst/>
                <a:uLnTx/>
                <a:uFillTx/>
              </a:rPr>
              <a:t> </a:t>
            </a:r>
            <a:r>
              <a:rPr kumimoji="0" lang="en-US" sz="2900" u="none" strike="noStrike" cap="none" spc="0" normalizeH="0" baseline="0" noProof="0" dirty="0" err="1">
                <a:ln>
                  <a:noFill/>
                </a:ln>
                <a:effectLst/>
                <a:uLnTx/>
                <a:uFillTx/>
              </a:rPr>
              <a:t>ρωμ</a:t>
            </a:r>
            <a:r>
              <a:rPr kumimoji="0" lang="en-US" sz="2900" u="none" strike="noStrike" cap="none" spc="0" normalizeH="0" baseline="0" noProof="0" dirty="0">
                <a:ln>
                  <a:noFill/>
                </a:ln>
                <a:effectLst/>
                <a:uLnTx/>
                <a:uFillTx/>
              </a:rPr>
              <a:t>αϊκής λογοτεχνίας</a:t>
            </a:r>
            <a:endParaRPr lang="en-US" sz="2900" dirty="0"/>
          </a:p>
        </p:txBody>
      </p:sp>
      <p:sp>
        <p:nvSpPr>
          <p:cNvPr id="3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Θέση περιεχομένου 5">
            <a:extLst>
              <a:ext uri="{FF2B5EF4-FFF2-40B4-BE49-F238E27FC236}">
                <a16:creationId xmlns:a16="http://schemas.microsoft.com/office/drawing/2014/main" id="{596BC582-98E9-9D2F-3175-67219F73BA27}"/>
              </a:ext>
            </a:extLst>
          </p:cNvPr>
          <p:cNvPicPr>
            <a:picLocks noGrp="1" noChangeAspect="1"/>
          </p:cNvPicPr>
          <p:nvPr>
            <p:ph sz="half" idx="2"/>
          </p:nvPr>
        </p:nvPicPr>
        <p:blipFill>
          <a:blip r:embed="rId7"/>
          <a:srcRect l="7821" r="57190"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35" name="Rectangle 2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EDC678A9-F217-43D4-D453-0F961041C079}"/>
              </a:ext>
            </a:extLst>
          </p:cNvPr>
          <p:cNvSpPr>
            <a:spLocks noGrp="1"/>
          </p:cNvSpPr>
          <p:nvPr>
            <p:ph sz="half" idx="1"/>
          </p:nvPr>
        </p:nvSpPr>
        <p:spPr>
          <a:xfrm>
            <a:off x="5410950" y="2052918"/>
            <a:ext cx="4638903" cy="4490122"/>
          </a:xfrm>
        </p:spPr>
        <p:txBody>
          <a:bodyPr vert="horz" lIns="91440" tIns="45720" rIns="91440" bIns="45720" rtlCol="0">
            <a:normAutofit/>
          </a:bodyPr>
          <a:lstStyle/>
          <a:p>
            <a:r>
              <a:rPr lang="en-US" dirty="0" err="1"/>
              <a:t>Ποι</a:t>
            </a:r>
            <a:r>
              <a:rPr lang="en-US" dirty="0"/>
              <a:t>α είναι η σχέση της Ρωμαϊκής λογοτεχνίας με την ελληνική γραμματεία;</a:t>
            </a:r>
          </a:p>
          <a:p>
            <a:pPr>
              <a:buFont typeface="Wingdings" panose="05000000000000000000" pitchFamily="2" charset="2"/>
              <a:buChar char="v"/>
            </a:pPr>
            <a:r>
              <a:rPr lang="en-US" dirty="0" err="1"/>
              <a:t>Είν</a:t>
            </a:r>
            <a:r>
              <a:rPr lang="en-US" dirty="0"/>
              <a:t>αι </a:t>
            </a:r>
            <a:r>
              <a:rPr lang="en-US" b="1" dirty="0"/>
              <a:t>στενή και διαρκής </a:t>
            </a:r>
            <a:r>
              <a:rPr lang="en-US" dirty="0"/>
              <a:t>η σχέση της με την ελληνική γραμματεία.</a:t>
            </a:r>
          </a:p>
          <a:p>
            <a:pPr>
              <a:buFont typeface="Wingdings" panose="05000000000000000000" pitchFamily="2" charset="2"/>
              <a:buChar char="v"/>
            </a:pPr>
            <a:r>
              <a:rPr lang="en-US" dirty="0" err="1"/>
              <a:t>Οι</a:t>
            </a:r>
            <a:r>
              <a:rPr lang="en-US" dirty="0"/>
              <a:t> </a:t>
            </a:r>
            <a:r>
              <a:rPr lang="en-US" dirty="0" err="1"/>
              <a:t>Ρωμ</a:t>
            </a:r>
            <a:r>
              <a:rPr lang="en-US" dirty="0"/>
              <a:t>αίοι λογοτέχνες κάθε εποχής, από τον Πλαύτο ως τον Βοήθιο, </a:t>
            </a:r>
            <a:r>
              <a:rPr lang="en-US" b="1" dirty="0"/>
              <a:t>γνωρίζουν και τη λατινική και την ελληνική γλώσσα και λογοτεχνία</a:t>
            </a:r>
            <a:r>
              <a:rPr lang="en-US" dirty="0"/>
              <a:t>.</a:t>
            </a:r>
          </a:p>
          <a:p>
            <a:pPr>
              <a:buFont typeface="Wingdings" panose="05000000000000000000" pitchFamily="2" charset="2"/>
              <a:buChar char="v"/>
            </a:pPr>
            <a:r>
              <a:rPr lang="en-US" b="1" dirty="0" err="1"/>
              <a:t>Πλήθος</a:t>
            </a:r>
            <a:r>
              <a:rPr lang="en-US" b="1" dirty="0"/>
              <a:t> </a:t>
            </a:r>
            <a:r>
              <a:rPr lang="en-US" b="1" dirty="0" err="1"/>
              <a:t>ελληνικές</a:t>
            </a:r>
            <a:r>
              <a:rPr lang="en-US" b="1" dirty="0"/>
              <a:t> </a:t>
            </a:r>
            <a:r>
              <a:rPr lang="en-US" b="1" dirty="0" err="1"/>
              <a:t>λέξεις</a:t>
            </a:r>
            <a:r>
              <a:rPr lang="en-US" b="1" dirty="0"/>
              <a:t> </a:t>
            </a:r>
            <a:r>
              <a:rPr lang="en-US" b="1" dirty="0" err="1"/>
              <a:t>μετ</a:t>
            </a:r>
            <a:r>
              <a:rPr lang="en-US" b="1" dirty="0"/>
              <a:t>αφέρονται στο λατινικό λεξιλόγιο</a:t>
            </a:r>
            <a:r>
              <a:rPr lang="en-US" dirty="0"/>
              <a:t>. </a:t>
            </a:r>
            <a:r>
              <a:rPr lang="en-US" dirty="0" err="1"/>
              <a:t>Πολλές</a:t>
            </a:r>
            <a:r>
              <a:rPr lang="en-US" dirty="0"/>
              <a:t> επιβ</a:t>
            </a:r>
            <a:r>
              <a:rPr lang="en-US" dirty="0" err="1"/>
              <a:t>ιώνουν</a:t>
            </a:r>
            <a:r>
              <a:rPr lang="en-US" dirty="0"/>
              <a:t> </a:t>
            </a:r>
            <a:r>
              <a:rPr lang="en-US" dirty="0" err="1"/>
              <a:t>μέχρι</a:t>
            </a:r>
            <a:r>
              <a:rPr lang="en-US" dirty="0"/>
              <a:t> </a:t>
            </a:r>
            <a:r>
              <a:rPr lang="en-US" dirty="0" err="1"/>
              <a:t>σήμερ</a:t>
            </a:r>
            <a:r>
              <a:rPr lang="en-US" dirty="0"/>
              <a:t>α στις λατινογενείς γλώσσες.</a:t>
            </a:r>
          </a:p>
        </p:txBody>
      </p:sp>
    </p:spTree>
    <p:extLst>
      <p:ext uri="{BB962C8B-B14F-4D97-AF65-F5344CB8AC3E}">
        <p14:creationId xmlns:p14="http://schemas.microsoft.com/office/powerpoint/2010/main" val="224840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9" name="Picture 18">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3" name="Rectangle 22">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C1C904DD-DCAE-3FF0-9DD5-4D46E3B01D65}"/>
              </a:ext>
            </a:extLst>
          </p:cNvPr>
          <p:cNvSpPr>
            <a:spLocks noGrp="1"/>
          </p:cNvSpPr>
          <p:nvPr>
            <p:ph type="title"/>
          </p:nvPr>
        </p:nvSpPr>
        <p:spPr>
          <a:xfrm>
            <a:off x="650669" y="629266"/>
            <a:ext cx="3330328" cy="1641986"/>
          </a:xfrm>
        </p:spPr>
        <p:txBody>
          <a:bodyPr vert="horz" lIns="91440" tIns="45720" rIns="91440" bIns="45720" rtlCol="0" anchor="t">
            <a:normAutofit fontScale="90000"/>
          </a:bodyPr>
          <a:lstStyle/>
          <a:p>
            <a:pPr>
              <a:lnSpc>
                <a:spcPct val="90000"/>
              </a:lnSpc>
            </a:pPr>
            <a:r>
              <a:rPr lang="en-US" sz="2600" dirty="0" err="1"/>
              <a:t>Γενικά</a:t>
            </a:r>
            <a:r>
              <a:rPr lang="en-US" sz="2600" dirty="0"/>
              <a:t> χαρα</a:t>
            </a:r>
            <a:r>
              <a:rPr lang="en-US" sz="2600" dirty="0" err="1"/>
              <a:t>κτηριστικά</a:t>
            </a:r>
            <a:r>
              <a:rPr lang="en-US" sz="2600" dirty="0"/>
              <a:t> </a:t>
            </a:r>
            <a:r>
              <a:rPr lang="en-US" sz="2600" dirty="0" err="1"/>
              <a:t>της</a:t>
            </a:r>
            <a:r>
              <a:rPr lang="en-US" sz="2600" dirty="0"/>
              <a:t> </a:t>
            </a:r>
            <a:r>
              <a:rPr lang="en-US" sz="2600" dirty="0" err="1"/>
              <a:t>ρωμ</a:t>
            </a:r>
            <a:r>
              <a:rPr lang="en-US" sz="2600" dirty="0"/>
              <a:t>αϊκής λογοτεχνίας</a:t>
            </a:r>
            <a:r>
              <a:rPr lang="el-GR" sz="2600" dirty="0"/>
              <a:t>- Πρότυπα</a:t>
            </a:r>
            <a:endParaRPr lang="en-US" sz="2600" dirty="0"/>
          </a:p>
        </p:txBody>
      </p:sp>
      <p:pic>
        <p:nvPicPr>
          <p:cNvPr id="8" name="Θέση περιεχομένου 7">
            <a:extLst>
              <a:ext uri="{FF2B5EF4-FFF2-40B4-BE49-F238E27FC236}">
                <a16:creationId xmlns:a16="http://schemas.microsoft.com/office/drawing/2014/main" id="{009AEF38-2CE3-58FE-83DE-6A79D715C889}"/>
              </a:ext>
            </a:extLst>
          </p:cNvPr>
          <p:cNvPicPr>
            <a:picLocks noGrp="1" noChangeAspect="1"/>
          </p:cNvPicPr>
          <p:nvPr>
            <p:ph sz="half" idx="2"/>
          </p:nvPr>
        </p:nvPicPr>
        <p:blipFill>
          <a:blip r:embed="rId7"/>
          <a:srcRect l="18202" r="24749" b="-1"/>
          <a:stretch/>
        </p:blipFill>
        <p:spPr>
          <a:xfrm>
            <a:off x="4634680" y="10"/>
            <a:ext cx="7560130" cy="6857990"/>
          </a:xfrm>
          <a:prstGeom prst="rect">
            <a:avLst/>
          </a:prstGeom>
        </p:spPr>
      </p:pic>
      <p:sp>
        <p:nvSpPr>
          <p:cNvPr id="25" name="Rectangle 24">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87BB4D61-CFC6-FC59-90EC-3EFEA7873996}"/>
              </a:ext>
            </a:extLst>
          </p:cNvPr>
          <p:cNvSpPr>
            <a:spLocks noGrp="1"/>
          </p:cNvSpPr>
          <p:nvPr>
            <p:ph sz="half" idx="1"/>
          </p:nvPr>
        </p:nvSpPr>
        <p:spPr>
          <a:xfrm>
            <a:off x="650669" y="2438400"/>
            <a:ext cx="3330328" cy="3809999"/>
          </a:xfrm>
        </p:spPr>
        <p:txBody>
          <a:bodyPr vert="horz" lIns="91440" tIns="45720" rIns="91440" bIns="45720" rtlCol="0">
            <a:normAutofit fontScale="92500"/>
          </a:bodyPr>
          <a:lstStyle/>
          <a:p>
            <a:r>
              <a:rPr lang="en-US" sz="2400" dirty="0" err="1"/>
              <a:t>Οι</a:t>
            </a:r>
            <a:r>
              <a:rPr lang="en-US" sz="2400" dirty="0"/>
              <a:t> </a:t>
            </a:r>
            <a:r>
              <a:rPr lang="en-US" sz="2400" dirty="0" err="1"/>
              <a:t>Ρωμ</a:t>
            </a:r>
            <a:r>
              <a:rPr lang="en-US" sz="2400" dirty="0"/>
              <a:t>αίοι λογοτέχνες έχουν ελληνικά πρότυπα: </a:t>
            </a:r>
            <a:r>
              <a:rPr lang="en-US" sz="2400" b="1" dirty="0"/>
              <a:t>η ελληνική κωμωδία είναι το πρότυπο του Πλαύτου,</a:t>
            </a:r>
            <a:r>
              <a:rPr lang="en-US" sz="2400" dirty="0"/>
              <a:t> ο </a:t>
            </a:r>
            <a:r>
              <a:rPr lang="en-US" sz="2400" b="1" dirty="0"/>
              <a:t>Όμηρος</a:t>
            </a:r>
            <a:r>
              <a:rPr lang="en-US" sz="2400" dirty="0"/>
              <a:t> εμπνέει τον </a:t>
            </a:r>
            <a:r>
              <a:rPr lang="en-US" sz="2400" b="1" dirty="0"/>
              <a:t>Βεργίλιο</a:t>
            </a:r>
            <a:r>
              <a:rPr lang="en-US" sz="2400" dirty="0"/>
              <a:t>, οι αρχαϊκοί Έλληνες </a:t>
            </a:r>
            <a:r>
              <a:rPr lang="en-US" sz="2400" b="1" dirty="0"/>
              <a:t>λυρικοί τον Οράτιο</a:t>
            </a:r>
            <a:r>
              <a:rPr lang="en-US" sz="2400" dirty="0"/>
              <a:t>, η </a:t>
            </a:r>
            <a:r>
              <a:rPr lang="en-US" sz="2400" b="1" dirty="0"/>
              <a:t>αττική κωμωδία </a:t>
            </a:r>
            <a:r>
              <a:rPr lang="en-US" sz="2400" dirty="0"/>
              <a:t>τον </a:t>
            </a:r>
            <a:r>
              <a:rPr lang="en-US" sz="2400" b="1" dirty="0"/>
              <a:t>Σενέκα</a:t>
            </a:r>
            <a:r>
              <a:rPr lang="en-US" sz="2400" dirty="0"/>
              <a:t>.</a:t>
            </a:r>
          </a:p>
        </p:txBody>
      </p:sp>
    </p:spTree>
    <p:extLst>
      <p:ext uri="{BB962C8B-B14F-4D97-AF65-F5344CB8AC3E}">
        <p14:creationId xmlns:p14="http://schemas.microsoft.com/office/powerpoint/2010/main" val="166303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F469214-5E42-4EB6-741F-22EB1B1D7820}"/>
              </a:ext>
            </a:extLst>
          </p:cNvPr>
          <p:cNvSpPr>
            <a:spLocks noGrp="1"/>
          </p:cNvSpPr>
          <p:nvPr>
            <p:ph type="title"/>
          </p:nvPr>
        </p:nvSpPr>
        <p:spPr>
          <a:xfrm>
            <a:off x="5411931" y="452718"/>
            <a:ext cx="4638903" cy="1400530"/>
          </a:xfrm>
        </p:spPr>
        <p:txBody>
          <a:bodyPr vert="horz" lIns="91440" tIns="45720" rIns="91440" bIns="45720" rtlCol="0" anchor="t">
            <a:normAutofit fontScale="90000"/>
          </a:bodyPr>
          <a:lstStyle/>
          <a:p>
            <a:pPr>
              <a:lnSpc>
                <a:spcPct val="90000"/>
              </a:lnSpc>
            </a:pPr>
            <a:r>
              <a:rPr lang="en-US" sz="2900" dirty="0" err="1"/>
              <a:t>Γενικά</a:t>
            </a:r>
            <a:r>
              <a:rPr lang="en-US" sz="2900" dirty="0"/>
              <a:t> χαρα</a:t>
            </a:r>
            <a:r>
              <a:rPr lang="en-US" sz="2900" dirty="0" err="1"/>
              <a:t>κτηριστικά</a:t>
            </a:r>
            <a:r>
              <a:rPr lang="en-US" sz="2900" dirty="0"/>
              <a:t> </a:t>
            </a:r>
            <a:r>
              <a:rPr lang="en-US" sz="2900" dirty="0" err="1"/>
              <a:t>της</a:t>
            </a:r>
            <a:r>
              <a:rPr lang="en-US" sz="2900" dirty="0"/>
              <a:t> </a:t>
            </a:r>
            <a:r>
              <a:rPr lang="en-US" sz="2900" dirty="0" err="1"/>
              <a:t>ρωμ</a:t>
            </a:r>
            <a:r>
              <a:rPr lang="en-US" sz="2900" dirty="0"/>
              <a:t>αϊκής λογοτεχνίας</a:t>
            </a:r>
            <a:r>
              <a:rPr lang="el-GR" sz="2900" dirty="0"/>
              <a:t>- Προσέγγιση προτύπων</a:t>
            </a:r>
            <a:endParaRPr lang="en-US" sz="2900" dirty="0"/>
          </a:p>
        </p:txBody>
      </p:sp>
      <p:sp>
        <p:nvSpPr>
          <p:cNvPr id="2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Θέση περιεχομένου 5">
            <a:extLst>
              <a:ext uri="{FF2B5EF4-FFF2-40B4-BE49-F238E27FC236}">
                <a16:creationId xmlns:a16="http://schemas.microsoft.com/office/drawing/2014/main" id="{7D1FF6DA-3F49-DCC8-A540-20B388FE2D82}"/>
              </a:ext>
            </a:extLst>
          </p:cNvPr>
          <p:cNvPicPr>
            <a:picLocks noGrp="1" noChangeAspect="1"/>
          </p:cNvPicPr>
          <p:nvPr>
            <p:ph sz="half" idx="2"/>
          </p:nvPr>
        </p:nvPicPr>
        <p:blipFill>
          <a:blip r:embed="rId7"/>
          <a:srcRect l="31201" r="12417" b="-2"/>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7" name="Rectangle 2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35A7E998-1A41-201F-489F-83E87A1400EA}"/>
              </a:ext>
            </a:extLst>
          </p:cNvPr>
          <p:cNvSpPr>
            <a:spLocks noGrp="1"/>
          </p:cNvSpPr>
          <p:nvPr>
            <p:ph sz="half" idx="1"/>
          </p:nvPr>
        </p:nvSpPr>
        <p:spPr>
          <a:xfrm>
            <a:off x="5410950" y="2052918"/>
            <a:ext cx="4638903" cy="4195481"/>
          </a:xfrm>
        </p:spPr>
        <p:txBody>
          <a:bodyPr vert="horz" lIns="91440" tIns="45720" rIns="91440" bIns="45720" rtlCol="0">
            <a:normAutofit fontScale="92500"/>
          </a:bodyPr>
          <a:lstStyle/>
          <a:p>
            <a:r>
              <a:rPr lang="en-US" sz="2000" dirty="0" err="1"/>
              <a:t>Οι</a:t>
            </a:r>
            <a:r>
              <a:rPr lang="en-US" sz="2000" dirty="0"/>
              <a:t> </a:t>
            </a:r>
            <a:r>
              <a:rPr lang="en-US" sz="2000" dirty="0" err="1"/>
              <a:t>Ρωμ</a:t>
            </a:r>
            <a:r>
              <a:rPr lang="en-US" sz="2000" dirty="0"/>
              <a:t>αίοι προσεγγίζουν τα ελληνικά πρότυπα μέσα από τη </a:t>
            </a:r>
            <a:r>
              <a:rPr lang="en-US" sz="2000" b="1" dirty="0"/>
              <a:t>δημιουργική πρόσληψη (imitatio) και τον ανταγωνισμό (aemulatio</a:t>
            </a:r>
            <a:r>
              <a:rPr lang="en-US" sz="2000" dirty="0"/>
              <a:t>).</a:t>
            </a:r>
          </a:p>
          <a:p>
            <a:r>
              <a:rPr lang="en-US" sz="2000" dirty="0" err="1"/>
              <a:t>Αρχικά</a:t>
            </a:r>
            <a:r>
              <a:rPr lang="en-US" sz="2000" dirty="0"/>
              <a:t> </a:t>
            </a:r>
            <a:r>
              <a:rPr lang="en-US" sz="2000" dirty="0" err="1"/>
              <a:t>οι</a:t>
            </a:r>
            <a:r>
              <a:rPr lang="en-US" sz="2000" dirty="0"/>
              <a:t> </a:t>
            </a:r>
            <a:r>
              <a:rPr lang="en-US" sz="2000" dirty="0" err="1"/>
              <a:t>Ρωμ</a:t>
            </a:r>
            <a:r>
              <a:rPr lang="en-US" sz="2000" dirty="0"/>
              <a:t>αίοι λογοτέχνες </a:t>
            </a:r>
            <a:r>
              <a:rPr lang="en-US" sz="2000" b="1" dirty="0"/>
              <a:t>μιμούνται δημιουργικά κυρίως Έλληνες</a:t>
            </a:r>
            <a:r>
              <a:rPr lang="en-US" sz="2000" dirty="0"/>
              <a:t>. </a:t>
            </a:r>
            <a:r>
              <a:rPr lang="en-US" sz="2000" dirty="0" err="1"/>
              <a:t>Αργότερ</a:t>
            </a:r>
            <a:r>
              <a:rPr lang="en-US" sz="2000" dirty="0"/>
              <a:t>α, όμως, στους </a:t>
            </a:r>
            <a:r>
              <a:rPr lang="en-US" sz="2000" b="1" dirty="0"/>
              <a:t>μετακλασικούς χρόνους</a:t>
            </a:r>
            <a:r>
              <a:rPr lang="en-US" sz="2000" dirty="0"/>
              <a:t>, όταν η ρωμαϊκή λογοτεχνία έχει ωριμάσει, οι Ρωμαίοι μιμούνται και </a:t>
            </a:r>
            <a:r>
              <a:rPr lang="en-US" sz="2000" b="1" dirty="0"/>
              <a:t>συναγωνίζονται τους μεγάλους λογοτέχνες της κλασικής Ρώμης, π.χ. </a:t>
            </a:r>
            <a:r>
              <a:rPr lang="en-US" sz="2000" b="1" dirty="0" err="1"/>
              <a:t>τον</a:t>
            </a:r>
            <a:r>
              <a:rPr lang="en-US" sz="2000" b="1" dirty="0"/>
              <a:t> </a:t>
            </a:r>
            <a:r>
              <a:rPr lang="en-US" sz="2000" b="1" dirty="0" err="1"/>
              <a:t>Κικέρων</a:t>
            </a:r>
            <a:r>
              <a:rPr lang="en-US" sz="2000" b="1" dirty="0"/>
              <a:t>α και τον Βεργίλιο.</a:t>
            </a:r>
          </a:p>
        </p:txBody>
      </p:sp>
    </p:spTree>
    <p:extLst>
      <p:ext uri="{BB962C8B-B14F-4D97-AF65-F5344CB8AC3E}">
        <p14:creationId xmlns:p14="http://schemas.microsoft.com/office/powerpoint/2010/main" val="253666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Θέμα του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412</TotalTime>
  <Words>3415</Words>
  <Application>Microsoft Office PowerPoint</Application>
  <PresentationFormat>Ευρεία οθόνη</PresentationFormat>
  <Paragraphs>112</Paragraphs>
  <Slides>42</Slides>
  <Notes>2</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42</vt:i4>
      </vt:variant>
    </vt:vector>
  </HeadingPairs>
  <TitlesOfParts>
    <vt:vector size="47" baseType="lpstr">
      <vt:lpstr>Arial</vt:lpstr>
      <vt:lpstr>Century Gothic</vt:lpstr>
      <vt:lpstr>Wingdings</vt:lpstr>
      <vt:lpstr>Wingdings 3</vt:lpstr>
      <vt:lpstr>Ιόν</vt:lpstr>
      <vt:lpstr>ΕΙΣΑΓΩΓΗ ΛΑΤΙΝΙΚΩΝ Β΄ΛΥΚΕΙΟΥ</vt:lpstr>
      <vt:lpstr>ΛΑΤΙΝΙΚΗ ΓΛΩΣΣΑ ΚΑΙ ΛΟΓΟΤΕΧΝΙΑ Η λατινική γλώσσα</vt:lpstr>
      <vt:lpstr> Η λατινική γλώσσα </vt:lpstr>
      <vt:lpstr>Η λατινική γλώσσα</vt:lpstr>
      <vt:lpstr>Η γένεση της ρωμαϊκής λογοτεχνίας</vt:lpstr>
      <vt:lpstr>Εποχές της ρωμαϊκής λογοτεχνίας</vt:lpstr>
      <vt:lpstr>Γενικά χαρακτηριστικά της ρωμαϊκής λογοτεχνίας</vt:lpstr>
      <vt:lpstr>Γενικά χαρακτηριστικά της ρωμαϊκής λογοτεχνίας- Πρότυπα</vt:lpstr>
      <vt:lpstr>Γενικά χαρακτηριστικά της ρωμαϊκής λογοτεχνίας- Προσέγγιση προτύπων</vt:lpstr>
      <vt:lpstr>Γενικά χαρακτηριστικά της Ρωμαϊκής λογοτεχνίας- Επιλογή προτύπων από όλες τις περιόδους</vt:lpstr>
      <vt:lpstr>Γενικά χαρακτηριστικά της ρωμαϊκής λογοτεχνίας- Χρονολογική εξέλιξη</vt:lpstr>
      <vt:lpstr>Γενικά χαρακτηριστικά της Ρωμαϊκής λογοτεχνίας- Νέα είδη</vt:lpstr>
      <vt:lpstr>Προκλασική εποχή (απαρχές-περ. 100 π.Χ.) Κοινωνική ζωή:</vt:lpstr>
      <vt:lpstr>Προκλασική εποχή (απαρχές-περ. 100 π.Χ.) Κοινωνική ζωή</vt:lpstr>
      <vt:lpstr>Προκλασική εποχή (απαρχές-περ. 100 π.Χ.) Κρατική ισχύς</vt:lpstr>
      <vt:lpstr>Προκλασική εποχή (απαρχές-περ. 100 π.Χ.) Res Publica</vt:lpstr>
      <vt:lpstr>Προκλασική εποχή (απαρχές-περ. 100 π.Χ.) Γράμματα</vt:lpstr>
      <vt:lpstr>Προκλασική εποχή (απαρχές-περ. 100 π.Χ.) Κωμωδία</vt:lpstr>
      <vt:lpstr>Προκλασική εποχή (απαρχές-περ. 100 π.Χ.) Πλαύτος- Τερέντιος</vt:lpstr>
      <vt:lpstr>Προκλασική εποχή (απαρχές-περ. 100 π.Χ.) Τραγωδία</vt:lpstr>
      <vt:lpstr>Προκλασική εποχή (απαρχές-περ. 100 π.Χ.) Έπος</vt:lpstr>
      <vt:lpstr>Προκλασική εποχή (απαρχές-περ. 100 π.Χ.) Σάτιρα</vt:lpstr>
      <vt:lpstr>Προκλασική εποχή (απαρχές-περ. 100 π.Χ.) Πεζογραφία -Κάτωνας</vt:lpstr>
      <vt:lpstr>Κλασική εποχή (περ. 100 π.Χ.-14 μ.Χ). Πολιτικές Συνθήκες</vt:lpstr>
      <vt:lpstr>Κλασική εποχή(περ.100 π.Χ.-14 μ.Χ)- Οκταβιανός</vt:lpstr>
      <vt:lpstr>Κλασική εποχή (περ. 100 π.Χ.-14 μ.Χ.) Απολυταρχία</vt:lpstr>
      <vt:lpstr>Κλασική εποχή (περ. 100 π.Χ.-14 μ.Χ.) Pax Romana</vt:lpstr>
      <vt:lpstr>Κλασική εποχή (περ. 100 π.Χ.-14 μ.Χ.) Κοινωνική ζωή</vt:lpstr>
      <vt:lpstr>Κλασική εποχή (περ. 100 π.Χ.-14 μ.Χ.) Γράμματα</vt:lpstr>
      <vt:lpstr>Η έννοια του κλασικού</vt:lpstr>
      <vt:lpstr>Η ρεπουμπλικανική περίοδος ή οι χρόνοι του Κικέρωνα (100-31 π.Χ.) Πεζογραφία- Ρητορικοί, φιλοσοφικοί λόγοι</vt:lpstr>
      <vt:lpstr>Η ρεπουμπλικανική περίοδος ή οι χρόνοι του Κικέρωνα (100-31 π.Χ.) Πεζογραφία –Στρατιωτικά απομνημονεύματα</vt:lpstr>
      <vt:lpstr>Η ρεπουμπλικανική περίοδος ή οι χρόνοι του Κικέρωνα (100-31 π.Χ.) Πεζογραφία- Ιστορική Μονογραφία</vt:lpstr>
      <vt:lpstr>Η ρεπουμπλικανική περίοδος ή οι χρόνοι του Κικέρωνα (100-31 π.Χ.) Ποίηση- Νεωτερικών</vt:lpstr>
      <vt:lpstr>Η ρεπουμπλικανική περίοδος ή οι χρόνοι του Κικέρωνα (100-31 π.Χ.) Ποίηση - Λυρική</vt:lpstr>
      <vt:lpstr>Η ρεπουμπλικανική περίοδος ή οι χρόνοι του Κικέρωνα (100-31 π.Χ.) Ποίηση- Φιλοσοφικό έπος</vt:lpstr>
      <vt:lpstr> Οι Αυγούστειοι χρόνοι (31 π.Χ.-14 μ.Χ.) Ποίηση Επική</vt:lpstr>
      <vt:lpstr>Οι Αυγούστειοι χρόνοι (31 π.Χ.-14 μ.Χ.) Ποίηση Λυρική</vt:lpstr>
      <vt:lpstr>Οι Αυγούστειοι χρόνοι (31 π.Χ.-14 μ.Χ.) Ποίηση Ελεγειακή</vt:lpstr>
      <vt:lpstr>Οι Αυγούστειοι χρόνοι (31 π.Χ.-14 μ.Χ.) Ποίηση Επική</vt:lpstr>
      <vt:lpstr>Οι Αυγούστειοι χρόνοι (31 π.Χ.-14 μ.Χ.)- Πεζογραφία</vt:lpstr>
      <vt:lpstr>Οι Αυγούστειοι χρόνοι (31 π.Χ.-14 μ.Χ.)- Πεζογραφία Επιστημονική Λογοτεχνία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Αικατερίνη Τσαχτσαρλή</dc:creator>
  <cp:lastModifiedBy>Αικατερίνη Τσαχτσαρλή</cp:lastModifiedBy>
  <cp:revision>10</cp:revision>
  <dcterms:created xsi:type="dcterms:W3CDTF">2024-09-08T17:31:55Z</dcterms:created>
  <dcterms:modified xsi:type="dcterms:W3CDTF">2025-04-26T05:34:42Z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