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496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224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247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8502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721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78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13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976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451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361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20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76A37-B5CF-45F0-B01C-8B620EF78D10}" type="datetimeFigureOut">
              <a:rPr lang="el-GR" smtClean="0"/>
              <a:t>7/4/2025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1CBEA-2849-4888-8EE6-0F98F50460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126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ΠΕΡΙΛΗΨΗ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8170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dirty="0" smtClean="0"/>
              <a:t>Των Νεοελλήνων οι παρέες § 1</a:t>
            </a:r>
            <a:r>
              <a:rPr lang="el-GR" sz="3600" dirty="0" smtClean="0">
                <a:effectLst/>
              </a:rPr>
              <a:t/>
            </a:r>
            <a:br>
              <a:rPr lang="el-GR" sz="3600" dirty="0" smtClean="0">
                <a:effectLst/>
              </a:rPr>
            </a:b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282535"/>
            <a:ext cx="10515600" cy="48944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u="sng" dirty="0" smtClean="0"/>
              <a:t>Οι </a:t>
            </a:r>
            <a:r>
              <a:rPr lang="el-GR" u="sng" dirty="0"/>
              <a:t>σύγχρονοι νέοι</a:t>
            </a:r>
            <a:r>
              <a:rPr lang="el-GR" dirty="0"/>
              <a:t>, </a:t>
            </a:r>
            <a:r>
              <a:rPr lang="el-GR" dirty="0" smtClean="0"/>
              <a:t>[</a:t>
            </a:r>
            <a:r>
              <a:rPr lang="el-GR" i="1" dirty="0" smtClean="0">
                <a:solidFill>
                  <a:srgbClr val="FF0000"/>
                </a:solidFill>
              </a:rPr>
              <a:t>με </a:t>
            </a:r>
            <a:r>
              <a:rPr lang="el-GR" i="1" dirty="0">
                <a:solidFill>
                  <a:srgbClr val="FF0000"/>
                </a:solidFill>
              </a:rPr>
              <a:t>το να </a:t>
            </a:r>
            <a:r>
              <a:rPr lang="el-GR" i="1" dirty="0"/>
              <a:t>έρχονται αντιμέτωποι με την εξαφάνιση ή αλλαγή του χαρακτήρα των πρώην τόπων δημόσιας συνάντησης (όπως η αγορά, οι πλατείες ή τα καφενεία), </a:t>
            </a:r>
            <a:r>
              <a:rPr lang="el-GR" i="1" dirty="0">
                <a:solidFill>
                  <a:srgbClr val="FF0000"/>
                </a:solidFill>
              </a:rPr>
              <a:t>με την</a:t>
            </a:r>
            <a:r>
              <a:rPr lang="el-GR" i="1" dirty="0"/>
              <a:t> ψηφιακή τεχνολογία να επιφέρει την εξαφάνιση της απτής εγγύτητας μεταξύ των ανθρωπίνων υπάρξεων και τέλος, </a:t>
            </a:r>
            <a:r>
              <a:rPr lang="el-GR" i="1" dirty="0">
                <a:solidFill>
                  <a:srgbClr val="FF0000"/>
                </a:solidFill>
              </a:rPr>
              <a:t>με την </a:t>
            </a:r>
            <a:r>
              <a:rPr lang="el-GR" i="1" dirty="0"/>
              <a:t>παρακμή της δημόσιας ηθικής</a:t>
            </a:r>
            <a:r>
              <a:rPr lang="el-GR" dirty="0" smtClean="0"/>
              <a:t>,] </a:t>
            </a:r>
            <a:r>
              <a:rPr lang="el-GR" u="sng" dirty="0"/>
              <a:t>καταλήγουν να εμφορούνται από μια νέου τύπου ηθογενετική ηθική</a:t>
            </a:r>
            <a:r>
              <a:rPr lang="el-GR" dirty="0"/>
              <a:t>, </a:t>
            </a:r>
            <a:r>
              <a:rPr lang="el-GR" dirty="0" smtClean="0"/>
              <a:t>[</a:t>
            </a:r>
            <a:r>
              <a:rPr lang="el-GR" dirty="0" smtClean="0">
                <a:solidFill>
                  <a:srgbClr val="FF0000"/>
                </a:solidFill>
              </a:rPr>
              <a:t>από </a:t>
            </a:r>
            <a:r>
              <a:rPr lang="el-GR" dirty="0">
                <a:solidFill>
                  <a:srgbClr val="FF0000"/>
                </a:solidFill>
              </a:rPr>
              <a:t>την οποία </a:t>
            </a:r>
            <a:r>
              <a:rPr lang="el-GR" dirty="0"/>
              <a:t>απουσιάζει η ανάληψη ευθύνης του ενός απέναντι στον κάθε άλλον</a:t>
            </a:r>
            <a:r>
              <a:rPr lang="el-GR" dirty="0" smtClean="0"/>
              <a:t>.] </a:t>
            </a:r>
            <a:r>
              <a:rPr lang="el-GR" u="sng" dirty="0"/>
              <a:t>Οι φίλοι από σύντροφοι καρδιακοί μεταβάλλονται σε ευκαιριακή, και γι’ αυτό προσωρινή, «παρέα» </a:t>
            </a:r>
            <a:r>
              <a:rPr lang="el-GR" dirty="0" smtClean="0"/>
              <a:t>[</a:t>
            </a:r>
            <a:r>
              <a:rPr lang="el-GR" strike="sngStrike" dirty="0" smtClean="0"/>
              <a:t>σε </a:t>
            </a:r>
            <a:r>
              <a:rPr lang="el-GR" strike="sngStrike" dirty="0"/>
              <a:t>ένα κοινό ταξίδι προς το άγνωστο, όπου δεν υπάρχει ούτε νόστος ούτε </a:t>
            </a:r>
            <a:r>
              <a:rPr lang="el-GR" strike="sngStrike" dirty="0" smtClean="0"/>
              <a:t>άφιξη</a:t>
            </a:r>
            <a:r>
              <a:rPr lang="el-GR" dirty="0" smtClean="0"/>
              <a:t>]. [</a:t>
            </a:r>
            <a:r>
              <a:rPr lang="el-GR" dirty="0" smtClean="0">
                <a:solidFill>
                  <a:srgbClr val="FF0000"/>
                </a:solidFill>
              </a:rPr>
              <a:t>Σε </a:t>
            </a:r>
            <a:r>
              <a:rPr lang="el-GR" dirty="0">
                <a:solidFill>
                  <a:srgbClr val="FF0000"/>
                </a:solidFill>
              </a:rPr>
              <a:t>έναν κόσμο όπου η </a:t>
            </a:r>
            <a:r>
              <a:rPr lang="el-GR" dirty="0"/>
              <a:t>μετά θάνατον ζωή εμποτίστηκε από το πνεύμα της αμφιβολίας </a:t>
            </a:r>
            <a:r>
              <a:rPr lang="el-GR" dirty="0">
                <a:solidFill>
                  <a:srgbClr val="FF0000"/>
                </a:solidFill>
              </a:rPr>
              <a:t>και η</a:t>
            </a:r>
            <a:r>
              <a:rPr lang="el-GR" dirty="0"/>
              <a:t> πολιτική </a:t>
            </a:r>
            <a:r>
              <a:rPr lang="el-GR" dirty="0">
                <a:solidFill>
                  <a:srgbClr val="FF0000"/>
                </a:solidFill>
              </a:rPr>
              <a:t>και ο</a:t>
            </a:r>
            <a:r>
              <a:rPr lang="el-GR" dirty="0"/>
              <a:t> νόμος εκλήθησαν για να ρυθμίσουν χωρίς κανένα ηθικό έρεισμα τις κοινωνικές σχέσεις</a:t>
            </a:r>
            <a:r>
              <a:rPr lang="el-GR" dirty="0" smtClean="0"/>
              <a:t>,] </a:t>
            </a:r>
            <a:r>
              <a:rPr lang="el-GR" u="sng" dirty="0"/>
              <a:t>η προσωπική φιλία, για όσο διαρκεί, περιορίζεται να λειτουργεί μέσα στον κύκλο της παρέας, γινόμενη κατανοητή ως καταφύγιο παρηγορητικό του </a:t>
            </a:r>
            <a:r>
              <a:rPr lang="el-GR" u="sng" dirty="0" smtClean="0"/>
              <a:t>βίου</a:t>
            </a:r>
            <a:r>
              <a:rPr lang="el-GR" dirty="0" smtClean="0"/>
              <a:t>.</a:t>
            </a:r>
            <a:endParaRPr lang="el-GR" dirty="0"/>
          </a:p>
          <a:p>
            <a:pPr marL="0" indent="0" algn="just">
              <a:buNone/>
            </a:pPr>
            <a:endParaRPr lang="el-G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184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15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dirty="0" smtClean="0"/>
              <a:t>Των </a:t>
            </a:r>
            <a:r>
              <a:rPr lang="el-GR" sz="3600" b="1" dirty="0"/>
              <a:t>Νεοελλήνων οι παρέες § </a:t>
            </a:r>
            <a:r>
              <a:rPr lang="el-GR" sz="3600" b="1" dirty="0" smtClean="0"/>
              <a:t>2</a:t>
            </a:r>
            <a:r>
              <a:rPr lang="el-GR" sz="3600" dirty="0"/>
              <a:t/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013181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l-GR" sz="2000" u="sng" dirty="0">
                <a:solidFill>
                  <a:srgbClr val="0070C0"/>
                </a:solidFill>
              </a:rPr>
              <a:t>Στην παρέα</a:t>
            </a:r>
            <a:r>
              <a:rPr lang="el-GR" sz="2000" dirty="0">
                <a:solidFill>
                  <a:srgbClr val="0070C0"/>
                </a:solidFill>
              </a:rPr>
              <a:t>, </a:t>
            </a:r>
            <a:r>
              <a:rPr lang="el-GR" sz="2000" dirty="0" smtClean="0">
                <a:solidFill>
                  <a:prstClr val="black"/>
                </a:solidFill>
              </a:rPr>
              <a:t>[</a:t>
            </a:r>
            <a:r>
              <a:rPr lang="el-GR" sz="2000" strike="sngStrike" dirty="0" smtClean="0">
                <a:solidFill>
                  <a:prstClr val="black"/>
                </a:solidFill>
              </a:rPr>
              <a:t>σ</a:t>
            </a:r>
            <a:r>
              <a:rPr lang="el-GR" sz="2000" strike="sngStrike" dirty="0">
                <a:solidFill>
                  <a:prstClr val="black"/>
                </a:solidFill>
              </a:rPr>
              <a:t>’ έναν άτυπο κοινωνικό κύκλο του «εμείς</a:t>
            </a:r>
            <a:r>
              <a:rPr lang="el-GR" sz="2000" strike="sngStrike" dirty="0" smtClean="0">
                <a:solidFill>
                  <a:prstClr val="black"/>
                </a:solidFill>
              </a:rPr>
              <a:t>»,</a:t>
            </a:r>
            <a:r>
              <a:rPr lang="el-GR" sz="2000" dirty="0" smtClean="0">
                <a:solidFill>
                  <a:prstClr val="black"/>
                </a:solidFill>
              </a:rPr>
              <a:t>] </a:t>
            </a:r>
            <a:r>
              <a:rPr lang="el-GR" sz="2000" u="sng" dirty="0">
                <a:solidFill>
                  <a:srgbClr val="0070C0"/>
                </a:solidFill>
              </a:rPr>
              <a:t>ο νεαρός Έλληνας ποθεί να ανεύρει </a:t>
            </a:r>
            <a:r>
              <a:rPr lang="el-GR" sz="2000" dirty="0">
                <a:solidFill>
                  <a:srgbClr val="0070C0"/>
                </a:solidFill>
              </a:rPr>
              <a:t>την </a:t>
            </a:r>
            <a:r>
              <a:rPr lang="el-GR" sz="2000" u="sng" dirty="0">
                <a:solidFill>
                  <a:srgbClr val="0070C0"/>
                </a:solidFill>
              </a:rPr>
              <a:t>αναγκαία για την ύπαρξή του θαλπωρή</a:t>
            </a:r>
            <a:r>
              <a:rPr lang="el-GR" sz="2000" dirty="0">
                <a:solidFill>
                  <a:prstClr val="black"/>
                </a:solidFill>
              </a:rPr>
              <a:t>. </a:t>
            </a:r>
            <a:r>
              <a:rPr lang="el-GR" sz="2000" dirty="0">
                <a:solidFill>
                  <a:srgbClr val="FF0000"/>
                </a:solidFill>
              </a:rPr>
              <a:t>Γι’ αυτό και η παρέα</a:t>
            </a:r>
            <a:r>
              <a:rPr lang="el-GR" sz="2000" dirty="0">
                <a:solidFill>
                  <a:prstClr val="black"/>
                </a:solidFill>
              </a:rPr>
              <a:t>, </a:t>
            </a:r>
            <a:r>
              <a:rPr lang="el-GR" sz="2000" dirty="0" smtClean="0">
                <a:solidFill>
                  <a:prstClr val="black"/>
                </a:solidFill>
              </a:rPr>
              <a:t>[</a:t>
            </a:r>
            <a:r>
              <a:rPr lang="el-GR" sz="2000" strike="sngStrike" dirty="0" smtClean="0">
                <a:solidFill>
                  <a:prstClr val="black"/>
                </a:solidFill>
              </a:rPr>
              <a:t>με </a:t>
            </a:r>
            <a:r>
              <a:rPr lang="el-GR" sz="2000" strike="sngStrike" dirty="0">
                <a:solidFill>
                  <a:prstClr val="black"/>
                </a:solidFill>
              </a:rPr>
              <a:t>το να επιτρέπει στο άτομο να διατηρεί ζωντανά τα συστατικά αγαθά του φιλότιμου</a:t>
            </a:r>
            <a:r>
              <a:rPr lang="el-GR" sz="2000" dirty="0" smtClean="0">
                <a:solidFill>
                  <a:prstClr val="black"/>
                </a:solidFill>
              </a:rPr>
              <a:t>,] </a:t>
            </a:r>
            <a:r>
              <a:rPr lang="el-GR" sz="2000" dirty="0">
                <a:solidFill>
                  <a:srgbClr val="FF0000"/>
                </a:solidFill>
              </a:rPr>
              <a:t>εμφανίζεται ως υποκατάστατο της παραδοσιακής κοινότητας</a:t>
            </a:r>
            <a:r>
              <a:rPr lang="el-GR" sz="2000" dirty="0">
                <a:solidFill>
                  <a:prstClr val="black"/>
                </a:solidFill>
              </a:rPr>
              <a:t>. </a:t>
            </a:r>
            <a:r>
              <a:rPr lang="el-GR" sz="2000" dirty="0" smtClean="0">
                <a:solidFill>
                  <a:prstClr val="black"/>
                </a:solidFill>
              </a:rPr>
              <a:t>[</a:t>
            </a:r>
            <a:r>
              <a:rPr lang="el-GR" sz="2000" dirty="0" smtClean="0">
                <a:solidFill>
                  <a:srgbClr val="FF0000"/>
                </a:solidFill>
              </a:rPr>
              <a:t>Ζυμωμένη</a:t>
            </a:r>
            <a:r>
              <a:rPr lang="el-GR" sz="2000" dirty="0" smtClean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με αναμνήσεις από παρελθόντες χώρους κοινωνικότητας, όπως η γειτονιά, το χωριό, το σχολείο, ο στρατός, </a:t>
            </a:r>
            <a:r>
              <a:rPr lang="el-GR" sz="2000" dirty="0">
                <a:solidFill>
                  <a:srgbClr val="FF0000"/>
                </a:solidFill>
              </a:rPr>
              <a:t>σχηματισμένη</a:t>
            </a:r>
            <a:r>
              <a:rPr lang="el-GR" sz="2000" dirty="0">
                <a:solidFill>
                  <a:prstClr val="black"/>
                </a:solidFill>
              </a:rPr>
              <a:t> από χαρακτηριστικά ομοιότητας οφειλόμενα στην ηλικία και στις εκπαιδευτικές και εργασιακές εμπειρίες, αλλά και στα κοινά ενδιαφέροντα για την πολιτική, την επιστήμη ή την τέχνη ή και από </a:t>
            </a:r>
            <a:r>
              <a:rPr lang="el-GR" sz="2000" dirty="0" err="1">
                <a:solidFill>
                  <a:prstClr val="black"/>
                </a:solidFill>
              </a:rPr>
              <a:t>μιαν</a:t>
            </a:r>
            <a:r>
              <a:rPr lang="el-GR" sz="2000" dirty="0">
                <a:solidFill>
                  <a:prstClr val="black"/>
                </a:solidFill>
              </a:rPr>
              <a:t> ομοιότητα </a:t>
            </a:r>
            <a:r>
              <a:rPr lang="el-GR" sz="2000" u="sng" dirty="0">
                <a:solidFill>
                  <a:prstClr val="black"/>
                </a:solidFill>
              </a:rPr>
              <a:t>παραχθείσα</a:t>
            </a:r>
            <a:r>
              <a:rPr lang="el-GR" sz="2000" dirty="0">
                <a:solidFill>
                  <a:prstClr val="black"/>
                </a:solidFill>
              </a:rPr>
              <a:t> από τα ίδια ερωτικά </a:t>
            </a:r>
            <a:r>
              <a:rPr lang="el-GR" sz="2000" dirty="0" smtClean="0">
                <a:solidFill>
                  <a:prstClr val="black"/>
                </a:solidFill>
              </a:rPr>
              <a:t>βιώματα], </a:t>
            </a:r>
            <a:r>
              <a:rPr lang="el-GR" sz="2000" u="sng" dirty="0">
                <a:solidFill>
                  <a:srgbClr val="7030A0"/>
                </a:solidFill>
              </a:rPr>
              <a:t>η παρέα αποτελεί προνομιακό χώρο συνεύρεσης του ατόμου με τους </a:t>
            </a:r>
            <a:r>
              <a:rPr lang="el-GR" sz="2000" u="sng" dirty="0" err="1">
                <a:solidFill>
                  <a:srgbClr val="7030A0"/>
                </a:solidFill>
              </a:rPr>
              <a:t>ομοίους</a:t>
            </a:r>
            <a:r>
              <a:rPr lang="el-GR" sz="2000" u="sng" dirty="0">
                <a:solidFill>
                  <a:srgbClr val="7030A0"/>
                </a:solidFill>
              </a:rPr>
              <a:t> άλλους.</a:t>
            </a:r>
          </a:p>
          <a:p>
            <a:pPr marL="0" lvl="0" indent="0" algn="just">
              <a:buNone/>
            </a:pPr>
            <a:r>
              <a:rPr lang="el-GR" sz="2000" dirty="0" smtClean="0">
                <a:solidFill>
                  <a:prstClr val="black"/>
                </a:solidFill>
              </a:rPr>
              <a:t>Τα </a:t>
            </a:r>
            <a:r>
              <a:rPr lang="el-GR" sz="2000" dirty="0">
                <a:solidFill>
                  <a:prstClr val="black"/>
                </a:solidFill>
              </a:rPr>
              <a:t>προαναφερθέντα </a:t>
            </a:r>
            <a:r>
              <a:rPr lang="el-GR" sz="2000" dirty="0">
                <a:solidFill>
                  <a:srgbClr val="0070C0"/>
                </a:solidFill>
              </a:rPr>
              <a:t>στοιχεία ομοιότητας</a:t>
            </a:r>
            <a:r>
              <a:rPr lang="el-GR" sz="2000" dirty="0">
                <a:solidFill>
                  <a:prstClr val="black"/>
                </a:solidFill>
              </a:rPr>
              <a:t>, </a:t>
            </a:r>
            <a:r>
              <a:rPr lang="el-GR" sz="2000" dirty="0" smtClean="0">
                <a:solidFill>
                  <a:prstClr val="black"/>
                </a:solidFill>
              </a:rPr>
              <a:t>[</a:t>
            </a:r>
            <a:r>
              <a:rPr lang="el-GR" sz="2000" strike="sngStrike" dirty="0" smtClean="0">
                <a:solidFill>
                  <a:prstClr val="black"/>
                </a:solidFill>
              </a:rPr>
              <a:t>καίτοι </a:t>
            </a:r>
            <a:r>
              <a:rPr lang="el-GR" sz="2000" strike="sngStrike" dirty="0">
                <a:solidFill>
                  <a:prstClr val="black"/>
                </a:solidFill>
              </a:rPr>
              <a:t>δεν σχετίζονται με κοινούς ηθικούς προσανατολισμούς, εν </a:t>
            </a:r>
            <a:r>
              <a:rPr lang="el-GR" sz="2000" strike="sngStrike" dirty="0" smtClean="0">
                <a:solidFill>
                  <a:prstClr val="black"/>
                </a:solidFill>
              </a:rPr>
              <a:t>τούτοις</a:t>
            </a:r>
            <a:r>
              <a:rPr lang="el-GR" sz="2000" dirty="0" smtClean="0">
                <a:solidFill>
                  <a:prstClr val="black"/>
                </a:solidFill>
              </a:rPr>
              <a:t>] </a:t>
            </a:r>
            <a:r>
              <a:rPr lang="el-GR" sz="2000" dirty="0" smtClean="0">
                <a:solidFill>
                  <a:srgbClr val="0070C0"/>
                </a:solidFill>
              </a:rPr>
              <a:t>είναι αρκετά ισχυρά ώστε, αφενός </a:t>
            </a:r>
            <a:r>
              <a:rPr lang="el-GR" sz="2000" u="sng" dirty="0" smtClean="0">
                <a:solidFill>
                  <a:prstClr val="black"/>
                </a:solidFill>
              </a:rPr>
              <a:t>να </a:t>
            </a:r>
            <a:r>
              <a:rPr lang="el-GR" sz="2000" u="sng" dirty="0">
                <a:solidFill>
                  <a:prstClr val="black"/>
                </a:solidFill>
              </a:rPr>
              <a:t>προκαλούν συναισθήματα συμπάθειας και εμπιστοσύνης </a:t>
            </a:r>
            <a:r>
              <a:rPr lang="el-GR" sz="2000" u="sng" dirty="0" smtClean="0">
                <a:solidFill>
                  <a:prstClr val="black"/>
                </a:solidFill>
              </a:rPr>
              <a:t>ανάμεσα </a:t>
            </a:r>
            <a:r>
              <a:rPr lang="el-GR" sz="2000" u="sng" dirty="0">
                <a:solidFill>
                  <a:prstClr val="black"/>
                </a:solidFill>
              </a:rPr>
              <a:t>στα μέλη της παρέας </a:t>
            </a:r>
            <a:r>
              <a:rPr lang="el-GR" sz="2000" dirty="0">
                <a:solidFill>
                  <a:srgbClr val="0070C0"/>
                </a:solidFill>
              </a:rPr>
              <a:t>και, αφετέρου </a:t>
            </a:r>
            <a:r>
              <a:rPr lang="el-GR" sz="2000" u="sng" dirty="0">
                <a:solidFill>
                  <a:prstClr val="black"/>
                </a:solidFill>
              </a:rPr>
              <a:t>να ενισχύουν την </a:t>
            </a:r>
            <a:r>
              <a:rPr lang="el-GR" sz="2000" u="sng" dirty="0">
                <a:solidFill>
                  <a:srgbClr val="FF0000"/>
                </a:solidFill>
              </a:rPr>
              <a:t>αυτοεκτίμηση</a:t>
            </a:r>
            <a:r>
              <a:rPr lang="el-GR" sz="2000" u="sng" dirty="0">
                <a:solidFill>
                  <a:prstClr val="black"/>
                </a:solidFill>
              </a:rPr>
              <a:t> των φίλων, καθώς εντός της παρέας νοιώθουν μεταξύ τους </a:t>
            </a:r>
            <a:r>
              <a:rPr lang="el-GR" sz="2000" u="sng" dirty="0">
                <a:solidFill>
                  <a:srgbClr val="FF0000"/>
                </a:solidFill>
              </a:rPr>
              <a:t>ίσοι</a:t>
            </a:r>
            <a:r>
              <a:rPr lang="el-GR" sz="2000" u="sng" dirty="0">
                <a:solidFill>
                  <a:prstClr val="black"/>
                </a:solidFill>
              </a:rPr>
              <a:t>, περιφρονώντας ή υποτιμώντας τους έξω, ιδίως όσους είναι ανώτεροι, κατώτεροι ή διαφορετικοί</a:t>
            </a:r>
            <a:r>
              <a:rPr lang="el-GR" sz="2000" dirty="0">
                <a:solidFill>
                  <a:prstClr val="black"/>
                </a:solidFill>
              </a:rPr>
              <a:t>. Η </a:t>
            </a:r>
            <a:r>
              <a:rPr lang="el-GR" sz="2000" dirty="0">
                <a:solidFill>
                  <a:srgbClr val="FF0000"/>
                </a:solidFill>
              </a:rPr>
              <a:t>ισότητα</a:t>
            </a:r>
            <a:r>
              <a:rPr lang="el-GR" sz="2000" dirty="0">
                <a:solidFill>
                  <a:prstClr val="black"/>
                </a:solidFill>
              </a:rPr>
              <a:t>, από </a:t>
            </a:r>
            <a:r>
              <a:rPr lang="el-GR" sz="2000" dirty="0" err="1">
                <a:solidFill>
                  <a:prstClr val="black"/>
                </a:solidFill>
              </a:rPr>
              <a:t>αξιακό</a:t>
            </a:r>
            <a:r>
              <a:rPr lang="el-GR" sz="2000" dirty="0">
                <a:solidFill>
                  <a:prstClr val="black"/>
                </a:solidFill>
              </a:rPr>
              <a:t> μέγεθος του πολιτικού και κοινωνικού πεδίου, έχει μεταφερθεί -όπως και στη φιλία- στον </a:t>
            </a:r>
            <a:r>
              <a:rPr lang="el-GR" sz="2000" dirty="0">
                <a:solidFill>
                  <a:srgbClr val="FF0000"/>
                </a:solidFill>
              </a:rPr>
              <a:t>ψυχικό χώρο </a:t>
            </a:r>
            <a:r>
              <a:rPr lang="el-GR" sz="2000" dirty="0">
                <a:solidFill>
                  <a:prstClr val="black"/>
                </a:solidFill>
              </a:rPr>
              <a:t>κι αυτό είναι ένα από τα πλεονεκτήματα της παρέας.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31967217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426</Words>
  <Application>Microsoft Office PowerPoint</Application>
  <PresentationFormat>Ευρεία οθόνη</PresentationFormat>
  <Paragraphs>6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ΠΕΡΙΛΗΨΗ</vt:lpstr>
      <vt:lpstr> Των Νεοελλήνων οι παρέες § 1 </vt:lpstr>
      <vt:lpstr> Των Νεοελλήνων οι παρέες § 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ΠΕΡΙΛΗΨΗ</dc:title>
  <dc:creator>teacher</dc:creator>
  <cp:lastModifiedBy>teacher</cp:lastModifiedBy>
  <cp:revision>2</cp:revision>
  <dcterms:created xsi:type="dcterms:W3CDTF">2025-04-07T09:16:32Z</dcterms:created>
  <dcterms:modified xsi:type="dcterms:W3CDTF">2025-04-07T09:32:16Z</dcterms:modified>
</cp:coreProperties>
</file>