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61" r:id="rId3"/>
    <p:sldId id="257" r:id="rId4"/>
    <p:sldId id="258" r:id="rId5"/>
    <p:sldId id="259" r:id="rId6"/>
    <p:sldId id="260" r:id="rId7"/>
    <p:sldId id="262" r:id="rId8"/>
    <p:sldId id="264" r:id="rId9"/>
    <p:sldId id="269" r:id="rId10"/>
    <p:sldId id="263" r:id="rId11"/>
    <p:sldId id="265" r:id="rId12"/>
    <p:sldId id="267" r:id="rId13"/>
    <p:sldId id="268" r:id="rId14"/>
    <p:sldId id="270" r:id="rId15"/>
    <p:sldId id="271" r:id="rId16"/>
    <p:sldId id="272" r:id="rId17"/>
    <p:sldId id="273" r:id="rId18"/>
    <p:sldId id="277" r:id="rId19"/>
    <p:sldId id="274" r:id="rId20"/>
    <p:sldId id="275" r:id="rId21"/>
    <p:sldId id="276" r:id="rId2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l-GR" smtClean="0"/>
              <a:t>Στυλ κύριου τίτλου</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F2853615-BFDE-46DE-814C-47EC6EF6D371}" type="datetimeFigureOut">
              <a:rPr lang="el-GR" smtClean="0"/>
              <a:t>20/11/2025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F2853615-BFDE-46DE-814C-47EC6EF6D371}" type="datetimeFigureOut">
              <a:rPr lang="el-GR" smtClean="0"/>
              <a:t>20/11/2025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F2853615-BFDE-46DE-814C-47EC6EF6D371}" type="datetimeFigureOut">
              <a:rPr lang="el-GR" smtClean="0"/>
              <a:t>20/11/2025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F2853615-BFDE-46DE-814C-47EC6EF6D371}" type="datetimeFigureOut">
              <a:rPr lang="el-GR" smtClean="0"/>
              <a:t>20/11/2025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l-GR" smtClean="0"/>
              <a:t>Στυλ κύριου τίτλου</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F2853615-BFDE-46DE-814C-47EC6EF6D371}" type="datetimeFigureOut">
              <a:rPr lang="el-GR" smtClean="0"/>
              <a:t>20/11/2025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Date Placeholder 4"/>
          <p:cNvSpPr>
            <a:spLocks noGrp="1"/>
          </p:cNvSpPr>
          <p:nvPr>
            <p:ph type="dt" sz="half" idx="10"/>
          </p:nvPr>
        </p:nvSpPr>
        <p:spPr/>
        <p:txBody>
          <a:bodyPr/>
          <a:lstStyle/>
          <a:p>
            <a:fld id="{F2853615-BFDE-46DE-814C-47EC6EF6D371}" type="datetimeFigureOut">
              <a:rPr lang="el-GR" smtClean="0"/>
              <a:t>20/11/2025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Date Placeholder 6"/>
          <p:cNvSpPr>
            <a:spLocks noGrp="1"/>
          </p:cNvSpPr>
          <p:nvPr>
            <p:ph type="dt" sz="half" idx="10"/>
          </p:nvPr>
        </p:nvSpPr>
        <p:spPr/>
        <p:txBody>
          <a:bodyPr/>
          <a:lstStyle/>
          <a:p>
            <a:fld id="{F2853615-BFDE-46DE-814C-47EC6EF6D371}" type="datetimeFigureOut">
              <a:rPr lang="el-GR" smtClean="0"/>
              <a:t>20/11/2025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F2853615-BFDE-46DE-814C-47EC6EF6D371}" type="datetimeFigureOut">
              <a:rPr lang="el-GR" smtClean="0"/>
              <a:t>20/11/2025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853615-BFDE-46DE-814C-47EC6EF6D371}" type="datetimeFigureOut">
              <a:rPr lang="el-GR" smtClean="0"/>
              <a:t>20/11/2025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l-GR" smtClean="0"/>
              <a:t>Στυλ κύριου τίτλου</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F2853615-BFDE-46DE-814C-47EC6EF6D371}" type="datetimeFigureOut">
              <a:rPr lang="el-GR" smtClean="0"/>
              <a:t>20/11/2025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l-GR" smtClean="0"/>
              <a:t>Στυλ κύριου τίτλου</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F2853615-BFDE-46DE-814C-47EC6EF6D371}" type="datetimeFigureOut">
              <a:rPr lang="el-GR" smtClean="0"/>
              <a:t>20/11/2025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F2853615-BFDE-46DE-814C-47EC6EF6D371}" type="datetimeFigureOut">
              <a:rPr lang="el-GR" smtClean="0"/>
              <a:t>20/11/2025</a:t>
            </a:fld>
            <a:endParaRPr lang="el-GR"/>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l-GR"/>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3DF53439-851E-44AD-84B1-B6BFC3D0C743}" type="slidenum">
              <a:rPr lang="el-GR" smtClean="0"/>
              <a:t>‹#›</a:t>
            </a:fld>
            <a:endParaRPr lang="el-G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youtube.com/watch?v=mXrzvz4i1o8"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smtClean="0"/>
              <a:t>ΗΘΙΚΗ</a:t>
            </a:r>
            <a:endParaRPr lang="el-GR" dirty="0"/>
          </a:p>
        </p:txBody>
      </p:sp>
    </p:spTree>
    <p:extLst>
      <p:ext uri="{BB962C8B-B14F-4D97-AF65-F5344CB8AC3E}">
        <p14:creationId xmlns:p14="http://schemas.microsoft.com/office/powerpoint/2010/main" val="33976188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1196752"/>
            <a:ext cx="8229600" cy="4929411"/>
          </a:xfrm>
        </p:spPr>
        <p:txBody>
          <a:bodyPr/>
          <a:lstStyle/>
          <a:p>
            <a:r>
              <a:rPr lang="el-GR" dirty="0"/>
              <a:t>Ένας συμμαθητής σας βρίσκει ξεχασμένα πάνω στην έδρα του καθηγητή τα θέματα του αυριανού διαγωνίσματος των μαθηματικών. </a:t>
            </a:r>
            <a:endParaRPr lang="el-GR" dirty="0" smtClean="0"/>
          </a:p>
          <a:p>
            <a:endParaRPr lang="el-GR" dirty="0"/>
          </a:p>
          <a:p>
            <a:pPr marL="0" indent="0">
              <a:buNone/>
            </a:pPr>
            <a:r>
              <a:rPr lang="el-GR" dirty="0" smtClean="0"/>
              <a:t>Τι </a:t>
            </a:r>
            <a:r>
              <a:rPr lang="el-GR" dirty="0"/>
              <a:t>πρέπει να κάνει αν είναι ένας γνήσιος ωφελιμιστής;</a:t>
            </a:r>
            <a:endParaRPr lang="el-GR" dirty="0"/>
          </a:p>
        </p:txBody>
      </p:sp>
    </p:spTree>
    <p:extLst>
      <p:ext uri="{BB962C8B-B14F-4D97-AF65-F5344CB8AC3E}">
        <p14:creationId xmlns:p14="http://schemas.microsoft.com/office/powerpoint/2010/main" val="20917085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r>
              <a:rPr lang="el-GR" dirty="0" smtClean="0"/>
              <a:t>1. Τα μοιράζεται με τους κολλητούς του.</a:t>
            </a:r>
          </a:p>
          <a:p>
            <a:r>
              <a:rPr lang="el-GR" dirty="0" smtClean="0"/>
              <a:t>2. Τα ανεβάζει σε ομαδική στο </a:t>
            </a:r>
            <a:r>
              <a:rPr lang="en-US" dirty="0" smtClean="0"/>
              <a:t>Viber</a:t>
            </a:r>
            <a:r>
              <a:rPr lang="el-GR" dirty="0" smtClean="0"/>
              <a:t>  για να τα δει όλο το σχολείο.</a:t>
            </a:r>
          </a:p>
          <a:p>
            <a:r>
              <a:rPr lang="el-GR" dirty="0" smtClean="0"/>
              <a:t>3. Τα παραδίδει στον καθηγητή του.</a:t>
            </a:r>
          </a:p>
          <a:p>
            <a:r>
              <a:rPr lang="el-GR" dirty="0" smtClean="0"/>
              <a:t>4. Τα κρατά για τον εαυτό του και παίρνει το πρώτο 20ρι του τετραμήνου.</a:t>
            </a:r>
            <a:endParaRPr lang="el-GR" dirty="0"/>
          </a:p>
        </p:txBody>
      </p:sp>
    </p:spTree>
    <p:extLst>
      <p:ext uri="{BB962C8B-B14F-4D97-AF65-F5344CB8AC3E}">
        <p14:creationId xmlns:p14="http://schemas.microsoft.com/office/powerpoint/2010/main" val="18369221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r>
              <a:rPr lang="el-GR" dirty="0" smtClean="0"/>
              <a:t>1. Τα μοιράζεται με τους κολλητούς του.</a:t>
            </a:r>
          </a:p>
          <a:p>
            <a:r>
              <a:rPr lang="el-GR" dirty="0" smtClean="0"/>
              <a:t>2. Τα ανεβάζει σε ομαδική στο </a:t>
            </a:r>
            <a:r>
              <a:rPr lang="en-US" dirty="0" smtClean="0"/>
              <a:t>Viber</a:t>
            </a:r>
            <a:r>
              <a:rPr lang="el-GR" dirty="0" smtClean="0"/>
              <a:t>  για να τα δει όλο το σχολείο.</a:t>
            </a:r>
          </a:p>
          <a:p>
            <a:r>
              <a:rPr lang="el-GR" dirty="0" smtClean="0"/>
              <a:t>3. Τα παραδίδει στον καθηγητή του.</a:t>
            </a:r>
          </a:p>
          <a:p>
            <a:r>
              <a:rPr lang="el-GR" dirty="0" smtClean="0"/>
              <a:t>4. Τα κρατά για τον εαυτό του και παίρνει το πρώτο 20ρι του τετραμήνου.</a:t>
            </a:r>
            <a:endParaRPr lang="el-GR" dirty="0"/>
          </a:p>
        </p:txBody>
      </p:sp>
    </p:spTree>
    <p:extLst>
      <p:ext uri="{BB962C8B-B14F-4D97-AF65-F5344CB8AC3E}">
        <p14:creationId xmlns:p14="http://schemas.microsoft.com/office/powerpoint/2010/main" val="15839276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23260" y="188640"/>
            <a:ext cx="8712968" cy="6741368"/>
          </a:xfrm>
        </p:spPr>
        <p:txBody>
          <a:bodyPr>
            <a:normAutofit fontScale="77500" lnSpcReduction="20000"/>
          </a:bodyPr>
          <a:lstStyle/>
          <a:p>
            <a:r>
              <a:rPr lang="el-GR" dirty="0" smtClean="0"/>
              <a:t>1. Τα μοιράζεται με τους κολλητούς του.</a:t>
            </a:r>
          </a:p>
          <a:p>
            <a:pPr marL="0" indent="0">
              <a:buNone/>
            </a:pPr>
            <a:r>
              <a:rPr lang="el-GR" sz="2600" dirty="0">
                <a:solidFill>
                  <a:schemeClr val="accent2">
                    <a:lumMod val="75000"/>
                  </a:schemeClr>
                </a:solidFill>
              </a:rPr>
              <a:t>Λάθος! Αν και μεγιστοποιείται η ευτυχία ενός συνόλου ανθρώπων και ενδυναμώνεται η φιλία μεταξύ αυτής της παρέας, χάνονται οι αξίες της αξιοκρατίας και του εκπαιδευτικού έργου</a:t>
            </a:r>
            <a:r>
              <a:rPr lang="el-GR" sz="2600" dirty="0" smtClean="0">
                <a:solidFill>
                  <a:schemeClr val="accent2">
                    <a:lumMod val="75000"/>
                  </a:schemeClr>
                </a:solidFill>
              </a:rPr>
              <a:t>.</a:t>
            </a:r>
          </a:p>
          <a:p>
            <a:pPr marL="0" indent="0">
              <a:buNone/>
            </a:pPr>
            <a:endParaRPr lang="el-GR" dirty="0" smtClean="0">
              <a:solidFill>
                <a:schemeClr val="accent2">
                  <a:lumMod val="75000"/>
                </a:schemeClr>
              </a:solidFill>
            </a:endParaRPr>
          </a:p>
          <a:p>
            <a:r>
              <a:rPr lang="el-GR" dirty="0" smtClean="0"/>
              <a:t>2. Τα ανεβάζει σε ομαδική στο </a:t>
            </a:r>
            <a:r>
              <a:rPr lang="en-US" dirty="0" smtClean="0"/>
              <a:t>Viber</a:t>
            </a:r>
            <a:r>
              <a:rPr lang="el-GR" dirty="0" smtClean="0"/>
              <a:t>  για να τα δει όλο το σχολείο.</a:t>
            </a:r>
          </a:p>
          <a:p>
            <a:pPr marL="0" indent="0">
              <a:buNone/>
            </a:pPr>
            <a:r>
              <a:rPr lang="el-GR" dirty="0">
                <a:solidFill>
                  <a:schemeClr val="accent2">
                    <a:lumMod val="75000"/>
                  </a:schemeClr>
                </a:solidFill>
              </a:rPr>
              <a:t>Αν και φαίνεται ότι έτσι η μεγιστοποίηση της ευτυχίας φτάνει στα ανώτατα όρια, αφού θα γράψουν καλά όλοι και όλες οι μαθητές και μαθήτριες, ωστόσο το τελικό αποτέλεσμα θα είναι η ζημία τους, αφού δεν θα προλάβουν να προετοιμαστούν σωστά για το διαγώνισμα. Επίσης, στην </a:t>
            </a:r>
            <a:r>
              <a:rPr lang="el-GR" dirty="0" smtClean="0">
                <a:solidFill>
                  <a:schemeClr val="accent2">
                    <a:lumMod val="75000"/>
                  </a:schemeClr>
                </a:solidFill>
              </a:rPr>
              <a:t>περίπτωση </a:t>
            </a:r>
            <a:r>
              <a:rPr lang="el-GR" dirty="0">
                <a:solidFill>
                  <a:schemeClr val="accent2">
                    <a:lumMod val="75000"/>
                  </a:schemeClr>
                </a:solidFill>
              </a:rPr>
              <a:t>που ήδη έχουν προετοιμαστεί, θα χάσουν τη ευκαιρία να έχουν μια δίκαιη δοκιμασία. Επιπλέον, το μάθημα που θα πάρουν είναι ότι πάντα υπάρχει μια "πλάγια οδός για να επιτύχεις αυτό που θες". Τέλος, αν ο καθηγητής μάθει τι έγινε, είναι πιθανό να τιμωρήσει με κάποιον τρόπο περισσότερους από έναν μαθητές, </a:t>
            </a:r>
            <a:r>
              <a:rPr lang="el-GR" dirty="0" smtClean="0">
                <a:solidFill>
                  <a:schemeClr val="accent2">
                    <a:lumMod val="75000"/>
                  </a:schemeClr>
                </a:solidFill>
              </a:rPr>
              <a:t>μεγιστοποιώντας </a:t>
            </a:r>
            <a:r>
              <a:rPr lang="el-GR" dirty="0">
                <a:solidFill>
                  <a:schemeClr val="accent2">
                    <a:lumMod val="75000"/>
                  </a:schemeClr>
                </a:solidFill>
              </a:rPr>
              <a:t>τη ζημία για ένα μεγαλύτερο σύνολο ατόμων.</a:t>
            </a:r>
            <a:endParaRPr lang="el-GR" dirty="0" smtClean="0">
              <a:solidFill>
                <a:schemeClr val="accent2">
                  <a:lumMod val="75000"/>
                </a:schemeClr>
              </a:solidFill>
            </a:endParaRPr>
          </a:p>
          <a:p>
            <a:pPr marL="0" indent="0">
              <a:buNone/>
            </a:pPr>
            <a:endParaRPr lang="el-GR" dirty="0" smtClean="0"/>
          </a:p>
          <a:p>
            <a:r>
              <a:rPr lang="el-GR" dirty="0" smtClean="0"/>
              <a:t>3. Τα παραδίδει στον καθηγητή του.</a:t>
            </a:r>
          </a:p>
          <a:p>
            <a:pPr marL="0" indent="0">
              <a:buNone/>
            </a:pPr>
            <a:r>
              <a:rPr lang="el-GR" sz="2600" dirty="0">
                <a:solidFill>
                  <a:srgbClr val="0070C0"/>
                </a:solidFill>
              </a:rPr>
              <a:t>Σωστά! Έτσι διασφαλίζεται η εκπαιδευτική διαδικασία και έχουν όλοι και όλες τις ίδιες πιθανότητες επιτυχίας ανάλογα με την προσπάθειά τους</a:t>
            </a:r>
            <a:r>
              <a:rPr lang="el-GR" sz="2600" dirty="0" smtClean="0">
                <a:solidFill>
                  <a:srgbClr val="0070C0"/>
                </a:solidFill>
              </a:rPr>
              <a:t>.</a:t>
            </a:r>
          </a:p>
          <a:p>
            <a:pPr marL="0" indent="0">
              <a:buNone/>
            </a:pPr>
            <a:endParaRPr lang="el-GR" dirty="0" smtClean="0">
              <a:solidFill>
                <a:schemeClr val="accent5">
                  <a:lumMod val="75000"/>
                </a:schemeClr>
              </a:solidFill>
            </a:endParaRPr>
          </a:p>
          <a:p>
            <a:r>
              <a:rPr lang="el-GR" dirty="0" smtClean="0"/>
              <a:t>4. Τα κρατά για τον εαυτό του και παίρνει το πρώτο 20ρι του τετραμήνου.</a:t>
            </a:r>
          </a:p>
          <a:p>
            <a:pPr marL="0" indent="0">
              <a:buNone/>
            </a:pPr>
            <a:r>
              <a:rPr lang="el-GR" sz="2600" i="1" dirty="0">
                <a:solidFill>
                  <a:schemeClr val="accent2">
                    <a:lumMod val="75000"/>
                  </a:schemeClr>
                </a:solidFill>
              </a:rPr>
              <a:t>Όχι! Αυτό δεν είναι ωφελιμισμός, είναι εγωισμός. Επίσης είναι λάθος, αφού έτσι αδικεί και τους υπόλοιπους συμμαθητές, ενώ την ίδια στιγμή, ο ίδιος δεν προετοιμάζεται για το διαγώνισμα.</a:t>
            </a:r>
            <a:endParaRPr lang="el-GR" sz="2600" i="1" dirty="0" smtClean="0">
              <a:solidFill>
                <a:schemeClr val="accent2">
                  <a:lumMod val="75000"/>
                </a:schemeClr>
              </a:solidFill>
            </a:endParaRPr>
          </a:p>
          <a:p>
            <a:endParaRPr lang="el-GR" dirty="0"/>
          </a:p>
        </p:txBody>
      </p:sp>
    </p:spTree>
    <p:extLst>
      <p:ext uri="{BB962C8B-B14F-4D97-AF65-F5344CB8AC3E}">
        <p14:creationId xmlns:p14="http://schemas.microsoft.com/office/powerpoint/2010/main" val="3330152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 calcmode="lin" valueType="num">
                                      <p:cBhvr additive="base">
                                        <p:cTn id="1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anim calcmode="lin" valueType="num">
                                      <p:cBhvr additive="base">
                                        <p:cTn id="2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Καντιανή Ηθική</a:t>
            </a:r>
            <a:endParaRPr lang="el-GR" dirty="0"/>
          </a:p>
        </p:txBody>
      </p:sp>
    </p:spTree>
    <p:extLst>
      <p:ext uri="{BB962C8B-B14F-4D97-AF65-F5344CB8AC3E}">
        <p14:creationId xmlns:p14="http://schemas.microsoft.com/office/powerpoint/2010/main" val="35328092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62000" y="4572000"/>
            <a:ext cx="7626424" cy="1600200"/>
          </a:xfrm>
        </p:spPr>
        <p:txBody>
          <a:bodyPr>
            <a:normAutofit fontScale="90000"/>
          </a:bodyPr>
          <a:lstStyle/>
          <a:p>
            <a:r>
              <a:rPr lang="en-US" dirty="0" err="1" smtClean="0"/>
              <a:t>Immanouel</a:t>
            </a:r>
            <a:r>
              <a:rPr lang="en-US" dirty="0" smtClean="0"/>
              <a:t> Kant 1724-1804</a:t>
            </a:r>
            <a:endParaRPr lang="el-GR"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67744" y="1340768"/>
            <a:ext cx="4577061" cy="31422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481769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just"/>
            <a:r>
              <a:rPr lang="el-GR" dirty="0" smtClean="0"/>
              <a:t>Κατηγορική προσταγή </a:t>
            </a:r>
            <a:endParaRPr lang="el-GR" dirty="0"/>
          </a:p>
        </p:txBody>
      </p:sp>
    </p:spTree>
    <p:extLst>
      <p:ext uri="{BB962C8B-B14F-4D97-AF65-F5344CB8AC3E}">
        <p14:creationId xmlns:p14="http://schemas.microsoft.com/office/powerpoint/2010/main" val="41059491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 </a:t>
            </a:r>
            <a:r>
              <a:rPr lang="el-GR" b="1" dirty="0"/>
              <a:t>Κ</a:t>
            </a:r>
            <a:r>
              <a:rPr lang="el-GR" b="1" dirty="0" smtClean="0"/>
              <a:t>αθολικός χαρακτήρας πράξεων</a:t>
            </a:r>
            <a:endParaRPr lang="el-GR" dirty="0"/>
          </a:p>
        </p:txBody>
      </p:sp>
      <p:sp>
        <p:nvSpPr>
          <p:cNvPr id="3" name="Θέση περιεχομένου 2"/>
          <p:cNvSpPr>
            <a:spLocks noGrp="1"/>
          </p:cNvSpPr>
          <p:nvPr>
            <p:ph idx="1"/>
          </p:nvPr>
        </p:nvSpPr>
        <p:spPr>
          <a:xfrm>
            <a:off x="762000" y="548680"/>
            <a:ext cx="7543800" cy="4248472"/>
          </a:xfrm>
        </p:spPr>
        <p:txBody>
          <a:bodyPr>
            <a:normAutofit fontScale="92500" lnSpcReduction="20000"/>
          </a:bodyPr>
          <a:lstStyle/>
          <a:p>
            <a:endParaRPr lang="el-GR" dirty="0" smtClean="0"/>
          </a:p>
          <a:p>
            <a:endParaRPr lang="el-GR" dirty="0"/>
          </a:p>
          <a:p>
            <a:pPr>
              <a:lnSpc>
                <a:spcPct val="160000"/>
              </a:lnSpc>
            </a:pPr>
            <a:r>
              <a:rPr lang="el-GR" dirty="0" smtClean="0"/>
              <a:t>Στην </a:t>
            </a:r>
            <a:r>
              <a:rPr lang="el-GR" dirty="0"/>
              <a:t>ηθική φιλοσοφία του Καντ οι αποφάσεις δεν πρέπει να λαμβάνονται με βάση το αποτέλεσμα που θα έχουν (όπως στον ωφελιμισμό που κρίνει με βάση την ευτυχία και τη δυστυχία που προκαλεί η κάθε ηθική απόφαση), </a:t>
            </a:r>
            <a:endParaRPr lang="el-GR" dirty="0" smtClean="0"/>
          </a:p>
          <a:p>
            <a:pPr marL="0" indent="0">
              <a:buNone/>
            </a:pPr>
            <a:endParaRPr lang="el-GR" sz="2800" b="1" dirty="0" smtClean="0"/>
          </a:p>
          <a:p>
            <a:r>
              <a:rPr lang="el-GR" sz="2800" b="1" dirty="0" smtClean="0"/>
              <a:t>αλλά </a:t>
            </a:r>
            <a:r>
              <a:rPr lang="el-GR" sz="2800" b="1" dirty="0"/>
              <a:t>πρέπει να υπαγορεύονται από κάποιους γενικούς ηθικούς κανόνες που δεν θα επιδέχονται εξαιρέσεις. </a:t>
            </a:r>
            <a:endParaRPr lang="el-GR" sz="2800" b="1" dirty="0" smtClean="0"/>
          </a:p>
          <a:p>
            <a:endParaRPr lang="el-GR" sz="2800" b="1" dirty="0"/>
          </a:p>
          <a:p>
            <a:endParaRPr lang="el-GR" dirty="0" smtClean="0"/>
          </a:p>
        </p:txBody>
      </p:sp>
    </p:spTree>
    <p:extLst>
      <p:ext uri="{BB962C8B-B14F-4D97-AF65-F5344CB8AC3E}">
        <p14:creationId xmlns:p14="http://schemas.microsoft.com/office/powerpoint/2010/main" val="42548654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r>
              <a:rPr lang="el-GR" dirty="0" smtClean="0"/>
              <a:t>Η ηθική πράξη πρέπει να πηγάζει από τον ορθό λόγο (τη λογική)  ανεξάρτητα από τα αισθήματα που μπορεί να έχει το υποκείμενο της πράξης.</a:t>
            </a:r>
          </a:p>
          <a:p>
            <a:endParaRPr lang="el-GR" dirty="0" smtClean="0"/>
          </a:p>
          <a:p>
            <a:r>
              <a:rPr lang="el-GR" dirty="0" smtClean="0"/>
              <a:t>Δηλ. ο καθολικός νόμος να τηρείται σε όλες τις αντίστοιχες περιπτώσεις και από όλους, χωρίς εξαιρέσεις.</a:t>
            </a:r>
          </a:p>
          <a:p>
            <a:endParaRPr lang="el-GR" dirty="0"/>
          </a:p>
        </p:txBody>
      </p:sp>
    </p:spTree>
    <p:extLst>
      <p:ext uri="{BB962C8B-B14F-4D97-AF65-F5344CB8AC3E}">
        <p14:creationId xmlns:p14="http://schemas.microsoft.com/office/powerpoint/2010/main" val="40194989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31640" y="980728"/>
            <a:ext cx="6781800" cy="4543400"/>
          </a:xfrm>
        </p:spPr>
        <p:txBody>
          <a:bodyPr>
            <a:noAutofit/>
          </a:bodyPr>
          <a:lstStyle/>
          <a:p>
            <a:pPr>
              <a:lnSpc>
                <a:spcPct val="150000"/>
              </a:lnSpc>
            </a:pPr>
            <a:r>
              <a:rPr lang="el-GR" sz="3200" dirty="0">
                <a:latin typeface="+mn-lt"/>
              </a:rPr>
              <a:t>Για παράδειγμα, αν θεωρήσουμε ότι η κλοπή είναι κάτι κακό, </a:t>
            </a:r>
            <a:r>
              <a:rPr lang="el-GR" sz="3200" dirty="0"/>
              <a:t>τότε δεν δικαιολογείται καμία </a:t>
            </a:r>
            <a:r>
              <a:rPr lang="el-GR" sz="3200" dirty="0" smtClean="0"/>
              <a:t>εξαίρεση </a:t>
            </a:r>
            <a:r>
              <a:rPr lang="el-GR" sz="3200" dirty="0"/>
              <a:t>σε αυτό τον κανόνα, κι έτσι κάθε κλοπή είναι κάτι κακό. </a:t>
            </a:r>
            <a:endParaRPr lang="el-GR" sz="3200" dirty="0"/>
          </a:p>
        </p:txBody>
      </p:sp>
    </p:spTree>
    <p:extLst>
      <p:ext uri="{BB962C8B-B14F-4D97-AF65-F5344CB8AC3E}">
        <p14:creationId xmlns:p14="http://schemas.microsoft.com/office/powerpoint/2010/main" val="21661807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p>
            <a:r>
              <a:rPr lang="el-GR" sz="2800" dirty="0" smtClean="0"/>
              <a:t>Τι πρέπει να κάνουμε;</a:t>
            </a:r>
          </a:p>
          <a:p>
            <a:r>
              <a:rPr lang="el-GR" sz="2800" dirty="0" smtClean="0"/>
              <a:t>Πώς πρέπει να ζούνε οι άνθρωποι;</a:t>
            </a:r>
          </a:p>
          <a:p>
            <a:endParaRPr lang="el-GR" sz="2800" dirty="0" smtClean="0"/>
          </a:p>
          <a:p>
            <a:endParaRPr lang="el-GR" sz="2800" dirty="0"/>
          </a:p>
          <a:p>
            <a:endParaRPr lang="el-GR" sz="2800" dirty="0"/>
          </a:p>
          <a:p>
            <a:r>
              <a:rPr lang="el-GR" sz="2800" dirty="0" smtClean="0"/>
              <a:t>20</a:t>
            </a:r>
            <a:r>
              <a:rPr lang="el-GR" sz="2800" baseline="30000" dirty="0" smtClean="0"/>
              <a:t>ος</a:t>
            </a:r>
            <a:r>
              <a:rPr lang="el-GR" sz="2800" dirty="0" smtClean="0"/>
              <a:t> αι. : Βιοηθική, ηθική επιχειρήσεων, περιβαλλοντική ηθική, κοκ</a:t>
            </a:r>
            <a:endParaRPr lang="el-GR" sz="2800" dirty="0"/>
          </a:p>
        </p:txBody>
      </p:sp>
    </p:spTree>
    <p:extLst>
      <p:ext uri="{BB962C8B-B14F-4D97-AF65-F5344CB8AC3E}">
        <p14:creationId xmlns:p14="http://schemas.microsoft.com/office/powerpoint/2010/main" val="38456274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762000" y="685800"/>
            <a:ext cx="7842448" cy="5407496"/>
          </a:xfrm>
        </p:spPr>
        <p:txBody>
          <a:bodyPr>
            <a:normAutofit/>
          </a:bodyPr>
          <a:lstStyle/>
          <a:p>
            <a:r>
              <a:rPr lang="el-GR" b="1" i="1" dirty="0"/>
              <a:t>Το </a:t>
            </a:r>
            <a:r>
              <a:rPr lang="el-GR" b="1" i="1" dirty="0" smtClean="0"/>
              <a:t>πρόβλημα</a:t>
            </a:r>
          </a:p>
          <a:p>
            <a:endParaRPr lang="el-GR" dirty="0"/>
          </a:p>
          <a:p>
            <a:r>
              <a:rPr lang="el-GR" dirty="0"/>
              <a:t>Γεννιέται ένα βρέφος με σοβαρές μόνιμες εγκεφαλικές παθήσεις σε μια χώρα που επιτρέπεται η (υπό αυστηρούς όρους) ευθανασία. Οι παθήσεις αυτές δεν είναι επώδυνες, ωστόσο οι γιατροί δεν μπορούν να προβλέψουν αν θα αποτελέσουν λόγο θανάτου, οι οποίες θα επισπεύσουν του ζωή του μωρού.  Είναι βέβαιο πάντως ότι αυτό το παιδί έχει βαριά πνευματική καθυστέρηση και όσο μεγαλώνει θα έχει σοβαρά κινητικά προβλήματα. Οι γονείς του βρέφους προβληματίζονται για το αν θα πρέπει να του κάνουν ευθανασία. </a:t>
            </a:r>
          </a:p>
          <a:p>
            <a:endParaRPr lang="el-GR" dirty="0"/>
          </a:p>
        </p:txBody>
      </p:sp>
    </p:spTree>
    <p:extLst>
      <p:ext uri="{BB962C8B-B14F-4D97-AF65-F5344CB8AC3E}">
        <p14:creationId xmlns:p14="http://schemas.microsoft.com/office/powerpoint/2010/main" val="1113936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ircle(in)">
                                      <p:cBhvr>
                                        <p:cTn id="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762000" y="685800"/>
            <a:ext cx="7543800" cy="5047456"/>
          </a:xfrm>
        </p:spPr>
        <p:txBody>
          <a:bodyPr>
            <a:normAutofit/>
          </a:bodyPr>
          <a:lstStyle/>
          <a:p>
            <a:r>
              <a:rPr lang="el-GR" sz="2800" b="1" i="1" dirty="0"/>
              <a:t>Δράση</a:t>
            </a:r>
            <a:endParaRPr lang="el-GR" sz="2800" dirty="0"/>
          </a:p>
          <a:p>
            <a:r>
              <a:rPr lang="el-GR" sz="2800" dirty="0"/>
              <a:t>Χωριστείτε σε </a:t>
            </a:r>
            <a:r>
              <a:rPr lang="el-GR" sz="2800" dirty="0" smtClean="0"/>
              <a:t> ομάδες</a:t>
            </a:r>
            <a:r>
              <a:rPr lang="el-GR" sz="2800" dirty="0"/>
              <a:t>. Η κάθε ομάδα θα συζητήσει το πρόβλημα χρησιμοποιώντας –μεταξύ άλλων– επιχειρήματα από τη σκοπιά της καντιανής ηθικής, των ωφελιμιστών, αλλά και δικά σας. </a:t>
            </a:r>
            <a:endParaRPr lang="el-GR" sz="2800" dirty="0" smtClean="0"/>
          </a:p>
          <a:p>
            <a:endParaRPr lang="el-GR" sz="2800" dirty="0"/>
          </a:p>
          <a:p>
            <a:r>
              <a:rPr lang="el-GR" sz="2800" dirty="0" smtClean="0"/>
              <a:t>Αφού </a:t>
            </a:r>
            <a:r>
              <a:rPr lang="el-GR" sz="2800" dirty="0"/>
              <a:t>πάρει η κάθε ομάδα μια απόφαση, να τη στηρίξει ενώπιον της ολομέλειας, αναφέροντας τα επιχειρήματά της.  </a:t>
            </a:r>
          </a:p>
          <a:p>
            <a:endParaRPr lang="el-GR" sz="2800" dirty="0"/>
          </a:p>
        </p:txBody>
      </p:sp>
    </p:spTree>
    <p:extLst>
      <p:ext uri="{BB962C8B-B14F-4D97-AF65-F5344CB8AC3E}">
        <p14:creationId xmlns:p14="http://schemas.microsoft.com/office/powerpoint/2010/main" val="16907852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0" y="13256"/>
            <a:ext cx="6948264" cy="68447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800" dirty="0" smtClean="0">
                <a:latin typeface="Arial Black" panose="020B0A04020102020204" pitchFamily="34" charset="0"/>
              </a:rPr>
              <a:t>Οι τρεις σημαντικότερες</a:t>
            </a:r>
          </a:p>
          <a:p>
            <a:pPr algn="ctr"/>
            <a:r>
              <a:rPr lang="el-GR" sz="2800" dirty="0" smtClean="0">
                <a:latin typeface="Arial Black" panose="020B0A04020102020204" pitchFamily="34" charset="0"/>
              </a:rPr>
              <a:t> ηθικές θεωρίες</a:t>
            </a:r>
            <a:endParaRPr lang="el-GR" sz="2800" dirty="0">
              <a:latin typeface="Arial Black" panose="020B0A04020102020204" pitchFamily="34" charset="0"/>
            </a:endParaRPr>
          </a:p>
        </p:txBody>
      </p:sp>
    </p:spTree>
    <p:extLst>
      <p:ext uri="{BB962C8B-B14F-4D97-AF65-F5344CB8AC3E}">
        <p14:creationId xmlns:p14="http://schemas.microsoft.com/office/powerpoint/2010/main" val="1358187576"/>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0" y="13256"/>
            <a:ext cx="5508104" cy="68447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3600" b="1" dirty="0" err="1" smtClean="0"/>
              <a:t>Ωφελισμός</a:t>
            </a:r>
            <a:endParaRPr lang="en-US" b="1" dirty="0" smtClean="0"/>
          </a:p>
          <a:p>
            <a:pPr algn="ctr"/>
            <a:endParaRPr lang="el-GR" dirty="0" smtClean="0"/>
          </a:p>
          <a:p>
            <a:pPr algn="ctr"/>
            <a:r>
              <a:rPr lang="en-US" sz="2800" dirty="0" smtClean="0"/>
              <a:t>Jeremy Bentham</a:t>
            </a:r>
          </a:p>
          <a:p>
            <a:pPr algn="ctr"/>
            <a:r>
              <a:rPr lang="en-US" sz="2800" dirty="0" smtClean="0"/>
              <a:t>John Stuart Mill</a:t>
            </a:r>
          </a:p>
          <a:p>
            <a:pPr algn="ctr"/>
            <a:endParaRPr lang="en-US" dirty="0"/>
          </a:p>
          <a:p>
            <a:pPr algn="ctr"/>
            <a:r>
              <a:rPr lang="el-GR" sz="2400" dirty="0" smtClean="0"/>
              <a:t>Τέλη 18</a:t>
            </a:r>
            <a:r>
              <a:rPr lang="el-GR" sz="2400" baseline="30000" dirty="0" smtClean="0"/>
              <a:t>ου</a:t>
            </a:r>
            <a:r>
              <a:rPr lang="el-GR" sz="2400" dirty="0" smtClean="0"/>
              <a:t> – αρχές 19</a:t>
            </a:r>
            <a:r>
              <a:rPr lang="el-GR" sz="2400" baseline="30000" dirty="0" smtClean="0"/>
              <a:t>ου</a:t>
            </a:r>
            <a:r>
              <a:rPr lang="el-GR" sz="2400" dirty="0" smtClean="0"/>
              <a:t> </a:t>
            </a:r>
          </a:p>
        </p:txBody>
      </p:sp>
    </p:spTree>
    <p:extLst>
      <p:ext uri="{BB962C8B-B14F-4D97-AF65-F5344CB8AC3E}">
        <p14:creationId xmlns:p14="http://schemas.microsoft.com/office/powerpoint/2010/main" val="1240118142"/>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0" y="13256"/>
            <a:ext cx="4968552" cy="68447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3600" b="1" smtClean="0"/>
              <a:t>Καντιανή </a:t>
            </a:r>
            <a:r>
              <a:rPr lang="el-GR" sz="3600" b="1" dirty="0" smtClean="0"/>
              <a:t>Ηθική</a:t>
            </a:r>
            <a:endParaRPr lang="el-GR" b="1" dirty="0" smtClean="0"/>
          </a:p>
          <a:p>
            <a:pPr algn="ctr"/>
            <a:endParaRPr lang="el-GR" dirty="0"/>
          </a:p>
          <a:p>
            <a:pPr algn="ctr"/>
            <a:r>
              <a:rPr lang="en-US" sz="2400" dirty="0" err="1" smtClean="0"/>
              <a:t>Immanouel</a:t>
            </a:r>
            <a:r>
              <a:rPr lang="en-US" sz="2400" dirty="0" smtClean="0"/>
              <a:t> Kant </a:t>
            </a:r>
            <a:endParaRPr lang="el-GR" sz="2400" dirty="0" smtClean="0"/>
          </a:p>
          <a:p>
            <a:pPr algn="ctr"/>
            <a:r>
              <a:rPr lang="el-GR" sz="2400" dirty="0" smtClean="0"/>
              <a:t>18</a:t>
            </a:r>
            <a:r>
              <a:rPr lang="el-GR" sz="2400" baseline="30000" dirty="0" smtClean="0"/>
              <a:t>ος</a:t>
            </a:r>
            <a:r>
              <a:rPr lang="el-GR" sz="2400" dirty="0" smtClean="0"/>
              <a:t> αι.</a:t>
            </a:r>
            <a:endParaRPr lang="el-GR" sz="2400" dirty="0"/>
          </a:p>
        </p:txBody>
      </p:sp>
    </p:spTree>
    <p:extLst>
      <p:ext uri="{BB962C8B-B14F-4D97-AF65-F5344CB8AC3E}">
        <p14:creationId xmlns:p14="http://schemas.microsoft.com/office/powerpoint/2010/main" val="1240118142"/>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0" y="13256"/>
            <a:ext cx="3779912" cy="68447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3200" b="1" dirty="0" err="1" smtClean="0"/>
              <a:t>Αρετολογική</a:t>
            </a:r>
            <a:r>
              <a:rPr lang="el-GR" sz="3200" b="1" dirty="0" smtClean="0"/>
              <a:t> Ηθική</a:t>
            </a:r>
          </a:p>
          <a:p>
            <a:pPr algn="ctr"/>
            <a:endParaRPr lang="el-GR" dirty="0"/>
          </a:p>
          <a:p>
            <a:pPr algn="ctr"/>
            <a:r>
              <a:rPr lang="el-GR" sz="2800" dirty="0" smtClean="0"/>
              <a:t>Αριστοτέλης </a:t>
            </a:r>
            <a:endParaRPr lang="el-GR" dirty="0"/>
          </a:p>
        </p:txBody>
      </p:sp>
    </p:spTree>
    <p:extLst>
      <p:ext uri="{BB962C8B-B14F-4D97-AF65-F5344CB8AC3E}">
        <p14:creationId xmlns:p14="http://schemas.microsoft.com/office/powerpoint/2010/main" val="1240118142"/>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Στρογγυλεμένο ορθογώνιο 3"/>
          <p:cNvSpPr/>
          <p:nvPr/>
        </p:nvSpPr>
        <p:spPr>
          <a:xfrm>
            <a:off x="110914" y="188640"/>
            <a:ext cx="4821125" cy="63367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3200" b="1" dirty="0" smtClean="0"/>
              <a:t>ΩΦΕΛΙΣΜΟΣ</a:t>
            </a:r>
            <a:endParaRPr lang="el-GR" b="1" dirty="0"/>
          </a:p>
        </p:txBody>
      </p:sp>
    </p:spTree>
    <p:extLst>
      <p:ext uri="{BB962C8B-B14F-4D97-AF65-F5344CB8AC3E}">
        <p14:creationId xmlns:p14="http://schemas.microsoft.com/office/powerpoint/2010/main" val="22602613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Στρογγυλεμένο ορθογώνιο 3"/>
          <p:cNvSpPr/>
          <p:nvPr/>
        </p:nvSpPr>
        <p:spPr>
          <a:xfrm>
            <a:off x="110914" y="188640"/>
            <a:ext cx="4821125" cy="63367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3200" b="1" dirty="0" smtClean="0"/>
          </a:p>
          <a:p>
            <a:pPr algn="ctr"/>
            <a:endParaRPr lang="el-GR" sz="3200" b="1" dirty="0"/>
          </a:p>
          <a:p>
            <a:pPr algn="ctr"/>
            <a:endParaRPr lang="el-GR" sz="3200" b="1" dirty="0" smtClean="0"/>
          </a:p>
          <a:p>
            <a:pPr algn="ctr"/>
            <a:endParaRPr lang="el-GR" sz="3200" b="1" dirty="0"/>
          </a:p>
          <a:p>
            <a:pPr algn="ctr"/>
            <a:endParaRPr lang="el-GR" sz="3200" b="1" dirty="0" smtClean="0"/>
          </a:p>
          <a:p>
            <a:pPr algn="ctr"/>
            <a:r>
              <a:rPr lang="el-GR" sz="3200" b="1" dirty="0" smtClean="0"/>
              <a:t>ΩΦΕΛΙΣΜΟΣ</a:t>
            </a:r>
          </a:p>
          <a:p>
            <a:pPr algn="ctr"/>
            <a:endParaRPr lang="el-GR" sz="3200" b="1" dirty="0" smtClean="0">
              <a:solidFill>
                <a:srgbClr val="212529"/>
              </a:solidFill>
              <a:latin typeface="system-ui"/>
            </a:endParaRPr>
          </a:p>
          <a:p>
            <a:pPr algn="ctr"/>
            <a:endParaRPr lang="el-GR" sz="3200" b="1" dirty="0">
              <a:solidFill>
                <a:srgbClr val="212529"/>
              </a:solidFill>
              <a:latin typeface="system-ui"/>
            </a:endParaRPr>
          </a:p>
          <a:p>
            <a:pPr algn="ctr"/>
            <a:r>
              <a:rPr lang="el-GR" sz="2400" dirty="0" err="1" smtClean="0">
                <a:solidFill>
                  <a:schemeClr val="bg1">
                    <a:lumMod val="95000"/>
                  </a:schemeClr>
                </a:solidFill>
                <a:latin typeface="system-ui"/>
              </a:rPr>
              <a:t>Τζέρεμι</a:t>
            </a:r>
            <a:r>
              <a:rPr lang="el-GR" sz="2400" dirty="0" smtClean="0">
                <a:solidFill>
                  <a:schemeClr val="bg1">
                    <a:lumMod val="95000"/>
                  </a:schemeClr>
                </a:solidFill>
                <a:latin typeface="system-ui"/>
              </a:rPr>
              <a:t> </a:t>
            </a:r>
            <a:r>
              <a:rPr lang="el-GR" sz="2400" dirty="0" err="1" smtClean="0">
                <a:solidFill>
                  <a:schemeClr val="bg1">
                    <a:lumMod val="95000"/>
                  </a:schemeClr>
                </a:solidFill>
                <a:latin typeface="system-ui"/>
              </a:rPr>
              <a:t>Μπένθαμ</a:t>
            </a:r>
            <a:endParaRPr lang="el-GR" sz="2400" dirty="0" smtClean="0">
              <a:solidFill>
                <a:schemeClr val="bg1">
                  <a:lumMod val="95000"/>
                </a:schemeClr>
              </a:solidFill>
              <a:latin typeface="system-ui"/>
            </a:endParaRPr>
          </a:p>
          <a:p>
            <a:pPr algn="ctr"/>
            <a:r>
              <a:rPr lang="el-GR" sz="2400" dirty="0" smtClean="0">
                <a:solidFill>
                  <a:schemeClr val="bg1">
                    <a:lumMod val="95000"/>
                  </a:schemeClr>
                </a:solidFill>
                <a:latin typeface="system-ui"/>
              </a:rPr>
              <a:t> </a:t>
            </a:r>
            <a:r>
              <a:rPr lang="el-GR" sz="2400" dirty="0">
                <a:solidFill>
                  <a:schemeClr val="bg1">
                    <a:lumMod val="95000"/>
                  </a:schemeClr>
                </a:solidFill>
                <a:latin typeface="system-ui"/>
              </a:rPr>
              <a:t>(</a:t>
            </a:r>
            <a:r>
              <a:rPr lang="el-GR" sz="2400" dirty="0" err="1">
                <a:solidFill>
                  <a:schemeClr val="bg1">
                    <a:lumMod val="95000"/>
                  </a:schemeClr>
                </a:solidFill>
                <a:latin typeface="system-ui"/>
              </a:rPr>
              <a:t>Jeremy</a:t>
            </a:r>
            <a:r>
              <a:rPr lang="el-GR" sz="2400" dirty="0">
                <a:solidFill>
                  <a:schemeClr val="bg1">
                    <a:lumMod val="95000"/>
                  </a:schemeClr>
                </a:solidFill>
                <a:latin typeface="system-ui"/>
              </a:rPr>
              <a:t> </a:t>
            </a:r>
            <a:r>
              <a:rPr lang="el-GR" sz="2400" dirty="0" err="1">
                <a:solidFill>
                  <a:schemeClr val="bg1">
                    <a:lumMod val="95000"/>
                  </a:schemeClr>
                </a:solidFill>
                <a:latin typeface="system-ui"/>
              </a:rPr>
              <a:t>Bentham</a:t>
            </a:r>
            <a:r>
              <a:rPr lang="el-GR" sz="2400" dirty="0">
                <a:solidFill>
                  <a:schemeClr val="bg1">
                    <a:lumMod val="95000"/>
                  </a:schemeClr>
                </a:solidFill>
                <a:latin typeface="system-ui"/>
              </a:rPr>
              <a:t>) </a:t>
            </a:r>
            <a:endParaRPr lang="el-GR" sz="2400" dirty="0" smtClean="0">
              <a:solidFill>
                <a:schemeClr val="bg1">
                  <a:lumMod val="95000"/>
                </a:schemeClr>
              </a:solidFill>
              <a:latin typeface="system-ui"/>
            </a:endParaRPr>
          </a:p>
          <a:p>
            <a:pPr algn="ctr"/>
            <a:endParaRPr lang="el-GR" sz="2400" dirty="0" smtClean="0">
              <a:solidFill>
                <a:schemeClr val="bg1">
                  <a:lumMod val="95000"/>
                </a:schemeClr>
              </a:solidFill>
              <a:latin typeface="system-ui"/>
            </a:endParaRPr>
          </a:p>
          <a:p>
            <a:pPr algn="ctr"/>
            <a:r>
              <a:rPr lang="el-GR" sz="2400" dirty="0" smtClean="0">
                <a:solidFill>
                  <a:schemeClr val="bg1">
                    <a:lumMod val="95000"/>
                  </a:schemeClr>
                </a:solidFill>
                <a:latin typeface="system-ui"/>
              </a:rPr>
              <a:t>Τζον </a:t>
            </a:r>
            <a:r>
              <a:rPr lang="el-GR" sz="2400" dirty="0" err="1">
                <a:solidFill>
                  <a:schemeClr val="bg1">
                    <a:lumMod val="95000"/>
                  </a:schemeClr>
                </a:solidFill>
                <a:latin typeface="system-ui"/>
              </a:rPr>
              <a:t>Στιούαρτ</a:t>
            </a:r>
            <a:r>
              <a:rPr lang="el-GR" sz="2400" dirty="0">
                <a:solidFill>
                  <a:schemeClr val="bg1">
                    <a:lumMod val="95000"/>
                  </a:schemeClr>
                </a:solidFill>
                <a:latin typeface="system-ui"/>
              </a:rPr>
              <a:t> </a:t>
            </a:r>
            <a:r>
              <a:rPr lang="el-GR" sz="2400" dirty="0" err="1">
                <a:solidFill>
                  <a:schemeClr val="bg1">
                    <a:lumMod val="95000"/>
                  </a:schemeClr>
                </a:solidFill>
                <a:latin typeface="system-ui"/>
              </a:rPr>
              <a:t>Μιλ</a:t>
            </a:r>
            <a:r>
              <a:rPr lang="el-GR" sz="2400" dirty="0">
                <a:solidFill>
                  <a:schemeClr val="bg1">
                    <a:lumMod val="95000"/>
                  </a:schemeClr>
                </a:solidFill>
                <a:latin typeface="system-ui"/>
              </a:rPr>
              <a:t> </a:t>
            </a:r>
            <a:endParaRPr lang="el-GR" sz="2400" dirty="0" smtClean="0">
              <a:solidFill>
                <a:schemeClr val="bg1">
                  <a:lumMod val="95000"/>
                </a:schemeClr>
              </a:solidFill>
              <a:latin typeface="system-ui"/>
            </a:endParaRPr>
          </a:p>
          <a:p>
            <a:pPr algn="ctr"/>
            <a:r>
              <a:rPr lang="el-GR" sz="2400" dirty="0" smtClean="0">
                <a:solidFill>
                  <a:schemeClr val="bg1">
                    <a:lumMod val="95000"/>
                  </a:schemeClr>
                </a:solidFill>
                <a:latin typeface="system-ui"/>
              </a:rPr>
              <a:t>(</a:t>
            </a:r>
            <a:r>
              <a:rPr lang="el-GR" sz="2400" dirty="0" err="1">
                <a:solidFill>
                  <a:schemeClr val="bg1">
                    <a:lumMod val="95000"/>
                  </a:schemeClr>
                </a:solidFill>
                <a:latin typeface="system-ui"/>
              </a:rPr>
              <a:t>John</a:t>
            </a:r>
            <a:r>
              <a:rPr lang="el-GR" sz="2400" dirty="0">
                <a:solidFill>
                  <a:schemeClr val="bg1">
                    <a:lumMod val="95000"/>
                  </a:schemeClr>
                </a:solidFill>
                <a:latin typeface="system-ui"/>
              </a:rPr>
              <a:t> </a:t>
            </a:r>
            <a:r>
              <a:rPr lang="el-GR" sz="2400" dirty="0" err="1">
                <a:solidFill>
                  <a:schemeClr val="bg1">
                    <a:lumMod val="95000"/>
                  </a:schemeClr>
                </a:solidFill>
                <a:latin typeface="system-ui"/>
              </a:rPr>
              <a:t>Stuart</a:t>
            </a:r>
            <a:r>
              <a:rPr lang="el-GR" sz="2400" dirty="0">
                <a:solidFill>
                  <a:schemeClr val="bg1">
                    <a:lumMod val="95000"/>
                  </a:schemeClr>
                </a:solidFill>
                <a:latin typeface="system-ui"/>
              </a:rPr>
              <a:t> </a:t>
            </a:r>
            <a:r>
              <a:rPr lang="el-GR" sz="2400" dirty="0" err="1">
                <a:solidFill>
                  <a:schemeClr val="bg1">
                    <a:lumMod val="95000"/>
                  </a:schemeClr>
                </a:solidFill>
                <a:latin typeface="system-ui"/>
              </a:rPr>
              <a:t>Mill</a:t>
            </a:r>
            <a:r>
              <a:rPr lang="el-GR" sz="2400" dirty="0">
                <a:solidFill>
                  <a:schemeClr val="bg1">
                    <a:lumMod val="95000"/>
                  </a:schemeClr>
                </a:solidFill>
                <a:latin typeface="system-ui"/>
              </a:rPr>
              <a:t>). </a:t>
            </a:r>
          </a:p>
          <a:p>
            <a:pPr algn="ctr"/>
            <a:endParaRPr lang="el-GR" b="1" dirty="0"/>
          </a:p>
        </p:txBody>
      </p:sp>
      <p:sp>
        <p:nvSpPr>
          <p:cNvPr id="5" name="Ορθογώνιο 4"/>
          <p:cNvSpPr/>
          <p:nvPr/>
        </p:nvSpPr>
        <p:spPr>
          <a:xfrm>
            <a:off x="5076056" y="836712"/>
            <a:ext cx="3707904" cy="5355312"/>
          </a:xfrm>
          <a:prstGeom prst="rect">
            <a:avLst/>
          </a:prstGeom>
        </p:spPr>
        <p:txBody>
          <a:bodyPr wrap="square">
            <a:spAutoFit/>
          </a:bodyPr>
          <a:lstStyle/>
          <a:p>
            <a:endParaRPr lang="el-GR" dirty="0">
              <a:solidFill>
                <a:srgbClr val="212529"/>
              </a:solidFill>
              <a:latin typeface="system-ui"/>
            </a:endParaRPr>
          </a:p>
          <a:p>
            <a:endParaRPr lang="el-GR" dirty="0" smtClean="0">
              <a:solidFill>
                <a:srgbClr val="212529"/>
              </a:solidFill>
              <a:latin typeface="system-ui"/>
            </a:endParaRPr>
          </a:p>
          <a:p>
            <a:r>
              <a:rPr lang="el-GR" dirty="0" smtClean="0">
                <a:solidFill>
                  <a:srgbClr val="212529"/>
                </a:solidFill>
                <a:latin typeface="system-ui"/>
              </a:rPr>
              <a:t>Η </a:t>
            </a:r>
            <a:r>
              <a:rPr lang="el-GR" dirty="0">
                <a:solidFill>
                  <a:srgbClr val="212529"/>
                </a:solidFill>
                <a:latin typeface="system-ui"/>
              </a:rPr>
              <a:t>βασική θέση της συγκεκριμένης θεωρίας είναι </a:t>
            </a:r>
            <a:r>
              <a:rPr lang="el-GR" sz="2400" b="1" dirty="0">
                <a:solidFill>
                  <a:srgbClr val="212529"/>
                </a:solidFill>
                <a:latin typeface="system-ui"/>
              </a:rPr>
              <a:t>η αρχή της ωφέλειας, </a:t>
            </a:r>
            <a:r>
              <a:rPr lang="el-GR" dirty="0">
                <a:solidFill>
                  <a:srgbClr val="212529"/>
                </a:solidFill>
                <a:latin typeface="system-ui"/>
              </a:rPr>
              <a:t>σύμφωνα με την οποία πρωταρχικός σκοπός κάθε πράξης είναι </a:t>
            </a:r>
            <a:r>
              <a:rPr lang="el-GR" sz="2400" dirty="0">
                <a:solidFill>
                  <a:srgbClr val="212529"/>
                </a:solidFill>
                <a:latin typeface="system-ui"/>
              </a:rPr>
              <a:t>η επίτευξη της μεγαλύτερης δυνατής ευτυχίας για το μεγαλύτερο αριθμό ανθρώπων</a:t>
            </a:r>
            <a:r>
              <a:rPr lang="el-GR" dirty="0">
                <a:solidFill>
                  <a:srgbClr val="212529"/>
                </a:solidFill>
                <a:latin typeface="system-ui"/>
              </a:rPr>
              <a:t>.</a:t>
            </a:r>
          </a:p>
          <a:p>
            <a:endParaRPr lang="el-GR" dirty="0" smtClean="0">
              <a:solidFill>
                <a:srgbClr val="212529"/>
              </a:solidFill>
              <a:latin typeface="system-ui"/>
            </a:endParaRPr>
          </a:p>
          <a:p>
            <a:r>
              <a:rPr lang="el-GR" dirty="0" smtClean="0">
                <a:solidFill>
                  <a:srgbClr val="212529"/>
                </a:solidFill>
                <a:latin typeface="system-ui"/>
              </a:rPr>
              <a:t>Ο </a:t>
            </a:r>
            <a:r>
              <a:rPr lang="el-GR" dirty="0">
                <a:solidFill>
                  <a:srgbClr val="212529"/>
                </a:solidFill>
                <a:latin typeface="system-ui"/>
              </a:rPr>
              <a:t>ωφελιμισμός αξιολογεί τις </a:t>
            </a:r>
            <a:r>
              <a:rPr lang="el-GR" sz="2400" b="1" dirty="0">
                <a:solidFill>
                  <a:srgbClr val="212529"/>
                </a:solidFill>
                <a:latin typeface="system-ui"/>
              </a:rPr>
              <a:t>πράξεις ανάλογα με τις συνέπειες </a:t>
            </a:r>
            <a:r>
              <a:rPr lang="el-GR" dirty="0">
                <a:solidFill>
                  <a:srgbClr val="212529"/>
                </a:solidFill>
                <a:latin typeface="system-ui"/>
              </a:rPr>
              <a:t>για το άτομο ή το σύνολο των ατόμων. </a:t>
            </a:r>
            <a:endParaRPr lang="el-GR" b="0" i="0" dirty="0">
              <a:solidFill>
                <a:srgbClr val="212529"/>
              </a:solidFill>
              <a:effectLst/>
              <a:latin typeface="system-ui"/>
            </a:endParaRPr>
          </a:p>
        </p:txBody>
      </p:sp>
    </p:spTree>
    <p:extLst>
      <p:ext uri="{BB962C8B-B14F-4D97-AF65-F5344CB8AC3E}">
        <p14:creationId xmlns:p14="http://schemas.microsoft.com/office/powerpoint/2010/main" val="20031925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1452890" y="1268760"/>
            <a:ext cx="6719510" cy="1938992"/>
          </a:xfrm>
          <a:prstGeom prst="rect">
            <a:avLst/>
          </a:prstGeom>
        </p:spPr>
        <p:txBody>
          <a:bodyPr wrap="square">
            <a:spAutoFit/>
          </a:bodyPr>
          <a:lstStyle/>
          <a:p>
            <a:r>
              <a:rPr lang="en-US" sz="4000" dirty="0">
                <a:hlinkClick r:id="rId2"/>
              </a:rPr>
              <a:t>https://</a:t>
            </a:r>
            <a:r>
              <a:rPr lang="en-US" sz="4000" dirty="0" smtClean="0">
                <a:hlinkClick r:id="rId2"/>
              </a:rPr>
              <a:t>www.youtube.com/watch?v=mXrzvz4i1o8</a:t>
            </a:r>
            <a:endParaRPr lang="el-GR" sz="4000" dirty="0" smtClean="0"/>
          </a:p>
          <a:p>
            <a:endParaRPr lang="el-GR" sz="4000" dirty="0"/>
          </a:p>
        </p:txBody>
      </p:sp>
    </p:spTree>
    <p:extLst>
      <p:ext uri="{BB962C8B-B14F-4D97-AF65-F5344CB8AC3E}">
        <p14:creationId xmlns:p14="http://schemas.microsoft.com/office/powerpoint/2010/main" val="363187701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56</TotalTime>
  <Words>779</Words>
  <Application>Microsoft Office PowerPoint</Application>
  <PresentationFormat>Προβολή στην οθόνη (4:3)</PresentationFormat>
  <Paragraphs>84</Paragraphs>
  <Slides>21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21</vt:i4>
      </vt:variant>
    </vt:vector>
  </HeadingPairs>
  <TitlesOfParts>
    <vt:vector size="22" baseType="lpstr">
      <vt:lpstr>NewsPrint</vt:lpstr>
      <vt:lpstr>ΗΘΙΚΗ</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Καντιανή Ηθική</vt:lpstr>
      <vt:lpstr>Immanouel Kant 1724-1804</vt:lpstr>
      <vt:lpstr>Κατηγορική προσταγή </vt:lpstr>
      <vt:lpstr> Καθολικός χαρακτήρας πράξεων</vt:lpstr>
      <vt:lpstr>Παρουσίαση του PowerPoint</vt:lpstr>
      <vt:lpstr>Για παράδειγμα, αν θεωρήσουμε ότι η κλοπή είναι κάτι κακό, τότε δεν δικαιολογείται καμία εξαίρεση σε αυτό τον κανόνα, κι έτσι κάθε κλοπή είναι κάτι κακό. </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ΗΘΙΚΗ</dc:title>
  <dc:creator>Stella L.</dc:creator>
  <cp:lastModifiedBy>StellaL</cp:lastModifiedBy>
  <cp:revision>10</cp:revision>
  <dcterms:created xsi:type="dcterms:W3CDTF">2025-11-20T17:15:24Z</dcterms:created>
  <dcterms:modified xsi:type="dcterms:W3CDTF">2025-11-20T18:22:55Z</dcterms:modified>
</cp:coreProperties>
</file>