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90" r:id="rId32"/>
    <p:sldId id="289" r:id="rId33"/>
    <p:sldId id="291" r:id="rId34"/>
    <p:sldId id="292" r:id="rId35"/>
    <p:sldId id="295" r:id="rId36"/>
    <p:sldId id="293" r:id="rId37"/>
    <p:sldId id="294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11" r:id="rId47"/>
    <p:sldId id="312" r:id="rId48"/>
    <p:sldId id="314" r:id="rId49"/>
    <p:sldId id="315" r:id="rId50"/>
    <p:sldId id="316" r:id="rId51"/>
    <p:sldId id="317" r:id="rId52"/>
    <p:sldId id="322" r:id="rId53"/>
    <p:sldId id="318" r:id="rId54"/>
    <p:sldId id="319" r:id="rId55"/>
    <p:sldId id="320" r:id="rId5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τρίγωνο 10">
            <a:extLst>
              <a:ext uri="{FF2B5EF4-FFF2-40B4-BE49-F238E27FC236}">
                <a16:creationId xmlns:a16="http://schemas.microsoft.com/office/drawing/2014/main" id="{A383C3AC-1BF3-4B3A-B749-219711DF3A43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Ομάδα 15">
            <a:extLst>
              <a:ext uri="{FF2B5EF4-FFF2-40B4-BE49-F238E27FC236}">
                <a16:creationId xmlns:a16="http://schemas.microsoft.com/office/drawing/2014/main" id="{EE98D7A0-797C-4F81-9AFB-AD4D31C08E0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Ελεύθερη σχεδίαση 15">
              <a:extLst>
                <a:ext uri="{FF2B5EF4-FFF2-40B4-BE49-F238E27FC236}">
                  <a16:creationId xmlns:a16="http://schemas.microsoft.com/office/drawing/2014/main" id="{86C1336D-D00D-40F2-A267-E07ABDF7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Ελεύθερη σχεδίαση 18">
              <a:extLst>
                <a:ext uri="{FF2B5EF4-FFF2-40B4-BE49-F238E27FC236}">
                  <a16:creationId xmlns:a16="http://schemas.microsoft.com/office/drawing/2014/main" id="{8A21DE8C-CBC0-4DEC-9004-0139CC6FA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Ελεύθερη σχεδίαση 18">
              <a:extLst>
                <a:ext uri="{FF2B5EF4-FFF2-40B4-BE49-F238E27FC236}">
                  <a16:creationId xmlns:a16="http://schemas.microsoft.com/office/drawing/2014/main" id="{99829F3E-5B71-43E3-89AB-2D58BBDA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Ευθεία γραμμή σύνδεσης 19">
              <a:extLst>
                <a:ext uri="{FF2B5EF4-FFF2-40B4-BE49-F238E27FC236}">
                  <a16:creationId xmlns:a16="http://schemas.microsoft.com/office/drawing/2014/main" id="{B98536F7-A13E-4C59-942F-DD38DF4438F4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11" name="Θέση ημερομηνίας 29">
            <a:extLst>
              <a:ext uri="{FF2B5EF4-FFF2-40B4-BE49-F238E27FC236}">
                <a16:creationId xmlns:a16="http://schemas.microsoft.com/office/drawing/2014/main" id="{B1602F26-86AC-4705-AEDB-D1629D52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2A9B4AA-284B-4C05-89A0-792FB8F34B69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12" name="Θέση υποσέλιδου 18">
            <a:extLst>
              <a:ext uri="{FF2B5EF4-FFF2-40B4-BE49-F238E27FC236}">
                <a16:creationId xmlns:a16="http://schemas.microsoft.com/office/drawing/2014/main" id="{A16B3F06-8BF7-4A38-8B3B-C5DD8BCE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Θέση αριθμού διαφάνειας 26">
            <a:extLst>
              <a:ext uri="{FF2B5EF4-FFF2-40B4-BE49-F238E27FC236}">
                <a16:creationId xmlns:a16="http://schemas.microsoft.com/office/drawing/2014/main" id="{2B69720B-0CE5-4466-929C-89E6799F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A4D159-E3FC-41A1-ACC2-F49B0C2092D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0659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9">
            <a:extLst>
              <a:ext uri="{FF2B5EF4-FFF2-40B4-BE49-F238E27FC236}">
                <a16:creationId xmlns:a16="http://schemas.microsoft.com/office/drawing/2014/main" id="{CE65C6E0-0465-4CDC-A8F6-6866F348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37CB-585F-4675-B96F-1ECAAC05A0FE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5" name="Θέση υποσέλιδου 21">
            <a:extLst>
              <a:ext uri="{FF2B5EF4-FFF2-40B4-BE49-F238E27FC236}">
                <a16:creationId xmlns:a16="http://schemas.microsoft.com/office/drawing/2014/main" id="{85608469-802F-4169-A323-98E5DAE0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17">
            <a:extLst>
              <a:ext uri="{FF2B5EF4-FFF2-40B4-BE49-F238E27FC236}">
                <a16:creationId xmlns:a16="http://schemas.microsoft.com/office/drawing/2014/main" id="{173CCE89-4D1D-4DF0-80CD-6BCAC8ED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6E73-EA85-4646-ACC6-4D8AA80EC28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496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9">
            <a:extLst>
              <a:ext uri="{FF2B5EF4-FFF2-40B4-BE49-F238E27FC236}">
                <a16:creationId xmlns:a16="http://schemas.microsoft.com/office/drawing/2014/main" id="{A6008A84-D1F0-431A-ACB2-8D7E2862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FDC5-5624-47B5-8326-F67FAFCB8E53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5" name="Θέση υποσέλιδου 21">
            <a:extLst>
              <a:ext uri="{FF2B5EF4-FFF2-40B4-BE49-F238E27FC236}">
                <a16:creationId xmlns:a16="http://schemas.microsoft.com/office/drawing/2014/main" id="{06BBA7D4-27DB-4391-8D05-6E484819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17">
            <a:extLst>
              <a:ext uri="{FF2B5EF4-FFF2-40B4-BE49-F238E27FC236}">
                <a16:creationId xmlns:a16="http://schemas.microsoft.com/office/drawing/2014/main" id="{BC241045-EE2D-4F52-AA2A-CEA20C77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8A7D-1D1C-4597-B0A9-0DAAA7C3EE4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817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4" name="Θέση ημερομηνίας 9">
            <a:extLst>
              <a:ext uri="{FF2B5EF4-FFF2-40B4-BE49-F238E27FC236}">
                <a16:creationId xmlns:a16="http://schemas.microsoft.com/office/drawing/2014/main" id="{BD46636D-E8DF-4E14-9B9B-57B08C74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980C-3ABD-40B3-9E99-C18D2771B477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5" name="Θέση υποσέλιδου 21">
            <a:extLst>
              <a:ext uri="{FF2B5EF4-FFF2-40B4-BE49-F238E27FC236}">
                <a16:creationId xmlns:a16="http://schemas.microsoft.com/office/drawing/2014/main" id="{C475659D-FC92-4AF2-9857-BA297BE9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17">
            <a:extLst>
              <a:ext uri="{FF2B5EF4-FFF2-40B4-BE49-F238E27FC236}">
                <a16:creationId xmlns:a16="http://schemas.microsoft.com/office/drawing/2014/main" id="{7E0C875C-2BA0-4C5A-BC01-A7F0BF5F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9C77-2775-40E0-954F-E1E52CC313C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0331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ιάσημα 10">
            <a:extLst>
              <a:ext uri="{FF2B5EF4-FFF2-40B4-BE49-F238E27FC236}">
                <a16:creationId xmlns:a16="http://schemas.microsoft.com/office/drawing/2014/main" id="{390298F5-48AB-4DBD-BD09-4BDB5872204B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Διάσημα 11">
            <a:extLst>
              <a:ext uri="{FF2B5EF4-FFF2-40B4-BE49-F238E27FC236}">
                <a16:creationId xmlns:a16="http://schemas.microsoft.com/office/drawing/2014/main" id="{490F07D6-20AA-4003-9ADA-04F9BEEE93EE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ημερομηνίας 3">
            <a:extLst>
              <a:ext uri="{FF2B5EF4-FFF2-40B4-BE49-F238E27FC236}">
                <a16:creationId xmlns:a16="http://schemas.microsoft.com/office/drawing/2014/main" id="{96B0AA45-4A42-4BD6-BB1B-0623E50A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C118B1-99A2-4A64-883C-B3700BE03817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7" name="Θέση υποσέλιδου 4">
            <a:extLst>
              <a:ext uri="{FF2B5EF4-FFF2-40B4-BE49-F238E27FC236}">
                <a16:creationId xmlns:a16="http://schemas.microsoft.com/office/drawing/2014/main" id="{D9AFFF7D-EAE2-42FB-BDDC-FB1BF749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B5E62293-3D75-4A83-A9C9-5D140D59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48EDA-58CD-4D93-8AE5-44C62F5CC67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5450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38EFAD-99BC-4598-84DE-524E098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1CE1B7-531F-4F97-A08E-66BEBC08121F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777FB4-1FFA-48AF-B172-C31C909C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0640EA-6C09-4FC0-8BF2-C531C78A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EC3841-828F-4B00-BC9F-3E3B866896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99525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554CA15-3461-4825-8CCB-B75BC414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7E866B-A892-4084-A89E-64B5620AEF37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96DB255-D85F-473E-821C-12DDF433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B680347-0BA8-48EA-AA83-E472CC9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18FA69-0C54-476F-B666-0D3AABB10D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271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343939B-F224-4A03-B87C-DB899C20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51B173-6809-458B-877E-8B4382B89139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DAA3BE8-418D-4630-A70C-5A31BFBC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5424A7D-DA65-4869-AFAE-152F64B3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080667-F73F-426A-AA2D-8903AC17DFD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0986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9">
            <a:extLst>
              <a:ext uri="{FF2B5EF4-FFF2-40B4-BE49-F238E27FC236}">
                <a16:creationId xmlns:a16="http://schemas.microsoft.com/office/drawing/2014/main" id="{3C5F0729-A881-4A9B-8CBD-95A0367C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969A-A42C-4FDC-AE63-BD0201166901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3" name="Θέση υποσέλιδου 21">
            <a:extLst>
              <a:ext uri="{FF2B5EF4-FFF2-40B4-BE49-F238E27FC236}">
                <a16:creationId xmlns:a16="http://schemas.microsoft.com/office/drawing/2014/main" id="{D9C7BE89-496A-48A1-90D9-DEB70515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17">
            <a:extLst>
              <a:ext uri="{FF2B5EF4-FFF2-40B4-BE49-F238E27FC236}">
                <a16:creationId xmlns:a16="http://schemas.microsoft.com/office/drawing/2014/main" id="{3FA3F3AF-C90B-4B99-9CBC-54B84BAA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C049-0A24-491E-8497-7F336AFBB5C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6757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D14A4E3-FDBA-4631-B74A-EF0B764D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5BA67A-29B6-414B-8051-3938EF530771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B84D6D8-72D7-45F3-87E3-842FBE43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19D98E-4336-43AF-AAED-E01C03E5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8C53E7-01FC-431F-9D4F-0BC188F4ADA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7819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Ελεύθερη σχεδίαση 10">
            <a:extLst>
              <a:ext uri="{FF2B5EF4-FFF2-40B4-BE49-F238E27FC236}">
                <a16:creationId xmlns:a16="http://schemas.microsoft.com/office/drawing/2014/main" id="{C457EB85-F215-4516-A98F-E88723BB1929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Ελεύθερη σχεδίαση 15">
            <a:extLst>
              <a:ext uri="{FF2B5EF4-FFF2-40B4-BE49-F238E27FC236}">
                <a16:creationId xmlns:a16="http://schemas.microsoft.com/office/drawing/2014/main" id="{1208A2EE-B2F8-4764-B088-C4B76FA44229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Ορθογώνιο τρίγωνο 15">
            <a:extLst>
              <a:ext uri="{FF2B5EF4-FFF2-40B4-BE49-F238E27FC236}">
                <a16:creationId xmlns:a16="http://schemas.microsoft.com/office/drawing/2014/main" id="{86F6EBBF-C331-4C73-A7C3-C208FAB56C40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Ευθεία γραμμή σύνδεσης 16">
            <a:extLst>
              <a:ext uri="{FF2B5EF4-FFF2-40B4-BE49-F238E27FC236}">
                <a16:creationId xmlns:a16="http://schemas.microsoft.com/office/drawing/2014/main" id="{95822117-ED58-449B-A077-E40D91E6B28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Διάσημα 18">
            <a:extLst>
              <a:ext uri="{FF2B5EF4-FFF2-40B4-BE49-F238E27FC236}">
                <a16:creationId xmlns:a16="http://schemas.microsoft.com/office/drawing/2014/main" id="{338501E9-78E5-4774-9D3B-432F802B2ACC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Διάσημα 19">
            <a:extLst>
              <a:ext uri="{FF2B5EF4-FFF2-40B4-BE49-F238E27FC236}">
                <a16:creationId xmlns:a16="http://schemas.microsoft.com/office/drawing/2014/main" id="{913930C2-7D0A-4542-AB75-AD5BB631B4EE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1" name="Θέση ημερομηνίας 4">
            <a:extLst>
              <a:ext uri="{FF2B5EF4-FFF2-40B4-BE49-F238E27FC236}">
                <a16:creationId xmlns:a16="http://schemas.microsoft.com/office/drawing/2014/main" id="{A6BB9CF3-9F65-4917-B299-F33263AC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DA6FF73-2AF9-47CF-BCBC-98431FBC726D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12" name="Θέση υποσέλιδου 5">
            <a:extLst>
              <a:ext uri="{FF2B5EF4-FFF2-40B4-BE49-F238E27FC236}">
                <a16:creationId xmlns:a16="http://schemas.microsoft.com/office/drawing/2014/main" id="{308312F8-B3E8-47F5-8D70-E1117742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Θέση αριθμού διαφάνειας 6">
            <a:extLst>
              <a:ext uri="{FF2B5EF4-FFF2-40B4-BE49-F238E27FC236}">
                <a16:creationId xmlns:a16="http://schemas.microsoft.com/office/drawing/2014/main" id="{026E40B9-9360-4DF5-BD87-F17F6A84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9C8D1-21A0-40A7-9FBC-E4DA1D48602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8586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>
            <a:extLst>
              <a:ext uri="{FF2B5EF4-FFF2-40B4-BE49-F238E27FC236}">
                <a16:creationId xmlns:a16="http://schemas.microsoft.com/office/drawing/2014/main" id="{6DE8506D-A0E5-4E31-B98A-9BB10BD8D1AF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Ελεύθερη σχεδίαση 11">
            <a:extLst>
              <a:ext uri="{FF2B5EF4-FFF2-40B4-BE49-F238E27FC236}">
                <a16:creationId xmlns:a16="http://schemas.microsoft.com/office/drawing/2014/main" id="{A40028BC-5F26-4C52-9B64-22D864E1325B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" name="Ορθογώνιο τρίγωνο 13">
            <a:extLst>
              <a:ext uri="{FF2B5EF4-FFF2-40B4-BE49-F238E27FC236}">
                <a16:creationId xmlns:a16="http://schemas.microsoft.com/office/drawing/2014/main" id="{DDA56540-6FF4-45D8-AF57-33EEEB549F23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4CDAA053-30CD-4B0F-AE26-0B81FE658AB5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>
            <a:extLst>
              <a:ext uri="{FF2B5EF4-FFF2-40B4-BE49-F238E27FC236}">
                <a16:creationId xmlns:a16="http://schemas.microsoft.com/office/drawing/2014/main" id="{21D47939-8D7A-498C-8B3B-DC8502CE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29">
            <a:extLst>
              <a:ext uri="{FF2B5EF4-FFF2-40B4-BE49-F238E27FC236}">
                <a16:creationId xmlns:a16="http://schemas.microsoft.com/office/drawing/2014/main" id="{2C631E7F-E3EB-426D-BBAA-8E4DD71EB4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10" name="Θέση ημερομηνίας 9">
            <a:extLst>
              <a:ext uri="{FF2B5EF4-FFF2-40B4-BE49-F238E27FC236}">
                <a16:creationId xmlns:a16="http://schemas.microsoft.com/office/drawing/2014/main" id="{6CDE40C1-14C4-4BA7-8962-1DA210E09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BE5EB0-5F70-4AF1-AEEA-279913DC4D5E}" type="datetimeFigureOut">
              <a:rPr lang="el-GR"/>
              <a:pPr>
                <a:defRPr/>
              </a:pPr>
              <a:t>17/2/2025</a:t>
            </a:fld>
            <a:endParaRPr lang="el-GR"/>
          </a:p>
        </p:txBody>
      </p:sp>
      <p:sp>
        <p:nvSpPr>
          <p:cNvPr id="22" name="Θέση υποσέλιδου 21">
            <a:extLst>
              <a:ext uri="{FF2B5EF4-FFF2-40B4-BE49-F238E27FC236}">
                <a16:creationId xmlns:a16="http://schemas.microsoft.com/office/drawing/2014/main" id="{04EC987F-FE2D-41D0-AB60-2EC536E62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Θέση αριθμού διαφάνειας 17">
            <a:extLst>
              <a:ext uri="{FF2B5EF4-FFF2-40B4-BE49-F238E27FC236}">
                <a16:creationId xmlns:a16="http://schemas.microsoft.com/office/drawing/2014/main" id="{C989F59A-A9C1-4CAD-B1C0-709FD2A59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0D475C38-EB99-49CB-9B06-5A2E24CA369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5" r:id="rId2"/>
    <p:sldLayoutId id="2147484050" r:id="rId3"/>
    <p:sldLayoutId id="2147484051" r:id="rId4"/>
    <p:sldLayoutId id="2147484052" r:id="rId5"/>
    <p:sldLayoutId id="2147484053" r:id="rId6"/>
    <p:sldLayoutId id="2147484046" r:id="rId7"/>
    <p:sldLayoutId id="2147484054" r:id="rId8"/>
    <p:sldLayoutId id="2147484055" r:id="rId9"/>
    <p:sldLayoutId id="2147484047" r:id="rId10"/>
    <p:sldLayoutId id="21474840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ris\Dropbox\&#931;&#935;&#927;&#923;&#917;&#921;&#927;\&#914;'%20&#923;&#933;&#922;&#917;&#921;&#927;&#933;%20&#935;&#919;&#924;&#917;&#921;&#913;\Bromine%20in%20Alkene.mp4" TargetMode="Externa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584A0B-E776-442C-B2EC-1F28F3F48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1. </a:t>
            </a:r>
            <a:r>
              <a:rPr lang="el-GR" dirty="0"/>
              <a:t>Πετρέλαιο - Υδρογονάνθρακες</a:t>
            </a:r>
          </a:p>
        </p:txBody>
      </p:sp>
      <p:sp>
        <p:nvSpPr>
          <p:cNvPr id="9219" name="Υπότιτλος 2">
            <a:extLst>
              <a:ext uri="{FF2B5EF4-FFF2-40B4-BE49-F238E27FC236}">
                <a16:creationId xmlns:a16="http://schemas.microsoft.com/office/drawing/2014/main" id="{AC541FA2-6BAD-461E-8C48-A81B8EE2D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l-GR" altLang="el-GR"/>
              <a:t>Χημεία Β’ Λυκείου Γενικής Παιδείας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2538CA52-5A70-499E-AE98-386AB88A3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Το σημαντικότερο κλάσμα της διύλισης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Μίγμα υδρογονανθράκων (5-12</a:t>
            </a:r>
            <a:r>
              <a:rPr lang="en-US" dirty="0"/>
              <a:t> C)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Μέσες τιμές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i="1" dirty="0">
                <a:sym typeface="Wingdings" pitchFamily="2" charset="2"/>
              </a:rPr>
              <a:t>οκτανίου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dirty="0">
              <a:sym typeface="Wingdings" pitchFamily="2" charset="2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Αυξημένη ζήτηση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Δεν επαρκεί βενζίνη από κλασματική απόσταξη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Παραγωγή βενζίνης από ανώτερα κλάσματα (μεγαλύτερης θερμοκρασίας) που δεν έχουν ζήτηση  ΠΥΡΟΛΥΣΗ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F448532-5202-4CC0-AE33-7852D148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Βενζίνη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A0C188F-5261-428B-A31F-CECFA50E0B02}"/>
              </a:ext>
            </a:extLst>
          </p:cNvPr>
          <p:cNvSpPr/>
          <p:nvPr/>
        </p:nvSpPr>
        <p:spPr>
          <a:xfrm>
            <a:off x="873125" y="2708275"/>
            <a:ext cx="65071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590D1B39-5278-4F1C-932E-2D2D77D8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1138"/>
            <a:ext cx="8229600" cy="4611687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Θέρμανση </a:t>
            </a:r>
            <a:r>
              <a:rPr lang="el-GR" dirty="0" err="1"/>
              <a:t>κλασματος</a:t>
            </a:r>
            <a:endParaRPr lang="el-G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Καταλύτες (</a:t>
            </a: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&amp; SiO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Υδρογονάνθρακες με πολλά άτομα </a:t>
            </a:r>
            <a:r>
              <a:rPr lang="en-US" dirty="0"/>
              <a:t>C</a:t>
            </a:r>
            <a:r>
              <a:rPr lang="el-GR" dirty="0"/>
              <a:t> </a:t>
            </a:r>
            <a:r>
              <a:rPr lang="el-GR" dirty="0">
                <a:sym typeface="Wingdings" pitchFamily="2" charset="2"/>
              </a:rPr>
              <a:t> υδρογονάνθρακες με λιγότερα άτομα </a:t>
            </a:r>
            <a:r>
              <a:rPr lang="en-US" dirty="0">
                <a:sym typeface="Wingdings" pitchFamily="2" charset="2"/>
              </a:rPr>
              <a:t>C</a:t>
            </a:r>
            <a:endParaRPr lang="el-GR" dirty="0"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Π.χ. </a:t>
            </a:r>
            <a:r>
              <a:rPr lang="el-GR" dirty="0" err="1">
                <a:sym typeface="Wingdings" pitchFamily="2" charset="2"/>
              </a:rPr>
              <a:t>δεκατριάνιο</a:t>
            </a:r>
            <a:r>
              <a:rPr lang="el-GR" dirty="0">
                <a:sym typeface="Wingdings" pitchFamily="2" charset="2"/>
              </a:rPr>
              <a:t>  οκτάνιο +</a:t>
            </a:r>
            <a:r>
              <a:rPr lang="en-US" dirty="0">
                <a:sym typeface="Wingdings" pitchFamily="2" charset="2"/>
              </a:rPr>
              <a:t> </a:t>
            </a:r>
            <a:r>
              <a:rPr lang="el-GR" dirty="0">
                <a:sym typeface="Wingdings" pitchFamily="2" charset="2"/>
              </a:rPr>
              <a:t>πετροχημεία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13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28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sym typeface="Wingdings" pitchFamily="2" charset="2"/>
              </a:rPr>
              <a:t>C</a:t>
            </a:r>
            <a:r>
              <a:rPr lang="en-US" b="1" baseline="-25000" dirty="0">
                <a:sym typeface="Wingdings" pitchFamily="2" charset="2"/>
              </a:rPr>
              <a:t>8</a:t>
            </a:r>
            <a:r>
              <a:rPr lang="en-US" b="1" dirty="0">
                <a:sym typeface="Wingdings" pitchFamily="2" charset="2"/>
              </a:rPr>
              <a:t>H</a:t>
            </a:r>
            <a:r>
              <a:rPr lang="en-US" b="1" baseline="-25000" dirty="0">
                <a:sym typeface="Wingdings" pitchFamily="2" charset="2"/>
              </a:rPr>
              <a:t>18</a:t>
            </a:r>
            <a:r>
              <a:rPr lang="en-US" dirty="0">
                <a:sym typeface="Wingdings" pitchFamily="2" charset="2"/>
              </a:rPr>
              <a:t> + 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=CH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CH=CH</a:t>
            </a:r>
            <a:r>
              <a:rPr lang="en-US" baseline="-25000" dirty="0">
                <a:sym typeface="Wingdings" pitchFamily="2" charset="2"/>
              </a:rPr>
              <a:t>2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Βενζίνη πυρόλυσης καλύτερης ποιότητας από βενζίνη απόσταξης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Βενζίνη εμπορίου  ανάμειξή τους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Αριθμός οκτανίου: δείκτης ποιότητας βενζίνης (μεγαλύτερος </a:t>
            </a:r>
            <a:r>
              <a:rPr lang="el-GR" dirty="0" err="1">
                <a:sym typeface="Wingdings" pitchFamily="2" charset="2"/>
              </a:rPr>
              <a:t>α.ο</a:t>
            </a:r>
            <a:r>
              <a:rPr lang="el-GR" dirty="0">
                <a:sym typeface="Wingdings" pitchFamily="2" charset="2"/>
              </a:rPr>
              <a:t>. = καλύτερη βενζίνη)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Καλύτεροι: υδρογονάνθρακες με διακλαδώσεις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err="1">
                <a:sym typeface="Wingdings" pitchFamily="2" charset="2"/>
              </a:rPr>
              <a:t>Αιθένιο</a:t>
            </a:r>
            <a:r>
              <a:rPr lang="el-GR" dirty="0">
                <a:sym typeface="Wingdings" pitchFamily="2" charset="2"/>
              </a:rPr>
              <a:t> + Προπένιο  πρώτη ύλη για πετροχημικά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5BFD4589-419B-424E-B3FB-FA2FBCFF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Βενζίνη - Πυρόλυση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5E44D6-D616-457B-B287-F91DCC5F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1.2 Νάφθα - Πετροχημικά</a:t>
            </a:r>
          </a:p>
        </p:txBody>
      </p:sp>
      <p:sp>
        <p:nvSpPr>
          <p:cNvPr id="20483" name="Θέση κειμένου 2">
            <a:extLst>
              <a:ext uri="{FF2B5EF4-FFF2-40B4-BE49-F238E27FC236}">
                <a16:creationId xmlns:a16="http://schemas.microsoft.com/office/drawing/2014/main" id="{8E58FFCF-7274-4374-9372-2E3625C4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l-GR" altLang="el-GR"/>
              <a:t>Χημεία Β’ Λυκείου Γενικής Παιδείας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περιεχομένου 1">
            <a:extLst>
              <a:ext uri="{FF2B5EF4-FFF2-40B4-BE49-F238E27FC236}">
                <a16:creationId xmlns:a16="http://schemas.microsoft.com/office/drawing/2014/main" id="{6A8140B8-3689-4376-B168-8A3B35E97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Νάφθα</a:t>
            </a:r>
          </a:p>
          <a:p>
            <a:pPr lvl="1" eaLnBrk="1" hangingPunct="1"/>
            <a:r>
              <a:rPr lang="el-GR" altLang="el-GR"/>
              <a:t>Κλάσμα απόσταξης αργού πετρελαίου ανάμεσα από βενζίνη &amp; κηροζίνη</a:t>
            </a:r>
          </a:p>
          <a:p>
            <a:pPr lvl="1" eaLnBrk="1" hangingPunct="1"/>
            <a:r>
              <a:rPr lang="el-GR" altLang="el-GR"/>
              <a:t>Αλκάνια 5-9 </a:t>
            </a:r>
            <a:r>
              <a:rPr lang="en-US" altLang="el-GR"/>
              <a:t>C</a:t>
            </a:r>
          </a:p>
          <a:p>
            <a:pPr eaLnBrk="1" hangingPunct="1"/>
            <a:r>
              <a:rPr lang="el-GR" altLang="el-GR"/>
              <a:t>Πετροχημεία</a:t>
            </a:r>
          </a:p>
          <a:p>
            <a:pPr lvl="1" eaLnBrk="1" hangingPunct="1"/>
            <a:r>
              <a:rPr lang="el-GR" altLang="el-GR"/>
              <a:t>Κλάδος βιομηχανικής χημείας</a:t>
            </a:r>
          </a:p>
          <a:p>
            <a:pPr lvl="1" eaLnBrk="1" hangingPunct="1"/>
            <a:r>
              <a:rPr lang="el-GR" altLang="el-GR"/>
              <a:t>Σύνολο μεθόδων παραγωγής χημικών προϊόντων με πρώτη ύλη το πετρέλαιο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E0E493-E508-424E-86A4-67CE94F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Νάφθα - Πετροχημικά</a:t>
            </a:r>
          </a:p>
        </p:txBody>
      </p:sp>
      <p:pic>
        <p:nvPicPr>
          <p:cNvPr id="21508" name="Picture 2" descr="http://www.erowid.org/plants/salvia/images/salvia_extraction4/salvia_extraction4_image24.jpg">
            <a:extLst>
              <a:ext uri="{FF2B5EF4-FFF2-40B4-BE49-F238E27FC236}">
                <a16:creationId xmlns:a16="http://schemas.microsoft.com/office/drawing/2014/main" id="{92C6F622-300D-43D6-832A-8DE1634E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13684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t2.gstatic.com/images?q=tbn:ANd9GcTdH8crpmgM0L66jRQSMOsDXMd1Ej3NRKctZv5KUCsOXpvGEIkNB7fU9V0">
            <a:extLst>
              <a:ext uri="{FF2B5EF4-FFF2-40B4-BE49-F238E27FC236}">
                <a16:creationId xmlns:a16="http://schemas.microsoft.com/office/drawing/2014/main" id="{ADC0B1A0-C86E-4865-9CCE-EB8DE772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24400"/>
            <a:ext cx="30416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6BDDD117-6674-42D5-ACE6-25E49AAD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376862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Πρώτες ύλες πετροχημείας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Αέριοι &amp; υγροί υδρογονάνθρακες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Κυρίως από νάφθα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Διεργασία </a:t>
            </a:r>
            <a:r>
              <a:rPr lang="el-GR" dirty="0">
                <a:sym typeface="Wingdings" pitchFamily="2" charset="2"/>
              </a:rPr>
              <a:t> πυρόλυση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Προϊόντα:</a:t>
            </a:r>
          </a:p>
          <a:p>
            <a:pPr marL="850392" lvl="1" indent="-457200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>
                <a:sym typeface="Wingdings" pitchFamily="2" charset="2"/>
              </a:rPr>
              <a:t>Αέριο νάφθας (καύσιμο)</a:t>
            </a:r>
            <a:endParaRPr lang="en-US" u="sng" dirty="0">
              <a:sym typeface="Wingdings" pitchFamily="2" charset="2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: 75%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: 5%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10</a:t>
            </a:r>
            <a:r>
              <a:rPr lang="en-US" dirty="0">
                <a:sym typeface="Wingdings" pitchFamily="2" charset="2"/>
              </a:rPr>
              <a:t>: 5%</a:t>
            </a:r>
          </a:p>
          <a:p>
            <a:pPr marL="850392" lvl="1" indent="-457200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>
                <a:sym typeface="Wingdings" pitchFamily="2" charset="2"/>
              </a:rPr>
              <a:t>Βενζίνη</a:t>
            </a:r>
          </a:p>
          <a:p>
            <a:pPr marL="850392" lvl="1" indent="-457200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>
                <a:sym typeface="Wingdings" pitchFamily="2" charset="2"/>
              </a:rPr>
              <a:t>Κατώτεροι ακόρεστοι &amp; αρωματικοί υδρογονάνθρακες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dirty="0" err="1">
                <a:sym typeface="Wingdings" pitchFamily="2" charset="2"/>
              </a:rPr>
              <a:t>Αιθένιο</a:t>
            </a:r>
            <a:endParaRPr lang="el-GR" dirty="0">
              <a:sym typeface="Wingdings" pitchFamily="2" charset="2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dirty="0">
                <a:sym typeface="Wingdings" pitchFamily="2" charset="2"/>
              </a:rPr>
              <a:t>Προπένιο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dirty="0" err="1">
                <a:sym typeface="Wingdings" pitchFamily="2" charset="2"/>
              </a:rPr>
              <a:t>Βουτένιο</a:t>
            </a:r>
            <a:endParaRPr lang="el-GR" dirty="0">
              <a:sym typeface="Wingdings" pitchFamily="2" charset="2"/>
            </a:endParaRP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dirty="0">
                <a:sym typeface="Wingdings" pitchFamily="2" charset="2"/>
              </a:rPr>
              <a:t>1,3-βουταδιένιο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dirty="0">
                <a:sym typeface="Wingdings" pitchFamily="2" charset="2"/>
              </a:rPr>
              <a:t>Βενζόλιο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7248F4F-CC34-4339-9111-66A4AB57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Πυρόλυση νάφθας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περιεχομένου 1">
            <a:extLst>
              <a:ext uri="{FF2B5EF4-FFF2-40B4-BE49-F238E27FC236}">
                <a16:creationId xmlns:a16="http://schemas.microsoft.com/office/drawing/2014/main" id="{08F133C1-39F9-4474-8789-DA0351FEB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Χρήση αυτών των «μικρών» υδρογονανθράκων</a:t>
            </a:r>
          </a:p>
          <a:p>
            <a:pPr eaLnBrk="1" hangingPunct="1"/>
            <a:r>
              <a:rPr lang="el-GR" altLang="el-GR"/>
              <a:t>Κατασκευή οργανικών προϊόντων (ακόμα &amp; μεγαλομόρια πολύπλοκης δομής) μεγάλης τεχνολογικής &amp; οικονομικής σημασίας</a:t>
            </a:r>
          </a:p>
          <a:p>
            <a:pPr lvl="1" eaLnBrk="1" hangingPunct="1"/>
            <a:r>
              <a:rPr lang="el-GR" altLang="el-GR"/>
              <a:t>Απορρυπαντικά</a:t>
            </a:r>
          </a:p>
          <a:p>
            <a:pPr lvl="1" eaLnBrk="1" hangingPunct="1"/>
            <a:r>
              <a:rPr lang="el-GR" altLang="el-GR"/>
              <a:t>Λιπάσματα</a:t>
            </a:r>
          </a:p>
          <a:p>
            <a:pPr lvl="1" eaLnBrk="1" hangingPunct="1"/>
            <a:r>
              <a:rPr lang="el-GR" altLang="el-GR"/>
              <a:t>Πολυμερή</a:t>
            </a:r>
          </a:p>
          <a:p>
            <a:pPr lvl="1" eaLnBrk="1" hangingPunct="1"/>
            <a:r>
              <a:rPr lang="el-GR" altLang="el-GR"/>
              <a:t>Υφάνσιμες ύλες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AEE77E5C-9C09-47A6-90D0-C9AB7E4E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Πετροχημικά νάφθας</a:t>
            </a:r>
          </a:p>
        </p:txBody>
      </p:sp>
      <p:pic>
        <p:nvPicPr>
          <p:cNvPr id="23556" name="Picture 2" descr="http://www.petroleumonline.com/modules/m011/imgs/fig_001.jpg">
            <a:extLst>
              <a:ext uri="{FF2B5EF4-FFF2-40B4-BE49-F238E27FC236}">
                <a16:creationId xmlns:a16="http://schemas.microsoft.com/office/drawing/2014/main" id="{DE4B2657-A39C-4675-B53F-A4B8DDA1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6488"/>
            <a:ext cx="457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11948D-6A27-430D-B5FC-3FC41C67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1.3 </a:t>
            </a:r>
            <a:r>
              <a:rPr lang="el-GR" dirty="0" err="1"/>
              <a:t>Αλκάνια</a:t>
            </a:r>
            <a:r>
              <a:rPr lang="el-GR" dirty="0"/>
              <a:t> – μεθάνιο, φυσικό αέριο, βιοαέριο</a:t>
            </a:r>
          </a:p>
        </p:txBody>
      </p:sp>
      <p:sp>
        <p:nvSpPr>
          <p:cNvPr id="24579" name="Θέση κειμένου 2">
            <a:extLst>
              <a:ext uri="{FF2B5EF4-FFF2-40B4-BE49-F238E27FC236}">
                <a16:creationId xmlns:a16="http://schemas.microsoft.com/office/drawing/2014/main" id="{684BDBA3-45A3-483D-B7EC-84A454D9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l-GR" altLang="el-GR"/>
              <a:t>Χημεία Β’ Λυκείου Γενικής Παιδείας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207BF4AC-500F-40E7-AE68-CF9943FD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Αέριο μίγμα, κυρίως υδρογονανθράκων</a:t>
            </a:r>
          </a:p>
          <a:p>
            <a:pPr eaLnBrk="1" hangingPunct="1"/>
            <a:r>
              <a:rPr lang="el-GR" altLang="el-GR"/>
              <a:t>Συνυπάρχει με πετρέλαιο</a:t>
            </a:r>
          </a:p>
          <a:p>
            <a:pPr eaLnBrk="1" hangingPunct="1"/>
            <a:r>
              <a:rPr lang="el-GR" altLang="el-GR"/>
              <a:t>Κυρίως </a:t>
            </a:r>
            <a:r>
              <a:rPr lang="en-US" altLang="el-GR"/>
              <a:t>CH</a:t>
            </a:r>
            <a:r>
              <a:rPr lang="en-US" altLang="el-GR" baseline="-25000"/>
              <a:t>4</a:t>
            </a:r>
            <a:r>
              <a:rPr lang="en-US" altLang="el-GR"/>
              <a:t> (</a:t>
            </a:r>
            <a:r>
              <a:rPr lang="el-GR" altLang="el-GR"/>
              <a:t>μέχρι και 90%)</a:t>
            </a:r>
          </a:p>
          <a:p>
            <a:pPr eaLnBrk="1" hangingPunct="1"/>
            <a:r>
              <a:rPr lang="el-GR" altLang="el-GR"/>
              <a:t>Καύσιμο – πρώτη ύλη πετροχημικών</a:t>
            </a:r>
          </a:p>
          <a:p>
            <a:pPr eaLnBrk="1" hangingPunct="1"/>
            <a:r>
              <a:rPr lang="el-GR" altLang="el-GR"/>
              <a:t>ΠΛΕΟΝΕΚΤΗΜΑΤΑ (έναντι πετρελαίου)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el-GR" altLang="el-GR"/>
              <a:t>Καθαρό καύσιμο (πλήρης καύση – απουσία </a:t>
            </a:r>
            <a:r>
              <a:rPr lang="en-US" altLang="el-GR"/>
              <a:t>S/N</a:t>
            </a:r>
            <a:r>
              <a:rPr lang="en-US" altLang="el-GR" baseline="-25000"/>
              <a:t>2</a:t>
            </a:r>
            <a:r>
              <a:rPr lang="en-US" altLang="el-GR"/>
              <a:t> </a:t>
            </a:r>
            <a:r>
              <a:rPr lang="en-US" altLang="el-GR">
                <a:sym typeface="Wingdings" panose="05000000000000000000" pitchFamily="2" charset="2"/>
              </a:rPr>
              <a:t> </a:t>
            </a:r>
            <a:r>
              <a:rPr lang="el-GR" altLang="el-GR">
                <a:sym typeface="Wingdings" panose="05000000000000000000" pitchFamily="2" charset="2"/>
              </a:rPr>
              <a:t>απουσία ρύπων: </a:t>
            </a:r>
            <a:r>
              <a:rPr lang="en-US" altLang="el-GR">
                <a:sym typeface="Wingdings" panose="05000000000000000000" pitchFamily="2" charset="2"/>
              </a:rPr>
              <a:t>SO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, CO</a:t>
            </a:r>
            <a:r>
              <a:rPr lang="en-US" altLang="el-GR" baseline="-25000">
                <a:sym typeface="Wingdings" panose="05000000000000000000" pitchFamily="2" charset="2"/>
              </a:rPr>
              <a:t>x</a:t>
            </a:r>
            <a:r>
              <a:rPr lang="en-US" altLang="el-GR">
                <a:sym typeface="Wingdings" panose="05000000000000000000" pitchFamily="2" charset="2"/>
              </a:rPr>
              <a:t>, NO</a:t>
            </a:r>
            <a:r>
              <a:rPr lang="en-US" altLang="el-GR" baseline="-25000">
                <a:sym typeface="Wingdings" panose="05000000000000000000" pitchFamily="2" charset="2"/>
              </a:rPr>
              <a:t>x</a:t>
            </a:r>
            <a:r>
              <a:rPr lang="en-US" altLang="el-GR"/>
              <a:t>)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el-GR" altLang="el-GR"/>
              <a:t>Μεγάλη θερμαντική ικανότητα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5D2DC7B0-9EF0-4912-99E7-05B893D9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Φυσικό αέριο</a:t>
            </a:r>
          </a:p>
        </p:txBody>
      </p:sp>
      <p:pic>
        <p:nvPicPr>
          <p:cNvPr id="25604" name="Picture 2" descr="http://t3.gstatic.com/images?q=tbn:ANd9GcQJ-FIqNdCjTwW51FhNyoJqfgnPhJNEpb6bP1ukfDyaKqUVErq3pg">
            <a:extLst>
              <a:ext uri="{FF2B5EF4-FFF2-40B4-BE49-F238E27FC236}">
                <a16:creationId xmlns:a16="http://schemas.microsoft.com/office/drawing/2014/main" id="{272C03B0-A742-4989-813E-734E4040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81525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AA0F3A29-0C89-41AE-8FF0-373B11BA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675687" cy="452596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/>
              <a:t>Άκυκλοι</a:t>
            </a:r>
            <a:r>
              <a:rPr lang="el-GR" dirty="0"/>
              <a:t> κορεσμένοι υδρογονάνθρακες: </a:t>
            </a:r>
            <a:r>
              <a:rPr lang="en-US" b="1" dirty="0"/>
              <a:t>C</a:t>
            </a:r>
            <a:r>
              <a:rPr lang="en-US" b="1" baseline="-25000" dirty="0"/>
              <a:t>v</a:t>
            </a:r>
            <a:r>
              <a:rPr lang="en-US" b="1" dirty="0"/>
              <a:t>H</a:t>
            </a:r>
            <a:r>
              <a:rPr lang="en-US" b="1" baseline="-25000" dirty="0"/>
              <a:t>2v+2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/>
              <a:t>μεθάνιο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-CH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 err="1">
                <a:sym typeface="Wingdings" pitchFamily="2" charset="2"/>
              </a:rPr>
              <a:t>αιθάνιο</a:t>
            </a:r>
            <a:endParaRPr lang="el-GR" dirty="0">
              <a:sym typeface="Wingdings" pitchFamily="2" charset="2"/>
            </a:endParaRP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8</a:t>
            </a:r>
            <a:r>
              <a:rPr lang="en-US" dirty="0">
                <a:sym typeface="Wingdings" pitchFamily="2" charset="2"/>
              </a:rPr>
              <a:t>  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προπάνιο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s-ES" dirty="0">
                <a:sym typeface="Wingdings" pitchFamily="2" charset="2"/>
              </a:rPr>
              <a:t>C</a:t>
            </a:r>
            <a:r>
              <a:rPr lang="es-ES" baseline="-25000" dirty="0">
                <a:sym typeface="Wingdings" pitchFamily="2" charset="2"/>
              </a:rPr>
              <a:t>4</a:t>
            </a:r>
            <a:r>
              <a:rPr lang="es-ES" dirty="0">
                <a:sym typeface="Wingdings" pitchFamily="2" charset="2"/>
              </a:rPr>
              <a:t>H</a:t>
            </a:r>
            <a:r>
              <a:rPr lang="es-ES" baseline="-25000" dirty="0">
                <a:sym typeface="Wingdings" pitchFamily="2" charset="2"/>
              </a:rPr>
              <a:t>10</a:t>
            </a:r>
          </a:p>
          <a:p>
            <a:pPr marL="879475" lvl="1" indent="-514350" eaLnBrk="1" hangingPunct="1">
              <a:buFont typeface="+mj-lt"/>
              <a:buAutoNum type="alphaLcParenR"/>
              <a:defRPr/>
            </a:pP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dirty="0">
                <a:sym typeface="Wingdings" pitchFamily="2" charset="2"/>
              </a:rPr>
              <a:t>-CH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s-ES" dirty="0">
                <a:sym typeface="Wingdings" pitchFamily="2" charset="2"/>
              </a:rPr>
              <a:t>-CH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s-ES" dirty="0">
                <a:sym typeface="Wingdings" pitchFamily="2" charset="2"/>
              </a:rPr>
              <a:t>-CH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dirty="0"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βουτάνιο</a:t>
            </a:r>
          </a:p>
          <a:p>
            <a:pPr marL="879475" lvl="1" indent="-514350" eaLnBrk="1" hangingPunct="1">
              <a:buFont typeface="+mj-lt"/>
              <a:buAutoNum type="alphaLcParenR"/>
              <a:defRPr/>
            </a:pP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-CH-CH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l-GR" dirty="0" err="1">
                <a:sym typeface="Wingdings" pitchFamily="2" charset="2"/>
              </a:rPr>
              <a:t>μεθυλοπροπάνιο</a:t>
            </a:r>
            <a:endParaRPr lang="en-US" dirty="0">
              <a:sym typeface="Wingdings" pitchFamily="2" charset="2"/>
            </a:endParaRPr>
          </a:p>
          <a:p>
            <a:pPr marL="365125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dirty="0">
                <a:sym typeface="Wingdings" pitchFamily="2" charset="2"/>
              </a:rPr>
              <a:t>	        CH</a:t>
            </a:r>
            <a:r>
              <a:rPr lang="en-US" baseline="-25000" dirty="0">
                <a:sym typeface="Wingdings" pitchFamily="2" charset="2"/>
              </a:rPr>
              <a:t>3</a:t>
            </a:r>
            <a:endParaRPr lang="el-GR" baseline="-25000" dirty="0">
              <a:sym typeface="Wingdings" pitchFamily="2" charset="2"/>
            </a:endParaRPr>
          </a:p>
          <a:p>
            <a:pPr marL="566737" indent="-457200" eaLnBrk="1" hangingPunct="1">
              <a:buFont typeface="+mj-lt"/>
              <a:buAutoNum type="arabicPeriod"/>
              <a:defRPr/>
            </a:pPr>
            <a:r>
              <a:rPr lang="es-ES" dirty="0">
                <a:sym typeface="Wingdings" pitchFamily="2" charset="2"/>
              </a:rPr>
              <a:t>C</a:t>
            </a:r>
            <a:r>
              <a:rPr lang="es-ES" baseline="-25000" dirty="0">
                <a:sym typeface="Wingdings" pitchFamily="2" charset="2"/>
              </a:rPr>
              <a:t>5</a:t>
            </a:r>
            <a:r>
              <a:rPr lang="es-ES" dirty="0">
                <a:sym typeface="Wingdings" pitchFamily="2" charset="2"/>
              </a:rPr>
              <a:t>H</a:t>
            </a:r>
            <a:r>
              <a:rPr lang="es-ES" baseline="-25000" dirty="0">
                <a:sym typeface="Wingdings" pitchFamily="2" charset="2"/>
              </a:rPr>
              <a:t>12</a:t>
            </a:r>
          </a:p>
          <a:p>
            <a:pPr marL="822325" lvl="1" indent="-457200" eaLnBrk="1" hangingPunct="1">
              <a:buFont typeface="+mj-lt"/>
              <a:buAutoNum type="alphaLcParenR"/>
              <a:defRPr/>
            </a:pP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πεντάνιο</a:t>
            </a:r>
          </a:p>
          <a:p>
            <a:pPr marL="822325" lvl="1" indent="-457200" eaLnBrk="1" hangingPunct="1">
              <a:buFont typeface="+mj-lt"/>
              <a:buAutoNum type="alphaLcParenR"/>
              <a:defRPr/>
            </a:pP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l-GR" dirty="0" err="1">
                <a:sym typeface="Wingdings" pitchFamily="2" charset="2"/>
              </a:rPr>
              <a:t>μεθυλοβουτάνιο</a:t>
            </a:r>
            <a:endParaRPr lang="en-US" dirty="0">
              <a:sym typeface="Wingdings" pitchFamily="2" charset="2"/>
            </a:endParaRPr>
          </a:p>
          <a:p>
            <a:pPr marL="365125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dirty="0">
                <a:sym typeface="Wingdings" pitchFamily="2" charset="2"/>
              </a:rPr>
              <a:t>              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               </a:t>
            </a:r>
            <a:r>
              <a:rPr lang="en-US" dirty="0" err="1">
                <a:sym typeface="Wingdings" pitchFamily="2" charset="2"/>
              </a:rPr>
              <a:t>CH</a:t>
            </a:r>
            <a:r>
              <a:rPr lang="en-US" baseline="-25000" dirty="0" err="1">
                <a:sym typeface="Wingdings" pitchFamily="2" charset="2"/>
              </a:rPr>
              <a:t>3</a:t>
            </a:r>
            <a:endParaRPr lang="el-GR" baseline="-25000" dirty="0">
              <a:sym typeface="Wingdings" pitchFamily="2" charset="2"/>
            </a:endParaRPr>
          </a:p>
          <a:p>
            <a:pPr marL="822325" lvl="1" indent="-457200" eaLnBrk="1" hangingPunct="1">
              <a:buFont typeface="+mj-lt"/>
              <a:buAutoNum type="alphaLcParenR" startAt="3"/>
              <a:defRPr/>
            </a:pPr>
            <a:r>
              <a:rPr lang="en-US" dirty="0">
                <a:sym typeface="Wingdings" pitchFamily="2" charset="2"/>
              </a:rPr>
              <a:t>                   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c) </a:t>
            </a: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-C-CH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l-GR" dirty="0" err="1">
                <a:sym typeface="Wingdings" pitchFamily="2" charset="2"/>
              </a:rPr>
              <a:t>διμεθυλοπροπάνιο</a:t>
            </a:r>
            <a:endParaRPr lang="el-GR" dirty="0">
              <a:sym typeface="Wingdings" pitchFamily="2" charset="2"/>
            </a:endParaRPr>
          </a:p>
          <a:p>
            <a:pPr marL="365125" lvl="1" indent="0" eaLnBrk="1" hangingPunct="1">
              <a:buFont typeface="Verdana" panose="020B0604030504040204" pitchFamily="34" charset="0"/>
              <a:buNone/>
              <a:defRPr/>
            </a:pPr>
            <a:r>
              <a:rPr lang="el-GR" dirty="0">
                <a:sym typeface="Wingdings" pitchFamily="2" charset="2"/>
              </a:rPr>
              <a:t>                              </a:t>
            </a:r>
            <a:r>
              <a:rPr lang="es-ES" dirty="0">
                <a:sym typeface="Wingdings" pitchFamily="2" charset="2"/>
              </a:rPr>
              <a:t>     </a:t>
            </a:r>
            <a:r>
              <a:rPr lang="el-GR" dirty="0">
                <a:sym typeface="Wingdings" pitchFamily="2" charset="2"/>
              </a:rPr>
              <a:t>  </a:t>
            </a: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endParaRPr lang="en-US" baseline="-25000" dirty="0">
              <a:sym typeface="Wingdings" pitchFamily="2" charset="2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C99565A1-B29A-4AF3-BE2F-430B37B0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/>
              <a:t>Αλκάνια</a:t>
            </a:r>
            <a:endParaRPr lang="el-GR" dirty="0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74C16FD9-C89D-4B89-A26F-EE82963B6972}"/>
              </a:ext>
            </a:extLst>
          </p:cNvPr>
          <p:cNvCxnSpPr/>
          <p:nvPr/>
        </p:nvCxnSpPr>
        <p:spPr>
          <a:xfrm>
            <a:off x="2268538" y="4076700"/>
            <a:ext cx="0" cy="73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0A9F997-0B16-4AD9-85E4-8F65A19AF9BB}"/>
              </a:ext>
            </a:extLst>
          </p:cNvPr>
          <p:cNvCxnSpPr/>
          <p:nvPr/>
        </p:nvCxnSpPr>
        <p:spPr>
          <a:xfrm>
            <a:off x="2268538" y="5661025"/>
            <a:ext cx="0" cy="144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8576890D-97BC-48A8-87D4-CB84203C57F7}"/>
              </a:ext>
            </a:extLst>
          </p:cNvPr>
          <p:cNvCxnSpPr/>
          <p:nvPr/>
        </p:nvCxnSpPr>
        <p:spPr>
          <a:xfrm flipV="1">
            <a:off x="4427538" y="6092825"/>
            <a:ext cx="0" cy="73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442F262-F641-431A-85FF-EA84B196D1AC}"/>
              </a:ext>
            </a:extLst>
          </p:cNvPr>
          <p:cNvCxnSpPr/>
          <p:nvPr/>
        </p:nvCxnSpPr>
        <p:spPr>
          <a:xfrm>
            <a:off x="4427538" y="6453188"/>
            <a:ext cx="0" cy="107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AC88FD6A-D321-4772-BC24-B0A1FCC7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578850" cy="4525962"/>
          </a:xfrm>
        </p:spPr>
        <p:txBody>
          <a:bodyPr/>
          <a:lstStyle/>
          <a:p>
            <a:pPr eaLnBrk="1" hangingPunct="1"/>
            <a:r>
              <a:rPr lang="el-GR" altLang="el-GR"/>
              <a:t>Βρίσκονται σε </a:t>
            </a:r>
            <a:r>
              <a:rPr lang="el-GR" altLang="el-GR" b="1"/>
              <a:t>φυσικό αέριο </a:t>
            </a:r>
            <a:r>
              <a:rPr lang="el-GR" altLang="el-GR"/>
              <a:t>&amp; </a:t>
            </a:r>
            <a:r>
              <a:rPr lang="el-GR" altLang="el-GR" b="1"/>
              <a:t>πετρέλαιο</a:t>
            </a:r>
          </a:p>
          <a:p>
            <a:pPr eaLnBrk="1" hangingPunct="1"/>
            <a:r>
              <a:rPr lang="el-GR" altLang="el-GR"/>
              <a:t>Μεθάνιο βρίσκεται και στο</a:t>
            </a:r>
            <a:r>
              <a:rPr lang="el-GR" altLang="el-GR">
                <a:sym typeface="Wingdings" panose="05000000000000000000" pitchFamily="2" charset="2"/>
              </a:rPr>
              <a:t> </a:t>
            </a:r>
            <a:r>
              <a:rPr lang="el-GR" altLang="el-GR" b="1">
                <a:sym typeface="Wingdings" panose="05000000000000000000" pitchFamily="2" charset="2"/>
              </a:rPr>
              <a:t>βιοαέριο</a:t>
            </a:r>
          </a:p>
          <a:p>
            <a:pPr lvl="1" eaLnBrk="1" hangingPunct="1"/>
            <a:r>
              <a:rPr lang="el-GR" altLang="el-GR" u="sng">
                <a:sym typeface="Wingdings" panose="05000000000000000000" pitchFamily="2" charset="2"/>
              </a:rPr>
              <a:t>Βιοαέριο</a:t>
            </a:r>
            <a:r>
              <a:rPr lang="el-GR" altLang="el-GR">
                <a:sym typeface="Wingdings" panose="05000000000000000000" pitchFamily="2" charset="2"/>
              </a:rPr>
              <a:t>: Αέριο που παράγεται κατά τη σήψη της βιομάζας (σύνολο οργανικής ύλης που παράγουν ζώα &amp; φυτά)</a:t>
            </a:r>
          </a:p>
          <a:p>
            <a:pPr eaLnBrk="1" hangingPunct="1"/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FF122A1-4B91-4271-A2EE-54B1B086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Προέλευση </a:t>
            </a:r>
            <a:r>
              <a:rPr lang="el-GR" dirty="0" err="1"/>
              <a:t>αλκανίων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2D435A-83E9-4776-AD13-02D222AE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1.1 Πετρέλαιο – Προϊόντα πετρελαίου – Βενζίνη – Καύση - Καύσιμα</a:t>
            </a:r>
          </a:p>
        </p:txBody>
      </p:sp>
      <p:sp>
        <p:nvSpPr>
          <p:cNvPr id="10243" name="Θέση κειμένου 2">
            <a:extLst>
              <a:ext uri="{FF2B5EF4-FFF2-40B4-BE49-F238E27FC236}">
                <a16:creationId xmlns:a16="http://schemas.microsoft.com/office/drawing/2014/main" id="{4D294473-B6CF-4B80-988F-2C471B4F2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l-GR" altLang="el-GR"/>
              <a:t>Χημεία Β’ Λυκείου Γενικής Παιδείας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47A2F877-DF14-4333-901C-FD6953E2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Φυσικές ιδιότητες</a:t>
            </a:r>
          </a:p>
          <a:p>
            <a:pPr lvl="1" eaLnBrk="1" hangingPunct="1"/>
            <a:r>
              <a:rPr lang="en-US" altLang="el-GR" b="1">
                <a:sym typeface="Wingdings" panose="05000000000000000000" pitchFamily="2" charset="2"/>
              </a:rPr>
              <a:t>C</a:t>
            </a:r>
            <a:r>
              <a:rPr lang="en-US" altLang="el-GR" b="1" baseline="-25000">
                <a:sym typeface="Wingdings" panose="05000000000000000000" pitchFamily="2" charset="2"/>
              </a:rPr>
              <a:t>1-</a:t>
            </a:r>
            <a:r>
              <a:rPr lang="el-GR" altLang="el-GR" b="1" baseline="-25000">
                <a:sym typeface="Wingdings" panose="05000000000000000000" pitchFamily="2" charset="2"/>
              </a:rPr>
              <a:t>4</a:t>
            </a:r>
            <a:r>
              <a:rPr lang="el-GR" altLang="el-GR">
                <a:sym typeface="Wingdings" panose="05000000000000000000" pitchFamily="2" charset="2"/>
              </a:rPr>
              <a:t>: αέρια, άχρωμα, άοσμα, αδιάλυτα στο νερό</a:t>
            </a:r>
          </a:p>
          <a:p>
            <a:pPr lvl="1" eaLnBrk="1" hangingPunct="1"/>
            <a:r>
              <a:rPr lang="en-US" altLang="el-GR" b="1">
                <a:sym typeface="Wingdings" panose="05000000000000000000" pitchFamily="2" charset="2"/>
              </a:rPr>
              <a:t>C</a:t>
            </a:r>
            <a:r>
              <a:rPr lang="el-GR" altLang="el-GR" b="1" baseline="-25000">
                <a:sym typeface="Wingdings" panose="05000000000000000000" pitchFamily="2" charset="2"/>
              </a:rPr>
              <a:t>5</a:t>
            </a:r>
            <a:r>
              <a:rPr lang="en-US" altLang="el-GR" b="1" baseline="-25000">
                <a:sym typeface="Wingdings" panose="05000000000000000000" pitchFamily="2" charset="2"/>
              </a:rPr>
              <a:t>-</a:t>
            </a:r>
            <a:r>
              <a:rPr lang="el-GR" altLang="el-GR" b="1" baseline="-25000">
                <a:sym typeface="Wingdings" panose="05000000000000000000" pitchFamily="2" charset="2"/>
              </a:rPr>
              <a:t>16</a:t>
            </a:r>
            <a:r>
              <a:rPr lang="el-GR" altLang="el-GR">
                <a:sym typeface="Wingdings" panose="05000000000000000000" pitchFamily="2" charset="2"/>
              </a:rPr>
              <a:t>: υγρά, οσμή πετρελαίου</a:t>
            </a:r>
            <a:endParaRPr lang="el-GR" altLang="el-GR" baseline="-2500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l-GR" b="1">
                <a:sym typeface="Wingdings" panose="05000000000000000000" pitchFamily="2" charset="2"/>
              </a:rPr>
              <a:t>C</a:t>
            </a:r>
            <a:r>
              <a:rPr lang="en-US" altLang="el-GR" b="1" baseline="-25000">
                <a:sym typeface="Wingdings" panose="05000000000000000000" pitchFamily="2" charset="2"/>
              </a:rPr>
              <a:t>1</a:t>
            </a:r>
            <a:r>
              <a:rPr lang="el-GR" altLang="el-GR" b="1" baseline="-25000">
                <a:sym typeface="Wingdings" panose="05000000000000000000" pitchFamily="2" charset="2"/>
              </a:rPr>
              <a:t>7&amp;άνω</a:t>
            </a:r>
            <a:r>
              <a:rPr lang="el-GR" altLang="el-GR">
                <a:sym typeface="Wingdings" panose="05000000000000000000" pitchFamily="2" charset="2"/>
              </a:rPr>
              <a:t>: στερεά, άχρωμα, υφή κεριού (π.χ. βαζελίνη)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Χημικές ιδιότητες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Αδρανείς ενώσεις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Σε κατάλληλες συνθήκες αντιδράσεις:</a:t>
            </a:r>
          </a:p>
          <a:p>
            <a:pPr marL="1087438" lvl="2" indent="-457200" eaLnBrk="1" hangingPunct="1">
              <a:buFont typeface="Lucida Sans Unicode" panose="020B0602030504020204" pitchFamily="34" charset="0"/>
              <a:buAutoNum type="alphaLcParenR"/>
            </a:pPr>
            <a:r>
              <a:rPr lang="el-GR" altLang="el-GR">
                <a:sym typeface="Wingdings" panose="05000000000000000000" pitchFamily="2" charset="2"/>
              </a:rPr>
              <a:t>Καύση</a:t>
            </a:r>
          </a:p>
          <a:p>
            <a:pPr marL="1087438" lvl="2" indent="-457200" eaLnBrk="1" hangingPunct="1">
              <a:buFont typeface="Lucida Sans Unicode" panose="020B0602030504020204" pitchFamily="34" charset="0"/>
              <a:buAutoNum type="alphaLcParenR"/>
            </a:pPr>
            <a:r>
              <a:rPr lang="el-GR" altLang="el-GR">
                <a:sym typeface="Wingdings" panose="05000000000000000000" pitchFamily="2" charset="2"/>
              </a:rPr>
              <a:t>Πυρόλυση</a:t>
            </a:r>
          </a:p>
          <a:p>
            <a:pPr marL="1087438" lvl="2" indent="-457200" eaLnBrk="1" hangingPunct="1">
              <a:buFont typeface="Lucida Sans Unicode" panose="020B0602030504020204" pitchFamily="34" charset="0"/>
              <a:buAutoNum type="alphaLcParenR"/>
            </a:pPr>
            <a:r>
              <a:rPr lang="el-GR" altLang="el-GR">
                <a:sym typeface="Wingdings" panose="05000000000000000000" pitchFamily="2" charset="2"/>
              </a:rPr>
              <a:t>Υποκατάσταση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8FDF76BA-7A31-4960-849C-D26F37A1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Ιδιότητες </a:t>
            </a:r>
            <a:r>
              <a:rPr lang="el-GR" dirty="0" err="1"/>
              <a:t>αλκανίων</a:t>
            </a:r>
            <a:endParaRPr lang="el-GR" dirty="0"/>
          </a:p>
        </p:txBody>
      </p:sp>
      <p:pic>
        <p:nvPicPr>
          <p:cNvPr id="36866" name="Picture 2" descr="http://t3.gstatic.com/images?q=tbn:ANd9GcQdGXArErMDoVogmJYnPnZ56DeQ-tEOmtdM7w8brpmjg0-yCERdpg">
            <a:extLst>
              <a:ext uri="{FF2B5EF4-FFF2-40B4-BE49-F238E27FC236}">
                <a16:creationId xmlns:a16="http://schemas.microsoft.com/office/drawing/2014/main" id="{B6F35575-59AC-498F-910B-CCF729BF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068638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2879CF0-A551-4625-B53D-D62BB27D8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Πλήρης καύση (αφθονία </a:t>
            </a:r>
            <a:r>
              <a:rPr lang="en-US" altLang="el-GR"/>
              <a:t>O</a:t>
            </a:r>
            <a:r>
              <a:rPr lang="en-US" altLang="el-GR" baseline="-25000"/>
              <a:t>2</a:t>
            </a:r>
            <a:r>
              <a:rPr lang="el-GR" altLang="el-GR"/>
              <a:t>)</a:t>
            </a:r>
          </a:p>
          <a:p>
            <a:pPr lvl="1" eaLnBrk="1" hangingPunct="1"/>
            <a:r>
              <a:rPr lang="en-US" altLang="el-GR"/>
              <a:t>C</a:t>
            </a:r>
            <a:r>
              <a:rPr lang="el-GR" altLang="el-GR" i="1" baseline="-25000"/>
              <a:t>ν</a:t>
            </a:r>
            <a:r>
              <a:rPr lang="en-US" altLang="el-GR"/>
              <a:t>H</a:t>
            </a:r>
            <a:r>
              <a:rPr lang="en-US" altLang="el-GR" baseline="-25000"/>
              <a:t>2</a:t>
            </a:r>
            <a:r>
              <a:rPr lang="el-GR" altLang="el-GR" i="1" baseline="-25000"/>
              <a:t>ν</a:t>
            </a:r>
            <a:r>
              <a:rPr lang="en-US" altLang="el-GR" baseline="-25000"/>
              <a:t>+2</a:t>
            </a:r>
            <a:r>
              <a:rPr lang="en-US" altLang="el-GR"/>
              <a:t> + </a:t>
            </a:r>
            <a:r>
              <a:rPr lang="el-GR" altLang="el-GR"/>
              <a:t>[</a:t>
            </a:r>
            <a:r>
              <a:rPr lang="en-US" altLang="el-GR"/>
              <a:t>(</a:t>
            </a:r>
            <a:r>
              <a:rPr lang="el-GR" altLang="el-GR"/>
              <a:t>3ν+1</a:t>
            </a:r>
            <a:r>
              <a:rPr lang="en-US" altLang="el-GR"/>
              <a:t>)</a:t>
            </a:r>
            <a:r>
              <a:rPr lang="el-GR" altLang="el-GR"/>
              <a:t>/2]</a:t>
            </a:r>
            <a:r>
              <a:rPr lang="en-US" altLang="el-GR"/>
              <a:t>O</a:t>
            </a:r>
            <a:r>
              <a:rPr lang="en-US" altLang="el-GR" baseline="-25000"/>
              <a:t>2</a:t>
            </a:r>
            <a:r>
              <a:rPr lang="en-US" altLang="el-GR"/>
              <a:t> → </a:t>
            </a:r>
            <a:r>
              <a:rPr lang="el-GR" altLang="el-GR" i="1"/>
              <a:t>ν</a:t>
            </a:r>
            <a:r>
              <a:rPr lang="en-US" altLang="el-GR"/>
              <a:t>CO</a:t>
            </a:r>
            <a:r>
              <a:rPr lang="en-US" altLang="el-GR" baseline="-25000"/>
              <a:t>2</a:t>
            </a:r>
            <a:r>
              <a:rPr lang="el-GR" altLang="el-GR"/>
              <a:t> + (ν</a:t>
            </a:r>
            <a:r>
              <a:rPr lang="en-US" altLang="el-GR"/>
              <a:t>+1)H</a:t>
            </a:r>
            <a:r>
              <a:rPr lang="en-US" altLang="el-GR" baseline="-25000"/>
              <a:t>2</a:t>
            </a:r>
            <a:r>
              <a:rPr lang="en-US" altLang="el-GR"/>
              <a:t>O </a:t>
            </a:r>
            <a:endParaRPr lang="el-GR" altLang="el-GR"/>
          </a:p>
          <a:p>
            <a:pPr lvl="1" eaLnBrk="1" hangingPunct="1"/>
            <a:r>
              <a:rPr lang="el-GR" altLang="el-GR"/>
              <a:t>Παράδειγμα:</a:t>
            </a:r>
          </a:p>
          <a:p>
            <a:pPr lvl="2" eaLnBrk="1" hangingPunct="1"/>
            <a:r>
              <a:rPr lang="en-US" altLang="el-GR"/>
              <a:t>CH</a:t>
            </a:r>
            <a:r>
              <a:rPr lang="en-US" altLang="el-GR" baseline="-25000"/>
              <a:t>4</a:t>
            </a:r>
            <a:r>
              <a:rPr lang="en-US" altLang="el-GR"/>
              <a:t> + 2O</a:t>
            </a:r>
            <a:r>
              <a:rPr lang="en-US" altLang="el-GR" baseline="-25000"/>
              <a:t>2</a:t>
            </a:r>
            <a:r>
              <a:rPr lang="en-US" altLang="el-GR"/>
              <a:t> → CO</a:t>
            </a:r>
            <a:r>
              <a:rPr lang="en-US" altLang="el-GR" baseline="-25000"/>
              <a:t>2</a:t>
            </a:r>
            <a:r>
              <a:rPr lang="en-US" altLang="el-GR"/>
              <a:t> + 2H</a:t>
            </a:r>
            <a:r>
              <a:rPr lang="en-US" altLang="el-GR" baseline="-25000"/>
              <a:t>2</a:t>
            </a:r>
            <a:r>
              <a:rPr lang="en-US" altLang="el-GR"/>
              <a:t>O</a:t>
            </a:r>
            <a:endParaRPr lang="el-GR" altLang="el-GR"/>
          </a:p>
          <a:p>
            <a:pPr lvl="2" eaLnBrk="1" hangingPunct="1"/>
            <a:r>
              <a:rPr lang="el-GR" altLang="el-GR"/>
              <a:t>Αιθάνιο </a:t>
            </a:r>
            <a:r>
              <a:rPr lang="el-GR" altLang="el-GR">
                <a:sym typeface="Wingdings" panose="05000000000000000000" pitchFamily="2" charset="2"/>
              </a:rPr>
              <a:t> ;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Ατελής καύση (ανεπάρκεια </a:t>
            </a:r>
            <a:r>
              <a:rPr lang="en-US" altLang="el-GR"/>
              <a:t>O</a:t>
            </a:r>
            <a:r>
              <a:rPr lang="en-US" altLang="el-GR" baseline="-25000"/>
              <a:t>2</a:t>
            </a:r>
            <a:r>
              <a:rPr lang="el-GR" altLang="el-GR">
                <a:sym typeface="Wingdings" panose="05000000000000000000" pitchFamily="2" charset="2"/>
              </a:rPr>
              <a:t>)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Προϊόντα  </a:t>
            </a:r>
            <a:r>
              <a:rPr lang="en-US" altLang="el-GR">
                <a:sym typeface="Wingdings" panose="05000000000000000000" pitchFamily="2" charset="2"/>
              </a:rPr>
              <a:t>CO, C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B2EB9949-8CF3-4F3E-9D46-832E2F2E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Καύση </a:t>
            </a:r>
            <a:r>
              <a:rPr lang="el-GR" dirty="0" err="1"/>
              <a:t>αλκανίων</a:t>
            </a:r>
            <a:endParaRPr lang="el-GR" dirty="0"/>
          </a:p>
        </p:txBody>
      </p:sp>
      <p:pic>
        <p:nvPicPr>
          <p:cNvPr id="29700" name="Picture 4" descr="Container of ethanol vapour mixed with air, undergoing rapid combustion">
            <a:extLst>
              <a:ext uri="{FF2B5EF4-FFF2-40B4-BE49-F238E27FC236}">
                <a16:creationId xmlns:a16="http://schemas.microsoft.com/office/drawing/2014/main" id="{F8BDC7E9-7F71-4AE0-95F7-F0496AE3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13100"/>
            <a:ext cx="2095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4E868EF-1106-4A7F-BA2F-C672161E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362950" cy="4525962"/>
          </a:xfrm>
        </p:spPr>
        <p:txBody>
          <a:bodyPr/>
          <a:lstStyle/>
          <a:p>
            <a:pPr eaLnBrk="1" hangingPunct="1"/>
            <a:r>
              <a:rPr lang="el-GR" altLang="el-GR"/>
              <a:t>Θερμική διάσπαση – απουσία αέρα - πίεση</a:t>
            </a:r>
          </a:p>
          <a:p>
            <a:pPr eaLnBrk="1" hangingPunct="1"/>
            <a:r>
              <a:rPr lang="el-GR" altLang="el-GR"/>
              <a:t>Σχάση αλυσίδας – κυκλοποίηση – ισομερείωση – αφυδρογόνωση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Προϊόντα  υδρογονάνθρακες: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Κορεσμένοι – ακόρεστοι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Μικρότερη μοριακή μάζα/Διακλαδισμένη αλυσίδα</a:t>
            </a:r>
          </a:p>
          <a:p>
            <a:pPr eaLnBrk="1" hangingPunct="1"/>
            <a:r>
              <a:rPr lang="el-GR" altLang="el-GR"/>
              <a:t>Διακλαδισμένες αλυσίδες </a:t>
            </a:r>
            <a:r>
              <a:rPr lang="el-GR" altLang="el-GR">
                <a:sym typeface="Wingdings" panose="05000000000000000000" pitchFamily="2" charset="2"/>
              </a:rPr>
              <a:t> βελτίωση ποιότητας βενζίνης</a:t>
            </a:r>
          </a:p>
          <a:p>
            <a:pPr lvl="1" eaLnBrk="1" hangingPunct="1"/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BA44C87-6585-4F93-94EC-507E390F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Πυρόλυση </a:t>
            </a:r>
            <a:r>
              <a:rPr lang="el-GR" dirty="0" err="1"/>
              <a:t>αλκανίων</a:t>
            </a:r>
            <a:endParaRPr lang="el-GR" dirty="0"/>
          </a:p>
        </p:txBody>
      </p:sp>
      <p:sp>
        <p:nvSpPr>
          <p:cNvPr id="30724" name="AutoShape 2" descr="data:image/jpeg;base64,/9j/4AAQSkZJRgABAQAAAQABAAD/2wCEAAkGBhESERUTEhAVFBETGBgWFBUYFxgeFhYcGBgXFxsXGxgYJCYgGBokGhMWIC8gJicqLS4tHh8xNTEsNScrLDUBCQoKDgwOGg8PGTQjHiQ1LDUvNDUpLTUwNSssLzI0KikrNC8vLDUtLDUsNS01LDI2KSw1NSwvLDU1KS8sLjU1Kv/AABEIAKwBJAMBIgACEQEDEQH/xAAcAAEAAgMBAQEAAAAAAAAAAAAABQYDBAcIAgH/xAA9EAACAgEDAwMDAgMFBgYDAAABAgMRAAQSIQUTMQYiQQcUUSMyQmFxFTM0c4FSYpGys8EWJDVTdKEIg5L/xAAZAQEAAwEBAAAAAAAAAAAAAAAAAQIDBAX/xAAxEQEAAgEBBQUHAwUAAAAAAAAAAQIRAxIhMUHwBFHB4fEiYXGRobHRUnKBExQjMjT/2gAMAwEAAhEDEQA/AO44xjAYxmDXavtRPJsZ+2rPtQW7bQTtUfLGqA/NYGfKt6u0h7kcjRJPGxSFI3baIpHelmBo88gFgNyge3ycyweqHVwksfd3oJUbSq0iqpNAOfm/KyCg4D+1dvPnr1z9U9fq9UxSaTTxRtUcUbsu3Y3DNVbnsXfx8Vgeoen6dkijR5DI6IqtIRRchQC5HwSQTX88q0fTX+/KUvdVvuG1VjuNE8j7dNtq9oC7KvbtUNW48VPoP1knPRZdXLpmk1GnPa3hSIXb9MK7sopD+qLUea4rcK5N0/6pdTi1f3Z1Ukj37kdiYmWye3s8Bfc1AVtvisD1Z1TTNJDIiSGN3RlWQeUJBAYf0POQXo7TcySpCmniJaLsoQVLwyyRvLwALJXaDVkKCeeBQfqf9WdQmh0/2sUunfWx7zKwIKLtjJETEDcT3AN4qhyKJBFR+k31P1kOrXTytJqYdQ5tSWeRXYsxdPJJLEkr82T55wO5etIqh7zIJoYA8ksDVtlUIf8AatSVPuAYUT+CAckuh6J4oFR2tgWPBJCBnZljBPJVFYICasKDQ8Z5++rv1P1kuqk0sTSabTxWjICyPLuUX3PB201bPH5v4tX0t+rGok0eoXVRy6h9Im9ZVBLMtOQsrUaI2fvPkebIJIXX1B0121QWlaTUf4ecn36PtoN2weeaLjaRuJKv7QMuGeSuq/VLqc2r+5+6kjZW3Rxox7SePaEPBFCjd7ubu86z1r6yzjosWrj0zJqZz2t5U9lGHcBdWIpz+kSEPi+SdpsLb6Y6a66hhSq2m/T1EwI36x3jjcO4AvgOG9xNMxVfbyZ/r+heWEohF7kJUmlkVWBaJj8K4BU8Hz4OeZPRn1U1+k1QkeeTUJIwE0cjs2+9q7gTdOAqgN/IDkZefrP9UNXHIml0ve0oKrI8hDRzNbMAq/Kr7OSPPjwCCHVPRUd6YSqoji1G2aGEVUKPGlKKoAk25AFAsQL85rertJ745HiTURsUhWJ2oRySOFWYGjz7gpYDco5XyRnLPon9S9Tv+ynWTURKhaIqGeSMLQ2UOSlVX+z/AE4ypevPqlr9Xqn2TSaeGNqjiR2WtjWGaqt7AN/HxVYHp/p+naOGNHkMjoiq0hFFyFALkfBJBP8ArlXTpr/fFKXuhvuDqr/UMJkatNt81Q2Ve3aA9b8qfp76xzno0uql07SajTnt7wpELn9MK7sopD+qLUea4rcK5Nofql1OPWDVnVSO92yMxMTKSSY9l0E9xoCq8ijgerepadpIZESQxu6MqyDyhKkBx/ME3/pkD6P03MkqQpp4raHsoQVaSGWSN5jQAsldoNbiAC34FB+pv1anTQab7WKXTya2PeZWBBRdsZIiYgbie7W8VQ5FEgiofSj6oayHVrBK8mph1DkFSWZ1ZiWLp5JJZiSvzd+ecDunrSKoO8yCWHTh5ZYGrbKqo3+1akqfcAwokfBo5IdC0TxQKjtZBY0CSEDOzLGCeSqKwQHiwo4HjOA/V/6nayXUvpImk02ni9rKNyPLuUX3PB201bPHybsVZ/pX9V9RJpJ01UcuobSJvWVQWZlpjtkPNEbP3nyPNkWQu3qHprtqQtKz6njTzk+/RlEtig8m6L+0jcfa3tAy4Vnkvq/1T6lPqvuRqpIyrbo40Y9uOuKCHgiuDYO7m/OdY6x9ZZ16LFq00zJqZz2t5U9lGBkBdSRTn9IkJ8E8k7TYW3010111JFKr6b2aicEb9Yzxq6u4AvjcG9xO1iVX22cn+v6J5YCiEXaEqTSyBWVmiYjwrqChNHg+DnmP0f8AVTX6TVCV55NQkhAmjkdm3jhbBN7XAUAN/KuRxl7+tH1Q1cbppdL3tKGRZXkIaOZrZgFX5VfZZI8+PAIIdS9FR3pxKqCKHUbJoYBW2FGjSl9tKCTbkAUCx8+c1/V+l90cjxJqIyUhETtQSSWRVWYEg82wUkDcosr5Izlf0U+pepEn2Uwk1EQQmIqGeSMIANgA5KV4H8P9OMqvr76pa/Vapwk0mnhifbHEjstbHsO9Vb7lBv4oVVYHp3p2naOGNHkMroiq0hFFyqgFyPgkgn/XNnOY/T36pS6np5k1EDvNE4haVVIhb9lSSuBUKjuAuaIABYD4y89G6lI7SRShTJDt3OgIjbeCwFMSVcAcrZ4KNfuoBK4xjAYxjAYxjAYxjAYxjAwabQxx7u3Gib2LvtUDcx8sa8saFk85yH6lfSHRNOmoTUDS9+REePapQszU0gthtABsjx88XnZciOp9FkeXuxSKjlO0+9C67LLe0BlprPzYPFg0MDB0v0RooNF9isCtpmFOrAEyE1bueLckA3xVCqoVy7pv0S0CdVMT6oyRIomEBADMCzVGzBrNAITQBIPxd52fp+hWGJIlJKxoqKWNsQqhRZ+TQ85EL6ZbuD9UdgTHUhdp7vcZ2cjuXWzc5423VLdDA1/WnoHS9R0ogkURmMfoSIBcJAA4HjZQAK8AgDwQCKh9I/ppooGfVd4amZJJY4yQNsYSR0DgAn3OgVw34YV5s9N6loFnhkhYkLKjISPIDAgkH885p9L6TIkjSzSK8jIsY2IUQKhZh7SzHdbt81VADAoX1d+mOj1CPre59vOisWIUETkL7FIse8kBQRZP4NDLR6F9B6PQaXtw1L3gDLMQD3rHH5Hbo8LyKPySSZjq/S3kMckbhJYSxQspZDvUo1qCp8Hggiv6WMzdI6aIIhHu3G3djVAtI7SNQ/hXc5ofAofGBxz1D9EtCOowquqMMWoYnsAC1CgEqrk8BjarYNfzqs6l1H0RoptF9i0CjTAUiqADGRdOp+Hsk7vmzd2b+epemGkaXbKFi1O3vgqS/tUIO29gJwo8hqNsKJyerA4z6B+j+ii10xl1A1TaRwFiKqFJ2I3cYbju2uzpXi15/GXH6k/TfSdSjEksn28sQ41AA4QclXBIDL5I5BB/qQZjpXppomi3ShotMpSABSHpgFPcYsd5pR4C2bJ5yR6v07vx7Q21lZJENWA0bB13LxuW1Fixx8jApH0f9BaXSaVNSh7uonRS8hAuOwC0Kjnbtaw3ySOaoAV/6mfSLRNMuoTUDSmeREePapQl3AaQWw20pLMPHF8Wc6n0fpjRdxncPLM++QqCqWEWMBVJJA2xrdk2bPzmHqfRpHlEsUio5TtPvQuuwtu4AZaa/wAkgjyOBgYOk+h9Fp9F9ksIbTsKkDgEyE1bueLY0ORVUKqhnLtB9EdAvVe0+qMkSr3hAQAxBZqiZw1mgFJ4BIPxd52fp+hWGKOJSSsSLGpY2xCqFFn5NDzkQPTLdyu6OwJjqQu093uFzJXcutm4njbe2lusDB6z9A6XqGlGnkUR9sfoSIoBhIAA2jxsoAFOAQB4IBFO+kv0z0UDPqu8NTNHJJHGSBtjCSOgcAE+50CuD8BuPznTuo6FZoZIWJCyo0bFTTAMpUkH4NHNPpfSZEkaWWRXkKLENiFFCKWYWpZra3PzQFADAof1e+mWk1Eb63ufbzxoxYgAichTsQix7yQFBHJuqPFWb0H6D0eg0vbhqXvC5ZiAe8COPyNlHhRxR+SSTNdX6Y0pjeNwksJLIWUsh3KUO5QVP7WNEEUf9RmXpHTuxEI9247ndjVAtI7SNQ/hXc5oc0KHOBx31J9E9AOowquqMMWpcnsALagCyEYngMRtWwaJ+arOo6/0TopdF9i0CjTKtIq8FCLp1Pw9knd8km7s389T9MtK0u2ULFqQBOCpL0qhB23BGzgfIaj7hRyerA4x6D+j2ij18xl1I1R0rALEUUKSVVt7DcdwViy7fFrz+Muf1J+nGk6lEHlfsSxDjUADhByVcEgMvkjkUeb5IMt0v0y0TRbpQ0WmUpAApD0yhT3HJO80B4C2fcbOSXV+nd+PZu2sGR1NWA0bq62ONy7lFixYvkYFG+j3oLSaTSpqUPd1E6KWkIFx2AWhUc7aaw3ySOaqsgvqb9I9C8y6lNQNKZpI0dNqlGZ5FDSgFhtpWZm+OL45OdS6P0xou40jh5ZmDuVBVLCKgCqSxHtQXZNm/wCmYup9HkeUSxSKj7DE29C6lCwbgBlprH5II4I8YH56X9LafQaZdPp0pByxNFpGI5dz8sa/p4AAAAyR0ejjiQRxRrHGt0iKFUWSTSrQHJJz56doVhijiUkrEixqWNsQihRZ+TQ85sYDGMYDGMYDGMYDGMYDGMYDGMYDGMYDGMYDGMYDGMYDGMYDGQ3rNiOnawg0Rpp6P/6nze6Qf0Iv8tP+UZr/AE/8e378Izvw28YxmSTGMYDGMYDGMYDGMYDGMYDGMYDGMYDGMYDGMYDGMYDGMYDGMYDGMYDGMYDGMYDGMYDGMYEL61/9O1v/AMaf/pPm/wBI/wAPF/lp/wAozQ9a/wDp2t/+NP8A9J83+kf4eL/LT/lGdU/88fun7QrzbeMYzlWMYxgMYxgMYxgMYxgMYxgMYxgMYxgMYxgMYxgMYxgMYxgMYxgMYxgMYxgMYxgMYxgMYxgQXrqdV6dq9zAbtPOFsgWTE/Avyf5Zu9C1KPBHsdWqNAdpBr2jzXjK99VvTP3nT5No/VgBmj88lAdy0LsldwA/NZm+mXpkaLp8SE3JJ+rIeK3OBwK+AoUX80T81npTTS/sotte1tTux7uPXNTftLXjGM81cxjGAxjGAxjGAxjGAxjGAxjGAxjGAxjGAxjGAxkd1HrsULbW3sa3PsUt20sjuPX7VtW/rtar2mt9HBAIIIIsEeCD83gfWMjYPUELy9sbuSyq5UiN2W9yI/hmG1uP91qujklgMYxgMZGn1BD3e37uGCGTae0HNVGX8BzYFfkhf3EDN+aZUUszBVUEsxIAAAskk8AAfOB94yP6f1uOZioDowG4LIhQuvjeobkrf+osWBYyQwGMYwGMw6vVpEhd2pRX8ySSAAAOWYkgADkkgDk5h6b1VJg20MroadHG11vkWv4I5B8H/Q4G5jNHqPV0h2gq7u1lUjUs5C1ubaP4RuFn8kDyRmzptSkiK6MGRwGVh4IPg4GXGRreoIRL2/dwwQybT2g5qoy/gObAr8kDyQMksBjGMBjGMBjNHqPV0h2gq7u1lUjUs5C1ubaP4RuWz+SB5IGbOl1KSIrowZHAKkeCD84GXGRreoIRL2/dwwQybT2g7VUZfwHO5RX5IHkgZvyyqqlmYKqgkkmgAOSST4FfOB94yP6f1uOZioDq1blDoVLpdb1DeVsj+YsWBYvN1DqCQruaySdqKot3YgnaqjkmgT/IAk0ATgbWM1un9QSZN6X5IYEUysPKsp5DD8f9s1uodfihba240NzlVJWJTdPIR+xfa3P8ifAJwJLGfgOR2k9QQySbFLckiNypEcpWywjfw5G1jXyAxFgE4EljMOs1iRIXkbaq+T/U0AAOSSSAAOSSAOTmHp3VUm3UGV0rfG42ut8glfwR4I4PPyCAG5jNLqPVkh2gh3dr2pGpZyFrc20fwjctn+YHkgZsaXVJIiujBkYWpHgg4GXGMYFK9ZdV0cWphSTWpBJMRFqV7iKzQdudlDbgSo7ntDCiN7URd5coUVVAUAKAAoHgAcADPGHX21J1Mv3e/wC53nu7/wB275v/ALVxVVxWdS0B6t/4dZh97QX9Mh4tn29rftP6xXZvoj+Gq9owOkdE6jopOpPDFrI5FiVZYIVkQhZXbUicrXuYhaNEkL3GoAEVeM8T9LaYTR/b7+/vXtbL3779u2ubvxntLRbu2m/9+1d3jzQvxx5vAzYxkF65OoHT9T9rv+47Tdvt/vv/AHfndV1XP45rAhZeoaE9TXTDVxkMXlfT9xK+5jkiKWK3B+C2zdW5AasEm29S7PZk75UQbG7u8gJsohtxPG2rvPFcTPvBUtvsVV7rviq5u8659Udb1ZumaVZxMIwEGq/RKW+1dvcfuN3Pdu/hRd1WL2gB1L0N1HTah5nTVjUyxO8aHerMkO4FR7QLDFAS5tmoWTQy4Z5L+lDaodV0v22++4vd2/8As7h3d18bdt+fmq5rPWYwP3GMYEb6hl0ywMdVIsUIKkuzBQrBlKMGPhg4Ug/kDIr6f62GfTCdJ1nmkCieQFCQyjhCEAVAobhQB5J5JJPKv/yQbVd/Tj3/AGfb9v8A7fd3Puuv49myr+Lr+LKz9GH141p+073b2Hv9sRlao7NwmIS93jm/3VxeB3P191bTQdp31i6bUb40Vt6BzFJPCs3tkBBUL7rrgoD8HLL0yKJYY1hrshV7dGwVrgg/II5v5zyV9Qm1Z6jqPu+53t5ruVu2X7K2+2ttVt4/GdF+m0/Vx0PVDTxuyU/2zGRxIvHu7CCNt/uv+Jfddc3gdDn6hoT1NNONZHTF5ZNP3Er7mN4Slitwfy2zdRZAasG7tniJGfeCC2++CL3Xfx83eepenf2i2l033cT7BEveEM0n3TyFUouAsRQA79yo5O4r5UNYXnGaPRUmEKCc3Lzfi63HaGK8Fwu0MRwTdcZvYDGMqGk0uv7g2syTAt9xJNufSutNtEMQdaN7K2hKAbfuYiw/fXvVtNAInfVrptRvjRG3IH7Uk8KzUsgIKhRuuuCgPwcsnS4olhjENdkKvbINgrVghvmxzfznk76lHV/2nqfuyxlEjBSQQNlnt7ASaTbVCz/UmznQvpn/AGueias6d2CKH+1Uxu0jcHd2GDjb7r/hYbrrm8DoWo6hoT1NNONZH7i8smn7iV9zG8BjsVuD/ubZuotGDVg3b+odrtP3ioh2N3NxATZR3bieNtXeeKVZt9gtvvg87rv/AI3edl+qn9rjo+jM7sY2VPulWNlZW2rtE7b23e6/hRuq+duB0n0P1HTaiSdo9WupeF2jjO9WKQnaQBtAsMyC3a2batk0M3PXvUIIdI0ks6Qyxh30zsyg90RvtChuGJDMpWjYYj5zzV9MTq/7T032hYSF1DkAlRHuHcLqCLTbZIsfFEGjkz9b/vh1EjVMWQIvYKqVi2lV37FLNXvsNbE2B8bRgei/TTQNp1eCUTJIS7Shg3cc8MxK8XYqgABVAACsrvrDqWiTVQxSayOJp2EWqj7iAvD2p2QOGsoC9LuBUkSEXyK5n9Ah1EnUiB9umC2e5GzxGXigoDpT7fJB8VY/bnLestOdRL9zv+43t3d9791+7dfzge1FAAoeBlI9PdQ0MmveGHVxypAqvpoRIjCNm7yylNo3NSmuS20OwFA1nP3PWP8Awvu7j7Kor237/wBvfnub/wC62f7n7PnbnI+iNqBqIvtt/wBxvHa2Xv3fFYHsPr8mmWBjqpFjhBUl2baFIYFGDfwsHCkH8gZEegNdDPp++moXUTPSzyAoSCt7UIQBUAVrCgD9xPJJOcj+vw6iH04nfdpStr242SLu21hgXcl9lUSfF0P3ZC/Q/wC+PUa0rFYyjfcFlLRbdrbN6hls76C0wN38bhgdx9e9W00Aid9Wum1G9FRtyB+1JNCs1LIGBUKA11wUB+MsfSoolhjEBBh2jtkGwVIsENzuu7v5vPJ/1MOr/tPU/dljIJGCkghTHuPbKKSaTbRAs/zJNnOnfRROqt06btSBYQ3/AJcSoxvzv7LlgEG78qy7r/3sDtmMoeo0fVyb0EnZg+U1hZ5d3yQzGQhK2ii3kMQKIz8wMnrPoejm1UbtoYp5NOFm1JYKG7JSdEUX/eNuRmC8D9Pki1u6aeVWRWT9jAFfjgixx8cZrdQ6LDOVMiWV4/cw3AmyjhSBIhIFo1qfkZugYFD6D0nRRdQOoi0UUUc/6EEiqobuxnUmU7AP0w6qQD8iPkCxd9yPTo0CSNMIzv5PliAT+4rHe1WauSoBPzeanSfWWi1B2xzqJLrtv7XuyK2tRJ48C8rNoicTLWmjqXrNq1mYjju4fFN4xjLMlCfpWiHUhqxoogiO0Lz0Nx1MkkSK+yrIDts3+dz3VAvlx6wYPt5TqAp04jYyhltdgUlrXmxtB4rPluiw97vbP1Bz+5tu4Ct5S9hk2+3eRuri64ys6H1eJOsTaW7i7exfJHcj9z8cAcM6m7/YOeaylrxXGebo0OzX1ovNI/1jM/B9eiOj6fSSyxro000sxeVNtEmIMAEYr+1kMigrZHuFM3NXLNLp/R4YL7aVuocszUB+1F3E7I1s0i0os0BZzdy7nMYzFqtUkaM8jBUQEsx8AD5wmImZxCP9TQ6ZtOy6qFZoiyKIyAd7s6pGovgEyOoBJAF8kCzkX6A6dFpoDplgSGaLYZgnKuWHtkD0N1hSOQCCCKqic2h9XaPWytpow0ylGLnYe3XAolq87uOPjJnp/TY4VKxg8m2ZmZnY+LZ3JZzQAsk0AB4AGVraLb4lpq6Opozs6lcT72n1n0notWytqdLFMyAhS6gkA81f4vJKCBUVURQqIAqqBQUAUAAPAAGZMZZkoc3StEOpLqxoogqO0Mk9DcdTLJCqPsqzTHZv87pLqgWy+Zot0WEzd4p+oOf3Nt3AUHKXsLgcbyN1cXWb2AxjGAxjGBTvXvQtPqmhjOkjn1NrIu+hUUU0LSrvIP7gwQD8v8Czlk6NPE+niaFQsJRe2oFBVAoLtHiqqs/eo9JinAEik7TYKs6MLFEBkIaiOCLo/ObMUSqoVVCqoAAAoADwAB4GBRp+laIdSXVjRRbY3MMk9DedTLJAqPsrmmO3f53SXVAtlx6qYexKZwDAEYyhha7ApLWvNjaDxWfD9EhMwmKfqCj+5tpIFByl7C4HAcjcBxdZukXgU30R0jT6WWVF0aaaWctLHtokwqUGxiv7WRpFtLI94pmo1u+vumQajTdmWBJZpS0emDjhZTFI27d/AFRHYn8LwCaGTPT+jwwbjGlbqHLMaAukXcTsjFmkWlFmgLzLrdCkyFJBa8HgkEEchlZSGVgeQQQRgR/pVIU04jhgWARM0bxLVI45YAjhgbvd8gi6NgVv1l0fRyapJn0UUraWp9W7Bd3a7U6qtEfqkFd9fiOruhl10ejSJAka0o/qSSeSSTyzEkksSSSSSSTmDXdFhmZXkS2Xj9zAMLva4UgSLfO1gR/LA3FYEWPByiem+laKLXfcRaKKGPUgR6WRQNxZRM8h2gXEHRGI/IjN7SQpvuaOn6LCkplVKdr/AImKru5YqhO1CxFsVA3Hk2cDD6li0zadl1UImiYovbKg72Z1WNQDxuMjKASQATyQLORPoDpsOmhbTLAkM6bXmCcq+/dskD0NwIRl5AIKniqJs0+nV1KOoZGBDKRYIPBBB8jMOg6bHCpVAeTbMzM7sfFs7ksxoACyaAA8ADArPr3oWn1RhjbSRz6mw6b6FRRSwtKN5BoMHVK55f4G45Y+iTRPp4jAuyHaAigVtA420OBVVx+M+uo9KinAEgPtNqVZ0YWKNOhDAEcEXyPObEMKooVVCqoAVQAAAPAAHgYH3jGMBjGMBlG0P05WDVy6sBZf1N8MNUAp5NXwHDE7b445om1vOMpalbYzydOh2rV0ItGnOItun4MWm1KyKGU2D/Iggjggg8ggggg8jMuaOp0zIxliFsf7yPwJK4sfAkAHB+QAp4ors6bUrIoZTYP/ABBHBBB5BBBBB5By0TyllasY2q8Ot09eWXK3pvTmlXXMy6dA4jSQNXIcvJbX+TQ5yyZGx/4x/wDIT/qSZW0ROMtdC9qxfZnG7xSWMYy7mM0NZOXJhjq6/UYgERg/FHhnIPCniuTxQb91OqZm7UR938b1YjB5/oXI8L8eTxQbZ0ulWNQqjgf6kk8kk+SSeST5OV47m0Rse1PHl+Z8I8OMJ6c9FQaKWWSG6lCgKedgF2Ax5IJIPP4GWDGMVrFYxCNbW1Na23qTmfwYxjLMjGMYDGMYDGMYDGMYDGMYDGMYDGMYDGMYDGMYDGMYDGMYDGMYDGMYDNHU6ZkYyxC2NdxOAJAOLF8CQDgHwRwfgrvYyJjK1bTWWLTalZFDKbB/kQQRwQQeQQRRB5GaUf8AjH/yE/6kmZNTpmVjLELY/wB5H4EgHF/gSADg/IAU8UVxaM79QZVB7bRKoPj3LJJuUg8hhdEEcHjKzyhvWIitrRwx9e7r0k80dTqWZjFEaYVvfyIwf68FyOQPA8nigzValmbtRGm/jerEYPPzwXI8D48nig2zptMsahVHA/1JJ5JJPJJPJJ8nJ4s4iKRmePKPGfCPDi02mWNdqih58kkk8kknkknkk5lxjLM5mZnMmMYwgxjGAxjGAxjGAxjGAxjGAxjGAxjGAxjGAxjGAxjGAxjGAxjGBE9Y1kqSQ9vkfqM6ULcKo9oJ8NzY/JAB4ORuk9SysHYCN40k2liSGKvqZIl2gCuEVfPn/wC8szRKSCQCVujXIvzR+M1f7G0+5W+3i3KbVu2tqdxawase5if6knM5rbOYl2aetpRSK3pme/8AmfT0hXdD6l1PvVhEzRmV2LNtXZH2uF9vH975N+P58SfRetTT7rjCnYjodsii33e0iRQSBtHuHBvN5ui6Y+dPETuL/wB2n7jVv4/cdo588DMmj6bDFfahjj3fu2Iq3Xi9oF+TkVreJ3y01dbs9qzs0xPXvVTp/qvUrAjyqkhkpVI3XuJiUWqryP1fAs8ceeJePrsphLGJRJ3lhXdvVTvKUxVgHX9/gjkj8EHJIdIg2bOxHs59uxdvu/dxVc/P5z9XpUAjMQhjER5Mexdh5v8AbVeeciK3jmnU1+z2nMUxv+iA0/qLUfrWsTdgs0nuPK9yVNqUPIELct8kD4vMuo9RSsqdsIrsNO3J4/VlMZU8eKU8+clv7D03t/8ALxezlP009vN8ccc88Z9f2Np6YdiKnNv+mnuN7rPHJsk8/ONm/eTr9nznY6+fXBXj6onExTapbhKCyMoKtqAzARqXNiNOPA5/1kdR1WYx6RkCo87gMrH2i4JX23V/uQeKPH9c3m6HpioQ6aEoKpe2m0UWI4quC7//ANH8nMs3ToXQI0SMi/tUopVaBUUCKHBI/ocmK25yrfW0JmJrTHp18uKCT1PMUaTtx7I3SKQb23FmZUteK224q+TRz603qLUOyp24lcp3iS7bQm1Dtuv3XJ58UL/lkv8A2Lp7Vvt4tyAKp7aWoFgAGuALPAz6m6VA9boI2qqtFNbRQqxxQJA/GNm/emdbs/6OvnvQ3p31DLKY0lCjdErBudzntxszChs8ubWwRQNUcw6P1BqQZd4jZY5abkg7WneEBQB8CO+bu/OWCDpcKNvSGNXoLuVFDbQAAtgXQCgV/IZ+P0iAsHMEZdTasUXcCWL2DVg7iT/Uk42bY4k6+hNp9jdOPP5+aC0XqXUyhCIYhvaNRbtwZIFns+3wASP5/wAsxJ60kIL9gbEC7wO58wrKSJNuwVvAom//AKGWaPQxLW2NBRBFKBRC7ARXghfb/TjMQ6Np9wf7eLeooN203AVVA1YFGsjZv3pjX7Nmc6f182p0rXTNPIkpT2xwsAhJALtPZsgHwi/8L+cl81NN0mCP+7gjTwfaijxurwPje3/E/nNvNKxMRvcmtatrZpGI3fYxjGWYmMYwGMYwGMYwGMYwGMYwGMYwGMYwGMYwGMYwP//Z">
            <a:extLst>
              <a:ext uri="{FF2B5EF4-FFF2-40B4-BE49-F238E27FC236}">
                <a16:creationId xmlns:a16="http://schemas.microsoft.com/office/drawing/2014/main" id="{AFA4B9CE-AD17-48C9-A08D-991318F946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FFC85D9A-C8DD-4868-8F5A-5EC25BA6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13325"/>
            <a:ext cx="2781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BED91732-C1BD-4532-BACC-0ACA0BDF8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91513" cy="4525962"/>
          </a:xfrm>
        </p:spPr>
        <p:txBody>
          <a:bodyPr/>
          <a:lstStyle/>
          <a:p>
            <a:pPr eaLnBrk="1" hangingPunct="1"/>
            <a:r>
              <a:rPr lang="el-GR" altLang="el-GR"/>
              <a:t>Υδρογόνα από άλλα στοιχεία</a:t>
            </a:r>
          </a:p>
          <a:p>
            <a:pPr eaLnBrk="1" hangingPunct="1"/>
            <a:r>
              <a:rPr lang="el-GR" altLang="el-GR"/>
              <a:t>Αλογόνα (αλογόνωση)</a:t>
            </a:r>
          </a:p>
          <a:p>
            <a:pPr eaLnBrk="1" hangingPunct="1"/>
            <a:r>
              <a:rPr lang="el-GR" altLang="el-GR"/>
              <a:t>Παρουσία φωτός (=φωτοχημική αντίδραση)</a:t>
            </a:r>
          </a:p>
          <a:p>
            <a:pPr lvl="1" eaLnBrk="1" hangingPunct="1"/>
            <a:r>
              <a:rPr lang="el-GR" altLang="el-GR"/>
              <a:t>Π.χ. χλωρίωση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D930C62-004B-4BCC-80E9-F15DC3CA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Υποκατάσταση </a:t>
            </a:r>
            <a:r>
              <a:rPr lang="el-GR" dirty="0" err="1"/>
              <a:t>αλκανίων</a:t>
            </a:r>
            <a:endParaRPr lang="el-GR" dirty="0"/>
          </a:p>
        </p:txBody>
      </p:sp>
      <p:pic>
        <p:nvPicPr>
          <p:cNvPr id="39938" name="Picture 2" descr="http://digitalschool.minedu.gov.gr/modules/ebook/show.php/DSGL-B132/451/2967,11896/images/img2_42.jpg">
            <a:extLst>
              <a:ext uri="{FF2B5EF4-FFF2-40B4-BE49-F238E27FC236}">
                <a16:creationId xmlns:a16="http://schemas.microsoft.com/office/drawing/2014/main" id="{81B03D33-4EA7-4FD4-A9CF-17B0AE3C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13113"/>
            <a:ext cx="65992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AD0E35D-4659-47B6-9BBA-A4307E45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Καύσιμα</a:t>
            </a:r>
          </a:p>
          <a:p>
            <a:pPr eaLnBrk="1" hangingPunct="1"/>
            <a:r>
              <a:rPr lang="el-GR" altLang="el-GR"/>
              <a:t>Πρώτες ύλες για πετροχημικά</a:t>
            </a:r>
          </a:p>
          <a:p>
            <a:pPr eaLnBrk="1" hangingPunct="1"/>
            <a:r>
              <a:rPr lang="el-GR" altLang="el-GR"/>
              <a:t>Π.χ.</a:t>
            </a:r>
          </a:p>
          <a:p>
            <a:pPr lvl="1" eaLnBrk="1" hangingPunct="1"/>
            <a:r>
              <a:rPr lang="en-US" altLang="el-GR" b="1"/>
              <a:t>CH</a:t>
            </a:r>
            <a:r>
              <a:rPr lang="en-US" altLang="el-GR" b="1" baseline="-25000"/>
              <a:t>4</a:t>
            </a:r>
            <a:r>
              <a:rPr lang="el-GR" altLang="el-GR"/>
              <a:t>: Καύσιμο – Πετροχημεία</a:t>
            </a:r>
          </a:p>
          <a:p>
            <a:pPr lvl="1" eaLnBrk="1" hangingPunct="1"/>
            <a:r>
              <a:rPr lang="en-US" altLang="el-GR" b="1"/>
              <a:t>C</a:t>
            </a:r>
            <a:r>
              <a:rPr lang="en-US" altLang="el-GR" b="1" baseline="-25000"/>
              <a:t>3</a:t>
            </a:r>
            <a:r>
              <a:rPr lang="en-US" altLang="el-GR" b="1"/>
              <a:t>H</a:t>
            </a:r>
            <a:r>
              <a:rPr lang="en-US" altLang="el-GR" b="1" baseline="-25000"/>
              <a:t>8</a:t>
            </a:r>
            <a:r>
              <a:rPr lang="en-US" altLang="el-GR" b="1"/>
              <a:t> – C</a:t>
            </a:r>
            <a:r>
              <a:rPr lang="en-US" altLang="el-GR" b="1" baseline="-25000"/>
              <a:t>4</a:t>
            </a:r>
            <a:r>
              <a:rPr lang="en-US" altLang="el-GR" b="1"/>
              <a:t>H</a:t>
            </a:r>
            <a:r>
              <a:rPr lang="en-US" altLang="el-GR" b="1" baseline="-25000"/>
              <a:t>10</a:t>
            </a:r>
            <a:r>
              <a:rPr lang="en-US" altLang="el-GR"/>
              <a:t>: </a:t>
            </a:r>
            <a:r>
              <a:rPr lang="el-GR" altLang="el-GR"/>
              <a:t>υγραέριο (γκαζάκια μίγμα υπό πίεση)</a:t>
            </a:r>
          </a:p>
          <a:p>
            <a:pPr lvl="1" eaLnBrk="1" hangingPunct="1"/>
            <a:r>
              <a:rPr lang="en-US" altLang="el-GR" b="1"/>
              <a:t>C</a:t>
            </a:r>
            <a:r>
              <a:rPr lang="en-US" altLang="el-GR" b="1" baseline="-25000"/>
              <a:t>5</a:t>
            </a:r>
            <a:r>
              <a:rPr lang="en-US" altLang="el-GR" b="1"/>
              <a:t>H</a:t>
            </a:r>
            <a:r>
              <a:rPr lang="en-US" altLang="el-GR" b="1" baseline="-25000"/>
              <a:t>12</a:t>
            </a:r>
            <a:r>
              <a:rPr lang="en-US" altLang="el-GR" b="1"/>
              <a:t> – C</a:t>
            </a:r>
            <a:r>
              <a:rPr lang="en-US" altLang="el-GR" b="1" baseline="-25000"/>
              <a:t>6</a:t>
            </a:r>
            <a:r>
              <a:rPr lang="en-US" altLang="el-GR" b="1"/>
              <a:t>H</a:t>
            </a:r>
            <a:r>
              <a:rPr lang="en-US" altLang="el-GR" b="1" baseline="-25000"/>
              <a:t>12</a:t>
            </a:r>
            <a:r>
              <a:rPr lang="en-US" altLang="el-GR"/>
              <a:t>:</a:t>
            </a:r>
            <a:r>
              <a:rPr lang="el-GR" altLang="el-GR"/>
              <a:t> πετρελαϊκός αιθέρας </a:t>
            </a:r>
            <a:r>
              <a:rPr lang="el-GR" altLang="el-GR">
                <a:sym typeface="Wingdings" panose="05000000000000000000" pitchFamily="2" charset="2"/>
              </a:rPr>
              <a:t>(</a:t>
            </a:r>
            <a:r>
              <a:rPr lang="el-GR" altLang="el-GR"/>
              <a:t>μίγμα) </a:t>
            </a:r>
            <a:r>
              <a:rPr lang="el-GR" altLang="el-GR">
                <a:sym typeface="Wingdings" panose="05000000000000000000" pitchFamily="2" charset="2"/>
              </a:rPr>
              <a:t> διαλύτης</a:t>
            </a:r>
          </a:p>
          <a:p>
            <a:pPr lvl="1" eaLnBrk="1" hangingPunct="1"/>
            <a:r>
              <a:rPr lang="es-ES" altLang="el-GR" b="1">
                <a:sym typeface="Wingdings" panose="05000000000000000000" pitchFamily="2" charset="2"/>
              </a:rPr>
              <a:t>C</a:t>
            </a:r>
            <a:r>
              <a:rPr lang="en-US" altLang="el-GR" b="1" baseline="-25000">
                <a:sym typeface="Wingdings" panose="05000000000000000000" pitchFamily="2" charset="2"/>
              </a:rPr>
              <a:t>7</a:t>
            </a:r>
            <a:r>
              <a:rPr lang="en-US" altLang="el-GR" b="1">
                <a:sym typeface="Wingdings" panose="05000000000000000000" pitchFamily="2" charset="2"/>
              </a:rPr>
              <a:t>H</a:t>
            </a:r>
            <a:r>
              <a:rPr lang="en-US" altLang="el-GR" b="1" baseline="-25000">
                <a:sym typeface="Wingdings" panose="05000000000000000000" pitchFamily="2" charset="2"/>
              </a:rPr>
              <a:t>16</a:t>
            </a:r>
            <a:r>
              <a:rPr lang="en-US" altLang="el-GR" b="1">
                <a:sym typeface="Wingdings" panose="05000000000000000000" pitchFamily="2" charset="2"/>
              </a:rPr>
              <a:t>-C</a:t>
            </a:r>
            <a:r>
              <a:rPr lang="en-US" altLang="el-GR" b="1" baseline="-25000">
                <a:sym typeface="Wingdings" panose="05000000000000000000" pitchFamily="2" charset="2"/>
              </a:rPr>
              <a:t>9</a:t>
            </a:r>
            <a:r>
              <a:rPr lang="en-US" altLang="el-GR" b="1">
                <a:sym typeface="Wingdings" panose="05000000000000000000" pitchFamily="2" charset="2"/>
              </a:rPr>
              <a:t>H</a:t>
            </a:r>
            <a:r>
              <a:rPr lang="en-US" altLang="el-GR" b="1" baseline="-25000">
                <a:sym typeface="Wingdings" panose="05000000000000000000" pitchFamily="2" charset="2"/>
              </a:rPr>
              <a:t>20</a:t>
            </a:r>
            <a:r>
              <a:rPr lang="en-US" altLang="el-GR">
                <a:sym typeface="Wingdings" panose="05000000000000000000" pitchFamily="2" charset="2"/>
              </a:rPr>
              <a:t>: </a:t>
            </a:r>
            <a:r>
              <a:rPr lang="el-GR" altLang="el-GR">
                <a:sym typeface="Wingdings" panose="05000000000000000000" pitchFamily="2" charset="2"/>
              </a:rPr>
              <a:t>καύσιμο (μίγμα)  βενζίνη</a:t>
            </a:r>
          </a:p>
          <a:p>
            <a:pPr lvl="1" eaLnBrk="1" hangingPunct="1"/>
            <a:r>
              <a:rPr lang="en-US" altLang="el-GR" b="1">
                <a:sym typeface="Wingdings" panose="05000000000000000000" pitchFamily="2" charset="2"/>
              </a:rPr>
              <a:t>C</a:t>
            </a:r>
            <a:r>
              <a:rPr lang="en-US" altLang="el-GR" b="1" baseline="-25000">
                <a:sym typeface="Wingdings" panose="05000000000000000000" pitchFamily="2" charset="2"/>
              </a:rPr>
              <a:t>20</a:t>
            </a:r>
            <a:r>
              <a:rPr lang="el-GR" altLang="el-GR" b="1" baseline="-25000">
                <a:sym typeface="Wingdings" panose="05000000000000000000" pitchFamily="2" charset="2"/>
              </a:rPr>
              <a:t>&amp;άνω</a:t>
            </a:r>
            <a:r>
              <a:rPr lang="el-GR" altLang="el-GR">
                <a:sym typeface="Wingdings" panose="05000000000000000000" pitchFamily="2" charset="2"/>
              </a:rPr>
              <a:t>: φαρμακευτική (βαζελίνη), κεριά (παραφίνη)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FF79739-ECC9-4330-AA01-BB931264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Χρήσεις </a:t>
            </a:r>
            <a:r>
              <a:rPr lang="el-GR" dirty="0" err="1"/>
              <a:t>αλκανίων</a:t>
            </a:r>
            <a:endParaRPr lang="el-GR" dirty="0"/>
          </a:p>
        </p:txBody>
      </p:sp>
      <p:pic>
        <p:nvPicPr>
          <p:cNvPr id="40962" name="Picture 2" descr="http://t3.gstatic.com/images?q=tbn:ANd9GcQIVI4fYE8jxaqqy3R_q4x6RDoAtzsmKWNl7YSmQaJCJeYP8QKd">
            <a:extLst>
              <a:ext uri="{FF2B5EF4-FFF2-40B4-BE49-F238E27FC236}">
                <a16:creationId xmlns:a16="http://schemas.microsoft.com/office/drawing/2014/main" id="{546A815A-C440-43E6-95C2-2E363559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84325"/>
            <a:ext cx="11096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t2.gstatic.com/images?q=tbn:ANd9GcRbhRdZh3z1OKWYvYxVZ8CtSW0614FNx8ww7l4cGC29PzOPH2Hc">
            <a:extLst>
              <a:ext uri="{FF2B5EF4-FFF2-40B4-BE49-F238E27FC236}">
                <a16:creationId xmlns:a16="http://schemas.microsoft.com/office/drawing/2014/main" id="{C44ED614-163F-40E1-B413-787BEAAE9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41287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http://t3.gstatic.com/images?q=tbn:ANd9GcSfJB3KDVTZJ3GWkBB4RMnUYhEKNP2m4wnoICXks6DvgZC2HbMA">
            <a:extLst>
              <a:ext uri="{FF2B5EF4-FFF2-40B4-BE49-F238E27FC236}">
                <a16:creationId xmlns:a16="http://schemas.microsoft.com/office/drawing/2014/main" id="{0B1080CC-44F1-4B6C-916B-B6B7B825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4508500"/>
            <a:ext cx="18383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http://t0.gstatic.com/images?q=tbn:ANd9GcS6MVKaHURq-OiHDcv5z5Xf0WzSsmV4D8SZzzww6h9U0CcbCRQ1">
            <a:extLst>
              <a:ext uri="{FF2B5EF4-FFF2-40B4-BE49-F238E27FC236}">
                <a16:creationId xmlns:a16="http://schemas.microsoft.com/office/drawing/2014/main" id="{48F603C7-977D-4479-A1F3-3E823DDC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553075"/>
            <a:ext cx="7223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http://t0.gstatic.com/images?q=tbn:ANd9GcSe5tKjCG_CXNIuXaCguutYlNoY92p0Ck2J_WFN4tQA85TpPUinvw">
            <a:extLst>
              <a:ext uri="{FF2B5EF4-FFF2-40B4-BE49-F238E27FC236}">
                <a16:creationId xmlns:a16="http://schemas.microsoft.com/office/drawing/2014/main" id="{2E5E8008-7828-4B29-A918-51E8D8F2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5703888"/>
            <a:ext cx="123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84D1BC-149A-4B85-930F-63AF5E64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1.4 Καυσαέρια – καταλύτες αυτοκινήτων</a:t>
            </a:r>
          </a:p>
        </p:txBody>
      </p:sp>
      <p:sp>
        <p:nvSpPr>
          <p:cNvPr id="33795" name="Θέση κειμένου 2">
            <a:extLst>
              <a:ext uri="{FF2B5EF4-FFF2-40B4-BE49-F238E27FC236}">
                <a16:creationId xmlns:a16="http://schemas.microsoft.com/office/drawing/2014/main" id="{B4BF5DD8-B646-4A5F-B20E-2F4D46C09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r>
              <a:rPr lang="el-GR" altLang="el-GR"/>
              <a:t>Χημεία Β’ Λυκείου Γενικής Παιδείας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περιεχομένου 1">
            <a:extLst>
              <a:ext uri="{FF2B5EF4-FFF2-40B4-BE49-F238E27FC236}">
                <a16:creationId xmlns:a16="http://schemas.microsoft.com/office/drawing/2014/main" id="{BBC3C28F-04C8-4D34-A547-0CDA5919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Καύση: Χημική ενέργεια  Θερμική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Προβλήματα: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Απώλειες (αναπόφευκτες, &lt;60%)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Ανεπιθύμητα προϊόντα  Ρύποι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Σύσταση καυσαερίων</a:t>
            </a:r>
          </a:p>
          <a:p>
            <a:pPr lvl="1" eaLnBrk="1" hangingPunct="1"/>
            <a:r>
              <a:rPr lang="el-GR" altLang="el-GR" u="sng">
                <a:sym typeface="Wingdings" panose="05000000000000000000" pitchFamily="2" charset="2"/>
              </a:rPr>
              <a:t>Σχετικά αδρανή (μη τοξικά)</a:t>
            </a:r>
            <a:r>
              <a:rPr lang="el-GR" altLang="el-GR">
                <a:sym typeface="Wingdings" panose="05000000000000000000" pitchFamily="2" charset="2"/>
              </a:rPr>
              <a:t>: </a:t>
            </a:r>
            <a:r>
              <a:rPr lang="en-US" altLang="el-GR">
                <a:sym typeface="Wingdings" panose="05000000000000000000" pitchFamily="2" charset="2"/>
              </a:rPr>
              <a:t>N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, CO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, 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O, 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endParaRPr lang="el-GR" altLang="el-GR" baseline="-25000">
              <a:sym typeface="Wingdings" panose="05000000000000000000" pitchFamily="2" charset="2"/>
            </a:endParaRPr>
          </a:p>
          <a:p>
            <a:pPr lvl="1" eaLnBrk="1" hangingPunct="1"/>
            <a:r>
              <a:rPr lang="el-GR" altLang="el-GR" u="sng">
                <a:sym typeface="Wingdings" panose="05000000000000000000" pitchFamily="2" charset="2"/>
              </a:rPr>
              <a:t>Επικίνδυνοι ρύποι</a:t>
            </a:r>
            <a:r>
              <a:rPr lang="el-GR" altLang="el-GR">
                <a:sym typeface="Wingdings" panose="05000000000000000000" pitchFamily="2" charset="2"/>
              </a:rPr>
              <a:t>: </a:t>
            </a:r>
            <a:r>
              <a:rPr lang="en-US" altLang="el-GR">
                <a:sym typeface="Wingdings" panose="05000000000000000000" pitchFamily="2" charset="2"/>
              </a:rPr>
              <a:t>NO, NO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, CO, SO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, </a:t>
            </a:r>
            <a:r>
              <a:rPr lang="el-GR" altLang="el-GR">
                <a:sym typeface="Wingdings" panose="05000000000000000000" pitchFamily="2" charset="2"/>
              </a:rPr>
              <a:t>άκαυστοι υδρογονάνθρακες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E5866CC-E3CE-4975-9D32-FEDB4D7B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Καυσαέρια</a:t>
            </a:r>
          </a:p>
        </p:txBody>
      </p:sp>
      <p:pic>
        <p:nvPicPr>
          <p:cNvPr id="34820" name="Picture 2" descr="http://t3.gstatic.com/images?q=tbn:ANd9GcTqrZijYfjQKLZGj1-hda6UsJWZiKzYBeDymHqF1fLGLNBqGvF1">
            <a:extLst>
              <a:ext uri="{FF2B5EF4-FFF2-40B4-BE49-F238E27FC236}">
                <a16:creationId xmlns:a16="http://schemas.microsoft.com/office/drawing/2014/main" id="{0B594FA5-838A-4500-850B-91AF27266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περιεχομένου 1">
            <a:extLst>
              <a:ext uri="{FF2B5EF4-FFF2-40B4-BE49-F238E27FC236}">
                <a16:creationId xmlns:a16="http://schemas.microsoft.com/office/drawing/2014/main" id="{5F18CBA0-8289-409A-B867-AE51A12C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ΔΙΟΞΕΙΔΙΟ ΤΟΥ ΑΝΘΡΑΚΑ (</a:t>
            </a:r>
            <a:r>
              <a:rPr lang="en-US" altLang="el-GR">
                <a:sym typeface="Wingdings" panose="05000000000000000000" pitchFamily="2" charset="2"/>
              </a:rPr>
              <a:t>CO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l-GR" altLang="el-GR"/>
              <a:t>)</a:t>
            </a:r>
          </a:p>
          <a:p>
            <a:pPr lvl="1" eaLnBrk="1" hangingPunct="1"/>
            <a:r>
              <a:rPr lang="el-GR" altLang="el-GR"/>
              <a:t>Φαινόμενο του θερμοκηπίου </a:t>
            </a:r>
            <a:r>
              <a:rPr lang="el-GR" altLang="el-GR">
                <a:sym typeface="Wingdings" panose="05000000000000000000" pitchFamily="2" charset="2"/>
              </a:rPr>
              <a:t> εγκλωβίζει ακτινοβολία στην ατμόσφαιρα  αύξηση θερμοκρασίας</a:t>
            </a:r>
            <a:r>
              <a:rPr lang="el-GR" altLang="el-GR"/>
              <a:t> </a:t>
            </a:r>
          </a:p>
          <a:p>
            <a:pPr eaLnBrk="1" hangingPunct="1"/>
            <a:r>
              <a:rPr lang="el-GR" altLang="el-GR"/>
              <a:t>ΜΟΝΟΞΕΙΔΙΟ ΤΟΥ ΑΝΘΡΑΚΑ (</a:t>
            </a:r>
            <a:r>
              <a:rPr lang="en-US" altLang="el-GR"/>
              <a:t>CO)</a:t>
            </a:r>
          </a:p>
          <a:p>
            <a:pPr lvl="1" eaLnBrk="1" hangingPunct="1"/>
            <a:r>
              <a:rPr lang="el-GR" altLang="el-GR"/>
              <a:t>«Σιωπηλός δολοφόνος» </a:t>
            </a:r>
            <a:r>
              <a:rPr lang="el-GR" altLang="el-GR">
                <a:sym typeface="Wingdings" panose="05000000000000000000" pitchFamily="2" charset="2"/>
              </a:rPr>
              <a:t> άχρωμο, άγευστο, άοσμο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Δέσμευση στην αιμοσφαιρίνη ισχυρότερα από ότι το </a:t>
            </a:r>
            <a:r>
              <a:rPr lang="en-US" altLang="el-GR">
                <a:sym typeface="Wingdings" panose="05000000000000000000" pitchFamily="2" charset="2"/>
              </a:rPr>
              <a:t>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l-GR" altLang="el-GR">
                <a:sym typeface="Wingdings" panose="05000000000000000000" pitchFamily="2" charset="2"/>
              </a:rPr>
              <a:t>  ανεπάρκεια </a:t>
            </a:r>
            <a:r>
              <a:rPr lang="en-US" altLang="el-GR">
                <a:sym typeface="Wingdings" panose="05000000000000000000" pitchFamily="2" charset="2"/>
              </a:rPr>
              <a:t>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l-GR" altLang="el-GR">
                <a:sym typeface="Wingdings" panose="05000000000000000000" pitchFamily="2" charset="2"/>
              </a:rPr>
              <a:t> σε ιστούς  θάνατος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ΟΞΕΙΔΙΑ ΤΟΥ ΑΖΩΤΟΥ (</a:t>
            </a:r>
            <a:r>
              <a:rPr lang="en-US" altLang="el-GR">
                <a:sym typeface="Wingdings" panose="05000000000000000000" pitchFamily="2" charset="2"/>
              </a:rPr>
              <a:t>NO, NO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)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Φωτοχημικό νέφος</a:t>
            </a:r>
          </a:p>
          <a:p>
            <a:pPr lvl="1" eaLnBrk="1" hangingPunct="1"/>
            <a:r>
              <a:rPr lang="el-GR" altLang="el-GR"/>
              <a:t>Όξινη βροχή</a:t>
            </a:r>
          </a:p>
          <a:p>
            <a:pPr lvl="1" eaLnBrk="1" hangingPunct="1"/>
            <a:r>
              <a:rPr lang="el-GR" altLang="el-GR"/>
              <a:t>Όζον σε χαμηλά επίπεδα της ατμόσφαιράς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E18AA46-1925-4642-83F5-A55C4B2A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Ρύποι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E10C1DA9-BE32-4DDD-9DBB-3C1FEB1A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Αυτοκινήτων </a:t>
            </a:r>
            <a:r>
              <a:rPr lang="el-GR" dirty="0">
                <a:sym typeface="Wingdings" pitchFamily="2" charset="2"/>
              </a:rPr>
              <a:t> ευγενή μέταλλα (π.χ. </a:t>
            </a:r>
            <a:r>
              <a:rPr lang="en-US" dirty="0" err="1">
                <a:sym typeface="Wingdings" pitchFamily="2" charset="2"/>
              </a:rPr>
              <a:t>Pt</a:t>
            </a:r>
            <a:r>
              <a:rPr lang="en-US" dirty="0">
                <a:sym typeface="Wingdings" pitchFamily="2" charset="2"/>
              </a:rPr>
              <a:t>, Rh)</a:t>
            </a:r>
          </a:p>
          <a:p>
            <a:pPr eaLnBrk="1" hangingPunct="1">
              <a:defRPr/>
            </a:pPr>
            <a:r>
              <a:rPr lang="el-GR" dirty="0">
                <a:sym typeface="Wingdings" pitchFamily="2" charset="2"/>
              </a:rPr>
              <a:t>Επιταχύνουν χημικές αντιδράσεις μετατροπής επικίνδυνων ρύπων  αβλαβή</a:t>
            </a:r>
          </a:p>
          <a:p>
            <a:pPr lvl="1" eaLnBrk="1" hangingPunct="1">
              <a:defRPr/>
            </a:pPr>
            <a:r>
              <a:rPr lang="es-ES" dirty="0">
                <a:sym typeface="Wingdings" pitchFamily="2" charset="2"/>
              </a:rPr>
              <a:t>CO, </a:t>
            </a:r>
            <a:r>
              <a:rPr lang="el-GR" dirty="0">
                <a:sym typeface="Wingdings" pitchFamily="2" charset="2"/>
              </a:rPr>
              <a:t>άκαυστοι υδρογονάνθρακες </a:t>
            </a:r>
            <a:r>
              <a:rPr lang="en-US" dirty="0">
                <a:sym typeface="Wingdings" pitchFamily="2" charset="2"/>
              </a:rPr>
              <a:t> CO</a:t>
            </a:r>
            <a:r>
              <a:rPr lang="en-US" baseline="-25000" dirty="0">
                <a:sym typeface="Wingdings" pitchFamily="2" charset="2"/>
              </a:rPr>
              <a:t>2</a:t>
            </a:r>
            <a:endParaRPr lang="el-GR" baseline="-25000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l-GR" dirty="0">
                <a:sym typeface="Wingdings" pitchFamily="2" charset="2"/>
              </a:rPr>
              <a:t>ΝΟ, ΝΟ</a:t>
            </a:r>
            <a:r>
              <a:rPr lang="el-GR" baseline="-25000" dirty="0">
                <a:sym typeface="Wingdings" pitchFamily="2" charset="2"/>
              </a:rPr>
              <a:t>2</a:t>
            </a:r>
            <a:r>
              <a:rPr lang="el-GR" dirty="0">
                <a:sym typeface="Wingdings" pitchFamily="2" charset="2"/>
              </a:rPr>
              <a:t>  Ν</a:t>
            </a:r>
            <a:r>
              <a:rPr lang="el-GR" baseline="-25000" dirty="0">
                <a:sym typeface="Wingdings" pitchFamily="2" charset="2"/>
              </a:rPr>
              <a:t>2</a:t>
            </a:r>
            <a:r>
              <a:rPr lang="el-GR" dirty="0">
                <a:sym typeface="Wingdings" pitchFamily="2" charset="2"/>
              </a:rPr>
              <a:t> + Ο</a:t>
            </a:r>
            <a:r>
              <a:rPr lang="el-GR" baseline="-25000" dirty="0">
                <a:sym typeface="Wingdings" pitchFamily="2" charset="2"/>
              </a:rPr>
              <a:t>2</a:t>
            </a:r>
            <a:endParaRPr lang="el-GR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l-GR" dirty="0">
                <a:sym typeface="Wingdings" pitchFamily="2" charset="2"/>
              </a:rPr>
              <a:t>Βενζίνη  Αμόλυβδη, αφού ο μόλυβδος </a:t>
            </a:r>
            <a:r>
              <a:rPr lang="en-US" dirty="0" err="1">
                <a:sym typeface="Wingdings" pitchFamily="2" charset="2"/>
              </a:rPr>
              <a:t>Pb</a:t>
            </a:r>
            <a:endParaRPr lang="el-GR" dirty="0">
              <a:sym typeface="Wingdings" pitchFamily="2" charset="2"/>
            </a:endParaRPr>
          </a:p>
          <a:p>
            <a:pPr marL="849313" lvl="1" indent="-457200" eaLnBrk="1" hangingPunct="1"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Δημιουργεί κράματα με τα ευγενή μέταλλα  απενεργοποίηση καταλύτη (δηλητηριάζεται)</a:t>
            </a:r>
          </a:p>
          <a:p>
            <a:pPr marL="849313" lvl="1" indent="-457200" eaLnBrk="1" hangingPunct="1"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Φράζει διαύλους προς καταλύτη  τα καυσαέρια δε φτάνουν εκεί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96CB411F-76FE-4D3B-8188-01EDF593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Καταλύτες</a:t>
            </a:r>
          </a:p>
        </p:txBody>
      </p:sp>
      <p:pic>
        <p:nvPicPr>
          <p:cNvPr id="36868" name="Picture 2" descr="http://t1.gstatic.com/images?q=tbn:ANd9GcSuQ4Plj4eOGjHDJeALlJ5jEdQ9PZf1FnAyWdZouhABF6kcCpKk">
            <a:extLst>
              <a:ext uri="{FF2B5EF4-FFF2-40B4-BE49-F238E27FC236}">
                <a16:creationId xmlns:a16="http://schemas.microsoft.com/office/drawing/2014/main" id="{A36195A7-8F48-48D2-8515-56804209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29225"/>
            <a:ext cx="2019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t3.gstatic.com/images?q=tbn:ANd9GcS_9E9Q2YmYRVhdkMWVQTk0fUOUgJU6pGbaTAOwzvKA8REgWoPp">
            <a:extLst>
              <a:ext uri="{FF2B5EF4-FFF2-40B4-BE49-F238E27FC236}">
                <a16:creationId xmlns:a16="http://schemas.microsoft.com/office/drawing/2014/main" id="{EEDBD639-0BCF-448B-B368-A253D29D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02275"/>
            <a:ext cx="18716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6E21C3-6872-4289-99BB-776A653F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1.5 </a:t>
            </a:r>
            <a:r>
              <a:rPr lang="el-GR" dirty="0"/>
              <a:t>Αλκένια – </a:t>
            </a:r>
            <a:r>
              <a:rPr lang="el-GR" dirty="0" err="1"/>
              <a:t>αιθένιο</a:t>
            </a:r>
            <a:r>
              <a:rPr lang="el-GR" dirty="0"/>
              <a:t> ή αιθυλένιο</a:t>
            </a:r>
          </a:p>
        </p:txBody>
      </p:sp>
      <p:sp>
        <p:nvSpPr>
          <p:cNvPr id="37891" name="Θέση κειμένου 2">
            <a:extLst>
              <a:ext uri="{FF2B5EF4-FFF2-40B4-BE49-F238E27FC236}">
                <a16:creationId xmlns:a16="http://schemas.microsoft.com/office/drawing/2014/main" id="{B6EF2E98-12F3-4D5D-8A31-90612B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el-GR" altLang="el-GR" dirty="0"/>
              <a:t>Χημεία Β’ Λυκείου Γενικής Παιδείας</a:t>
            </a:r>
          </a:p>
          <a:p>
            <a:endParaRPr lang="el-GR" alt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περιεχομένου 2">
            <a:extLst>
              <a:ext uri="{FF2B5EF4-FFF2-40B4-BE49-F238E27FC236}">
                <a16:creationId xmlns:a16="http://schemas.microsoft.com/office/drawing/2014/main" id="{DEAAF171-41A1-4FFE-8791-929ADE022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Καύσιμα;</a:t>
            </a:r>
          </a:p>
          <a:p>
            <a:pPr lvl="1" eaLnBrk="1" hangingPunct="1"/>
            <a:r>
              <a:rPr lang="el-GR" altLang="el-GR"/>
              <a:t>Καίγονται </a:t>
            </a:r>
            <a:r>
              <a:rPr lang="el-GR" altLang="el-GR">
                <a:sym typeface="Wingdings" panose="05000000000000000000" pitchFamily="2" charset="2"/>
              </a:rPr>
              <a:t> αποδίδουν ενέργεια (=αξιοποιήσιμα σημαντικά ποσά θερμότητας)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Φυσικά – Τεχνητά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Πηγές φυσικών καυσίμων: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Γαιάνθρακες  Στερεό καύσιμο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Πετρέλαιο  Υγρό καύσιμο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Φυσικό αέριο  Αέριο καύσιμο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50D9D81-0E4C-44EC-9700-9CF92B9D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Καύσιμα - Καύση</a:t>
            </a:r>
          </a:p>
        </p:txBody>
      </p:sp>
      <p:pic>
        <p:nvPicPr>
          <p:cNvPr id="11268" name="Picture 2" descr="http://upload.wikimedia.org/wikipedia/commons/thumb/b/b6/Coal.jpg/200px-Coal.jpg">
            <a:extLst>
              <a:ext uri="{FF2B5EF4-FFF2-40B4-BE49-F238E27FC236}">
                <a16:creationId xmlns:a16="http://schemas.microsoft.com/office/drawing/2014/main" id="{59792D82-BB2F-40C4-9053-5FB496A6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1905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t0.gstatic.com/images?q=tbn:ANd9GcRA7fF3HgbMx38pwn8gGiJbdz1UE9kXB63e3upOfDEsDVfbksGs4zfYYw8AMw">
            <a:extLst>
              <a:ext uri="{FF2B5EF4-FFF2-40B4-BE49-F238E27FC236}">
                <a16:creationId xmlns:a16="http://schemas.microsoft.com/office/drawing/2014/main" id="{353D12E0-69EA-4F87-B627-18512507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5298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t3.gstatic.com/images?q=tbn:ANd9GcSB0LdbRsM-moK5O1HqIE7DJLp2HTUGPRC-hEJFB5PVy_vy1aLf">
            <a:extLst>
              <a:ext uri="{FF2B5EF4-FFF2-40B4-BE49-F238E27FC236}">
                <a16:creationId xmlns:a16="http://schemas.microsoft.com/office/drawing/2014/main" id="{70AC72B2-D8BA-4228-B91A-C0705A6D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325938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C38CD17-D6CB-496C-9C6F-B457B9D8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/>
              <a:t>Άκυκλοι</a:t>
            </a:r>
            <a:r>
              <a:rPr lang="el-GR" dirty="0"/>
              <a:t> ακόρεστοι υδρογονάνθρακες, με ένα διπλό δεσμό: </a:t>
            </a:r>
            <a:r>
              <a:rPr lang="en-US" b="1" dirty="0"/>
              <a:t>C</a:t>
            </a:r>
            <a:r>
              <a:rPr lang="en-US" b="1" baseline="-25000" dirty="0"/>
              <a:t>v</a:t>
            </a:r>
            <a:r>
              <a:rPr lang="en-US" b="1" dirty="0"/>
              <a:t>H</a:t>
            </a:r>
            <a:r>
              <a:rPr lang="en-US" b="1" baseline="-25000" dirty="0"/>
              <a:t>2v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/>
              <a:t>C</a:t>
            </a:r>
            <a:r>
              <a:rPr lang="el-GR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n-US" dirty="0"/>
              <a:t>CH</a:t>
            </a:r>
            <a:r>
              <a:rPr lang="el-GR" baseline="-25000" dirty="0"/>
              <a:t>2</a:t>
            </a:r>
            <a:r>
              <a:rPr lang="el-GR" dirty="0"/>
              <a:t>=</a:t>
            </a:r>
            <a:r>
              <a:rPr lang="en-US" dirty="0"/>
              <a:t>CH</a:t>
            </a:r>
            <a:r>
              <a:rPr lang="el-GR" baseline="-25000" dirty="0"/>
              <a:t>2</a:t>
            </a:r>
            <a:r>
              <a:rPr lang="en-US" baseline="-25000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 err="1"/>
              <a:t>αιθένιο</a:t>
            </a:r>
            <a:r>
              <a:rPr lang="el-GR" dirty="0"/>
              <a:t> ή αιθυλένιο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/>
              <a:t>C</a:t>
            </a:r>
            <a:r>
              <a:rPr lang="el-GR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l-GR" dirty="0"/>
              <a:t>=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>
                <a:sym typeface="Wingdings" pitchFamily="2" charset="2"/>
              </a:rPr>
              <a:t>προπένιο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s-ES" dirty="0">
                <a:sym typeface="Wingdings" pitchFamily="2" charset="2"/>
              </a:rPr>
              <a:t>C</a:t>
            </a:r>
            <a:r>
              <a:rPr lang="es-ES" baseline="-25000" dirty="0">
                <a:sym typeface="Wingdings" pitchFamily="2" charset="2"/>
              </a:rPr>
              <a:t>4</a:t>
            </a:r>
            <a:r>
              <a:rPr lang="es-ES" dirty="0">
                <a:sym typeface="Wingdings" pitchFamily="2" charset="2"/>
              </a:rPr>
              <a:t>H</a:t>
            </a:r>
            <a:r>
              <a:rPr lang="el-GR" baseline="-25000" dirty="0">
                <a:sym typeface="Wingdings" pitchFamily="2" charset="2"/>
              </a:rPr>
              <a:t>8</a:t>
            </a:r>
            <a:endParaRPr lang="es-ES" baseline="-25000" dirty="0">
              <a:sym typeface="Wingdings" pitchFamily="2" charset="2"/>
            </a:endParaRPr>
          </a:p>
          <a:p>
            <a:pPr marL="879475" lvl="1" indent="-514350" eaLnBrk="1" hangingPunct="1">
              <a:buFont typeface="+mj-lt"/>
              <a:buAutoNum type="alphaLcParenR"/>
              <a:defRPr/>
            </a:pP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dirty="0">
                <a:sym typeface="Wingdings" pitchFamily="2" charset="2"/>
              </a:rPr>
              <a:t>-CH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s-ES" dirty="0">
                <a:sym typeface="Wingdings" pitchFamily="2" charset="2"/>
              </a:rPr>
              <a:t>-CH</a:t>
            </a:r>
            <a:r>
              <a:rPr lang="el-GR" dirty="0">
                <a:sym typeface="Wingdings" pitchFamily="2" charset="2"/>
              </a:rPr>
              <a:t>=</a:t>
            </a: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s-ES" dirty="0"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1-βουτένιο</a:t>
            </a:r>
          </a:p>
          <a:p>
            <a:pPr marL="879475" lvl="1" indent="-514350" eaLnBrk="1" hangingPunct="1">
              <a:buFont typeface="+mj-lt"/>
              <a:buAutoNum type="alphaLcParenR"/>
              <a:defRPr/>
            </a:pP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dirty="0">
                <a:sym typeface="Wingdings" pitchFamily="2" charset="2"/>
              </a:rPr>
              <a:t>-CH</a:t>
            </a:r>
            <a:r>
              <a:rPr lang="el-GR" dirty="0">
                <a:sym typeface="Wingdings" pitchFamily="2" charset="2"/>
              </a:rPr>
              <a:t>=</a:t>
            </a:r>
            <a:r>
              <a:rPr lang="es-ES" dirty="0">
                <a:sym typeface="Wingdings" pitchFamily="2" charset="2"/>
              </a:rPr>
              <a:t>CH</a:t>
            </a:r>
            <a:r>
              <a:rPr lang="el-GR" dirty="0">
                <a:sym typeface="Wingdings" pitchFamily="2" charset="2"/>
              </a:rPr>
              <a:t>-</a:t>
            </a: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dirty="0"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2-βουτένιο</a:t>
            </a:r>
          </a:p>
          <a:p>
            <a:pPr marL="879475" lvl="1" indent="-514350" eaLnBrk="1" hangingPunct="1">
              <a:buFont typeface="+mj-lt"/>
              <a:buAutoNum type="alphaLcParenR"/>
              <a:defRPr/>
            </a:pP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</a:t>
            </a:r>
            <a:r>
              <a:rPr lang="el-GR" dirty="0">
                <a:sym typeface="Wingdings" pitchFamily="2" charset="2"/>
              </a:rPr>
              <a:t>=</a:t>
            </a: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l-GR" dirty="0" err="1">
                <a:sym typeface="Wingdings" pitchFamily="2" charset="2"/>
              </a:rPr>
              <a:t>μεθυλοπροπένιο</a:t>
            </a:r>
            <a:endParaRPr lang="en-US" dirty="0">
              <a:sym typeface="Wingdings" pitchFamily="2" charset="2"/>
            </a:endParaRPr>
          </a:p>
          <a:p>
            <a:pPr marL="365125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dirty="0">
                <a:sym typeface="Wingdings" pitchFamily="2" charset="2"/>
              </a:rPr>
              <a:t>	       CH</a:t>
            </a:r>
            <a:r>
              <a:rPr lang="en-US" baseline="-25000" dirty="0">
                <a:sym typeface="Wingdings" pitchFamily="2" charset="2"/>
              </a:rPr>
              <a:t>3</a:t>
            </a:r>
            <a:endParaRPr lang="el-GR" baseline="-25000" dirty="0">
              <a:sym typeface="Wingdings" pitchFamily="2" charset="2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A4F6F18-C82F-4259-B883-2E7BA0C4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Αλκένια</a:t>
            </a: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0B166BCC-A291-46E8-9BEC-57FF98519EA6}"/>
              </a:ext>
            </a:extLst>
          </p:cNvPr>
          <p:cNvCxnSpPr/>
          <p:nvPr/>
        </p:nvCxnSpPr>
        <p:spPr>
          <a:xfrm>
            <a:off x="2195513" y="5013325"/>
            <a:ext cx="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5D191C4E-52EB-49FD-BE82-3FE2B620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Φυσικές ιδιότητες: </a:t>
            </a:r>
            <a:r>
              <a:rPr lang="el-GR" altLang="el-GR" i="1">
                <a:sym typeface="Wingdings" panose="05000000000000000000" pitchFamily="2" charset="2"/>
              </a:rPr>
              <a:t>αδιάλυτα στο νερό – διαλύονται σε οργανικούς διαλύτες</a:t>
            </a:r>
          </a:p>
          <a:p>
            <a:pPr lvl="1" eaLnBrk="1" hangingPunct="1"/>
            <a:r>
              <a:rPr lang="en-US" altLang="el-GR" b="1">
                <a:sym typeface="Wingdings" panose="05000000000000000000" pitchFamily="2" charset="2"/>
              </a:rPr>
              <a:t>C</a:t>
            </a:r>
            <a:r>
              <a:rPr lang="el-GR" altLang="el-GR" b="1" baseline="-25000">
                <a:sym typeface="Wingdings" panose="05000000000000000000" pitchFamily="2" charset="2"/>
              </a:rPr>
              <a:t>2</a:t>
            </a:r>
            <a:r>
              <a:rPr lang="en-US" altLang="el-GR" b="1" baseline="-25000">
                <a:sym typeface="Wingdings" panose="05000000000000000000" pitchFamily="2" charset="2"/>
              </a:rPr>
              <a:t>-</a:t>
            </a:r>
            <a:r>
              <a:rPr lang="el-GR" altLang="el-GR" b="1" baseline="-25000">
                <a:sym typeface="Wingdings" panose="05000000000000000000" pitchFamily="2" charset="2"/>
              </a:rPr>
              <a:t>4</a:t>
            </a:r>
            <a:r>
              <a:rPr lang="el-GR" altLang="el-GR">
                <a:sym typeface="Wingdings" panose="05000000000000000000" pitchFamily="2" charset="2"/>
              </a:rPr>
              <a:t>: αέρια</a:t>
            </a:r>
          </a:p>
          <a:p>
            <a:pPr lvl="1" eaLnBrk="1" hangingPunct="1"/>
            <a:r>
              <a:rPr lang="en-US" altLang="el-GR" b="1">
                <a:sym typeface="Wingdings" panose="05000000000000000000" pitchFamily="2" charset="2"/>
              </a:rPr>
              <a:t>C</a:t>
            </a:r>
            <a:r>
              <a:rPr lang="el-GR" altLang="el-GR" b="1" baseline="-25000">
                <a:sym typeface="Wingdings" panose="05000000000000000000" pitchFamily="2" charset="2"/>
              </a:rPr>
              <a:t>5</a:t>
            </a:r>
            <a:r>
              <a:rPr lang="en-US" altLang="el-GR" b="1" baseline="-25000">
                <a:sym typeface="Wingdings" panose="05000000000000000000" pitchFamily="2" charset="2"/>
              </a:rPr>
              <a:t>-</a:t>
            </a:r>
            <a:r>
              <a:rPr lang="el-GR" altLang="el-GR" b="1" baseline="-25000">
                <a:sym typeface="Wingdings" panose="05000000000000000000" pitchFamily="2" charset="2"/>
              </a:rPr>
              <a:t>14</a:t>
            </a:r>
            <a:r>
              <a:rPr lang="el-GR" altLang="el-GR">
                <a:sym typeface="Wingdings" panose="05000000000000000000" pitchFamily="2" charset="2"/>
              </a:rPr>
              <a:t>: υγρά</a:t>
            </a:r>
            <a:endParaRPr lang="el-GR" altLang="el-GR" baseline="-2500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l-GR" b="1">
                <a:sym typeface="Wingdings" panose="05000000000000000000" pitchFamily="2" charset="2"/>
              </a:rPr>
              <a:t>C</a:t>
            </a:r>
            <a:r>
              <a:rPr lang="en-US" altLang="el-GR" b="1" baseline="-25000">
                <a:sym typeface="Wingdings" panose="05000000000000000000" pitchFamily="2" charset="2"/>
              </a:rPr>
              <a:t>1</a:t>
            </a:r>
            <a:r>
              <a:rPr lang="el-GR" altLang="el-GR" b="1" baseline="-25000">
                <a:sym typeface="Wingdings" panose="05000000000000000000" pitchFamily="2" charset="2"/>
              </a:rPr>
              <a:t>5&amp;άνω</a:t>
            </a:r>
            <a:r>
              <a:rPr lang="el-GR" altLang="el-GR">
                <a:sym typeface="Wingdings" panose="05000000000000000000" pitchFamily="2" charset="2"/>
              </a:rPr>
              <a:t>: στερεά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Χημικές ιδιότητες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Δραστικές ενώσεις (διπλός δεσμός)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Αντιδράσεις:</a:t>
            </a:r>
          </a:p>
          <a:p>
            <a:pPr marL="1087438" lvl="2" indent="-457200" eaLnBrk="1" hangingPunct="1">
              <a:buFont typeface="Lucida Sans Unicode" panose="020B0602030504020204" pitchFamily="34" charset="0"/>
              <a:buAutoNum type="alphaLcParenR"/>
            </a:pPr>
            <a:r>
              <a:rPr lang="el-GR" altLang="el-GR">
                <a:sym typeface="Wingdings" panose="05000000000000000000" pitchFamily="2" charset="2"/>
              </a:rPr>
              <a:t>Προσθήκης</a:t>
            </a:r>
          </a:p>
          <a:p>
            <a:pPr marL="1087438" lvl="2" indent="-457200" eaLnBrk="1" hangingPunct="1">
              <a:buFont typeface="Lucida Sans Unicode" panose="020B0602030504020204" pitchFamily="34" charset="0"/>
              <a:buAutoNum type="alphaLcParenR"/>
            </a:pPr>
            <a:r>
              <a:rPr lang="el-GR" altLang="el-GR">
                <a:sym typeface="Wingdings" panose="05000000000000000000" pitchFamily="2" charset="2"/>
              </a:rPr>
              <a:t>Πολυμερισμού</a:t>
            </a:r>
          </a:p>
          <a:p>
            <a:pPr marL="1087438" lvl="2" indent="-457200" eaLnBrk="1" hangingPunct="1">
              <a:buFont typeface="Lucida Sans Unicode" panose="020B0602030504020204" pitchFamily="34" charset="0"/>
              <a:buAutoNum type="alphaLcParenR"/>
            </a:pPr>
            <a:r>
              <a:rPr lang="el-GR" altLang="el-GR">
                <a:sym typeface="Wingdings" panose="05000000000000000000" pitchFamily="2" charset="2"/>
              </a:rPr>
              <a:t>Καύσης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FECB080D-DEE4-4518-9B61-1B86AAAF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Ιδιότητες αλκενίων</a:t>
            </a:r>
          </a:p>
        </p:txBody>
      </p:sp>
      <p:pic>
        <p:nvPicPr>
          <p:cNvPr id="39940" name="Picture 2" descr="http://ochemonline.files.wordpress.com/2011/07/2011-07-13-009.jpg">
            <a:extLst>
              <a:ext uri="{FF2B5EF4-FFF2-40B4-BE49-F238E27FC236}">
                <a16:creationId xmlns:a16="http://schemas.microsoft.com/office/drawing/2014/main" id="{9BB3FF95-684F-47E8-85FB-23D430F9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-15365413"/>
            <a:ext cx="28416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περιεχομένου 1">
            <a:extLst>
              <a:ext uri="{FF2B5EF4-FFF2-40B4-BE49-F238E27FC236}">
                <a16:creationId xmlns:a16="http://schemas.microsoft.com/office/drawing/2014/main" id="{894419C1-C569-4E16-A84E-992387A7F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644900"/>
            <a:ext cx="8229600" cy="2530475"/>
          </a:xfrm>
        </p:spPr>
        <p:txBody>
          <a:bodyPr/>
          <a:lstStyle/>
          <a:p>
            <a:r>
              <a:rPr lang="el-GR" altLang="el-GR"/>
              <a:t>Με υδρογόνο:</a:t>
            </a:r>
          </a:p>
          <a:p>
            <a:pPr lvl="1"/>
            <a:r>
              <a:rPr lang="es-ES" altLang="el-GR"/>
              <a:t>CH</a:t>
            </a:r>
            <a:r>
              <a:rPr lang="es-ES" altLang="el-GR" baseline="-25000"/>
              <a:t>2</a:t>
            </a:r>
            <a:r>
              <a:rPr lang="en-US" altLang="el-GR"/>
              <a:t>=CH</a:t>
            </a:r>
            <a:r>
              <a:rPr lang="en-US" altLang="el-GR" baseline="-25000"/>
              <a:t>2</a:t>
            </a:r>
            <a:r>
              <a:rPr lang="en-US" altLang="el-GR"/>
              <a:t> + H</a:t>
            </a:r>
            <a:r>
              <a:rPr lang="en-US" altLang="el-GR" baseline="-25000"/>
              <a:t>2</a:t>
            </a:r>
            <a:r>
              <a:rPr lang="en-US" altLang="el-GR"/>
              <a:t> </a:t>
            </a:r>
            <a:r>
              <a:rPr lang="en-US" altLang="el-GR">
                <a:sym typeface="Wingdings" panose="05000000000000000000" pitchFamily="2" charset="2"/>
              </a:rPr>
              <a:t> CH</a:t>
            </a:r>
            <a:r>
              <a:rPr lang="en-US" altLang="el-GR" baseline="-25000">
                <a:sym typeface="Wingdings" panose="05000000000000000000" pitchFamily="2" charset="2"/>
              </a:rPr>
              <a:t>3</a:t>
            </a:r>
            <a:r>
              <a:rPr lang="en-US" altLang="el-GR">
                <a:sym typeface="Wingdings" panose="05000000000000000000" pitchFamily="2" charset="2"/>
              </a:rPr>
              <a:t>-CH</a:t>
            </a:r>
            <a:r>
              <a:rPr lang="en-US" altLang="el-GR" baseline="-25000">
                <a:sym typeface="Wingdings" panose="05000000000000000000" pitchFamily="2" charset="2"/>
              </a:rPr>
              <a:t>3</a:t>
            </a:r>
          </a:p>
          <a:p>
            <a:pPr lvl="1"/>
            <a:r>
              <a:rPr lang="en-US" altLang="el-GR">
                <a:sym typeface="Wingdings" panose="05000000000000000000" pitchFamily="2" charset="2"/>
              </a:rPr>
              <a:t>C</a:t>
            </a:r>
            <a:r>
              <a:rPr lang="en-US" altLang="el-GR" baseline="-25000">
                <a:sym typeface="Wingdings" panose="05000000000000000000" pitchFamily="2" charset="2"/>
              </a:rPr>
              <a:t>v</a:t>
            </a:r>
            <a:r>
              <a:rPr lang="en-US" altLang="el-GR">
                <a:sym typeface="Wingdings" panose="05000000000000000000" pitchFamily="2" charset="2"/>
              </a:rPr>
              <a:t>H</a:t>
            </a:r>
            <a:r>
              <a:rPr lang="en-US" altLang="el-GR" baseline="-25000">
                <a:sym typeface="Wingdings" panose="05000000000000000000" pitchFamily="2" charset="2"/>
              </a:rPr>
              <a:t>2v</a:t>
            </a:r>
            <a:r>
              <a:rPr lang="en-US" altLang="el-GR">
                <a:sym typeface="Wingdings" panose="05000000000000000000" pitchFamily="2" charset="2"/>
              </a:rPr>
              <a:t> + 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 C</a:t>
            </a:r>
            <a:r>
              <a:rPr lang="en-US" altLang="el-GR" baseline="-25000">
                <a:sym typeface="Wingdings" panose="05000000000000000000" pitchFamily="2" charset="2"/>
              </a:rPr>
              <a:t>v</a:t>
            </a:r>
            <a:r>
              <a:rPr lang="en-US" altLang="el-GR">
                <a:sym typeface="Wingdings" panose="05000000000000000000" pitchFamily="2" charset="2"/>
              </a:rPr>
              <a:t>H</a:t>
            </a:r>
            <a:r>
              <a:rPr lang="en-US" altLang="el-GR" baseline="-25000">
                <a:sym typeface="Wingdings" panose="05000000000000000000" pitchFamily="2" charset="2"/>
              </a:rPr>
              <a:t>2v+2</a:t>
            </a:r>
          </a:p>
          <a:p>
            <a:r>
              <a:rPr lang="en-US" altLang="el-GR">
                <a:sym typeface="Wingdings" panose="05000000000000000000" pitchFamily="2" charset="2"/>
              </a:rPr>
              <a:t>M</a:t>
            </a:r>
            <a:r>
              <a:rPr lang="el-GR" altLang="el-GR">
                <a:sym typeface="Wingdings" panose="05000000000000000000" pitchFamily="2" charset="2"/>
              </a:rPr>
              <a:t>ε αλογόνο:</a:t>
            </a:r>
          </a:p>
          <a:p>
            <a:pPr lvl="1"/>
            <a:r>
              <a:rPr lang="es-ES" altLang="el-GR"/>
              <a:t>CH</a:t>
            </a:r>
            <a:r>
              <a:rPr lang="es-ES" altLang="el-GR" baseline="-25000"/>
              <a:t>2</a:t>
            </a:r>
            <a:r>
              <a:rPr lang="en-US" altLang="el-GR"/>
              <a:t>=CH</a:t>
            </a:r>
            <a:r>
              <a:rPr lang="en-US" altLang="el-GR" baseline="-25000"/>
              <a:t>2</a:t>
            </a:r>
            <a:r>
              <a:rPr lang="en-US" altLang="el-GR"/>
              <a:t> + </a:t>
            </a:r>
            <a:r>
              <a:rPr lang="es-ES" altLang="el-GR"/>
              <a:t>Br</a:t>
            </a:r>
            <a:r>
              <a:rPr lang="en-US" altLang="el-GR" baseline="-25000"/>
              <a:t>2</a:t>
            </a:r>
            <a:r>
              <a:rPr lang="en-US" altLang="el-GR"/>
              <a:t> </a:t>
            </a:r>
            <a:r>
              <a:rPr lang="en-US" altLang="el-GR">
                <a:sym typeface="Wingdings" panose="05000000000000000000" pitchFamily="2" charset="2"/>
              </a:rPr>
              <a:t> CH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Br-CH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Br</a:t>
            </a:r>
            <a:endParaRPr lang="en-US" altLang="el-GR" baseline="-25000">
              <a:sym typeface="Wingdings" panose="05000000000000000000" pitchFamily="2" charset="2"/>
            </a:endParaRPr>
          </a:p>
          <a:p>
            <a:pPr lvl="1"/>
            <a:r>
              <a:rPr lang="en-US" altLang="el-GR">
                <a:sym typeface="Wingdings" panose="05000000000000000000" pitchFamily="2" charset="2"/>
              </a:rPr>
              <a:t>C</a:t>
            </a:r>
            <a:r>
              <a:rPr lang="en-US" altLang="el-GR" baseline="-25000">
                <a:sym typeface="Wingdings" panose="05000000000000000000" pitchFamily="2" charset="2"/>
              </a:rPr>
              <a:t>v</a:t>
            </a:r>
            <a:r>
              <a:rPr lang="en-US" altLang="el-GR">
                <a:sym typeface="Wingdings" panose="05000000000000000000" pitchFamily="2" charset="2"/>
              </a:rPr>
              <a:t>H</a:t>
            </a:r>
            <a:r>
              <a:rPr lang="en-US" altLang="el-GR" baseline="-25000">
                <a:sym typeface="Wingdings" panose="05000000000000000000" pitchFamily="2" charset="2"/>
              </a:rPr>
              <a:t>2v</a:t>
            </a:r>
            <a:r>
              <a:rPr lang="en-US" altLang="el-GR">
                <a:sym typeface="Wingdings" panose="05000000000000000000" pitchFamily="2" charset="2"/>
              </a:rPr>
              <a:t> + Br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 C</a:t>
            </a:r>
            <a:r>
              <a:rPr lang="en-US" altLang="el-GR" baseline="-25000">
                <a:sym typeface="Wingdings" panose="05000000000000000000" pitchFamily="2" charset="2"/>
              </a:rPr>
              <a:t>v</a:t>
            </a:r>
            <a:r>
              <a:rPr lang="en-US" altLang="el-GR">
                <a:sym typeface="Wingdings" panose="05000000000000000000" pitchFamily="2" charset="2"/>
              </a:rPr>
              <a:t>H</a:t>
            </a:r>
            <a:r>
              <a:rPr lang="en-US" altLang="el-GR" baseline="-25000">
                <a:sym typeface="Wingdings" panose="05000000000000000000" pitchFamily="2" charset="2"/>
              </a:rPr>
              <a:t>2v</a:t>
            </a:r>
            <a:r>
              <a:rPr lang="en-US" altLang="el-GR">
                <a:sym typeface="Wingdings" panose="05000000000000000000" pitchFamily="2" charset="2"/>
              </a:rPr>
              <a:t>Br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endParaRPr lang="el-GR" altLang="el-GR" baseline="-25000">
              <a:sym typeface="Wingdings" panose="05000000000000000000" pitchFamily="2" charset="2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8187ACF-0438-4C2D-95AD-85FBFF78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Αντιδράσεις προσθήκης</a:t>
            </a:r>
          </a:p>
        </p:txBody>
      </p:sp>
      <p:pic>
        <p:nvPicPr>
          <p:cNvPr id="43012" name="Picture 2" descr="http://t2.gstatic.com/images?q=tbn:ANd9GcTW3WGBkap2ZSc7Ov661djUqerxMpee9DJWJh2yZHdGzgG603Em">
            <a:extLst>
              <a:ext uri="{FF2B5EF4-FFF2-40B4-BE49-F238E27FC236}">
                <a16:creationId xmlns:a16="http://schemas.microsoft.com/office/drawing/2014/main" id="{F5A74DB9-5774-4074-ADB0-B07290EF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262063"/>
            <a:ext cx="4875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Δεξιό άγκιστρο 3">
            <a:extLst>
              <a:ext uri="{FF2B5EF4-FFF2-40B4-BE49-F238E27FC236}">
                <a16:creationId xmlns:a16="http://schemas.microsoft.com/office/drawing/2014/main" id="{1A675FE8-E807-4FEC-80CC-2F4FF74DF665}"/>
              </a:ext>
            </a:extLst>
          </p:cNvPr>
          <p:cNvSpPr/>
          <p:nvPr/>
        </p:nvSpPr>
        <p:spPr>
          <a:xfrm>
            <a:off x="6484938" y="1262063"/>
            <a:ext cx="431800" cy="2232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5FB63-DAF9-4AAD-8BA5-40556C1F8371}"/>
              </a:ext>
            </a:extLst>
          </p:cNvPr>
          <p:cNvSpPr txBox="1"/>
          <p:nvPr/>
        </p:nvSpPr>
        <p:spPr>
          <a:xfrm>
            <a:off x="6916738" y="1639888"/>
            <a:ext cx="20891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dirty="0">
                <a:cs typeface="Arial" charset="0"/>
              </a:rPr>
              <a:t>Όπου Χ-Υ: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Arial" charset="0"/>
              </a:rPr>
              <a:t>H-H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Arial" charset="0"/>
              </a:rPr>
              <a:t>Br-Br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Arial" charset="0"/>
              </a:rPr>
              <a:t>H-</a:t>
            </a:r>
            <a:r>
              <a:rPr lang="en-US" dirty="0" err="1">
                <a:cs typeface="Arial" charset="0"/>
              </a:rPr>
              <a:t>Cl</a:t>
            </a:r>
            <a:endParaRPr lang="en-US" dirty="0">
              <a:cs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Arial" charset="0"/>
              </a:rPr>
              <a:t>H-OH</a:t>
            </a:r>
          </a:p>
        </p:txBody>
      </p:sp>
      <p:pic>
        <p:nvPicPr>
          <p:cNvPr id="7" name="Bromine in Alkene.mp4">
            <a:hlinkClick r:id="" action="ppaction://media"/>
            <a:extLst>
              <a:ext uri="{FF2B5EF4-FFF2-40B4-BE49-F238E27FC236}">
                <a16:creationId xmlns:a16="http://schemas.microsoft.com/office/drawing/2014/main" id="{524BB144-63ED-4FC3-AD19-8DCD8F1B92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0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3010" grpId="0" build="p"/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CE571986-A885-41DB-AD60-45A8B3CF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435975" cy="4525962"/>
          </a:xfrm>
        </p:spPr>
        <p:txBody>
          <a:bodyPr/>
          <a:lstStyle/>
          <a:p>
            <a:pPr>
              <a:defRPr/>
            </a:pPr>
            <a:r>
              <a:rPr lang="el-GR" dirty="0">
                <a:sym typeface="Wingdings" pitchFamily="2" charset="2"/>
              </a:rPr>
              <a:t>Με </a:t>
            </a:r>
            <a:r>
              <a:rPr lang="el-GR" dirty="0" err="1">
                <a:sym typeface="Wingdings" pitchFamily="2" charset="2"/>
              </a:rPr>
              <a:t>υδραλογόνο</a:t>
            </a:r>
            <a:r>
              <a:rPr lang="el-GR" dirty="0">
                <a:sym typeface="Wingdings" pitchFamily="2" charset="2"/>
              </a:rPr>
              <a:t>:</a:t>
            </a:r>
          </a:p>
          <a:p>
            <a:pPr lvl="1">
              <a:defRPr/>
            </a:pPr>
            <a:r>
              <a:rPr lang="es-ES" dirty="0"/>
              <a:t>CH</a:t>
            </a:r>
            <a:r>
              <a:rPr lang="es-ES" baseline="-25000" dirty="0"/>
              <a:t>2</a:t>
            </a:r>
            <a:r>
              <a:rPr lang="en-US" dirty="0"/>
              <a:t>=CH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err="1"/>
              <a:t>HCl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Cl</a:t>
            </a:r>
            <a:endParaRPr lang="en-US" baseline="-25000" dirty="0">
              <a:sym typeface="Wingdings" pitchFamily="2" charset="2"/>
            </a:endParaRP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v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2v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 err="1">
                <a:sym typeface="Wingdings" pitchFamily="2" charset="2"/>
              </a:rPr>
              <a:t>HCl</a:t>
            </a:r>
            <a:r>
              <a:rPr lang="en-US" dirty="0">
                <a:sym typeface="Wingdings" pitchFamily="2" charset="2"/>
              </a:rPr>
              <a:t>  C</a:t>
            </a:r>
            <a:r>
              <a:rPr lang="en-US" baseline="-25000" dirty="0">
                <a:sym typeface="Wingdings" pitchFamily="2" charset="2"/>
              </a:rPr>
              <a:t>v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2v+1</a:t>
            </a:r>
            <a:r>
              <a:rPr lang="en-US" dirty="0">
                <a:sym typeface="Wingdings" pitchFamily="2" charset="2"/>
              </a:rPr>
              <a:t>Cl</a:t>
            </a:r>
            <a:endParaRPr lang="el-GR" dirty="0">
              <a:sym typeface="Wingdings" pitchFamily="2" charset="2"/>
            </a:endParaRPr>
          </a:p>
          <a:p>
            <a:pPr lvl="1">
              <a:defRPr/>
            </a:pPr>
            <a:r>
              <a:rPr lang="el-GR" dirty="0">
                <a:sym typeface="Wingdings" pitchFamily="2" charset="2"/>
              </a:rPr>
              <a:t>Αν αντιδράσει </a:t>
            </a:r>
            <a:r>
              <a:rPr lang="el-GR" i="1" dirty="0">
                <a:sym typeface="Wingdings" pitchFamily="2" charset="2"/>
              </a:rPr>
              <a:t>προπένιο</a:t>
            </a:r>
            <a:r>
              <a:rPr lang="el-GR" dirty="0">
                <a:sym typeface="Wingdings" pitchFamily="2" charset="2"/>
              </a:rPr>
              <a:t> με </a:t>
            </a:r>
            <a:r>
              <a:rPr lang="en-US" dirty="0" err="1">
                <a:sym typeface="Wingdings" pitchFamily="2" charset="2"/>
              </a:rPr>
              <a:t>HCl</a:t>
            </a:r>
            <a:r>
              <a:rPr lang="en-US" dirty="0">
                <a:sym typeface="Wingdings" pitchFamily="2" charset="2"/>
              </a:rPr>
              <a:t> </a:t>
            </a:r>
            <a:r>
              <a:rPr lang="el-GR" dirty="0">
                <a:sym typeface="Wingdings" pitchFamily="2" charset="2"/>
              </a:rPr>
              <a:t>έχουμε 2 προϊόντα:</a:t>
            </a:r>
          </a:p>
          <a:p>
            <a:pPr marL="1087438" lvl="2" indent="-457200">
              <a:buFont typeface="+mj-lt"/>
              <a:buAutoNum type="alphaLcParenR"/>
              <a:defRPr/>
            </a:pP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</a:t>
            </a:r>
            <a:r>
              <a:rPr lang="es-ES" dirty="0">
                <a:sym typeface="Wingdings" pitchFamily="2" charset="2"/>
              </a:rPr>
              <a:t>CH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l-GR" baseline="-25000" dirty="0">
                <a:sym typeface="Wingdings" pitchFamily="2" charset="2"/>
              </a:rPr>
              <a:t>3</a:t>
            </a:r>
            <a:endParaRPr lang="el-GR" dirty="0">
              <a:sym typeface="Wingdings" pitchFamily="2" charset="2"/>
            </a:endParaRPr>
          </a:p>
          <a:p>
            <a:pPr marL="630238" lvl="2" indent="0">
              <a:buFont typeface="Wingdings 2" panose="05020102010507070707" pitchFamily="18" charset="2"/>
              <a:buNone/>
              <a:defRPr/>
            </a:pPr>
            <a:r>
              <a:rPr lang="en-US" baseline="-25000" dirty="0">
                <a:sym typeface="Wingdings" pitchFamily="2" charset="2"/>
              </a:rPr>
              <a:t>	 </a:t>
            </a:r>
            <a:r>
              <a:rPr lang="en-US" dirty="0">
                <a:sym typeface="Wingdings" pitchFamily="2" charset="2"/>
              </a:rPr>
              <a:t>         </a:t>
            </a:r>
            <a:r>
              <a:rPr lang="en-US" dirty="0" err="1">
                <a:sym typeface="Wingdings" pitchFamily="2" charset="2"/>
              </a:rPr>
              <a:t>Cl</a:t>
            </a:r>
            <a:endParaRPr lang="en-US" baseline="-25000" dirty="0">
              <a:sym typeface="Wingdings" pitchFamily="2" charset="2"/>
            </a:endParaRPr>
          </a:p>
          <a:p>
            <a:pPr marL="1087438" lvl="2" indent="-457200">
              <a:buFont typeface="+mj-lt"/>
              <a:buAutoNum type="alphaLcParenR" startAt="2"/>
              <a:defRPr/>
            </a:pP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Cl</a:t>
            </a:r>
            <a:endParaRPr lang="el-GR" dirty="0"/>
          </a:p>
          <a:p>
            <a:pPr>
              <a:defRPr/>
            </a:pPr>
            <a:r>
              <a:rPr lang="el-GR" dirty="0"/>
              <a:t>Με νερό:</a:t>
            </a:r>
          </a:p>
          <a:p>
            <a:pPr lvl="1">
              <a:defRPr/>
            </a:pPr>
            <a:r>
              <a:rPr lang="es-ES" dirty="0"/>
              <a:t>CH</a:t>
            </a:r>
            <a:r>
              <a:rPr lang="es-ES" baseline="-25000" dirty="0"/>
              <a:t>2</a:t>
            </a:r>
            <a:r>
              <a:rPr lang="en-US" dirty="0"/>
              <a:t>=CH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l-GR" dirty="0"/>
              <a:t>ΗΟΗ </a:t>
            </a:r>
            <a:r>
              <a:rPr lang="en-US" dirty="0">
                <a:sym typeface="Wingdings" pitchFamily="2" charset="2"/>
              </a:rPr>
              <a:t> 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l-GR" dirty="0">
                <a:sym typeface="Wingdings" pitchFamily="2" charset="2"/>
              </a:rPr>
              <a:t>ΟΗ</a:t>
            </a:r>
            <a:endParaRPr lang="en-US" baseline="-25000" dirty="0">
              <a:sym typeface="Wingdings" pitchFamily="2" charset="2"/>
            </a:endParaRP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v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2v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l-GR" dirty="0"/>
              <a:t>Ο</a:t>
            </a:r>
            <a:r>
              <a:rPr lang="en-US" dirty="0">
                <a:sym typeface="Wingdings" pitchFamily="2" charset="2"/>
              </a:rPr>
              <a:t>  C</a:t>
            </a:r>
            <a:r>
              <a:rPr lang="en-US" baseline="-25000" dirty="0">
                <a:sym typeface="Wingdings" pitchFamily="2" charset="2"/>
              </a:rPr>
              <a:t>v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2v+1</a:t>
            </a:r>
            <a:r>
              <a:rPr lang="el-GR" dirty="0">
                <a:sym typeface="Wingdings" pitchFamily="2" charset="2"/>
              </a:rPr>
              <a:t>ΟΗ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BA7B1F36-7BEA-482E-A61D-286FCE8F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Αντιδράσεις προσθήκης</a:t>
            </a: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188B5685-A410-4F00-B3A3-E51FEAE66070}"/>
              </a:ext>
            </a:extLst>
          </p:cNvPr>
          <p:cNvCxnSpPr/>
          <p:nvPr/>
        </p:nvCxnSpPr>
        <p:spPr>
          <a:xfrm>
            <a:off x="2411413" y="3357563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Στρογγυλεμένο ορθογώνιο 6">
            <a:extLst>
              <a:ext uri="{FF2B5EF4-FFF2-40B4-BE49-F238E27FC236}">
                <a16:creationId xmlns:a16="http://schemas.microsoft.com/office/drawing/2014/main" id="{F77E3498-578D-4B01-B7AA-2C8BB1DBE9B3}"/>
              </a:ext>
            </a:extLst>
          </p:cNvPr>
          <p:cNvSpPr/>
          <p:nvPr/>
        </p:nvSpPr>
        <p:spPr>
          <a:xfrm>
            <a:off x="1547813" y="3068638"/>
            <a:ext cx="1944687" cy="792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DEC2FD63-B4CE-43F8-8425-713506680F35}"/>
              </a:ext>
            </a:extLst>
          </p:cNvPr>
          <p:cNvCxnSpPr/>
          <p:nvPr/>
        </p:nvCxnSpPr>
        <p:spPr>
          <a:xfrm>
            <a:off x="3492500" y="3465513"/>
            <a:ext cx="574675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TextBox 9">
            <a:extLst>
              <a:ext uri="{FF2B5EF4-FFF2-40B4-BE49-F238E27FC236}">
                <a16:creationId xmlns:a16="http://schemas.microsoft.com/office/drawing/2014/main" id="{80472A91-A24E-4695-98CC-0219B2056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3068638"/>
            <a:ext cx="5057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ΚΥΡΙΟ ΠΡΟΪΟΝ 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u="sng"/>
              <a:t>Κανόνας του </a:t>
            </a:r>
            <a:r>
              <a:rPr lang="es-ES" altLang="el-GR" sz="1800" u="sng"/>
              <a:t>Markovnikov</a:t>
            </a:r>
            <a:r>
              <a:rPr lang="el-GR" altLang="el-GR" sz="1800"/>
              <a:t>: Το Η στον </a:t>
            </a:r>
            <a:r>
              <a:rPr lang="en-US" altLang="el-GR" sz="1800"/>
              <a:t>C</a:t>
            </a:r>
            <a:r>
              <a:rPr lang="el-GR" altLang="el-GR" sz="1800"/>
              <a:t> του διπλού δεσμού με τα περισσότερα </a:t>
            </a:r>
            <a:r>
              <a:rPr lang="en-US" altLang="el-GR" sz="1800"/>
              <a:t>H</a:t>
            </a: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440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περιεχομένου 1">
            <a:extLst>
              <a:ext uri="{FF2B5EF4-FFF2-40B4-BE49-F238E27FC236}">
                <a16:creationId xmlns:a16="http://schemas.microsoft.com/office/drawing/2014/main" id="{4BE215CB-6F18-4162-8FFB-D56516C4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el-GR" altLang="el-GR"/>
              <a:t>Η συνένωση μικρών μορίων (μονομερή) προς σχηματισμό μεγάλου μορίου (πολυμερές)</a:t>
            </a:r>
          </a:p>
          <a:p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DD1A1BF7-8CDA-4642-AAE2-7BC1626E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Πολυμερισμός</a:t>
            </a:r>
          </a:p>
        </p:txBody>
      </p:sp>
      <p:pic>
        <p:nvPicPr>
          <p:cNvPr id="45060" name="Picture 5" descr="http://t2.gstatic.com/images?q=tbn:ANd9GcS73pZ6TpCUGF4hZZ8zCtO2Z5UgXHrw0W2p5YHVP2Y7WRxRpzKF8qtXxeZk">
            <a:extLst>
              <a:ext uri="{FF2B5EF4-FFF2-40B4-BE49-F238E27FC236}">
                <a16:creationId xmlns:a16="http://schemas.microsoft.com/office/drawing/2014/main" id="{96600D65-50F8-4E3C-B1CF-ED3CCB99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671763"/>
            <a:ext cx="3825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http://digitalschool.minedu.gov.gr/modules/ebook/show.php/DSGL-B132/451/2967,11898/images/img2_65.jpg">
            <a:extLst>
              <a:ext uri="{FF2B5EF4-FFF2-40B4-BE49-F238E27FC236}">
                <a16:creationId xmlns:a16="http://schemas.microsoft.com/office/drawing/2014/main" id="{BAD2E82C-F3A5-4427-A3BD-500B853A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91535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AED2319-36B9-4FAB-AE29-F1D2F40D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Πολυμερισμός</a:t>
            </a:r>
          </a:p>
        </p:txBody>
      </p:sp>
      <p:pic>
        <p:nvPicPr>
          <p:cNvPr id="44035" name="Picture 7" descr="http://digitalschool.minedu.gov.gr/modules/ebook/show.php/DSGL-B132/451/2967,11898/images/img2_64.jpg">
            <a:extLst>
              <a:ext uri="{FF2B5EF4-FFF2-40B4-BE49-F238E27FC236}">
                <a16:creationId xmlns:a16="http://schemas.microsoft.com/office/drawing/2014/main" id="{5D03F264-820C-45F1-969E-106933A1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848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περιεχομένου 1">
            <a:extLst>
              <a:ext uri="{FF2B5EF4-FFF2-40B4-BE49-F238E27FC236}">
                <a16:creationId xmlns:a16="http://schemas.microsoft.com/office/drawing/2014/main" id="{B30A368F-13E6-4DAF-B745-42EF368C8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Πλήρης καύση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n-US" altLang="el-GR">
                <a:sym typeface="Wingdings" panose="05000000000000000000" pitchFamily="2" charset="2"/>
              </a:rPr>
              <a:t>CO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&amp; 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O</a:t>
            </a:r>
          </a:p>
          <a:p>
            <a:pPr lvl="1"/>
            <a:r>
              <a:rPr lang="es-ES" altLang="el-GR"/>
              <a:t>CH</a:t>
            </a:r>
            <a:r>
              <a:rPr lang="es-ES" altLang="el-GR" baseline="-25000"/>
              <a:t>2</a:t>
            </a:r>
            <a:r>
              <a:rPr lang="en-US" altLang="el-GR"/>
              <a:t>=CH</a:t>
            </a:r>
            <a:r>
              <a:rPr lang="en-US" altLang="el-GR" baseline="-25000"/>
              <a:t>2</a:t>
            </a:r>
            <a:r>
              <a:rPr lang="en-US" altLang="el-GR"/>
              <a:t> + 3O</a:t>
            </a:r>
            <a:r>
              <a:rPr lang="en-US" altLang="el-GR" baseline="-25000"/>
              <a:t>2</a:t>
            </a:r>
            <a:r>
              <a:rPr lang="en-US" altLang="el-GR"/>
              <a:t> </a:t>
            </a:r>
            <a:r>
              <a:rPr lang="en-US" altLang="el-GR">
                <a:sym typeface="Wingdings" panose="05000000000000000000" pitchFamily="2" charset="2"/>
              </a:rPr>
              <a:t> 2CO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+ 2H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O</a:t>
            </a:r>
            <a:endParaRPr lang="el-GR" altLang="el-GR">
              <a:sym typeface="Wingdings" panose="05000000000000000000" pitchFamily="2" charset="2"/>
            </a:endParaRPr>
          </a:p>
          <a:p>
            <a:endParaRPr lang="el-GR" altLang="el-GR">
              <a:sym typeface="Wingdings" panose="05000000000000000000" pitchFamily="2" charset="2"/>
            </a:endParaRPr>
          </a:p>
          <a:p>
            <a:endParaRPr lang="el-GR" altLang="el-GR">
              <a:sym typeface="Wingdings" panose="05000000000000000000" pitchFamily="2" charset="2"/>
            </a:endParaRPr>
          </a:p>
          <a:p>
            <a:endParaRPr lang="el-GR" altLang="el-GR">
              <a:sym typeface="Wingdings" panose="05000000000000000000" pitchFamily="2" charset="2"/>
            </a:endParaRPr>
          </a:p>
          <a:p>
            <a:r>
              <a:rPr lang="el-GR" altLang="el-GR">
                <a:sym typeface="Wingdings" panose="05000000000000000000" pitchFamily="2" charset="2"/>
              </a:rPr>
              <a:t>Κυρίως αιθυλένιο  παρασκευή άλλων οργανικών ουσιών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BCAE031-C21D-4BCC-96D3-9807FCD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Καύση</a:t>
            </a:r>
          </a:p>
        </p:txBody>
      </p:sp>
      <p:sp>
        <p:nvSpPr>
          <p:cNvPr id="4" name="Τίτλος 2">
            <a:extLst>
              <a:ext uri="{FF2B5EF4-FFF2-40B4-BE49-F238E27FC236}">
                <a16:creationId xmlns:a16="http://schemas.microsoft.com/office/drawing/2014/main" id="{BA2FF302-BFB7-4187-9AC4-47C89931B36B}"/>
              </a:ext>
            </a:extLst>
          </p:cNvPr>
          <p:cNvSpPr txBox="1">
            <a:spLocks/>
          </p:cNvSpPr>
          <p:nvPr/>
        </p:nvSpPr>
        <p:spPr>
          <a:xfrm>
            <a:off x="618519" y="2636912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l-GR" dirty="0"/>
              <a:t>Χρήσεις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://digitalschool.minedu.gov.gr/modules/ebook/show.php/DSGL-B132/451/2967,11898/images/img2_67.jpg">
            <a:extLst>
              <a:ext uri="{FF2B5EF4-FFF2-40B4-BE49-F238E27FC236}">
                <a16:creationId xmlns:a16="http://schemas.microsoft.com/office/drawing/2014/main" id="{AF4049DE-28A2-4BE5-8798-6ECDAC985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1925"/>
            <a:ext cx="78486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2D23F1-A560-4EAC-B80E-31C49683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1.6 </a:t>
            </a:r>
            <a:r>
              <a:rPr lang="el-GR" dirty="0" err="1"/>
              <a:t>Αλκίνια</a:t>
            </a:r>
            <a:r>
              <a:rPr lang="el-GR" dirty="0"/>
              <a:t> – </a:t>
            </a:r>
            <a:r>
              <a:rPr lang="el-GR" dirty="0" err="1"/>
              <a:t>αιθίνιο</a:t>
            </a:r>
            <a:r>
              <a:rPr lang="el-GR" dirty="0"/>
              <a:t> ή ακετυλένιο</a:t>
            </a:r>
          </a:p>
        </p:txBody>
      </p:sp>
      <p:sp>
        <p:nvSpPr>
          <p:cNvPr id="47107" name="Θέση κειμένου 2">
            <a:extLst>
              <a:ext uri="{FF2B5EF4-FFF2-40B4-BE49-F238E27FC236}">
                <a16:creationId xmlns:a16="http://schemas.microsoft.com/office/drawing/2014/main" id="{017A2B4F-A597-414F-B456-7F224715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el-GR" altLang="el-GR"/>
              <a:t>Χημεία Β’ Λυκείου Γενικής Παιδείας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EEDE1805-893A-49B1-92C7-4AFE4C7E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/>
              <a:t>Αλκίνια</a:t>
            </a:r>
            <a:endParaRPr lang="el-GR" dirty="0"/>
          </a:p>
        </p:txBody>
      </p:sp>
      <p:sp>
        <p:nvSpPr>
          <p:cNvPr id="4" name="Θέση περιεχομένου 1">
            <a:extLst>
              <a:ext uri="{FF2B5EF4-FFF2-40B4-BE49-F238E27FC236}">
                <a16:creationId xmlns:a16="http://schemas.microsoft.com/office/drawing/2014/main" id="{661A8C5B-DD12-4009-867E-B0D18723A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/>
              <a:t>Άκυκλοι</a:t>
            </a:r>
            <a:r>
              <a:rPr lang="el-GR" dirty="0"/>
              <a:t> ακόρεστοι υδρογονάνθρακες, με ένα τριπλό δεσμό: </a:t>
            </a:r>
            <a:r>
              <a:rPr lang="en-US" b="1" dirty="0"/>
              <a:t>C</a:t>
            </a:r>
            <a:r>
              <a:rPr lang="en-US" b="1" baseline="-25000" dirty="0"/>
              <a:t>v</a:t>
            </a:r>
            <a:r>
              <a:rPr lang="en-US" b="1" dirty="0"/>
              <a:t>H</a:t>
            </a:r>
            <a:r>
              <a:rPr lang="en-US" b="1" baseline="-25000" dirty="0"/>
              <a:t>2v</a:t>
            </a:r>
            <a:r>
              <a:rPr lang="el-GR" b="1" baseline="-25000" dirty="0"/>
              <a:t>-2</a:t>
            </a:r>
            <a:endParaRPr lang="en-US" b="1" baseline="-25000" dirty="0"/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/>
              <a:t>C</a:t>
            </a:r>
            <a:r>
              <a:rPr lang="el-GR" baseline="-25000" dirty="0"/>
              <a:t>2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n-US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s-ES" dirty="0">
                <a:sym typeface="Wingdings" pitchFamily="2" charset="2"/>
              </a:rPr>
              <a:t>H</a:t>
            </a:r>
            <a:r>
              <a:rPr lang="en-US" dirty="0"/>
              <a:t>C</a:t>
            </a:r>
            <a:r>
              <a:rPr lang="el-GR" dirty="0"/>
              <a:t>≡</a:t>
            </a:r>
            <a:r>
              <a:rPr lang="en-US" dirty="0"/>
              <a:t>CH</a:t>
            </a:r>
            <a:r>
              <a:rPr lang="en-US" baseline="-25000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 err="1"/>
              <a:t>αιθίνιο</a:t>
            </a:r>
            <a:r>
              <a:rPr lang="el-GR" dirty="0"/>
              <a:t> ή ακετυλένιο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/>
              <a:t>C</a:t>
            </a:r>
            <a:r>
              <a:rPr lang="el-GR" baseline="-25000" dirty="0"/>
              <a:t>3</a:t>
            </a:r>
            <a:r>
              <a:rPr lang="en-US" dirty="0"/>
              <a:t>H</a:t>
            </a:r>
            <a:r>
              <a:rPr lang="el-GR" baseline="-25000" dirty="0"/>
              <a:t>4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>
                <a:sym typeface="Wingdings" pitchFamily="2" charset="2"/>
              </a:rPr>
              <a:t>Η</a:t>
            </a:r>
            <a:r>
              <a:rPr lang="en-US" dirty="0"/>
              <a:t>C</a:t>
            </a:r>
            <a:r>
              <a:rPr lang="el-GR" dirty="0"/>
              <a:t>≡</a:t>
            </a:r>
            <a:r>
              <a:rPr lang="en-US" dirty="0"/>
              <a:t>C</a:t>
            </a:r>
            <a:r>
              <a:rPr lang="el-GR" dirty="0"/>
              <a:t>-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 err="1">
                <a:sym typeface="Wingdings" pitchFamily="2" charset="2"/>
              </a:rPr>
              <a:t>προπίνιο</a:t>
            </a:r>
            <a:endParaRPr lang="el-GR" dirty="0">
              <a:sym typeface="Wingdings" pitchFamily="2" charset="2"/>
            </a:endParaRP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s-ES" dirty="0">
                <a:sym typeface="Wingdings" pitchFamily="2" charset="2"/>
              </a:rPr>
              <a:t>C</a:t>
            </a:r>
            <a:r>
              <a:rPr lang="es-ES" baseline="-25000" dirty="0">
                <a:sym typeface="Wingdings" pitchFamily="2" charset="2"/>
              </a:rPr>
              <a:t>4</a:t>
            </a:r>
            <a:r>
              <a:rPr lang="es-ES" dirty="0">
                <a:sym typeface="Wingdings" pitchFamily="2" charset="2"/>
              </a:rPr>
              <a:t>H</a:t>
            </a:r>
            <a:r>
              <a:rPr lang="el-GR" baseline="-25000" dirty="0">
                <a:sym typeface="Wingdings" pitchFamily="2" charset="2"/>
              </a:rPr>
              <a:t>6</a:t>
            </a:r>
            <a:endParaRPr lang="es-ES" baseline="-25000" dirty="0">
              <a:sym typeface="Wingdings" pitchFamily="2" charset="2"/>
            </a:endParaRPr>
          </a:p>
          <a:p>
            <a:pPr marL="879475" lvl="1" indent="-514350" eaLnBrk="1" hangingPunct="1">
              <a:buFont typeface="+mj-lt"/>
              <a:buAutoNum type="alphaLcParenR"/>
              <a:defRPr/>
            </a:pPr>
            <a:r>
              <a:rPr lang="el-GR" dirty="0">
                <a:sym typeface="Wingdings" pitchFamily="2" charset="2"/>
              </a:rPr>
              <a:t>Η</a:t>
            </a:r>
            <a:r>
              <a:rPr lang="es-ES" dirty="0">
                <a:sym typeface="Wingdings" pitchFamily="2" charset="2"/>
              </a:rPr>
              <a:t>C</a:t>
            </a:r>
            <a:r>
              <a:rPr lang="el-GR" dirty="0"/>
              <a:t>≡</a:t>
            </a:r>
            <a:r>
              <a:rPr lang="es-ES" dirty="0">
                <a:sym typeface="Wingdings" pitchFamily="2" charset="2"/>
              </a:rPr>
              <a:t>C-CH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l-GR" dirty="0">
                <a:sym typeface="Wingdings" pitchFamily="2" charset="2"/>
              </a:rPr>
              <a:t>-</a:t>
            </a: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dirty="0"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1-βουτίνιο</a:t>
            </a:r>
          </a:p>
          <a:p>
            <a:pPr marL="879475" lvl="1" indent="-514350" eaLnBrk="1" hangingPunct="1">
              <a:buFont typeface="+mj-lt"/>
              <a:buAutoNum type="alphaLcParenR"/>
              <a:defRPr/>
            </a:pP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dirty="0">
                <a:sym typeface="Wingdings" pitchFamily="2" charset="2"/>
              </a:rPr>
              <a:t>-C</a:t>
            </a:r>
            <a:r>
              <a:rPr lang="el-GR" dirty="0"/>
              <a:t>≡</a:t>
            </a:r>
            <a:r>
              <a:rPr lang="es-ES" dirty="0">
                <a:sym typeface="Wingdings" pitchFamily="2" charset="2"/>
              </a:rPr>
              <a:t>C</a:t>
            </a:r>
            <a:r>
              <a:rPr lang="el-GR" dirty="0">
                <a:sym typeface="Wingdings" pitchFamily="2" charset="2"/>
              </a:rPr>
              <a:t>-</a:t>
            </a:r>
            <a:r>
              <a:rPr lang="es-ES" dirty="0">
                <a:sym typeface="Wingdings" pitchFamily="2" charset="2"/>
              </a:rPr>
              <a:t>CH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dirty="0"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2-βουτίνιο</a:t>
            </a:r>
          </a:p>
        </p:txBody>
      </p:sp>
      <p:sp>
        <p:nvSpPr>
          <p:cNvPr id="5" name="Θέση περιεχομένου 1">
            <a:extLst>
              <a:ext uri="{FF2B5EF4-FFF2-40B4-BE49-F238E27FC236}">
                <a16:creationId xmlns:a16="http://schemas.microsoft.com/office/drawing/2014/main" id="{CCA3918E-B8B7-43A1-B95A-6B5582317F5A}"/>
              </a:ext>
            </a:extLst>
          </p:cNvPr>
          <p:cNvSpPr txBox="1">
            <a:spLocks/>
          </p:cNvSpPr>
          <p:nvPr/>
        </p:nvSpPr>
        <p:spPr bwMode="auto">
          <a:xfrm>
            <a:off x="457200" y="5297488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l-GR" altLang="el-GR"/>
              <a:t>Ελάχιστα διαδεδομένα στη φύση λόγω δραστικότητας</a:t>
            </a:r>
          </a:p>
        </p:txBody>
      </p:sp>
      <p:sp>
        <p:nvSpPr>
          <p:cNvPr id="6" name="Τίτλος 2">
            <a:extLst>
              <a:ext uri="{FF2B5EF4-FFF2-40B4-BE49-F238E27FC236}">
                <a16:creationId xmlns:a16="http://schemas.microsoft.com/office/drawing/2014/main" id="{DF0A9EC0-2223-4D65-B0E7-DEABCE8E89CE}"/>
              </a:ext>
            </a:extLst>
          </p:cNvPr>
          <p:cNvSpPr txBox="1">
            <a:spLocks/>
          </p:cNvSpPr>
          <p:nvPr/>
        </p:nvSpPr>
        <p:spPr>
          <a:xfrm>
            <a:off x="457200" y="4374232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l-GR" dirty="0"/>
              <a:t>Προέλευση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περιεχομένου 1">
            <a:extLst>
              <a:ext uri="{FF2B5EF4-FFF2-40B4-BE49-F238E27FC236}">
                <a16:creationId xmlns:a16="http://schemas.microsoft.com/office/drawing/2014/main" id="{30C455C0-DB31-44C1-B78D-6A0B9F556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Τι είναι καύση;</a:t>
            </a:r>
          </a:p>
          <a:p>
            <a:pPr lvl="1" eaLnBrk="1" hangingPunct="1"/>
            <a:r>
              <a:rPr lang="el-GR" altLang="el-GR" i="1"/>
              <a:t>Η (βίαιη) αντίδραση μιας ουσίας με το </a:t>
            </a:r>
            <a:r>
              <a:rPr lang="el-GR" altLang="el-GR" b="1" i="1"/>
              <a:t>οξυγόνο</a:t>
            </a:r>
            <a:r>
              <a:rPr lang="el-GR" altLang="el-GR" i="1"/>
              <a:t> μαζί με παραγωγή </a:t>
            </a:r>
            <a:r>
              <a:rPr lang="el-GR" altLang="el-GR" b="1" i="1"/>
              <a:t>φωτός</a:t>
            </a:r>
            <a:r>
              <a:rPr lang="el-GR" altLang="el-GR" i="1"/>
              <a:t> &amp; </a:t>
            </a:r>
            <a:r>
              <a:rPr lang="el-GR" altLang="el-GR" b="1" i="1"/>
              <a:t>θερμότητας</a:t>
            </a:r>
            <a:endParaRPr lang="en-US" altLang="el-GR" b="1" i="1"/>
          </a:p>
          <a:p>
            <a:pPr lvl="1" eaLnBrk="1" hangingPunct="1"/>
            <a:r>
              <a:rPr lang="el-GR" altLang="el-GR" b="1" u="sng"/>
              <a:t>Καύση του </a:t>
            </a:r>
            <a:r>
              <a:rPr lang="en-US" altLang="el-GR" b="1" u="sng"/>
              <a:t>C</a:t>
            </a:r>
            <a:endParaRPr lang="el-GR" altLang="el-GR" b="1" u="sng"/>
          </a:p>
          <a:p>
            <a:pPr lvl="2" eaLnBrk="1" hangingPunct="1"/>
            <a:r>
              <a:rPr lang="el-GR" altLang="el-GR" u="sng"/>
              <a:t>Πλήρης</a:t>
            </a:r>
            <a:r>
              <a:rPr lang="el-GR" altLang="el-GR"/>
              <a:t> </a:t>
            </a:r>
            <a:r>
              <a:rPr lang="el-GR" altLang="el-GR" sz="1200"/>
              <a:t>(αφθονία Ο</a:t>
            </a:r>
            <a:r>
              <a:rPr lang="el-GR" altLang="el-GR" sz="1200" baseline="-25000"/>
              <a:t>2</a:t>
            </a:r>
            <a:r>
              <a:rPr lang="el-GR" altLang="el-GR" sz="1200"/>
              <a:t>)</a:t>
            </a:r>
            <a:r>
              <a:rPr lang="el-GR" altLang="el-GR"/>
              <a:t>: </a:t>
            </a:r>
            <a:r>
              <a:rPr lang="en-US" altLang="el-GR"/>
              <a:t>C + O</a:t>
            </a:r>
            <a:r>
              <a:rPr lang="en-US" altLang="el-GR" baseline="-25000"/>
              <a:t>2</a:t>
            </a:r>
            <a:r>
              <a:rPr lang="en-US" altLang="el-GR"/>
              <a:t> </a:t>
            </a:r>
            <a:r>
              <a:rPr lang="en-US" altLang="el-GR">
                <a:sym typeface="Wingdings" panose="05000000000000000000" pitchFamily="2" charset="2"/>
              </a:rPr>
              <a:t> CO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</a:p>
          <a:p>
            <a:pPr lvl="2" eaLnBrk="1" hangingPunct="1"/>
            <a:r>
              <a:rPr lang="el-GR" altLang="el-GR" u="sng">
                <a:sym typeface="Wingdings" panose="05000000000000000000" pitchFamily="2" charset="2"/>
              </a:rPr>
              <a:t>Ατελής</a:t>
            </a:r>
            <a:r>
              <a:rPr lang="el-GR" altLang="el-GR">
                <a:sym typeface="Wingdings" panose="05000000000000000000" pitchFamily="2" charset="2"/>
              </a:rPr>
              <a:t> </a:t>
            </a:r>
            <a:r>
              <a:rPr lang="el-GR" altLang="el-GR" sz="1200">
                <a:sym typeface="Wingdings" panose="05000000000000000000" pitchFamily="2" charset="2"/>
              </a:rPr>
              <a:t>(ανεπάρκεια Ο</a:t>
            </a:r>
            <a:r>
              <a:rPr lang="el-GR" altLang="el-GR" sz="1200" baseline="-25000">
                <a:sym typeface="Wingdings" panose="05000000000000000000" pitchFamily="2" charset="2"/>
              </a:rPr>
              <a:t>2</a:t>
            </a:r>
            <a:r>
              <a:rPr lang="el-GR" altLang="el-GR" sz="1200">
                <a:sym typeface="Wingdings" panose="05000000000000000000" pitchFamily="2" charset="2"/>
              </a:rPr>
              <a:t>)</a:t>
            </a:r>
            <a:r>
              <a:rPr lang="el-GR" altLang="el-GR">
                <a:sym typeface="Wingdings" panose="05000000000000000000" pitchFamily="2" charset="2"/>
              </a:rPr>
              <a:t>: </a:t>
            </a:r>
            <a:r>
              <a:rPr lang="en-US" altLang="el-GR">
                <a:sym typeface="Wingdings" panose="05000000000000000000" pitchFamily="2" charset="2"/>
              </a:rPr>
              <a:t>2C + 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 2CO</a:t>
            </a:r>
          </a:p>
          <a:p>
            <a:pPr lvl="1" eaLnBrk="1" hangingPunct="1"/>
            <a:r>
              <a:rPr lang="el-GR" altLang="el-GR" b="1" u="sng">
                <a:sym typeface="Wingdings" panose="05000000000000000000" pitchFamily="2" charset="2"/>
              </a:rPr>
              <a:t>Καύση του </a:t>
            </a:r>
            <a:r>
              <a:rPr lang="en-US" altLang="el-GR" b="1" u="sng">
                <a:sym typeface="Wingdings" panose="05000000000000000000" pitchFamily="2" charset="2"/>
              </a:rPr>
              <a:t>H</a:t>
            </a:r>
            <a:r>
              <a:rPr lang="en-US" altLang="el-GR" b="1" u="sng" baseline="-25000">
                <a:sym typeface="Wingdings" panose="05000000000000000000" pitchFamily="2" charset="2"/>
              </a:rPr>
              <a:t>2</a:t>
            </a:r>
            <a:r>
              <a:rPr lang="el-GR" altLang="el-GR" b="1" u="sng">
                <a:sym typeface="Wingdings" panose="05000000000000000000" pitchFamily="2" charset="2"/>
              </a:rPr>
              <a:t>:</a:t>
            </a:r>
            <a:r>
              <a:rPr lang="el-GR" altLang="el-GR">
                <a:sym typeface="Wingdings" panose="05000000000000000000" pitchFamily="2" charset="2"/>
              </a:rPr>
              <a:t> </a:t>
            </a:r>
            <a:r>
              <a:rPr lang="en-US" altLang="el-GR">
                <a:sym typeface="Wingdings" panose="05000000000000000000" pitchFamily="2" charset="2"/>
              </a:rPr>
              <a:t>2H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+ 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 2H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O</a:t>
            </a:r>
            <a:endParaRPr lang="en-US" altLang="el-GR" i="1" u="sng">
              <a:sym typeface="Wingdings" panose="05000000000000000000" pitchFamily="2" charset="2"/>
            </a:endParaRPr>
          </a:p>
          <a:p>
            <a:pPr lvl="1" eaLnBrk="1" hangingPunct="1"/>
            <a:r>
              <a:rPr lang="el-GR" altLang="el-GR" b="1" u="sng"/>
              <a:t>Καύση υδρογονάνθρακα </a:t>
            </a:r>
            <a:r>
              <a:rPr lang="el-GR" altLang="el-GR" u="sng"/>
              <a:t>(πλήρης</a:t>
            </a:r>
            <a:r>
              <a:rPr lang="en-US" altLang="el-GR" u="sng"/>
              <a:t>)</a:t>
            </a:r>
            <a:r>
              <a:rPr lang="en-US" altLang="el-GR"/>
              <a:t> </a:t>
            </a:r>
            <a:r>
              <a:rPr lang="en-US" altLang="el-GR">
                <a:sym typeface="Wingdings" panose="05000000000000000000" pitchFamily="2" charset="2"/>
              </a:rPr>
              <a:t> CO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+ 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O</a:t>
            </a:r>
            <a:endParaRPr lang="en-US" altLang="el-GR" i="1" u="sng">
              <a:sym typeface="Wingdings" panose="05000000000000000000" pitchFamily="2" charset="2"/>
            </a:endParaRPr>
          </a:p>
          <a:p>
            <a:pPr lvl="2" eaLnBrk="1" hangingPunct="1"/>
            <a:r>
              <a:rPr lang="el-GR" altLang="el-GR">
                <a:sym typeface="Wingdings" panose="05000000000000000000" pitchFamily="2" charset="2"/>
              </a:rPr>
              <a:t>Π.χ. προπάνιο στα γκαζάκια</a:t>
            </a:r>
            <a:endParaRPr lang="en-US" altLang="el-GR">
              <a:sym typeface="Wingdings" panose="05000000000000000000" pitchFamily="2" charset="2"/>
            </a:endParaRPr>
          </a:p>
          <a:p>
            <a:pPr lvl="1" eaLnBrk="1" hangingPunct="1"/>
            <a:endParaRPr lang="en-US" altLang="el-GR" b="1" u="sng"/>
          </a:p>
          <a:p>
            <a:pPr lvl="2" eaLnBrk="1" hangingPunct="1"/>
            <a:endParaRPr lang="el-GR" altLang="el-GR" b="1" u="sng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DFF365F8-0B0B-4C49-BC3B-10F3B7F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Καύσιμα - Καύση</a:t>
            </a:r>
          </a:p>
        </p:txBody>
      </p:sp>
      <p:pic>
        <p:nvPicPr>
          <p:cNvPr id="12292" name="Picture 2" descr="http://t2.gstatic.com/images?q=tbn:ANd9GcQVr7M1ayRaU7fqvZXd12T7RsADnj4KHsY_Wnr_huhpYjHGAZPc">
            <a:extLst>
              <a:ext uri="{FF2B5EF4-FFF2-40B4-BE49-F238E27FC236}">
                <a16:creationId xmlns:a16="http://schemas.microsoft.com/office/drawing/2014/main" id="{293BE968-60A1-4377-8502-52377F3C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157788"/>
            <a:ext cx="1368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FF0B3DB-6FDC-4D9D-BD2E-810DE81B0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Φυσικές ιδιότητες: </a:t>
            </a:r>
            <a:r>
              <a:rPr lang="el-GR" i="1" dirty="0"/>
              <a:t>παρόμοιες με </a:t>
            </a:r>
            <a:r>
              <a:rPr lang="el-GR" i="1" dirty="0" err="1"/>
              <a:t>αλκάνια</a:t>
            </a:r>
            <a:r>
              <a:rPr lang="el-GR" i="1" dirty="0"/>
              <a:t> &amp; αλκένια</a:t>
            </a:r>
          </a:p>
          <a:p>
            <a:pPr lvl="1">
              <a:defRPr/>
            </a:pPr>
            <a:r>
              <a:rPr lang="el-GR" dirty="0"/>
              <a:t>Ακετυλένιο: αέριο, άχρωμο, άοσμο, ελάχιστα διαλυτό στο νερό</a:t>
            </a:r>
          </a:p>
          <a:p>
            <a:pPr>
              <a:defRPr/>
            </a:pPr>
            <a:r>
              <a:rPr lang="el-GR" dirty="0"/>
              <a:t>Χημικές ιδιότητες</a:t>
            </a:r>
          </a:p>
          <a:p>
            <a:pPr lvl="1">
              <a:defRPr/>
            </a:pPr>
            <a:r>
              <a:rPr lang="el-GR" dirty="0"/>
              <a:t>Δραστικές ενώσεις (τριπλός δεσμός)</a:t>
            </a:r>
          </a:p>
          <a:p>
            <a:pPr lvl="1">
              <a:defRPr/>
            </a:pPr>
            <a:r>
              <a:rPr lang="el-GR" dirty="0"/>
              <a:t>Αντιδράσεις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el-GR" dirty="0"/>
              <a:t>Προσθήκης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el-GR" dirty="0"/>
              <a:t>Καύσης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el-GR" dirty="0"/>
              <a:t>Πολυμερισμού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el-GR" dirty="0"/>
              <a:t>Όξινου υδρογόνου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066105-0669-4D1C-97A8-38421469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Ιδιότητες </a:t>
            </a:r>
            <a:r>
              <a:rPr lang="el-GR" dirty="0" err="1"/>
              <a:t>αλκινίων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8884B1E1-BC95-4ECB-A5A3-936D91F6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Με υδρογόνο</a:t>
            </a:r>
          </a:p>
          <a:p>
            <a:pPr lvl="1">
              <a:defRPr/>
            </a:pPr>
            <a:r>
              <a:rPr lang="en-US" dirty="0"/>
              <a:t>HC</a:t>
            </a:r>
            <a:r>
              <a:rPr lang="el-GR" dirty="0"/>
              <a:t>≡</a:t>
            </a:r>
            <a:r>
              <a:rPr lang="en-US" dirty="0"/>
              <a:t>CH +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=CH</a:t>
            </a:r>
            <a:r>
              <a:rPr lang="en-US" baseline="-25000" dirty="0">
                <a:sym typeface="Wingdings" pitchFamily="2" charset="2"/>
              </a:rPr>
              <a:t>2</a:t>
            </a: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=CH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 CH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-CH</a:t>
            </a:r>
            <a:r>
              <a:rPr lang="en-US" baseline="-25000" dirty="0">
                <a:sym typeface="Wingdings" pitchFamily="2" charset="2"/>
              </a:rPr>
              <a:t>3</a:t>
            </a:r>
            <a:endParaRPr lang="el-GR" baseline="-25000" dirty="0"/>
          </a:p>
          <a:p>
            <a:pPr>
              <a:defRPr/>
            </a:pPr>
            <a:r>
              <a:rPr lang="el-GR" dirty="0"/>
              <a:t>Με αλογόνο (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, Br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HC</a:t>
            </a:r>
            <a:r>
              <a:rPr lang="el-GR" dirty="0"/>
              <a:t>≡</a:t>
            </a:r>
            <a:r>
              <a:rPr lang="en-US" dirty="0"/>
              <a:t>CH + Br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HC=CH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dirty="0">
                <a:sym typeface="Wingdings" pitchFamily="2" charset="2"/>
              </a:rPr>
              <a:t>		</a:t>
            </a:r>
            <a:r>
              <a:rPr lang="el-GR" dirty="0">
                <a:sym typeface="Wingdings" pitchFamily="2" charset="2"/>
              </a:rPr>
              <a:t>	    </a:t>
            </a:r>
            <a:r>
              <a:rPr lang="en-US" sz="2300" dirty="0">
                <a:sym typeface="Wingdings" pitchFamily="2" charset="2"/>
              </a:rPr>
              <a:t>Br  </a:t>
            </a:r>
            <a:r>
              <a:rPr lang="en-US" sz="2300" dirty="0" err="1">
                <a:sym typeface="Wingdings" pitchFamily="2" charset="2"/>
              </a:rPr>
              <a:t>Br</a:t>
            </a:r>
            <a:endParaRPr lang="en-US" sz="2300" dirty="0">
              <a:sym typeface="Wingdings" pitchFamily="2" charset="2"/>
            </a:endParaRP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l-GR" sz="2300" dirty="0">
                <a:sym typeface="Wingdings" pitchFamily="2" charset="2"/>
              </a:rPr>
              <a:t>        </a:t>
            </a:r>
            <a:r>
              <a:rPr lang="en-US" sz="2300" dirty="0">
                <a:sym typeface="Wingdings" pitchFamily="2" charset="2"/>
              </a:rPr>
              <a:t>Br  </a:t>
            </a:r>
            <a:r>
              <a:rPr lang="en-US" sz="2300" dirty="0" err="1">
                <a:sym typeface="Wingdings" pitchFamily="2" charset="2"/>
              </a:rPr>
              <a:t>Br</a:t>
            </a:r>
            <a:r>
              <a:rPr lang="en-US" sz="2300" dirty="0">
                <a:sym typeface="Wingdings" pitchFamily="2" charset="2"/>
              </a:rPr>
              <a:t>              </a:t>
            </a:r>
            <a:r>
              <a:rPr lang="el-GR" sz="2300" dirty="0">
                <a:sym typeface="Wingdings" pitchFamily="2" charset="2"/>
              </a:rPr>
              <a:t>   </a:t>
            </a:r>
            <a:r>
              <a:rPr lang="en-US" sz="2300" dirty="0">
                <a:sym typeface="Wingdings" pitchFamily="2" charset="2"/>
              </a:rPr>
              <a:t>Br </a:t>
            </a:r>
            <a:r>
              <a:rPr lang="en-US" sz="2300" dirty="0" err="1">
                <a:sym typeface="Wingdings" pitchFamily="2" charset="2"/>
              </a:rPr>
              <a:t>Br</a:t>
            </a:r>
            <a:endParaRPr lang="en-US" sz="2300" dirty="0">
              <a:sym typeface="Wingdings" pitchFamily="2" charset="2"/>
            </a:endParaRP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HC=CH + Br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 HC-CH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sz="2300" dirty="0">
                <a:sym typeface="Wingdings" pitchFamily="2" charset="2"/>
              </a:rPr>
              <a:t>		</a:t>
            </a:r>
            <a:r>
              <a:rPr lang="el-GR" sz="2300" dirty="0">
                <a:sym typeface="Wingdings" pitchFamily="2" charset="2"/>
              </a:rPr>
              <a:t>               </a:t>
            </a:r>
            <a:r>
              <a:rPr lang="en-US" sz="2300" dirty="0">
                <a:sym typeface="Wingdings" pitchFamily="2" charset="2"/>
              </a:rPr>
              <a:t>Br </a:t>
            </a:r>
            <a:r>
              <a:rPr lang="en-US" sz="2300" dirty="0" err="1">
                <a:sym typeface="Wingdings" pitchFamily="2" charset="2"/>
              </a:rPr>
              <a:t>Br</a:t>
            </a:r>
            <a:endParaRPr lang="en-US" sz="2300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B24DD71C-E46A-4CC9-BC9F-B36D397B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Αντιδράσεις προσθήκης</a:t>
            </a: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2B0ED31A-73F4-4B1D-B187-5EE901E78D1D}"/>
              </a:ext>
            </a:extLst>
          </p:cNvPr>
          <p:cNvCxnSpPr/>
          <p:nvPr/>
        </p:nvCxnSpPr>
        <p:spPr>
          <a:xfrm>
            <a:off x="3851275" y="3536950"/>
            <a:ext cx="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829D8943-B55C-4D7B-8517-37304FD8E7D2}"/>
              </a:ext>
            </a:extLst>
          </p:cNvPr>
          <p:cNvCxnSpPr/>
          <p:nvPr/>
        </p:nvCxnSpPr>
        <p:spPr>
          <a:xfrm>
            <a:off x="4284663" y="3500438"/>
            <a:ext cx="0" cy="73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644E2407-2567-42CB-B61E-DBFED6CF5CC0}"/>
              </a:ext>
            </a:extLst>
          </p:cNvPr>
          <p:cNvCxnSpPr/>
          <p:nvPr/>
        </p:nvCxnSpPr>
        <p:spPr>
          <a:xfrm>
            <a:off x="1908175" y="4311650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9537FECC-9BB8-4D54-8D4A-581E0C2B1A75}"/>
              </a:ext>
            </a:extLst>
          </p:cNvPr>
          <p:cNvCxnSpPr/>
          <p:nvPr/>
        </p:nvCxnSpPr>
        <p:spPr>
          <a:xfrm>
            <a:off x="1476375" y="4349750"/>
            <a:ext cx="0" cy="128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A29E9F1-61DA-410A-B4ED-C5DCB40040C1}"/>
              </a:ext>
            </a:extLst>
          </p:cNvPr>
          <p:cNvCxnSpPr/>
          <p:nvPr/>
        </p:nvCxnSpPr>
        <p:spPr>
          <a:xfrm>
            <a:off x="3851275" y="4335463"/>
            <a:ext cx="0" cy="157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3A1B1F00-87B3-4387-9923-68A2140CA605}"/>
              </a:ext>
            </a:extLst>
          </p:cNvPr>
          <p:cNvCxnSpPr/>
          <p:nvPr/>
        </p:nvCxnSpPr>
        <p:spPr>
          <a:xfrm>
            <a:off x="4284663" y="4349750"/>
            <a:ext cx="0" cy="161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F87DA700-C660-4A77-94BA-D2166012481B}"/>
              </a:ext>
            </a:extLst>
          </p:cNvPr>
          <p:cNvCxnSpPr/>
          <p:nvPr/>
        </p:nvCxnSpPr>
        <p:spPr>
          <a:xfrm>
            <a:off x="4284663" y="4756150"/>
            <a:ext cx="0" cy="144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72508968-0691-497F-AABB-DC006424AD7E}"/>
              </a:ext>
            </a:extLst>
          </p:cNvPr>
          <p:cNvCxnSpPr/>
          <p:nvPr/>
        </p:nvCxnSpPr>
        <p:spPr>
          <a:xfrm>
            <a:off x="3913188" y="4724400"/>
            <a:ext cx="0" cy="144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περιεχομένου 1">
            <a:extLst>
              <a:ext uri="{FF2B5EF4-FFF2-40B4-BE49-F238E27FC236}">
                <a16:creationId xmlns:a16="http://schemas.microsoft.com/office/drawing/2014/main" id="{01636603-C5B8-4DDF-8AE7-04FA1786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r>
              <a:rPr lang="el-GR" altLang="el-GR"/>
              <a:t>Με υδραλογόνο</a:t>
            </a:r>
            <a:endParaRPr lang="en-US" altLang="el-GR"/>
          </a:p>
          <a:p>
            <a:pPr lvl="1"/>
            <a:r>
              <a:rPr lang="en-US" altLang="el-GR"/>
              <a:t>HC</a:t>
            </a:r>
            <a:r>
              <a:rPr lang="el-GR" altLang="el-GR"/>
              <a:t>≡</a:t>
            </a:r>
            <a:r>
              <a:rPr lang="en-US" altLang="el-GR"/>
              <a:t>CH + HCl </a:t>
            </a:r>
            <a:r>
              <a:rPr lang="en-US" altLang="el-GR">
                <a:sym typeface="Wingdings" panose="05000000000000000000" pitchFamily="2" charset="2"/>
              </a:rPr>
              <a:t> CH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=CH-Cl</a:t>
            </a:r>
            <a:r>
              <a:rPr lang="el-GR" altLang="el-GR">
                <a:sym typeface="Wingdings" panose="05000000000000000000" pitchFamily="2" charset="2"/>
              </a:rPr>
              <a:t> (</a:t>
            </a:r>
            <a:r>
              <a:rPr lang="el-GR" altLang="el-GR" u="sng">
                <a:sym typeface="Wingdings" panose="05000000000000000000" pitchFamily="2" charset="2"/>
              </a:rPr>
              <a:t>βινυλοχλωρίδιο</a:t>
            </a:r>
            <a:r>
              <a:rPr lang="el-GR" altLang="el-GR">
                <a:sym typeface="Wingdings" panose="05000000000000000000" pitchFamily="2" charset="2"/>
              </a:rPr>
              <a:t>: </a:t>
            </a:r>
            <a:r>
              <a:rPr lang="el-GR" altLang="el-GR" i="1">
                <a:sym typeface="Wingdings" panose="05000000000000000000" pitchFamily="2" charset="2"/>
              </a:rPr>
              <a:t>πολυμερισμός</a:t>
            </a:r>
            <a:r>
              <a:rPr lang="el-GR" altLang="el-GR">
                <a:sym typeface="Wingdings" panose="05000000000000000000" pitchFamily="2" charset="2"/>
              </a:rPr>
              <a:t>  </a:t>
            </a:r>
            <a:r>
              <a:rPr lang="en-US" altLang="el-GR" b="1">
                <a:sym typeface="Wingdings" panose="05000000000000000000" pitchFamily="2" charset="2"/>
              </a:rPr>
              <a:t>PVC</a:t>
            </a:r>
            <a:r>
              <a:rPr lang="el-GR" altLang="el-GR">
                <a:sym typeface="Wingdings" panose="05000000000000000000" pitchFamily="2" charset="2"/>
              </a:rPr>
              <a:t>)</a:t>
            </a:r>
            <a:endParaRPr lang="en-US" altLang="el-GR">
              <a:sym typeface="Wingdings" panose="05000000000000000000" pitchFamily="2" charset="2"/>
            </a:endParaRPr>
          </a:p>
          <a:p>
            <a:pPr lvl="1"/>
            <a:r>
              <a:rPr lang="en-US" altLang="el-GR">
                <a:sym typeface="Wingdings" panose="05000000000000000000" pitchFamily="2" charset="2"/>
              </a:rPr>
              <a:t>CH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=CH-Cl + HCl  CH</a:t>
            </a:r>
            <a:r>
              <a:rPr lang="en-US" altLang="el-GR" baseline="-25000">
                <a:sym typeface="Wingdings" panose="05000000000000000000" pitchFamily="2" charset="2"/>
              </a:rPr>
              <a:t>3</a:t>
            </a:r>
            <a:r>
              <a:rPr lang="en-US" altLang="el-GR">
                <a:sym typeface="Wingdings" panose="05000000000000000000" pitchFamily="2" charset="2"/>
              </a:rPr>
              <a:t>-CH-Cl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</a:t>
            </a:r>
            <a:r>
              <a:rPr lang="en-US" altLang="el-GR">
                <a:solidFill>
                  <a:srgbClr val="FF0000"/>
                </a:solidFill>
                <a:sym typeface="Wingdings" panose="05000000000000000000" pitchFamily="2" charset="2"/>
              </a:rPr>
              <a:t>(MONO?)</a:t>
            </a:r>
            <a:endParaRPr lang="el-GR" altLang="el-GR">
              <a:solidFill>
                <a:srgbClr val="FF0000"/>
              </a:solidFill>
            </a:endParaRPr>
          </a:p>
          <a:p>
            <a:r>
              <a:rPr lang="el-GR" altLang="el-GR"/>
              <a:t>Με υδροκυάνιο</a:t>
            </a:r>
            <a:endParaRPr lang="en-US" altLang="el-GR"/>
          </a:p>
          <a:p>
            <a:pPr lvl="1"/>
            <a:r>
              <a:rPr lang="en-US" altLang="el-GR"/>
              <a:t>HC</a:t>
            </a:r>
            <a:r>
              <a:rPr lang="el-GR" altLang="el-GR"/>
              <a:t>≡</a:t>
            </a:r>
            <a:r>
              <a:rPr lang="en-US" altLang="el-GR"/>
              <a:t>CH + HCN </a:t>
            </a:r>
            <a:r>
              <a:rPr lang="en-US" altLang="el-GR">
                <a:sym typeface="Wingdings" panose="05000000000000000000" pitchFamily="2" charset="2"/>
              </a:rPr>
              <a:t> CH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=CH-CN (</a:t>
            </a:r>
            <a:r>
              <a:rPr lang="el-GR" altLang="el-GR" u="sng">
                <a:sym typeface="Wingdings" panose="05000000000000000000" pitchFamily="2" charset="2"/>
              </a:rPr>
              <a:t>ακρυλονιτρίλιο</a:t>
            </a:r>
            <a:r>
              <a:rPr lang="el-GR" altLang="el-GR">
                <a:sym typeface="Wingdings" panose="05000000000000000000" pitchFamily="2" charset="2"/>
              </a:rPr>
              <a:t>: </a:t>
            </a:r>
            <a:r>
              <a:rPr lang="el-GR" altLang="el-GR" i="1">
                <a:sym typeface="Wingdings" panose="05000000000000000000" pitchFamily="2" charset="2"/>
              </a:rPr>
              <a:t>πολυμερισμός</a:t>
            </a:r>
            <a:r>
              <a:rPr lang="el-GR" altLang="el-GR">
                <a:sym typeface="Wingdings" panose="05000000000000000000" pitchFamily="2" charset="2"/>
              </a:rPr>
              <a:t>  </a:t>
            </a:r>
            <a:r>
              <a:rPr lang="en-US" altLang="el-GR" b="1">
                <a:sym typeface="Wingdings" panose="05000000000000000000" pitchFamily="2" charset="2"/>
              </a:rPr>
              <a:t>Orlon</a:t>
            </a:r>
            <a:r>
              <a:rPr lang="en-US" altLang="el-GR">
                <a:sym typeface="Wingdings" panose="05000000000000000000" pitchFamily="2" charset="2"/>
              </a:rPr>
              <a:t>, </a:t>
            </a:r>
            <a:r>
              <a:rPr lang="el-GR" altLang="el-GR">
                <a:sym typeface="Wingdings" panose="05000000000000000000" pitchFamily="2" charset="2"/>
              </a:rPr>
              <a:t>υφάνσιμη ύλη)</a:t>
            </a:r>
            <a:endParaRPr lang="el-GR" altLang="el-GR"/>
          </a:p>
          <a:p>
            <a:r>
              <a:rPr lang="el-GR" altLang="el-GR"/>
              <a:t>Με νερό</a:t>
            </a:r>
          </a:p>
          <a:p>
            <a:pPr lvl="1"/>
            <a:r>
              <a:rPr lang="en-US" altLang="el-GR"/>
              <a:t>HC</a:t>
            </a:r>
            <a:r>
              <a:rPr lang="el-GR" altLang="el-GR"/>
              <a:t>≡</a:t>
            </a:r>
            <a:r>
              <a:rPr lang="en-US" altLang="el-GR"/>
              <a:t>CH + HOH </a:t>
            </a:r>
            <a:r>
              <a:rPr lang="en-US" altLang="el-GR">
                <a:sym typeface="Wingdings" panose="05000000000000000000" pitchFamily="2" charset="2"/>
              </a:rPr>
              <a:t> </a:t>
            </a:r>
            <a:r>
              <a:rPr lang="el-GR" altLang="el-GR">
                <a:sym typeface="Wingdings" panose="05000000000000000000" pitchFamily="2" charset="2"/>
              </a:rPr>
              <a:t>[</a:t>
            </a:r>
            <a:r>
              <a:rPr lang="en-US" altLang="el-GR"/>
              <a:t>C</a:t>
            </a:r>
            <a:r>
              <a:rPr lang="en-US" altLang="el-GR">
                <a:sym typeface="Wingdings" panose="05000000000000000000" pitchFamily="2" charset="2"/>
              </a:rPr>
              <a:t>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=CH-OH</a:t>
            </a:r>
            <a:r>
              <a:rPr lang="el-GR" altLang="el-GR">
                <a:sym typeface="Wingdings" panose="05000000000000000000" pitchFamily="2" charset="2"/>
              </a:rPr>
              <a:t> (</a:t>
            </a:r>
            <a:r>
              <a:rPr lang="el-GR" altLang="el-GR" i="1">
                <a:sym typeface="Wingdings" panose="05000000000000000000" pitchFamily="2" charset="2"/>
              </a:rPr>
              <a:t>ασταθής</a:t>
            </a:r>
            <a:r>
              <a:rPr lang="el-GR" altLang="el-GR">
                <a:sym typeface="Wingdings" panose="05000000000000000000" pitchFamily="2" charset="2"/>
              </a:rPr>
              <a:t>)] </a:t>
            </a:r>
            <a:r>
              <a:rPr lang="en-US" altLang="el-GR">
                <a:sym typeface="Wingdings" panose="05000000000000000000" pitchFamily="2" charset="2"/>
              </a:rPr>
              <a:t> </a:t>
            </a:r>
            <a:r>
              <a:rPr lang="el-GR" altLang="el-GR">
                <a:sym typeface="Wingdings" panose="05000000000000000000" pitchFamily="2" charset="2"/>
              </a:rPr>
              <a:t>	</a:t>
            </a:r>
            <a:r>
              <a:rPr lang="en-US" altLang="el-GR">
                <a:sym typeface="Wingdings" panose="05000000000000000000" pitchFamily="2" charset="2"/>
              </a:rPr>
              <a:t>CH</a:t>
            </a:r>
            <a:r>
              <a:rPr lang="en-US" altLang="el-GR" baseline="-25000">
                <a:sym typeface="Wingdings" panose="05000000000000000000" pitchFamily="2" charset="2"/>
              </a:rPr>
              <a:t>3</a:t>
            </a:r>
            <a:r>
              <a:rPr lang="en-US" altLang="el-GR">
                <a:sym typeface="Wingdings" panose="05000000000000000000" pitchFamily="2" charset="2"/>
              </a:rPr>
              <a:t>-CH=O (</a:t>
            </a:r>
            <a:r>
              <a:rPr lang="el-GR" altLang="el-GR" u="sng">
                <a:sym typeface="Wingdings" panose="05000000000000000000" pitchFamily="2" charset="2"/>
              </a:rPr>
              <a:t>ακεταλδεΰδη</a:t>
            </a:r>
            <a:r>
              <a:rPr lang="el-GR" altLang="el-GR">
                <a:sym typeface="Wingdings" panose="05000000000000000000" pitchFamily="2" charset="2"/>
              </a:rPr>
              <a:t>)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C27EFC61-C258-4C41-BBC6-349B7606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Αντιδράσεις προσθήκης</a:t>
            </a:r>
          </a:p>
        </p:txBody>
      </p:sp>
      <p:pic>
        <p:nvPicPr>
          <p:cNvPr id="51204" name="Picture 2" descr="http://upload.wikimedia.org/wikipedia/commons/thumb/8/83/Pure_Polyvinyl_Chloride_powder.jpg/300px-Pure_Polyvinyl_Chloride_powder.jpg">
            <a:extLst>
              <a:ext uri="{FF2B5EF4-FFF2-40B4-BE49-F238E27FC236}">
                <a16:creationId xmlns:a16="http://schemas.microsoft.com/office/drawing/2014/main" id="{865A1A56-23C2-4596-8488-EBD6C5E1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612775"/>
            <a:ext cx="7953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 descr="http://t1.gstatic.com/images?q=tbn:ANd9GcRx_XpLFA6oqhZwAyeP9jZA5Ssk_FGuEq7ivFOEFKDvy4LR6dkfhg">
            <a:extLst>
              <a:ext uri="{FF2B5EF4-FFF2-40B4-BE49-F238E27FC236}">
                <a16:creationId xmlns:a16="http://schemas.microsoft.com/office/drawing/2014/main" id="{B6EB1D1E-DB96-4EDE-87F4-7604352F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700213"/>
            <a:ext cx="13668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http://t3.gstatic.com/images?q=tbn:ANd9GcRadaZyv6183vgVT2vqU3p3m6MdbONJ9w0aGkvjevstgXKrjwzH">
            <a:extLst>
              <a:ext uri="{FF2B5EF4-FFF2-40B4-BE49-F238E27FC236}">
                <a16:creationId xmlns:a16="http://schemas.microsoft.com/office/drawing/2014/main" id="{313706AB-ECEC-4F11-A0E5-DD785AE0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Θέση περιεχομένου 1">
            <a:extLst>
              <a:ext uri="{FF2B5EF4-FFF2-40B4-BE49-F238E27FC236}">
                <a16:creationId xmlns:a16="http://schemas.microsoft.com/office/drawing/2014/main" id="{58A3A6AD-B612-4D92-9C58-9F6D00A95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Τέλεια καύση ακετυλενίου </a:t>
            </a:r>
            <a:r>
              <a:rPr lang="el-GR" altLang="el-GR">
                <a:sym typeface="Wingdings" panose="05000000000000000000" pitchFamily="2" charset="2"/>
              </a:rPr>
              <a:t> γαλάζια φλόγα υψηλής θερμοκρασίας (</a:t>
            </a:r>
            <a:r>
              <a:rPr lang="en-US" altLang="el-GR">
                <a:sym typeface="Wingdings" panose="05000000000000000000" pitchFamily="2" charset="2"/>
              </a:rPr>
              <a:t>3000</a:t>
            </a:r>
            <a:r>
              <a:rPr lang="es-ES" altLang="el-GR">
                <a:sym typeface="Wingdings" panose="05000000000000000000" pitchFamily="2" charset="2"/>
              </a:rPr>
              <a:t>ºC</a:t>
            </a:r>
            <a:r>
              <a:rPr lang="en-US" altLang="el-GR">
                <a:sym typeface="Wingdings" panose="05000000000000000000" pitchFamily="2" charset="2"/>
              </a:rPr>
              <a:t>)</a:t>
            </a:r>
            <a:r>
              <a:rPr lang="el-GR" altLang="el-GR">
                <a:sym typeface="Wingdings" panose="05000000000000000000" pitchFamily="2" charset="2"/>
              </a:rPr>
              <a:t>  </a:t>
            </a:r>
            <a:r>
              <a:rPr lang="el-GR" altLang="el-GR" b="1">
                <a:sym typeface="Wingdings" panose="05000000000000000000" pitchFamily="2" charset="2"/>
              </a:rPr>
              <a:t>οξυακετυλενική φλόγα</a:t>
            </a:r>
            <a:r>
              <a:rPr lang="en-US" altLang="el-GR">
                <a:sym typeface="Wingdings" panose="05000000000000000000" pitchFamily="2" charset="2"/>
              </a:rPr>
              <a:t>  </a:t>
            </a:r>
            <a:r>
              <a:rPr lang="el-GR" altLang="el-GR">
                <a:sym typeface="Wingdings" panose="05000000000000000000" pitchFamily="2" charset="2"/>
              </a:rPr>
              <a:t>κόλληση/κόψιμο μετάλλων:</a:t>
            </a:r>
          </a:p>
          <a:p>
            <a:pPr lvl="1"/>
            <a:r>
              <a:rPr lang="en-US" altLang="el-GR"/>
              <a:t>HC</a:t>
            </a:r>
            <a:r>
              <a:rPr lang="el-GR" altLang="el-GR"/>
              <a:t>≡</a:t>
            </a:r>
            <a:r>
              <a:rPr lang="en-US" altLang="el-GR"/>
              <a:t>CH + 5/2O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 2CO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+ 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O</a:t>
            </a:r>
          </a:p>
          <a:p>
            <a:endParaRPr lang="en-US" altLang="el-GR">
              <a:sym typeface="Wingdings" panose="05000000000000000000" pitchFamily="2" charset="2"/>
            </a:endParaRPr>
          </a:p>
          <a:p>
            <a:endParaRPr lang="en-US" altLang="el-GR">
              <a:sym typeface="Wingdings" panose="05000000000000000000" pitchFamily="2" charset="2"/>
            </a:endParaRPr>
          </a:p>
          <a:p>
            <a:r>
              <a:rPr lang="el-GR" altLang="el-GR">
                <a:sym typeface="Wingdings" panose="05000000000000000000" pitchFamily="2" charset="2"/>
              </a:rPr>
              <a:t>Σε βενζόλιο (τριμερισμός)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3</a:t>
            </a:r>
            <a:r>
              <a:rPr lang="en-US" altLang="el-GR"/>
              <a:t>HC</a:t>
            </a:r>
            <a:r>
              <a:rPr lang="el-GR" altLang="el-GR"/>
              <a:t>≡</a:t>
            </a:r>
            <a:r>
              <a:rPr lang="en-US" altLang="el-GR"/>
              <a:t>CH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n-US" altLang="el-GR">
                <a:sym typeface="Wingdings" panose="05000000000000000000" pitchFamily="2" charset="2"/>
              </a:rPr>
              <a:t>C</a:t>
            </a:r>
            <a:r>
              <a:rPr lang="en-US" altLang="el-GR" baseline="-25000">
                <a:sym typeface="Wingdings" panose="05000000000000000000" pitchFamily="2" charset="2"/>
              </a:rPr>
              <a:t>6</a:t>
            </a:r>
            <a:r>
              <a:rPr lang="en-US" altLang="el-GR">
                <a:sym typeface="Wingdings" panose="05000000000000000000" pitchFamily="2" charset="2"/>
              </a:rPr>
              <a:t>H</a:t>
            </a:r>
            <a:r>
              <a:rPr lang="en-US" altLang="el-GR" baseline="-25000">
                <a:sym typeface="Wingdings" panose="05000000000000000000" pitchFamily="2" charset="2"/>
              </a:rPr>
              <a:t>6</a:t>
            </a:r>
            <a:endParaRPr lang="el-GR" altLang="el-GR" baseline="-25000">
              <a:sym typeface="Wingdings" panose="05000000000000000000" pitchFamily="2" charset="2"/>
            </a:endParaRPr>
          </a:p>
          <a:p>
            <a:r>
              <a:rPr lang="el-GR" altLang="el-GR">
                <a:sym typeface="Wingdings" panose="05000000000000000000" pitchFamily="2" charset="2"/>
              </a:rPr>
              <a:t>Σε βινυλοακετυλένιο (διμερισμός)</a:t>
            </a:r>
            <a:endParaRPr lang="en-US" altLang="el-GR">
              <a:sym typeface="Wingdings" panose="05000000000000000000" pitchFamily="2" charset="2"/>
            </a:endParaRPr>
          </a:p>
          <a:p>
            <a:pPr lvl="1"/>
            <a:r>
              <a:rPr lang="en-US" altLang="el-GR"/>
              <a:t>HC</a:t>
            </a:r>
            <a:r>
              <a:rPr lang="el-GR" altLang="el-GR"/>
              <a:t>≡</a:t>
            </a:r>
            <a:r>
              <a:rPr lang="en-US" altLang="el-GR"/>
              <a:t>CH + HC</a:t>
            </a:r>
            <a:r>
              <a:rPr lang="el-GR" altLang="el-GR"/>
              <a:t>≡</a:t>
            </a:r>
            <a:r>
              <a:rPr lang="en-US" altLang="el-GR"/>
              <a:t>CH </a:t>
            </a:r>
            <a:r>
              <a:rPr lang="en-US" altLang="el-GR">
                <a:sym typeface="Wingdings" panose="05000000000000000000" pitchFamily="2" charset="2"/>
              </a:rPr>
              <a:t> CH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=CH-C</a:t>
            </a:r>
            <a:r>
              <a:rPr lang="el-GR" altLang="el-GR"/>
              <a:t>≡</a:t>
            </a:r>
            <a:r>
              <a:rPr lang="en-US" altLang="el-GR"/>
              <a:t>CH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7FA047AA-9DDB-4E11-BF88-ABBBDC17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Καύση</a:t>
            </a:r>
          </a:p>
        </p:txBody>
      </p:sp>
      <p:pic>
        <p:nvPicPr>
          <p:cNvPr id="55300" name="Picture 2" descr="http://t0.gstatic.com/images?q=tbn:ANd9GcRYagVlMMAZH3I_c_LDDcCuu9fOiitSvIa4SmC2dbAzLoCBNEEkvrPjGfeu">
            <a:extLst>
              <a:ext uri="{FF2B5EF4-FFF2-40B4-BE49-F238E27FC236}">
                <a16:creationId xmlns:a16="http://schemas.microsoft.com/office/drawing/2014/main" id="{C78A4890-F4DF-48E0-929E-864798DC3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23050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2">
            <a:extLst>
              <a:ext uri="{FF2B5EF4-FFF2-40B4-BE49-F238E27FC236}">
                <a16:creationId xmlns:a16="http://schemas.microsoft.com/office/drawing/2014/main" id="{0CB284F6-AA98-4019-9321-3FF420D9E49D}"/>
              </a:ext>
            </a:extLst>
          </p:cNvPr>
          <p:cNvSpPr txBox="1">
            <a:spLocks/>
          </p:cNvSpPr>
          <p:nvPr/>
        </p:nvSpPr>
        <p:spPr>
          <a:xfrm>
            <a:off x="467544" y="342900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l-GR" dirty="0"/>
              <a:t>Πολυμερισμός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Θέση περιεχομένου 1">
            <a:extLst>
              <a:ext uri="{FF2B5EF4-FFF2-40B4-BE49-F238E27FC236}">
                <a16:creationId xmlns:a16="http://schemas.microsoft.com/office/drawing/2014/main" id="{CA4D3C84-AD03-4639-BEB4-B35826D1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435975" cy="4525962"/>
          </a:xfrm>
        </p:spPr>
        <p:txBody>
          <a:bodyPr/>
          <a:lstStyle/>
          <a:p>
            <a:r>
              <a:rPr lang="el-GR" altLang="el-GR"/>
              <a:t>Υδρογόνα ακετυλενίου </a:t>
            </a:r>
            <a:r>
              <a:rPr lang="el-GR" altLang="el-GR">
                <a:sym typeface="Wingdings" panose="05000000000000000000" pitchFamily="2" charset="2"/>
              </a:rPr>
              <a:t> ευκίνητα (όξινα)</a:t>
            </a:r>
          </a:p>
          <a:p>
            <a:r>
              <a:rPr lang="el-GR" altLang="el-GR">
                <a:sym typeface="Wingdings" panose="05000000000000000000" pitchFamily="2" charset="2"/>
              </a:rPr>
              <a:t>Αντικαθίστανται από άτομα μετάλλων  ακετυλενίδια</a:t>
            </a:r>
          </a:p>
          <a:p>
            <a:pPr lvl="1"/>
            <a:r>
              <a:rPr lang="en-US" altLang="el-GR"/>
              <a:t>HC</a:t>
            </a:r>
            <a:r>
              <a:rPr lang="el-GR" altLang="el-GR"/>
              <a:t>≡</a:t>
            </a:r>
            <a:r>
              <a:rPr lang="en-US" altLang="el-GR"/>
              <a:t>CH + Na </a:t>
            </a:r>
            <a:r>
              <a:rPr lang="en-US" altLang="el-GR">
                <a:sym typeface="Wingdings" panose="05000000000000000000" pitchFamily="2" charset="2"/>
              </a:rPr>
              <a:t> HC</a:t>
            </a:r>
            <a:r>
              <a:rPr lang="el-GR" altLang="el-GR"/>
              <a:t>≡</a:t>
            </a:r>
            <a:r>
              <a:rPr lang="en-US" altLang="el-GR"/>
              <a:t>CNa + ½H</a:t>
            </a:r>
            <a:r>
              <a:rPr lang="en-US" altLang="el-GR" baseline="-25000"/>
              <a:t>2</a:t>
            </a:r>
          </a:p>
          <a:p>
            <a:pPr lvl="1"/>
            <a:r>
              <a:rPr lang="en-US" altLang="el-GR">
                <a:sym typeface="Wingdings" panose="05000000000000000000" pitchFamily="2" charset="2"/>
              </a:rPr>
              <a:t>HC</a:t>
            </a:r>
            <a:r>
              <a:rPr lang="el-GR" altLang="el-GR"/>
              <a:t>≡</a:t>
            </a:r>
            <a:r>
              <a:rPr lang="en-US" altLang="el-GR"/>
              <a:t>CNa + Na </a:t>
            </a:r>
            <a:r>
              <a:rPr lang="en-US" altLang="el-GR">
                <a:sym typeface="Wingdings" panose="05000000000000000000" pitchFamily="2" charset="2"/>
              </a:rPr>
              <a:t> NaC</a:t>
            </a:r>
            <a:r>
              <a:rPr lang="el-GR" altLang="el-GR"/>
              <a:t>≡</a:t>
            </a:r>
            <a:r>
              <a:rPr lang="en-US" altLang="el-GR"/>
              <a:t>CNa  + ½H</a:t>
            </a:r>
            <a:r>
              <a:rPr lang="en-US" altLang="el-GR" baseline="-25000"/>
              <a:t>2</a:t>
            </a:r>
          </a:p>
          <a:p>
            <a:r>
              <a:rPr lang="el-GR" altLang="el-GR"/>
              <a:t>Αντίδραση όξινου υδρογόνου προς σχηματισμό χαλκοακετυλενιδίου (καστανέρυθρο ίζημα)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l-GR" altLang="el-GR"/>
              <a:t>ανίχνευση αλκινίων</a:t>
            </a:r>
          </a:p>
          <a:p>
            <a:pPr lvl="1"/>
            <a:r>
              <a:rPr lang="en-US" altLang="el-GR">
                <a:sym typeface="Wingdings" panose="05000000000000000000" pitchFamily="2" charset="2"/>
              </a:rPr>
              <a:t>HC</a:t>
            </a:r>
            <a:r>
              <a:rPr lang="el-GR" altLang="el-GR"/>
              <a:t>≡</a:t>
            </a:r>
            <a:r>
              <a:rPr lang="en-US" altLang="el-GR"/>
              <a:t>CN</a:t>
            </a:r>
            <a:r>
              <a:rPr lang="el-GR" altLang="el-GR"/>
              <a:t>Η + 2</a:t>
            </a:r>
            <a:r>
              <a:rPr lang="en-US" altLang="el-GR"/>
              <a:t>CuCl + 2NH</a:t>
            </a:r>
            <a:r>
              <a:rPr lang="en-US" altLang="el-GR" baseline="-25000"/>
              <a:t>3</a:t>
            </a:r>
            <a:r>
              <a:rPr lang="en-US" altLang="el-GR"/>
              <a:t> </a:t>
            </a:r>
            <a:r>
              <a:rPr lang="en-US" altLang="el-GR">
                <a:sym typeface="Wingdings" panose="05000000000000000000" pitchFamily="2" charset="2"/>
              </a:rPr>
              <a:t> CuC</a:t>
            </a:r>
            <a:r>
              <a:rPr lang="el-GR" altLang="el-GR"/>
              <a:t>≡</a:t>
            </a:r>
            <a:r>
              <a:rPr lang="en-US" altLang="el-GR"/>
              <a:t>CCu + 2NH</a:t>
            </a:r>
            <a:r>
              <a:rPr lang="en-US" altLang="el-GR" baseline="-25000"/>
              <a:t>4</a:t>
            </a:r>
            <a:r>
              <a:rPr lang="en-US" altLang="el-GR"/>
              <a:t>Cl 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84C7E1F8-3374-448E-B7F5-F4773EF9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Αντιδράσεις όξινου υδρογόνου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περιεχομένου 1">
            <a:extLst>
              <a:ext uri="{FF2B5EF4-FFF2-40B4-BE49-F238E27FC236}">
                <a16:creationId xmlns:a16="http://schemas.microsoft.com/office/drawing/2014/main" id="{EAAA5DCD-A071-4DCF-913D-16C3953A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Οξυακετυλενική φλόγα (συγκολλήσεις)</a:t>
            </a:r>
          </a:p>
          <a:p>
            <a:r>
              <a:rPr lang="el-GR" altLang="el-GR"/>
              <a:t>Πρώτη ύλη για παρασκευή άλλων οργανικών ενώσεων </a:t>
            </a:r>
            <a:r>
              <a:rPr lang="el-GR" altLang="el-GR">
                <a:sym typeface="Wingdings" panose="05000000000000000000" pitchFamily="2" charset="2"/>
              </a:rPr>
              <a:t>(παλιότερα)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2D20647-6DB2-4DE8-9169-D8F891AB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Χρήσεις</a:t>
            </a:r>
          </a:p>
        </p:txBody>
      </p:sp>
      <p:pic>
        <p:nvPicPr>
          <p:cNvPr id="57348" name="Picture 2" descr="εικόνα">
            <a:extLst>
              <a:ext uri="{FF2B5EF4-FFF2-40B4-BE49-F238E27FC236}">
                <a16:creationId xmlns:a16="http://schemas.microsoft.com/office/drawing/2014/main" id="{1792ABA7-5221-4248-82F3-5EA1DDF1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4314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DA9D3E-B853-4F4D-8296-7F6F41E4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1.8 Ατμοσφαιρική ρύπανση – Φαινόμενο του θερμοκηπίου – Τρύπα του όζοντος</a:t>
            </a:r>
          </a:p>
        </p:txBody>
      </p:sp>
      <p:sp>
        <p:nvSpPr>
          <p:cNvPr id="55299" name="Θέση κειμένου 2">
            <a:extLst>
              <a:ext uri="{FF2B5EF4-FFF2-40B4-BE49-F238E27FC236}">
                <a16:creationId xmlns:a16="http://schemas.microsoft.com/office/drawing/2014/main" id="{615C6EFE-938B-4BC9-9195-0F88B579D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el-GR" altLang="el-GR"/>
              <a:t>Χημεία Β’ Λυκείου Γενικής Παιδείας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Θέση περιεχομένου 1">
            <a:extLst>
              <a:ext uri="{FF2B5EF4-FFF2-40B4-BE49-F238E27FC236}">
                <a16:creationId xmlns:a16="http://schemas.microsoft.com/office/drawing/2014/main" id="{658205ED-742C-487D-BFB9-C4792FF4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Σύσταση ατμοσφαιρικού αέρα:</a:t>
            </a:r>
          </a:p>
          <a:p>
            <a:pPr lvl="1">
              <a:defRPr/>
            </a:pP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l-GR" dirty="0">
                <a:sym typeface="Wingdings" pitchFamily="2" charset="2"/>
              </a:rPr>
              <a:t> 78%</a:t>
            </a: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O</a:t>
            </a:r>
            <a:r>
              <a:rPr lang="en-US" baseline="-25000" dirty="0"/>
              <a:t>2</a:t>
            </a:r>
            <a:r>
              <a:rPr lang="el-GR" dirty="0">
                <a:sym typeface="Wingdings" pitchFamily="2" charset="2"/>
              </a:rPr>
              <a:t> 21%</a:t>
            </a: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CO</a:t>
            </a:r>
            <a:r>
              <a:rPr lang="en-US" baseline="-25000" dirty="0"/>
              <a:t>2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0,03%</a:t>
            </a:r>
          </a:p>
          <a:p>
            <a:pPr lvl="1">
              <a:defRPr/>
            </a:pPr>
            <a:r>
              <a:rPr lang="el-GR" dirty="0"/>
              <a:t>Ευγενή αέρια </a:t>
            </a:r>
            <a:r>
              <a:rPr lang="el-GR" dirty="0">
                <a:sym typeface="Wingdings" pitchFamily="2" charset="2"/>
              </a:rPr>
              <a:t> 0,9%</a:t>
            </a:r>
          </a:p>
          <a:p>
            <a:pPr>
              <a:defRPr/>
            </a:pPr>
            <a:r>
              <a:rPr lang="el-GR" u="sng" dirty="0">
                <a:sym typeface="Wingdings" pitchFamily="2" charset="2"/>
              </a:rPr>
              <a:t>Ατμοσφαιρική ρύπανση:</a:t>
            </a:r>
          </a:p>
          <a:p>
            <a:pPr lvl="1">
              <a:defRPr/>
            </a:pPr>
            <a:r>
              <a:rPr lang="el-GR" dirty="0">
                <a:sym typeface="Wingdings" pitchFamily="2" charset="2"/>
              </a:rPr>
              <a:t>ποιοτική</a:t>
            </a:r>
          </a:p>
          <a:p>
            <a:pPr lvl="1">
              <a:defRPr/>
            </a:pPr>
            <a:r>
              <a:rPr lang="el-GR" dirty="0">
                <a:sym typeface="Wingdings" pitchFamily="2" charset="2"/>
              </a:rPr>
              <a:t>ποσοτική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l-GR" dirty="0">
                <a:sym typeface="Wingdings" pitchFamily="2" charset="2"/>
              </a:rPr>
              <a:t>με βλαβερές συνέπειες σε:</a:t>
            </a:r>
          </a:p>
          <a:p>
            <a:pPr lvl="1">
              <a:defRPr/>
            </a:pPr>
            <a:r>
              <a:rPr lang="el-GR" dirty="0">
                <a:sym typeface="Wingdings" pitchFamily="2" charset="2"/>
              </a:rPr>
              <a:t>άνθρωπο</a:t>
            </a:r>
          </a:p>
          <a:p>
            <a:pPr lvl="1">
              <a:defRPr/>
            </a:pPr>
            <a:r>
              <a:rPr lang="el-GR" dirty="0">
                <a:sym typeface="Wingdings" pitchFamily="2" charset="2"/>
              </a:rPr>
              <a:t>ζωντανούς οργανισμούς</a:t>
            </a:r>
          </a:p>
          <a:p>
            <a:pPr lvl="1">
              <a:defRPr/>
            </a:pPr>
            <a:r>
              <a:rPr lang="el-GR" dirty="0">
                <a:sym typeface="Wingdings" pitchFamily="2" charset="2"/>
              </a:rPr>
              <a:t>υλικό περιβάλλον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57B6EEBF-3479-4ECB-845A-5206F28C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Ατμοσφαιρική ρύπανση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550AE-8AFA-4BF0-8029-006DCFA0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Φωτοχημική ρύπανση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7E3711-9296-46A0-8EDB-3CEF9B74C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l-GR" altLang="el-GR"/>
              <a:t>Πρωτογενείς ρυπαντές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17A7AEA-5E47-42BE-B36B-70DBDD972FA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103688" cy="762000"/>
          </a:xfrm>
          <a:ln>
            <a:headEnd/>
            <a:tailEnd/>
          </a:ln>
        </p:spPr>
        <p:txBody>
          <a:bodyPr/>
          <a:lstStyle/>
          <a:p>
            <a:r>
              <a:rPr lang="el-GR" altLang="el-GR"/>
              <a:t>Δευτερογενείς ρυπαντές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C04067F-A741-41BD-BCBA-ABC5DEE9083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/>
              <a:t>Αιωρούμενα σωματίδια</a:t>
            </a:r>
          </a:p>
          <a:p>
            <a:r>
              <a:rPr lang="el-GR" altLang="el-GR"/>
              <a:t>Μονοξείδια του αζώτου</a:t>
            </a:r>
            <a:r>
              <a:rPr lang="en-US" altLang="el-GR"/>
              <a:t> (NO)</a:t>
            </a:r>
            <a:endParaRPr lang="el-GR" altLang="el-GR"/>
          </a:p>
          <a:p>
            <a:r>
              <a:rPr lang="el-GR" altLang="el-GR"/>
              <a:t>Διοξείδιο του θείου</a:t>
            </a:r>
            <a:r>
              <a:rPr lang="en-US" altLang="el-GR"/>
              <a:t> (SO</a:t>
            </a:r>
            <a:r>
              <a:rPr lang="en-US" altLang="el-GR" baseline="-25000"/>
              <a:t>2</a:t>
            </a:r>
            <a:r>
              <a:rPr lang="en-US" altLang="el-GR"/>
              <a:t>)</a:t>
            </a:r>
            <a:endParaRPr lang="el-GR" altLang="el-GR"/>
          </a:p>
          <a:p>
            <a:r>
              <a:rPr lang="el-GR" altLang="el-GR"/>
              <a:t>Μονοξείδιο του άνθρακα</a:t>
            </a:r>
            <a:r>
              <a:rPr lang="en-US" altLang="el-GR"/>
              <a:t> (CO)</a:t>
            </a:r>
            <a:endParaRPr lang="el-GR" altLang="el-GR"/>
          </a:p>
          <a:p>
            <a:r>
              <a:rPr lang="el-GR" altLang="el-GR"/>
              <a:t>Άκαυστοι υδρογονάνθρακες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85F971E-AAFE-4938-A115-154F5A8FE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103688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/>
              <a:t>Όζον</a:t>
            </a:r>
            <a:r>
              <a:rPr lang="en-US" altLang="el-GR"/>
              <a:t> (O</a:t>
            </a:r>
            <a:r>
              <a:rPr lang="en-US" altLang="el-GR" baseline="-25000"/>
              <a:t>3</a:t>
            </a:r>
            <a:r>
              <a:rPr lang="en-US" altLang="el-GR"/>
              <a:t>)</a:t>
            </a:r>
            <a:endParaRPr lang="el-GR" altLang="el-GR"/>
          </a:p>
          <a:p>
            <a:pPr>
              <a:spcBef>
                <a:spcPct val="0"/>
              </a:spcBef>
            </a:pPr>
            <a:r>
              <a:rPr lang="el-GR" altLang="el-GR"/>
              <a:t>Αλδεΰδες</a:t>
            </a:r>
          </a:p>
          <a:p>
            <a:pPr>
              <a:spcBef>
                <a:spcPct val="0"/>
              </a:spcBef>
            </a:pPr>
            <a:r>
              <a:rPr lang="el-GR" altLang="el-GR"/>
              <a:t>Νιτρικά υπεροξυακετύλια </a:t>
            </a:r>
            <a:r>
              <a:rPr lang="en-US" altLang="el-GR"/>
              <a:t>(PANs)</a:t>
            </a:r>
            <a:endParaRPr lang="el-GR" altLang="el-GR"/>
          </a:p>
        </p:txBody>
      </p:sp>
      <p:sp>
        <p:nvSpPr>
          <p:cNvPr id="7" name="Δεξιό άγκιστρο 6">
            <a:extLst>
              <a:ext uri="{FF2B5EF4-FFF2-40B4-BE49-F238E27FC236}">
                <a16:creationId xmlns:a16="http://schemas.microsoft.com/office/drawing/2014/main" id="{84311D4B-C566-4FD4-8B11-5295638873AD}"/>
              </a:ext>
            </a:extLst>
          </p:cNvPr>
          <p:cNvSpPr/>
          <p:nvPr/>
        </p:nvSpPr>
        <p:spPr>
          <a:xfrm>
            <a:off x="3851275" y="1412875"/>
            <a:ext cx="360363" cy="39608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Αριστερό άγκιστρο 7">
            <a:extLst>
              <a:ext uri="{FF2B5EF4-FFF2-40B4-BE49-F238E27FC236}">
                <a16:creationId xmlns:a16="http://schemas.microsoft.com/office/drawing/2014/main" id="{206B0D31-587E-4EB4-B3A5-C3AD33D28C3D}"/>
              </a:ext>
            </a:extLst>
          </p:cNvPr>
          <p:cNvSpPr/>
          <p:nvPr/>
        </p:nvSpPr>
        <p:spPr>
          <a:xfrm>
            <a:off x="4500563" y="1412875"/>
            <a:ext cx="358775" cy="39608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DBCF3-ACBD-4F7F-864A-53DE71F8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2947988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+ Ο</a:t>
            </a:r>
            <a:r>
              <a:rPr lang="en-US" altLang="el-GR" sz="1800" baseline="-25000"/>
              <a:t>2</a:t>
            </a:r>
            <a:endParaRPr lang="el-GR" altLang="el-GR" sz="1800"/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D93654D3-0D7A-4DF5-B248-09EDCC39222E}"/>
              </a:ext>
            </a:extLst>
          </p:cNvPr>
          <p:cNvCxnSpPr/>
          <p:nvPr/>
        </p:nvCxnSpPr>
        <p:spPr>
          <a:xfrm>
            <a:off x="4032250" y="3317875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5" name="AutoShape 2" descr="data:image/jpeg;base64,/9j/4AAQSkZJRgABAQAAAQABAAD/2wCEAAkGBhQSDxUUEhQUFRQUFBkVFBYWFRUVFhQYFRQVFxgXFRgXHCYfFxojGRYXHzAgIycpLCwsFSAxNTAqNSYrLSkBCQoKDgwOGg8PGiokHyQtKTQuKjEsLC0wKSkuLCwsLS4vLC8sKSkpKSosLCw0LCopLCwsLCwsLCksLCwsLCwsLP/AABEIAMwAxAMBIgACEQEDEQH/xAAcAAABBQEBAQAAAAAAAAAAAAAAAQQFBgcDAgj/xABEEAABAwIEBAMEBgkCBAcAAAABAAIDBBEFEiExBkFRYRNxgQciMpEUI0KhsfAVM1JicoLB0eFD8RZTkrIXJCU0c4Oi/8QAGgEAAwEBAQEAAAAAAAAAAAAAAAMEBQIGAf/EAC8RAAICAQMCAwcEAwEAAAAAAAABAgMRBCExElFBYXEFE4GRscHwIqHR4RQy8TP/2gAMAwEAAhEDEQA/ANxQhCABCEIAEIQgAQhCABCTMgFACoQhAAhCS6AGOLVZY0ZdybKD4S43jrZZ4mB16eTwy4izXnXVvyPQ7dV24wxhkMTnvPuxMMjwN9BsO529VSPZXQyvmmrHBrG1sglZG03ytaX3e7ub+up0usmV8ldJ52WEl5+JWq0618Wa4hCFrEgIQhAAhCEACEIQAIQhAAhCEACF5JSNeDsbr5lAe0JLpV9AEhKVeXNvovjAz/HeMnQ11NDlcTUve0ODg0R5bW937V77act1dcKqS+MEm55qjcdcIfSGtYH+HJG8SQSgXLHDqOnXyB5Lx7L+KZJ4j4/6xkroJSNnOZazh87HusTT2uueZd8S9W9mX2QUo7eqNJQkBShbhAC8lekwxav8Jl7+8dv7pdlka4uUuEdRi5PCKj7QWN+jVeY+6YH3vqB7mm/e3ql9kgvh1PmGvgC3lmd/SyptUZMXq5GOcW0EEha/K6xqpByuPsjTttuTpqPDGGtiiAYMrGtDGN6NaLDdY1GPfKK5b6vRY+pdZtDPlj1J1CELdM8EISFACoSJUACEIQAIQhAAhCEAR2Mk5NL2v71uizOl42mpK6WCufHExzfEp5Wgta5ma2V2+tvvaeoWtSxhwIOxVexnhGKVvvsZKGnMGyNDrHtfmsvVUT6+tLKx8V6FVM446WNuH+NYqi/hysla0gOLd2X2uOhsdeytYcsQxGH9GYh9JigcaSaLw5Wwtv4b2kWdl5bD5uVn4W4+jqXuZEZGPjs50crcpLdNQLnTbvqEqrVyrjl5lHv4rvkZOlTe2z7GlIXGmmzMa7qLrqtiLTWURNYeCC4ghN2utpbX02WQYdWSYbUGItLoJqkuinBGYSSZbNeL9teel1vMkYcLHUHdZrx5wLNMGNjdlibMJHaFziGjQAjW41t59lkamhwsc+Yy58scM0NPaunHiuPMv+DV/jQh3PZw6Ebp+oPhWmcyAlwIzOLgDvbupKsxKKEXlkZGOr3tYPm4haOnlKVUXLnBJfGMbJKPA5Kp3Fdd9bbWzBrbc210HPTopJ/H+Hg2+m01/wD5Wf3UZiOL4fVOBbW0weLj9czW3mUjXUztq6Yf9G6SyNdmZlV9kWGOOdzmFkb53ytjIIs0gACx2Fxt2WtgKOwaijZHeNwfm1zg3DvI3IspEFM01ThFuS3Yu+xTl+nhHpF0iQlVCBbqA4r4rioo88r2sb1d16NA1Luy58QcTsgNnSsiAOrnua256C+9lmlF4eKYvLM4eNTU0bY4i7WN0pNy4Dn9o69uyzb9WmpKOcLl/ZeZVXS9m8ehp/CnEIq4xIx2eN7czXWyncixHW9/krAo7BaARRgAAX1sBYAdABspFU6VSVa6hNuOrYEIQqRYIQhAAhCEACSyVCAIqvwdpDnNuHWvpoCsr4vpn01ZFiMbTIGDwp2AEuLDf3xbfQ216N5XW0EKNqcFa43Bym9zZZeo0j6+upLzXGSuq5Y6Z/BmfYB7U4pJmxM8Rtx7udtmuP7Isbg/npfScOrxKwOGnUdFnnHfCH0iIxl2WRhD4pNTlOl9BrYgdeQPJWLh2pFNSOlqZWtYxrc8jjlaS1ti71PLqUnSWtWKtZ8cp74+I2+CcOv9+5aS5Z7xd7YoKd3g0jfpdSTlyx3LGkbhzmglx7N+YVU4q9oFRipfBQHwKJotPUv9zMOev2W2+zuedguXD1B4cYZQRNYLAPq52kul0veJmhe3oTlaO6t1GrjSsLd/T1/jkRVp3Png54rjGMSsz1VbDQRknRrgw+QyXc4/zXUK3hSKY55ZMRrXbZ2xFrTfo+c3I73V9ouH2RvMjy6aY6GWWznAfssFssbb8mgKUWFZ7Vm9k/sv5/c0YaKPiZw7g2mG+HVw8po3H5CTdEvDuFtt4sVZB1MjZg0ebwHNWjgIH5/ykL2jY3vn4N/fI3/Fj5fIzik4Plj+swmvvsQ0SZdjs5zDlI7OarNw77ZJqeX6Pi8RYdLTMb23c0XDwf2mbcwneIcNU0pzPhaHjZ7LxyA9c7LG/dQmK4fIWeDKBW09/dDjkqmG27H6NeR3sSNCtHTe023iTz67P58P44JrNC3vFfLf+zaqOvZNGJI3Nexwu1zTcH1CoHGXF7YZPrZvDaHHw2gEl2TQ6DfU7G24Wc8NcTz4PMTEXTULpPrY3NLXxOJsQ9p/VSj0a/T01/D8Go8QjZVMIlY+725mtcWuPxA5gcrgRYjstHUxldFe748fAlokqZNz58PEz7g7hUYjM+qrY3SeK+8DXuOVsVzrYfLobX5rXMP4ap4WhsMTI2jUNYMrb9bDc906o6BkYs0evNOQu6aHh+93z4eCFWWJv9P/AELJUIVggEIQgAQhCABCS6jsRxpkW9tBdxJADR1JOyXZZGtdUmdRi5PCJFKoiPiJhbcBxBFxaxBuL6EbjunlFiTZBpuNwUuGpqm8RludSqnFZaHaEmZF1QLOU8LTq4A26gaLA+MeIDjFf4EbstBSkklt/rCPdLxyJJu1vQXPNXr21cYfRqIU8RPj1V2DLu2O4Dz196+QfxHos5o8L8FkdIw5XOb4lU5u4B0yBw2zO9wdgeqj1Nirj+nZvx7eZdo6fey34RJ0UTJiLNApYXZYYhq2V7d5HD7TWkGw1ubk352plSL9/wDCr7WhoAbYNAAAGgAsALDysnkMump/xtfb0Xlr25vyPVR0sYxz4k3HUX/Oi7Mco2menpmAGpAGguSANdLb9VE14InnFROxXiR1lDVXFDY6+KkMTyZW3EgtlGhOg3I01OllKyv19V9lXKGHJc7i4SUnheA1nkNt/wA66BMHSG+gF/w8k6mNyfPyTSNuvVMgaNaSQxxjChKC9thLbKcw92Zh3ilHNhsLHdpAIULwPxY/CaoB2c0Uzi2Rrvige22YkD7bQRc/abY9LTU2NxiqbTHMZHC7dBlHuk2Jv0F9kxx7DGEudKPqZWtZMR/pPbpDOOlr5XdiL31W5otROpqE+Hx6GPrtLC1OcOVyb3TzNe0OaQ5rgHNINwQRcEHmLLosn9i3E7wZcNqT9ZBd0V/2AQHsHYEhw6h56LTKrFWRkNcTfsLrelZGK6m9jzihJvCW48RdVrGuOqaBvvTMYTsXkgd7DcqEPtGpw0yfTISG72eD6Bo94nyCknrYReEm/NLYdHTyfO3qX58gAuSABzXD9IR2vnb81k0/HGJ1zvEo6SP6MLhjpjldLY2LwM4tftfzXjD6TGKuqhklj+iQROa57Gk/XajMCLnNcX0JAAuuJ6mfU1BLC89/kgVUcfqZsjXgi4SLjRRFsbQdwNUK6DzFN8iWtxwqvxPgQma9sjM8Uos4ajpvbUbXv2VpskIStRQro4zjHDOq7HB5MXh9lkOW0s9TKGgthvJlELdxkA0JBN/TZc6TEsWoXGIQiraHERTl+VxYdA1+o1FhutnmpmuFnNBCjpOHWHm77lnT02oi+VL12x6FULa3zt+5k9RxtikI8aqiY6Ib+E+z4/P3iDuBr8wtN4U4jFTG0/tMD2u2Lg7qOo5rnX8INc0hhFiCCHAEEHcbag9CmGNRfo7CamUWEjIXBlrWaSMjQ31I+S6oherf1LHfs1/J3bKl14i89u5lZxMV2LVddIbxUwIiHRrczWW5fC17vN4UhgsB8LxHj6yb61997uvlb/KzKB6qJwDDw3DaePnW1H1nUxszOt3BEQH8x6q1EHXfv+Ovrooddd1Sa/ML+8mv7MrxHP5l/wBfUqzuJC3EXU8oDWEARO/eIGpPR1/RWBmhP5toonifhxtXH7thMz4Hdf3Seh68iojAeLHRP8Cuux4sA91xpsA/qNNHD16riVSurUquVyvuUxvlRY4XcPh/Yv1O7bX+/wCQueN4BHWRCOUuADg4Fpsbi9+2oJGu10lKc1rWIte45jkR5qRjH+yyepwlmOzG3xUtmOImAAAD4RYX3AAtv+PVeJ9QvbXJJWfnb/ZKbbYiKSIqZ+psmdVKI2lzjZrQXOdtoPXflbndSFa8MY5z3BrWi5JNgB3Kz2trX4pN4FPdtMz3pH7Zrcz/AEHqe1+lpdjy9orljrdUq44W8nwj1wlG+prJax97XLI+1xYD+Vlh5lXbJe4OrSC0g7EEWI187JMOwpkUTY4xlY3b7/md09gpe+vMnn8/RfdRqVZPK4XHogorVVXTLl8mf11c+hqqSrF3SU0jqeQXIL2w2LL/AMUDwL9lpvFcFRUDxKaQR5y18cjmktdGRcDQHdrgduyo3H9DcyAah0LKi379O8ROt5xSD/oWn+yHFfpGDw5tTFmgNzc/Vus2/wDJlW5VD/Kojvhrc85OfuLZPHJVOFfZy6eV0tcGzvNx72YxsbyyiwFz0tYK2v8AZNh1w4U0YcOoJaf5b2VybGALAWCWyrr0qS/U8v5fJEll7k8pEZS4Exlr622FgAOmgUkGr1ZFk6umFSxBYFynKXLEshKhOOAQhCAEQlQgBFSvbIP/AEWot1j+Xis+aut1WPaZAX4PWNG/gl3llIcT6AXQCMp4fOf9HjXKKaZzf47NB17AuVkfFYG2/Pt+f6KpcLVF4qDYZHTsNvtWY42HS9z8lc3G+3n/AJXjdbtP5/VnrNI8QyvL6DOOHt+e3VR2NcMw1YAkBuNGvBs5nlyI33HNTDYrHqV1YxSRslCXVF4ZXaozWJLKKDDg+IYf/wC3cKmH/lkHMB2be4P8J9FJR+0uJjg2ohqIXW1DmA/2Nr9lbWxdl2EV9/v1VUtXCz/2hl91t/RnuiVf/nLbs9yqf+KdEOcp/wDr/uVxPtGdMLUlJPKerhZrehJbe425hWqPAoA/OIYg8faEbQdemm6fNbpYaDpy+S599pl/rW36v+DjpufMl8EUFvCVZWOzYhNkj0IgisL63963ujf94q04dgccEeSJga0chzJ5knUm3VS2XokDbJNuqnYul7LstkNqrjB5XPcbMptPzpogkD/bp2XaSQDTmfz+SmT5dD15eSn5K4py5IHimY3BGwpKre5vpDpp21Vv9hbj+iSCBpUyi456tJPz0VD4qrSDMARaGjI6fWVUgiAcefuNuB2JWneySh8LBqe4sZA6U9/Ee4gk8yW2XrvZkWqtzzvtFp2YRc0JAlWqZoIQhAAhCEAJdBK41FS1gu42/qq5jnEjWMdI5/hxRi7idNPTXyClv1UKdnu+3iNrplPjjuWgPHUKNxTHWQg3IuBc3NgB1JWTu9q7PibSVZh/52QAeYG1v5l4Alxd4uJYMPbY2cMklU7f0Z93rtHZq7enePSu+c/t3KIUQzzks59pbTNlZNC537AII8r/AGj5FW+CrZW0z2HQSMdG4c7OaWkj5n5Ki1vswp3RgfRwxo1BYCHW31N7/NW7hjCfDJcb2tYE+eqVpr7PeqP6mnzn6lN8KnVnZNcY8TCcKzwmopnW8aimM7BrZ5iuyVotrZzdf5loFHVB8Ye06OaHDa9nC4UX7XsDdR4hHiMTSY5SGTAc5Mpbr2ewAebe6ZYHVtZJ4bTeGVvi0pvoAfjiH8JNwOhKR7S0+/Uvzv8Az8yv2dcnHpf52/gtRfy5+S7NA0TKFx3XeOT8+q8+zVlE7hq6NTdsi6Nn01XIpxZ1KOa4io59Erpemi+HxwZ2uuM01hp6+XNcZKmwNt1wklJ19Nl9wMhV3PUtQb9uvouIfpc2tbXly5k7BIBp1CgOIsTZldE4/VRt8SqIOpZcZIG22fI7TsAVRRS7Z9KO7rI1QyQVc01ctPAzV9bVmRxGh8Jr/DhPYCMSOGnfmtc4ox8Ud9HNgga1oDG/ANANBy2Vb9inDbpXyYnOBmeTHTttowCweW9ALBgtya7qtB4j4bbUAkC5tZwOzh0IXqNRRJUKMfDlLt2R5em6Dubn45+ZywPi9ksTXHYtBa4WOYH8D2/snjuIhf4Dbrsfksml4CqIS4U1TNTsJ1jLS8X55dbjT8N10rOCK2mZ48FZPJO0E5JdWTC2rACSLnl/RSrU2YwrPmnn49hs6YJ5cf3+htEFUHi7TddA5YnF7RKvLYYZUeI39Z8bWg7HL7lzry19d1pvC0r3xiRzSzMxpcwm5a4i5ae4VtWqscownHns8kk6YpNplhQhC0SYgeIo3Wu3fKQL7B2tr9r2WY/8IV9WWtxCpjMIeHOhhFsxGwLg0AN+f9VtLowd9V5bTNGzWj0CzbNHJ2OcWlnyy16FMb0oqLRC0/D31YFw2wsGgWDRyAA205JxSYEGm7je2w5eqlrJU2Ohpi08bo5eosaxkQBKkSq0QMMbweKqgfBM3NHI3K4fgQeTgdQeRC+eMWwmTCqv6NUOIiLvEp5wL5bEgStG19cr2c+W4K+lSoPi3hGDEacwzjvG8aPida2Zp/EHQ80uytTWGMrsdcsozHC8R8QZHWEzW5nNHwuB+GSMn4mHl02OoUk2Qfd+dFRMXweowmQQ1bDJT5iaeaMlhbf4jC//AE3EbxnQ257qdw7FXNjz3+kwEC00YvIz92aIa3HVvXZeX1egcJNx/PT8+Z6bTa2NkcSJ8SDr+SgyctUyp8SZKLxPa+w1ykEjzG49Quwk1/OndZcoNbNGjFJrKOxfpvf8/wB0hl90LzmNu402/BIRtbYEfn71zg+4QpNx6X76fkrxHJy3B+Sa4jjEUOj3AOPwtF3PN/2WC5KjcTxR4Znk/wDKQE/E6xqJNNooxcNNj8TrkdlRVppzxt+ff4CrNRCtPI9xOtcCYYSBLlvI8/q6aM7ySHYG17NvcnsoLBeH24tXClpiWUNP9ZNJu+Vx0Mjifikebht9hc25LtwzwlPi2kTTS4aH3c/4pKhw0LiT+tf3PutPUrcOH8Bp6KEQ0zGsYNSAbuc7m5xOrj3K9Po9GqEm/wA/P2PMavVyuY9oKJkMTIo2hjI2hrGjZrWiwAThJdKtMzxLLnNA1ws4AjuuqF8cU9mfcjJuFRj7N/PX7k6YwAaCy9WSriFUIf6pI+uTlywQhCYcghCEACEIQAIQkugDlV1TY2lzzYBUnE/ajDHOIWuYXlwaGe8XXdsDbQE3Gid8YVJMgZyAuen9lUPZbwoKqF1bJlvNM9wu0OLcrrDKTtYg6jssmy+y2yUa/Dt4s0YVV1wjOfj9DS5aOKtpcs8bXxyN95jtR/gg7EahZdjfsXnp5HTYVOR0he7K619hIdHAcg8epWv0tOGNDRsF2stGMW4JT7EPV0yzE+bMalq4PfxDDnCxsZ2AxO5/6kZLdvJN6biej1tUV0J/jEgtbvmH3L6bLVD1/B9FM7NLS07yDe5iZf1NrlInpK3xsUx1li5MCfxjANRXVh8oIPxLdU3/AOL4DofptRc/D4zYh5ZYdTqtqrsOw6meGto6cuGukUZy6aXuNFZsNhiyNfExrA4AjK1rdD5BIr09Lk4rlfngkNsvuUVJ8P8AO5g+EU1fOXHDsN8DMA0zS3zd/fmtf0BVu4c9il5W1GJz/SZBr4QuY78g5ztXgfsgNHmtXsiytrohXvFb9yKdsp8sjsRb4VM7wgGBjbNDQA1oHIAaAWWb4HxNI+tqYnW+o8PKQTmOa5JJ2IHu/NatNGHNIOxFvmsm4r4HnjqfpFJ7swIuTfw5mCwyyaaHvztysCoNdU5SUnxj5PP3LNJJdLj4/VGr08gc0EG9wNeui7BZhwPxs98j4JmmKeI+/HfM1zdAXsJ89tdCDzWmsNwCq9Pd7xYaw0S219D24PSEIVQkEIQgAQhCABCEIAEISIACozGcWELdLXsXEn7LQCSfkpF7wBc6BZBxXx4aieanoIZKiQ5onPtaJmmUm53trvYKTVTmoYhy/wBkOpjFyzLgjjLXYu1zg9tNRvcRcAmadtyCewt5Dlqta4WwttPSRxMGVjW2aOg79Sdye6j+DuEG01FBE8h7o4wHW0aXfEbdRclWdoslaemcZOTwl4JfVnVtiksLkVKhC0CcFHY7WGKB7xvsPU2Uim1dTiSNzSAbjn9yVcm65KPOGd1tKacuMmJU7ZqvGfCLnZYGiQNb9suy6v6j3vS3dbXhsBZE1p3AWQ4wDQ4pR1kemeYUszb/ABtksL9yB/2tWzhRaGuLirF2x/JXrLG5OHhnIoSoQtIhEXl7bi3Ve0i+NAYjxNOcPxttRMx/0eSERPka0lrHXsC638LTbcg89lqXDfEUE8LTFKx4ta4cD8+h7Gy7YxhPiatsTaxB2cO991k8NM2hx4RxtDI6yG5YBYNkYXH3QNtW/wD6Oyx8yom9t0tuzS+5btZHnx+TNuSqPwerL49d2mx6+ZUgtWqxWQUl4kkouLcWCEITDkEIQgAQhCABIlSIAo/tF4pNJCZMpflc1jWA2DnvOlzroPL8VH+zbhyaOkaJhle+R80gt8JkdfLbrb5XtyV3xDBmTH3rEaZgQCDbUaFPmRhosBYLL/xZWSkrOM59ey8ir3yjFdPJ6YLCwXpIEq08EoIQhfQBcKybIxzug+/YLumeJwl8TgN9x6apVzarbjzg6hjqWTH6mnNVxA2OQkx0kTZo2XsC92Qgkc/eLSezQtpYshxiRrMcw7wh9c5zhNbnARb3+wIeR5eS18KPQ71qXktvzuP1H+2D0hIEq0SYEIQgBLKl8d8HQ1bmOmY45blrmOcxzCbXsW9bD5K6rw9gOhFwUi+r3kcJ4fgzuufS8mT8EYlNQ4nNROdJNTGITROku50fw+5n5ixdp25arWI5LgEbHVRsuBtLrglo6Db06KRijDQANgEnTK6Las42+LO7XB7xOiEgSq0SCEIQAIQhAAhCEACEIQAIQhAAhCEAC8vK9Ly5fGBjf6viW7veNVT/AFVt4bbi3IfVu/6lsbBoo0YRH44kyjO2+U2Fxm+KxtcA8xdSaj0sJLLlzsvlkdbJPg9ISBKrRIIQhAAhCEACEIQAIQhAAhCEAf/Z">
            <a:extLst>
              <a:ext uri="{FF2B5EF4-FFF2-40B4-BE49-F238E27FC236}">
                <a16:creationId xmlns:a16="http://schemas.microsoft.com/office/drawing/2014/main" id="{0BECA146-6B09-4700-91EF-A32D337D0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DA2F6E5F-1053-48D9-9C68-1ED353EB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57438"/>
            <a:ext cx="6159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 descr="http://t2.gstatic.com/images?q=tbn:ANd9GcRlu5NRg_z6K9Nxx0kZhomR0PnmIqYvjUybvOD-AJN_RnUB-rC-">
            <a:extLst>
              <a:ext uri="{FF2B5EF4-FFF2-40B4-BE49-F238E27FC236}">
                <a16:creationId xmlns:a16="http://schemas.microsoft.com/office/drawing/2014/main" id="{DBF74F0B-6356-48A4-B8FA-D7E77E57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92488"/>
            <a:ext cx="31575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/>
      <p:bldP spid="6" grpId="0" build="p"/>
      <p:bldP spid="7" grpId="0" animBg="1"/>
      <p:bldP spid="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DE476D47-F6FB-4DB2-BE27-8444F308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625"/>
            <a:ext cx="9324975" cy="5805488"/>
          </a:xfrm>
        </p:spPr>
        <p:txBody>
          <a:bodyPr/>
          <a:lstStyle/>
          <a:p>
            <a:r>
              <a:rPr lang="el-GR" altLang="el-GR"/>
              <a:t>Μεγαλουπόλεις </a:t>
            </a:r>
            <a:r>
              <a:rPr lang="el-GR" altLang="el-GR">
                <a:sym typeface="Wingdings" panose="05000000000000000000" pitchFamily="2" charset="2"/>
              </a:rPr>
              <a:t> αύξηση φωτοχημικών ρύπων (ΓΙΑΤΙ;)</a:t>
            </a:r>
          </a:p>
          <a:p>
            <a:r>
              <a:rPr lang="el-GR" altLang="el-GR" u="sng">
                <a:sym typeface="Wingdings" panose="05000000000000000000" pitchFamily="2" charset="2"/>
              </a:rPr>
              <a:t>ΟΞΕΙΔΙΑ ΤΟΥ ΑΖΩΤΟΥ</a:t>
            </a:r>
            <a:r>
              <a:rPr lang="en-US" altLang="el-GR" u="sng">
                <a:sym typeface="Wingdings" panose="05000000000000000000" pitchFamily="2" charset="2"/>
              </a:rPr>
              <a:t> (</a:t>
            </a:r>
            <a:r>
              <a:rPr lang="el-GR" altLang="el-GR" u="sng">
                <a:sym typeface="Wingdings" panose="05000000000000000000" pitchFamily="2" charset="2"/>
              </a:rPr>
              <a:t>π.χ. διοξείδιο του αζώτου)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Προσβάλλει τα μάτια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Αναπνευστικές επιπλοκές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(Ηλιακό φως) </a:t>
            </a:r>
            <a:r>
              <a:rPr lang="en-US" altLang="el-GR">
                <a:sym typeface="Wingdings" panose="05000000000000000000" pitchFamily="2" charset="2"/>
              </a:rPr>
              <a:t>NO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 NO + O</a:t>
            </a:r>
            <a:endParaRPr lang="el-GR" altLang="el-GR">
              <a:sym typeface="Wingdings" panose="05000000000000000000" pitchFamily="2" charset="2"/>
            </a:endParaRPr>
          </a:p>
          <a:p>
            <a:r>
              <a:rPr lang="el-GR" altLang="el-GR" u="sng">
                <a:sym typeface="Wingdings" panose="05000000000000000000" pitchFamily="2" charset="2"/>
              </a:rPr>
              <a:t>ΟΖΟΝ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Ο + </a:t>
            </a:r>
            <a:r>
              <a:rPr lang="en-US" altLang="el-GR">
                <a:sym typeface="Wingdings" panose="05000000000000000000" pitchFamily="2" charset="2"/>
              </a:rPr>
              <a:t>O</a:t>
            </a:r>
            <a:r>
              <a:rPr lang="en-US" altLang="el-GR" baseline="-25000">
                <a:sym typeface="Wingdings" panose="05000000000000000000" pitchFamily="2" charset="2"/>
              </a:rPr>
              <a:t>2</a:t>
            </a:r>
            <a:r>
              <a:rPr lang="en-US" altLang="el-GR">
                <a:sym typeface="Wingdings" panose="05000000000000000000" pitchFamily="2" charset="2"/>
              </a:rPr>
              <a:t>  O</a:t>
            </a:r>
            <a:r>
              <a:rPr lang="en-US" altLang="el-GR" baseline="-25000">
                <a:sym typeface="Wingdings" panose="05000000000000000000" pitchFamily="2" charset="2"/>
              </a:rPr>
              <a:t>3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Ρύπος στην τροπόσφαιρα (&lt;10 </a:t>
            </a:r>
            <a:r>
              <a:rPr lang="en-US" altLang="el-GR">
                <a:sym typeface="Wingdings" panose="05000000000000000000" pitchFamily="2" charset="2"/>
              </a:rPr>
              <a:t>km)</a:t>
            </a:r>
            <a:endParaRPr lang="el-GR" altLang="el-GR">
              <a:sym typeface="Wingdings" panose="05000000000000000000" pitchFamily="2" charset="2"/>
            </a:endParaRP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Συμβάλλουν: </a:t>
            </a:r>
            <a:r>
              <a:rPr lang="en-US" altLang="el-GR">
                <a:sym typeface="Wingdings" panose="05000000000000000000" pitchFamily="2" charset="2"/>
              </a:rPr>
              <a:t>NO, </a:t>
            </a:r>
            <a:r>
              <a:rPr lang="el-GR" altLang="el-GR">
                <a:sym typeface="Wingdings" panose="05000000000000000000" pitchFamily="2" charset="2"/>
              </a:rPr>
              <a:t>οργανικές πτητικές ενώσεις, υψηλή ηλιοφάνεια &amp; θερμοκρασία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Ερεθισμός στα ζωτικά όργανα &amp; στα μάτια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Μαζί και τα </a:t>
            </a:r>
            <a:r>
              <a:rPr lang="en-US" altLang="el-GR">
                <a:sym typeface="Wingdings" panose="05000000000000000000" pitchFamily="2" charset="2"/>
              </a:rPr>
              <a:t>PANs</a:t>
            </a:r>
            <a:endParaRPr lang="el-GR" altLang="el-GR">
              <a:sym typeface="Wingdings" panose="05000000000000000000" pitchFamily="2" charset="2"/>
            </a:endParaRPr>
          </a:p>
          <a:p>
            <a:pPr lvl="1"/>
            <a:r>
              <a:rPr lang="es-ES" altLang="el-GR">
                <a:sym typeface="Wingdings" panose="05000000000000000000" pitchFamily="2" charset="2"/>
              </a:rPr>
              <a:t>Los Angeles </a:t>
            </a:r>
            <a:r>
              <a:rPr lang="en-US" altLang="el-GR">
                <a:sym typeface="Wingdings" panose="05000000000000000000" pitchFamily="2" charset="2"/>
              </a:rPr>
              <a:t>&amp; </a:t>
            </a:r>
            <a:r>
              <a:rPr lang="el-GR" altLang="el-GR">
                <a:sym typeface="Wingdings" panose="05000000000000000000" pitchFamily="2" charset="2"/>
              </a:rPr>
              <a:t>Αθήνα  «πόλεις μοντέλα» φωτοχημικής ρύπανσης (ΓΙΑΤΙ;)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AB4DA3A9-A2A5-4C88-90A9-249C3D4E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Φωτοχημική ρύπανση</a:t>
            </a:r>
          </a:p>
        </p:txBody>
      </p:sp>
      <p:pic>
        <p:nvPicPr>
          <p:cNvPr id="91138" name="Picture 2" descr="http://t0.gstatic.com/images?q=tbn:ANd9GcS1lwnvQcTQ0vo8x-PSzv6_RSiAYHz7RZZbOGwA0HpSJK_1LQmA">
            <a:extLst>
              <a:ext uri="{FF2B5EF4-FFF2-40B4-BE49-F238E27FC236}">
                <a16:creationId xmlns:a16="http://schemas.microsoft.com/office/drawing/2014/main" id="{5502EA42-8170-480D-8E70-F543AF09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76475"/>
            <a:ext cx="3554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B4B182C-A779-453D-BF48-10EAEDA22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«Μαύρος χρυσός»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Υγρό ορυκτό με εκατοντάδες ουσίες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Πλειοψηφία </a:t>
            </a:r>
            <a:r>
              <a:rPr lang="el-GR" dirty="0">
                <a:sym typeface="Wingdings" pitchFamily="2" charset="2"/>
              </a:rPr>
              <a:t> υγροί υδρογονάνθρακες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Διαλυμένοι στερεοί &amp; αέριοι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Διαλυμένες μικρές ποσότητες άλλων στοιχείων (</a:t>
            </a:r>
            <a:r>
              <a:rPr lang="en-US" dirty="0">
                <a:sym typeface="Wingdings" pitchFamily="2" charset="2"/>
              </a:rPr>
              <a:t>S, N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, 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)</a:t>
            </a:r>
            <a:endParaRPr lang="el-GR" dirty="0"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Υδρογονάνθρακες: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dirty="0" err="1">
                <a:sym typeface="Wingdings" pitchFamily="2" charset="2"/>
              </a:rPr>
              <a:t>Άκυκλοι</a:t>
            </a:r>
            <a:r>
              <a:rPr lang="el-GR" dirty="0">
                <a:sym typeface="Wingdings" pitchFamily="2" charset="2"/>
              </a:rPr>
              <a:t> κορεσμένοι  </a:t>
            </a:r>
            <a:r>
              <a:rPr lang="el-GR" dirty="0" err="1">
                <a:sym typeface="Wingdings" pitchFamily="2" charset="2"/>
              </a:rPr>
              <a:t>αλκάνια</a:t>
            </a:r>
            <a:endParaRPr lang="el-GR" dirty="0">
              <a:sym typeface="Wingdings" pitchFamily="2" charset="2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dirty="0">
                <a:sym typeface="Wingdings" pitchFamily="2" charset="2"/>
              </a:rPr>
              <a:t>Κυκλικοί κορεσμένοι  </a:t>
            </a:r>
            <a:r>
              <a:rPr lang="el-GR" dirty="0" err="1">
                <a:sym typeface="Wingdings" pitchFamily="2" charset="2"/>
              </a:rPr>
              <a:t>κυκλοαλκάνια</a:t>
            </a:r>
            <a:endParaRPr lang="el-GR" dirty="0">
              <a:sym typeface="Wingdings" pitchFamily="2" charset="2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dirty="0"/>
              <a:t>Αρωματικοί </a:t>
            </a:r>
            <a:r>
              <a:rPr lang="el-GR" dirty="0">
                <a:sym typeface="Wingdings" pitchFamily="2" charset="2"/>
              </a:rPr>
              <a:t> βενζόλιο &amp; παράγωγα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ym typeface="Wingdings" pitchFamily="2" charset="2"/>
              </a:rPr>
              <a:t>Περιεκτικότητα ποικίλλει (?)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8236FCB9-97B8-4937-ACBF-5F7CB351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Πετρέλαιο</a:t>
            </a:r>
          </a:p>
        </p:txBody>
      </p:sp>
      <p:pic>
        <p:nvPicPr>
          <p:cNvPr id="13316" name="Picture 2" descr="http://t1.gstatic.com/images?q=tbn:ANd9GcT--lynFX_QtcqFeb6GdTkns8QEt8hvCJUJxEjqjTGJtQAw_-8-">
            <a:extLst>
              <a:ext uri="{FF2B5EF4-FFF2-40B4-BE49-F238E27FC236}">
                <a16:creationId xmlns:a16="http://schemas.microsoft.com/office/drawing/2014/main" id="{F13F86BB-04C6-424F-8A77-3F1C29EF9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821363"/>
            <a:ext cx="10080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t1.gstatic.com/images?q=tbn:ANd9GcRMsZOjAGRGZ5D-Y7nGMYIS4ebK2ubI28_S1bC8leMNg7D1x6ie">
            <a:extLst>
              <a:ext uri="{FF2B5EF4-FFF2-40B4-BE49-F238E27FC236}">
                <a16:creationId xmlns:a16="http://schemas.microsoft.com/office/drawing/2014/main" id="{6D2A45A1-5F2E-4F80-8A71-2714561A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42000"/>
            <a:ext cx="18367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physics4u.files.wordpress.com/2011/11/mosaicringedaromaticmolecule.jpg?w=304&amp;h=240">
            <a:extLst>
              <a:ext uri="{FF2B5EF4-FFF2-40B4-BE49-F238E27FC236}">
                <a16:creationId xmlns:a16="http://schemas.microsoft.com/office/drawing/2014/main" id="{DA3FBEA8-7256-4386-B539-255ABF20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535613"/>
            <a:ext cx="16748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5A9DC1E1-82FB-4D91-ADC7-89F2C6BF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5376862"/>
          </a:xfrm>
        </p:spPr>
        <p:txBody>
          <a:bodyPr/>
          <a:lstStyle/>
          <a:p>
            <a:r>
              <a:rPr lang="el-GR" altLang="el-GR"/>
              <a:t>Απαραίτητο στη στρατόσφαιρα (</a:t>
            </a:r>
            <a:r>
              <a:rPr lang="en-US" altLang="el-GR"/>
              <a:t>20-25 km)</a:t>
            </a:r>
            <a:endParaRPr lang="el-GR" altLang="el-GR"/>
          </a:p>
          <a:p>
            <a:r>
              <a:rPr lang="el-GR" altLang="el-GR"/>
              <a:t>Προστασία από </a:t>
            </a:r>
            <a:r>
              <a:rPr lang="en-US" altLang="el-GR"/>
              <a:t>UV </a:t>
            </a:r>
            <a:r>
              <a:rPr lang="en-US" altLang="el-GR">
                <a:sym typeface="Wingdings" panose="05000000000000000000" pitchFamily="2" charset="2"/>
              </a:rPr>
              <a:t></a:t>
            </a:r>
            <a:r>
              <a:rPr lang="en-US" altLang="el-GR"/>
              <a:t> UVB</a:t>
            </a:r>
          </a:p>
          <a:p>
            <a:pPr lvl="1"/>
            <a:r>
              <a:rPr lang="el-GR" altLang="el-GR"/>
              <a:t>Καρκίνο δέρματος</a:t>
            </a:r>
          </a:p>
          <a:p>
            <a:pPr lvl="1"/>
            <a:r>
              <a:rPr lang="el-GR" altLang="el-GR"/>
              <a:t>Βλάβες στα μάτια</a:t>
            </a:r>
          </a:p>
          <a:p>
            <a:pPr lvl="1"/>
            <a:r>
              <a:rPr lang="el-GR" altLang="el-GR"/>
              <a:t>Προβλήματα στο ανοσοποιητικό σύστημα</a:t>
            </a:r>
          </a:p>
          <a:p>
            <a:pPr lvl="1"/>
            <a:r>
              <a:rPr lang="el-GR" altLang="el-GR"/>
              <a:t>Προβλήματα στα οικοσυστήματα &amp; τη γεωργία</a:t>
            </a:r>
          </a:p>
          <a:p>
            <a:r>
              <a:rPr lang="el-GR" altLang="el-GR"/>
              <a:t>Διασπάται απορροφώντας </a:t>
            </a:r>
            <a:r>
              <a:rPr lang="en-US" altLang="el-GR"/>
              <a:t>UV</a:t>
            </a:r>
            <a:endParaRPr lang="el-GR" altLang="el-GR"/>
          </a:p>
          <a:p>
            <a:r>
              <a:rPr lang="el-GR" altLang="el-GR"/>
              <a:t>Χλώριο – Βρόμιο </a:t>
            </a:r>
            <a:r>
              <a:rPr lang="el-GR" altLang="el-GR">
                <a:sym typeface="Wingdings" panose="05000000000000000000" pitchFamily="2" charset="2"/>
              </a:rPr>
              <a:t> επιταχύνουν διάσπαση</a:t>
            </a:r>
          </a:p>
          <a:p>
            <a:r>
              <a:rPr lang="el-GR" altLang="el-GR">
                <a:sym typeface="Wingdings" panose="05000000000000000000" pitchFamily="2" charset="2"/>
              </a:rPr>
              <a:t>Χλωροφθοράνθρακες </a:t>
            </a:r>
            <a:r>
              <a:rPr lang="en-US" altLang="el-GR">
                <a:sym typeface="Wingdings" panose="05000000000000000000" pitchFamily="2" charset="2"/>
              </a:rPr>
              <a:t>(CFCs</a:t>
            </a:r>
            <a:r>
              <a:rPr lang="el-GR" altLang="el-GR">
                <a:sym typeface="Wingdings" panose="05000000000000000000" pitchFamily="2" charset="2"/>
              </a:rPr>
              <a:t>) [</a:t>
            </a:r>
            <a:r>
              <a:rPr lang="en-US" altLang="el-GR">
                <a:sym typeface="Wingdings" panose="05000000000000000000" pitchFamily="2" charset="2"/>
              </a:rPr>
              <a:t>Cl, F, C] </a:t>
            </a:r>
            <a:r>
              <a:rPr lang="el-GR" altLang="el-GR">
                <a:sym typeface="Wingdings" panose="05000000000000000000" pitchFamily="2" charset="2"/>
              </a:rPr>
              <a:t>(αδρανείς)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Προωθητικά σπρέι (αερόζόλ)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Ψυκτικά υγρά (ψυγεία, κλιματιστικά)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Διογκωτικά</a:t>
            </a:r>
          </a:p>
          <a:p>
            <a:pPr lvl="1"/>
            <a:r>
              <a:rPr lang="el-GR" altLang="el-GR">
                <a:sym typeface="Wingdings" panose="05000000000000000000" pitchFamily="2" charset="2"/>
              </a:rPr>
              <a:t>Διαλύτες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1092F94-DB94-456C-950E-A2BD268A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Όζον – Τρύπα του όζοντος</a:t>
            </a:r>
          </a:p>
        </p:txBody>
      </p:sp>
      <p:sp>
        <p:nvSpPr>
          <p:cNvPr id="59396" name="AutoShape 2" descr="data:image/jpeg;base64,/9j/4AAQSkZJRgABAQAAAQABAAD/2wCEAAkGBhQSEBQUExQUFRQUFxQVGBUYFxgWGBQYFxcXFRQXFBcYGychFxkjGRUUHy8gIycpLCwsFR4xNTAqNSYrLCkBCQoKDgwOGQ8PGCkkHiQsKjUyNTA1KS41LjY0NSkpNSkzMCw1KTU1NSo1Ly4pLC4sMC41KSs1Ky8pNSkpLCkqKf/AABEIAK0BIwMBIgACEQEDEQH/xAAcAAABBQEBAQAAAAAAAAAAAAAAAQMEBQYCBwj/xABSEAABAgMCCAYNCQQKAgMAAAABAAIDESEEMQUSQVFhcYGRBgehscHRExYiVGSDk6Oz0uHj8BQXIzI1QlJy8TNikqIVJDRDRFNjstPigsMIc8L/xAAZAQEAAwEBAAAAAAAAAAAAAAAAAQMEBQL/xAAeEQEAAwACAgMAAAAAAAAAAAAAAQIDBBExsRIhQf/aAAwDAQACEQMRAD8AzeEI0Z9ojStEbFbGiiTY724oD3TmcYAASAFaS0SVZDwnaQCBHjOFZExX42XLj1pOhzaFe4VsDezRe6ljRIl9x7omU6yv5SoNowU1x7ki7FFJyAmZz25J3oIUbCcYkTj2kSIB+mc0/wAGNI1OXJJRYuErQ0z7Pab5/tI12SYDiByhWj7K9uXGAk0gymaUdMif6KPaILIRHcuIJFzpA0BMpXy6UFbHwvGkS21WoC8O7PFldPFq6mWqj/0tahU2qOWmcvp4lM0pPE6XqyfY2upDGMDeHSa6+4Sya5qBaMFubitIDTKhdlndN07pk5EER+GrYBP5RaZaI0Rw0zk6ibHCK1Sn8qtHlonrJ4wSypxjLN0kXpmPY5zLZOy5uW7fJB1F4QWusrTaAaU7NElXNN08ybZwktRnO1WkH/7omfL3WtNOsuLOU5ykRKQ0iprrXMWtHTBlIGU5gCQoKyAAAlNBIfwhtYvtVp8tEmdI7qoXB4TWvJabT5aJ6yhPhDOM2XnkuHNNNWzYUE88JrX31aPLRPWSds1r76tHlonrKAW0mPjqXBCCzPCe199Wny0T1knbPa++rR5aJ6yrSEiCz7Z7X31aPLRPWR2z2vvq0eWiesqxCCz7Z7X31aPLRPWR2z2vvq0eWiesqxCCz7Z7X31aPLRPWR2z2vvq0eWiesqxCCz7Z7X31aPLRPWR2z2vvq0eWiesqxCCz7Z7X31aPLRPWR2z2vvq0eWiesqxCCz7Z7X31aPLRPWR2z2vvq0eWiesqxCCz7Z7X31aPLRPWR2z2vvq0eWiesqxCCz7Z7X31aPLRPWR2z2vvq0eWiesqxCCz7Z7X31aPLRPWR2z2vvq0eWiesqxCCz7Z7X31aPLRPWR2z2vvq0eWiesqxCD3fi/t0R+DoDnxHuceyzc5xcTKK8CZJzAITHFv9mWfxvpoiEDWEcGl0SIZ/3jzItEh3TtNRdlGpV4spn9XEGgEDfU3aVZW10or6OnjxKGgPdFRy4ToJ57hI6C0jlQQIhdOoDqZyJ5J5dKa+irUslcZTb/AAu1Ka+BO+ecGUyLsuVNts8watO0g7jeEEc2Vrg7uWxAJSBronI3VrS5Q/kZo0ASBuMjIapVrqU+JZiHd0JGug8wmnXYzHczZ4wzSIIpsQUdqggtLRQiUjQCYyUvoToUf+jcYGbZnOL56SJ8yvhDb3UiW9Gggz0ZEy+ygjuXVzg1OecpiuoIMxFguaSM4yyBukJ0k5Q48HJiyl+EU14pnPYtW+G9ok6RuqQ1w2GUsl9VHjYLa65pz81+dBlItly4k55qDSAJ0yUTAZKcp5jORyzu3LUxMF3gAVkMUmR0yBHTkVbbME4pIAc2s5dRGrSgpYsA5rxk0CtNGhMkZ1a/JSLwSM5OzXem4tnH63iWyfOgrXBIVLMEVN0qTob9GwpiM2R0fGRA3JEkEIKBEJZJEAhCEAhCEAhCEAhCEAhCEAhCEAhCEAhCEHuHFv8AZln8b6aIhHFv9mWfxvpoiEHFrxjFiAOve+k/3jkKjPbOIZtMxlIlm03XqbhOH9M+od3T6Su7o5RlqokJoJqHU10yDIgXGAMqUN+Wd980/DYcmTUZzyz25lHMANvOwDfUlOYgIoJ5J40tgzIOcR85Bzi3K2QI5EMZWXcyMpUxa5cmRPQzW4gyuFd8iZpXyIrXOCC3logjus4JnIDTIm7UAmjBGQVnOl1NalCzNdPF7mlJycKZpVXAsxqJyOeWXdIbkEFzgTJxBnpDSNEimXQwCSZgGVZGt+VvtU90JxEiA6/KCehRhS9pb07phA0+C1x7kimQg3aTIGetQ41hcMjg3JKbmnTdJW7ai6eiQGuZl0JLvu4pF8jLpvQUL8FhwvnK4zr8bQoFowURdUH4z6ritM6GCAa0umJ6bx7Vw6wh1ZgfzA68qDG2jBhJnMzOkz1ydcq6PYXihuv0ezkW9iWR4FzTqqOWqhPs4N7cV2cDqmgw8SEBo03g7Uy6Ec3x1LW2jBjTMtmCbyJkbWnKq2LgstnXXSYOsGnMUFC4EJCFZxLDnEpzqLtxuUSLZi3SEEZKQlc1coBCEIBCEIBCEIBCEIBCEIBCEIBCEIPcOLf7Ms/jfTREI4t/syz+N9NEQgbt0bFjRO5+++78x0oZapXgzNx6ykt5nFiTnR78kvvGSZDgDol+KiCU9+ep0z5imIMLJ1dBSiKALwdhptSsJlPd8FB3FgAn61QcvJcOlLGDm3EXVM79iYil1ZAVOcCvIgtcDcPjeg7McSunuRDijIXDZPZJwKVsXOBP4yBK198pjOJBBzFig/e3jpHUkhSlUz1GfJRdit7TuCT5ILweQnlCBOwidzhsn0pWWYfiB0EYvMuw8CnL+q6daTL6x3oIosxnMNcJZWyPtXbSM9dIlyifKujEE7hrMuROg0ynaTyEoGm3UkdkzvHUmHWZtcmruuQ+xTWw5ZCNdeSi7c0EZ9lEFHGsWhjxo7kpj5Kydzm7Kb1oDCDs3xoKbNmGXm/VBnImDGP/AAz0UPQq+0cGSZlkjqv3ZVs22HQHDZzhNRbA3S06ZOG7JuQeb2rA5AILJHRT+U5VTx7IW39S9cj2GbZUcNNeeoVVaeDjHtNHD+YfG5B5gha63cDz92uqvtCorZgZzMh0z6+uSCuQlc0ihEkiAQhCAQhCAQhCAQhCAQhCD3Di3+zLP4300RCOLf7Ms/jfTREIO7ZDPZYkh992XSUxFhuEsZo21PIu8IEdkiD99+f8RzKGQdew05UEtsTNTVMc6BBnSc9vRJRmTvmaaSpDbS4D2goHDCpd8bk01jZ3CfL7VwbQTn51y2Lrlrkg7MQZjyFKx7dWsX70lDeRvXFAaE7EDrYwvBlqkJLrsbie5NNJE9s0yYoznegSJoXS0TKBxzHA3cglyJwRDKUmnRPrXIJnllkTgcR01AQNdjE5mmojrSmGzMdwPOU46Lq216VyIwyt2ifWgQsDfqkgaupJ2Yz+tP40pXxWn7p+NqG4srjtl1oHOznKRtXbYv7rdYmOYqMcU3tO8dSVmJ+9vCCc2K32X84T4Y0isvjUq1wzTTkGHpG+SCQ+zMOfZX2rn5Lmdv8AauhAJGfaFwGEGhO8daB/+iC8VE9RHSmI/BcPHdA7RPrU2C9wv6PapkG1kXOGqqDC4U4ug+eKAdWRY/CvACPCmQ0mWjmzr3ez2wk1xTrVpAewiTmtlmmOZB8nxoDmGTgQdKbX1dbuL+wWxpx4QBOUSBGqpXnvCT/45PE3WKO0/wCnFm3+F7Z8o2oPE0LaWHi/jQYkZlts8RhYwPEz3J7oNOK9pk68XEp6BwUs7x9VzTWocemaqvrWs9S15cO+tflXphULQcKuDAsnY3NeXNiY14ALS3Fyi+eNmyLPr3W0WjuFGmdsrTS3mAhCF6VhCEIPcOLf7Ms/jfTREI4t/syz+N9NEQg4whaPpYgAue/P+IpkE6tEyJbkYRjnssQU/aPzfiOhR+ym6bRsHUUDxJzpWRNv/kmWP3n4zLoRCJyI1UnzIO3uAuB5U12atRTWkFprIkyyyKZfI/r7UEkOnkaNqUO0Dl61HcW5OfqTRdml8aygsmtnkHL1pTjC6XKoAxpZtychOyX7T0IJHyo5S3UZlOC0UrLYHKMIZz8/WhrZVmORA86MT8daUPp9aWhNGK3P/t6k0+OMmMdo6ED/AGZ2cpDEJzqOLUfw7yetOtik5B8bEDoJ07041pOU71GxCfYF0GSz8ntQTms+J+xdtgnOOVR4LswPKnXRpZOXqQS4dMvInQB8AKqMYlOMjS9n6TQWeK3XsCksgz0blUttdabpk9K6fhhjPrPGoS6JoNDAgDOeTqVrZoI+COpeeWvh7DhCYA1uKzeFeNiK6YYTLcOtB79BiwIbcaI9rQKzLgshwm4+bDZptgB1piCdGkNYDpeZ8gK+f8K8KLRaKRIjsX8IMhtAvVUAg9YhcZVrwm209mLGwwIYZCYJNbMvMyTVzpNAJJ1AKPYPjeVjeDVptID4dngOil+K5wax7nANmATi3NqalaqyRYgaQGgxQyYhiZLomVgkVi3paZmXe4G2dc4j9jvtD4xh9DA/M/8A2tWCWi4S4cjR2thxYPYzDcTc4GolIg6lnyw5itGNZrSIlzebrXXab18fXpyhCFaxhCEIPcOLf7Ms/jfTREI4t/syz+N9NEQgr8JRj2aLOY7t+b8RzlRnRDnG0IwlaCI8WX+ZE/3nMmTjTyA5RIoHHxCTeTqB6krGzFadO9Mlzp1J34vOkc8nINrupB3j30O9LCiOB07FEOOMtT+Y9SUY0j3VdAHWUEhznT0670F7vZVR2Ch+tNLMyuAGkyQSm2g5xyDnTjY5GX+YdSgt17rkj3N/Gye3mCCwNrGUjn6ECPM/WA1BVrbQBlJOgHkuXQtIzFBOiWgZXE7uspo2uWQ7ZBRYtonn2FI1+cDaUEsWo5PjUu4dpOWm0BQw8EVIGkCabdaRKQG1x6EFoLSc/OUnyo3CfIFVfLhnJ1XKO7CGYTQXbopykb+i9KIoy11lZ04TNa7qBR4uFaVdsHT8FBq3YSa0XjdPn6lDi4baKmutY60YZJu5+nqVfHwg5153daDVYQ4YyGKJagPjlWetXCCI6cqTy3n2KsJSIO3xSTMkk5yuEL3Di/4osSC2LaW/SvE8UifYwbh+aV+5BluJ2LBZFimPZ2xmkNljNhEi+jDFcNoGZb7hJhuyBsoeDZO/EYdkI/ljT5FPt3AKGwTaANklkcMYMxLyTrJQZi24UdjHFguZP8Ia3/a5c2a0iYnDdP8AMPXTloYAmA1R0ltMAYUsA/tFiLzn7l3PFCv7ThPA+L3Ngxj+WGJaz2ReawrMTnU2Hg9xz8qlCk4wYsJ7miBZhDqTNonS7FMnOy12rFkL1X+hTmO5UXCPgqXNLmt7sfzaEGGQlISIPcOLf7Ms/jfTREI4t/syz+N9NEQgp8JwJx4pn/eRMoH3iq6JFrVwG8zVjhMfTRZzP0kTKPxFVMQAaNFSUAYwNwnpJpuCchNrXLkE6b6KI2PKcuvkXeMfwiWczHSgkxY4GYVvLgTsouDajpOw86Ya+hkQ3PISOwhNPdPK4jST1oJbotAQQNB6wuIdqNSDuaeQklNw4uKKEAnQTymibiRgKmZ2zl1b0DrogN8ydJHMJJBHzA7BLl9qjRLQZUbLTIc5TQtLiJmuv2mSCdDiHYMn6JXxgBXdOir4tvpffmCj/LQDdM6TM9aCzdbx+gpypttryyA1qvGEDK4DUa8ibdah96Q0XT2CpQWb7d+9uHWoz7fpE9ILjrCq4+EWi746eZRImECRSmoDlQWkS2k5druodajvwjK4k8n68qrezHauHOQTYtvJ+KbFFixycvUmkIFJSIQgEIUj+j4lJscJiYmMWYzid4QaTitwK204UgNfVjD2Vwz4kiB/EWr6xgykvnzin4Puscd8e1Qo7SW4jA2E54kSHFxc0EZAL869g7crK0SLojdcN46EFlhiOA0ryjhTbQXGUlp8N8KbLEBDYx/hK8+wsWOJlEnyKEqOO+ZUiyWaZTBs8jep1jtTWETUoabAvB/HIotzg3gY2VQsVgjhlAhSnjUWqsvGtYxfj7kGiHBOHK5VOF+CLC0yC5PG5Yv9T+H2qHbONGzOBDWRTsQeA8PMDfJrY9oud3Y2zB5RPas6vRuMKzPtsRkSDCidzMEFjqg1BnKX6rCWjBcVhk5hvlSvMg9l4t/syz+N9NEQji4+zIHjfTREIM3hi1kR418hFi3ilHuFAOdVjYnPnv6VK4QPJtEYEyAixZfxmqqDFcLhjVvu5XIJQjyyHYJcpyLlx7qefLPJsmo5jUrXbOuSgv2LjHbLLPTQbr0EgxznAlqHLeuIloF5JJ1G/Wb0w58qASNLxTr5Ey6LWTcXUGmqCaRK+k9+6fQmnRmNyk3SuEs81CixcWh3ZkzEjCV3t2/ogsH4QJuA0Tvy1qo0a1Sq86ZTqoD7SQAPjkTJfp3IJ8e2ZmjVI8puUeJaJirv/EU+NyiuipslA++1nJT4z38yYLilaaZEhQE0TSIQCEIQCEIQCEIQC9f4H8OIossISmGjFkXTHc9zcQRkuXkC3XBU/wBWbrdzlBv4vDuVeww55xDhz34qr7XxhON3c6gBzFUEZVtpQWVu4WF17uX2qmi8IAT9ZQbQFXxBVBfMws3K4KZZ8LQ8pO53QsxDUyEg2dlwzZwRjF2wROhXlj4RWMX9l3xh/wDpedw1NgoPVrDh6yFsx/NHLDufFBU93CCxj/LPjg/miFeTwVIag2tt4YWOZHyRj5ZS2G4bJklZ/DPDdghuMOzQ2ANJoGi4fuhVDlWYX/YxPyu5kG54vImNg2Cc5jHfGiFC44t/syz+N9NEQgxeHogEePeT2aLlnLu3ZuZVTmuNQANJrPlVjhiO35RaJzH00YFzpC6I8SEtSp32gD6s+UzQK4yE5l2iY20TTngCda5L9gA6SosSM7upm8gSkDShpRNdkInIVyiR2ab0Epz9Ep57toB6U06OBQE1zHFA3JgumJkjVOpzSFyZxq800DsQgHIBmBxjvmkETVtTR0n2Llw3IHHi+l3wNiZSkpECzQSkQgEIQgEIQgEIQgEIQgEIQgFuOCv9mbrdzrDrb8Fj/Vh+Z3OgsoxVdaVYRVW2goKu0qA9T7Sq96DuGpcJRIalwkE2EpkFQoSmwigmwlJaVFhFSWoOXlVmFv2MT8juZWT1X4TH0T/yu5kG14t/syz+N9NEQji3+zLP4300RCDzjDrj8pj3f2i0VvMuyuunQKtIr9YG/SQKU9mhejYW4snRY0V3ykAPiRHy7DdjOc6UxEE775KGeKM99+ZO79qg89jyvv0m7PIBRnuNxJ1HJsXpTuKNxFbZ5n3iaPE34X5n3iDzfGSuAkDPKRLp1L0g8TnhfmPeJPmZ8L8z7xB5quiM56dK9I+ZrwvzPvEfM14X5n3iDzRC9L+ZrwvzPvEfM14X5n3iDzRC9L+ZrwvzPvEfM14X5n3iDzRC9L+ZrwvzPvEfM14X5n3iDzRC9L+ZrwvzPvEfM14X5n3iDzRC9L+ZrwvzPvEfM14X5n3iDzRC9L+ZrwvzPvEfM14X5n3iDzRC9L+ZrwvzPvEfM14X5n3iDzRbXgqf6sPzO51bfM14X5n3iusEcXJgw8T5QHd0a9ilfL/UQUMYqutC3MTgKT/fjyf/AHUSPxcuM5WgDxRP/sQeeWhQXr0WJxXOP+Kb5A/8qZPFIe+h5H3qDBQypcJbMcUpH+KHkPepxvFY7vpvkD/yoMpCUyEtLD4s3D/Et8if+VSYfF4R/iB5L3iDPQlIC0MPgGR/fjyf/dODgSf87zf/AHQZhygYS/Zv/K7mW2dwIP8AnDyf/dRrXxfFzXDs4EwR+y94gf4t/syz+N9NEQrzgrwY+TWSHB7Jj4mP3WLizxnuddjGV+dKg//Z">
            <a:extLst>
              <a:ext uri="{FF2B5EF4-FFF2-40B4-BE49-F238E27FC236}">
                <a16:creationId xmlns:a16="http://schemas.microsoft.com/office/drawing/2014/main" id="{67A2DCDA-9BBD-4C7E-AE33-B1258B0A0E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pic>
        <p:nvPicPr>
          <p:cNvPr id="92163" name="Picture 3">
            <a:extLst>
              <a:ext uri="{FF2B5EF4-FFF2-40B4-BE49-F238E27FC236}">
                <a16:creationId xmlns:a16="http://schemas.microsoft.com/office/drawing/2014/main" id="{D52E6E60-C464-4B36-83F1-69938FF2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045200"/>
            <a:ext cx="13858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 descr="http://t3.gstatic.com/images?q=tbn:ANd9GcTH8qsiwxfmyoxk-kUUjf1z2clJv5EAkQaiLs3NvmFRG5vnz-a5">
            <a:extLst>
              <a:ext uri="{FF2B5EF4-FFF2-40B4-BE49-F238E27FC236}">
                <a16:creationId xmlns:a16="http://schemas.microsoft.com/office/drawing/2014/main" id="{D4085343-4685-4507-9961-BF160795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76925"/>
            <a:ext cx="123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http://t0.gstatic.com/images?q=tbn:ANd9GcSJn1YaBN9JJXAnEOQHl2MNjyRe4lWxvgBvZ-t7mt2z-5bKk0oqGQ">
            <a:extLst>
              <a:ext uri="{FF2B5EF4-FFF2-40B4-BE49-F238E27FC236}">
                <a16:creationId xmlns:a16="http://schemas.microsoft.com/office/drawing/2014/main" id="{130694A0-32EF-41A0-89AA-AC9AE5C7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5637213"/>
            <a:ext cx="152241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E47B296-7017-4075-98E3-93B211CD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3" y="1268413"/>
            <a:ext cx="8686801" cy="45259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  <a:defRPr/>
            </a:pPr>
            <a:r>
              <a:rPr lang="el-GR" dirty="0"/>
              <a:t>Αέριοι </a:t>
            </a:r>
            <a:r>
              <a:rPr lang="en-US" dirty="0"/>
              <a:t>CFCs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s-ES" dirty="0">
                <a:sym typeface="Wingdings" pitchFamily="2" charset="2"/>
              </a:rPr>
              <a:t>UV </a:t>
            </a:r>
            <a:r>
              <a:rPr lang="el-GR" dirty="0">
                <a:sym typeface="Wingdings" pitchFamily="2" charset="2"/>
              </a:rPr>
              <a:t> ρίζες </a:t>
            </a:r>
            <a:r>
              <a:rPr lang="es-ES" dirty="0">
                <a:sym typeface="Wingdings" pitchFamily="2" charset="2"/>
              </a:rPr>
              <a:t>Cl</a:t>
            </a:r>
            <a:endParaRPr lang="el-GR" dirty="0">
              <a:sym typeface="Wingdings" pitchFamily="2" charset="2"/>
            </a:endParaRPr>
          </a:p>
          <a:p>
            <a:pPr marL="708025" lvl="1" indent="-342900">
              <a:defRPr/>
            </a:pPr>
            <a:r>
              <a:rPr lang="en-US" dirty="0"/>
              <a:t>CCl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pt-BR" dirty="0"/>
              <a:t>→ </a:t>
            </a:r>
            <a:r>
              <a:rPr lang="en-US" dirty="0"/>
              <a:t>CClF</a:t>
            </a:r>
            <a:r>
              <a:rPr lang="en-US" baseline="-25000" dirty="0"/>
              <a:t>2</a:t>
            </a:r>
            <a:r>
              <a:rPr lang="en-US" dirty="0"/>
              <a:t> + </a:t>
            </a:r>
            <a:r>
              <a:rPr lang="en-US" dirty="0" err="1"/>
              <a:t>Cl</a:t>
            </a:r>
            <a:r>
              <a:rPr lang="en-US" b="1" dirty="0"/>
              <a:t>•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Ρίζες </a:t>
            </a:r>
            <a:r>
              <a:rPr lang="es-ES" dirty="0">
                <a:sym typeface="Wingdings" pitchFamily="2" charset="2"/>
              </a:rPr>
              <a:t>Cl</a:t>
            </a:r>
            <a:r>
              <a:rPr lang="el-GR" dirty="0">
                <a:sym typeface="Wingdings" pitchFamily="2" charset="2"/>
              </a:rPr>
              <a:t> + 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pt-BR" dirty="0"/>
              <a:t>O</a:t>
            </a:r>
            <a:r>
              <a:rPr lang="pt-BR" baseline="-25000" dirty="0"/>
              <a:t>2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l-GR" dirty="0">
                <a:sym typeface="Wingdings" pitchFamily="2" charset="2"/>
              </a:rPr>
              <a:t>ρίζες </a:t>
            </a:r>
            <a:r>
              <a:rPr lang="en-US" dirty="0" err="1">
                <a:sym typeface="Wingdings" pitchFamily="2" charset="2"/>
              </a:rPr>
              <a:t>ClO</a:t>
            </a:r>
            <a:endParaRPr lang="en-US" dirty="0">
              <a:sym typeface="Wingdings" pitchFamily="2" charset="2"/>
            </a:endParaRPr>
          </a:p>
          <a:p>
            <a:pPr marL="708025" lvl="1" indent="-342900">
              <a:defRPr/>
            </a:pPr>
            <a:r>
              <a:rPr lang="pt-BR" dirty="0"/>
              <a:t>Cl• + O</a:t>
            </a:r>
            <a:r>
              <a:rPr lang="pt-BR" baseline="-25000" dirty="0"/>
              <a:t>3</a:t>
            </a:r>
            <a:r>
              <a:rPr lang="pt-BR" dirty="0"/>
              <a:t> → O</a:t>
            </a:r>
            <a:r>
              <a:rPr lang="pt-BR" baseline="-25000" dirty="0"/>
              <a:t>2</a:t>
            </a:r>
            <a:r>
              <a:rPr lang="pt-BR" dirty="0"/>
              <a:t> + ClO•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Ρίζες </a:t>
            </a:r>
            <a:r>
              <a:rPr lang="en-US" dirty="0" err="1">
                <a:sym typeface="Wingdings" pitchFamily="2" charset="2"/>
              </a:rPr>
              <a:t>ClO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l-GR" dirty="0">
                <a:sym typeface="Wingdings" pitchFamily="2" charset="2"/>
              </a:rPr>
              <a:t>ρίζες Ο  </a:t>
            </a:r>
            <a:r>
              <a:rPr lang="pt-BR" dirty="0"/>
              <a:t>O</a:t>
            </a:r>
            <a:r>
              <a:rPr lang="pt-BR" baseline="-25000" dirty="0"/>
              <a:t>2</a:t>
            </a:r>
            <a:r>
              <a:rPr lang="el-GR" dirty="0">
                <a:sym typeface="Wingdings" pitchFamily="2" charset="2"/>
              </a:rPr>
              <a:t> + ρίζες </a:t>
            </a:r>
            <a:r>
              <a:rPr lang="en-US" dirty="0" err="1">
                <a:sym typeface="Wingdings" pitchFamily="2" charset="2"/>
              </a:rPr>
              <a:t>Cl</a:t>
            </a:r>
            <a:endParaRPr lang="en-US" dirty="0">
              <a:sym typeface="Wingdings" pitchFamily="2" charset="2"/>
            </a:endParaRPr>
          </a:p>
          <a:p>
            <a:pPr lvl="1">
              <a:defRPr/>
            </a:pPr>
            <a:r>
              <a:rPr lang="pt-BR" dirty="0"/>
              <a:t>ClO• + O• → Cl• + O</a:t>
            </a:r>
            <a:r>
              <a:rPr lang="pt-BR" baseline="-25000" dirty="0"/>
              <a:t>2</a:t>
            </a:r>
            <a:endParaRPr lang="pt-BR" dirty="0"/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2 3  2  3 …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B54EA4B0-655F-4420-B34B-BD53BAB4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18909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Όζον – Τρύπα του όζοντος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B13DB444-01B3-48D0-96E9-9DC95D9F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04925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 descr="εικόνα">
            <a:extLst>
              <a:ext uri="{FF2B5EF4-FFF2-40B4-BE49-F238E27FC236}">
                <a16:creationId xmlns:a16="http://schemas.microsoft.com/office/drawing/2014/main" id="{127AAE8D-EEA5-4E0A-80CC-406955CE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341438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http://t3.gstatic.com/images?q=tbn:ANd9GcRTzb-you695awTsDPbdrJws51V6ihnjNXPVYkJh4EsaUs1W_P-">
            <a:extLst>
              <a:ext uri="{FF2B5EF4-FFF2-40B4-BE49-F238E27FC236}">
                <a16:creationId xmlns:a16="http://schemas.microsoft.com/office/drawing/2014/main" id="{4EAB1D0D-9F1D-4604-B8FE-975DDED1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7357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http://www.learner.org/courses/envsci/visual/img_lrg/ozone_depletion.jpg">
            <a:extLst>
              <a:ext uri="{FF2B5EF4-FFF2-40B4-BE49-F238E27FC236}">
                <a16:creationId xmlns:a16="http://schemas.microsoft.com/office/drawing/2014/main" id="{4826742C-2B74-421F-82F5-EB87141F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40163"/>
            <a:ext cx="53292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D9C0279A-3F9D-41CD-828D-199AA0242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>
                <a:sym typeface="Wingdings" panose="05000000000000000000" pitchFamily="2" charset="2"/>
              </a:rPr>
              <a:t>Κάθε </a:t>
            </a:r>
            <a:r>
              <a:rPr lang="pt-BR" altLang="el-GR"/>
              <a:t>Cl• </a:t>
            </a:r>
            <a:r>
              <a:rPr lang="el-GR" altLang="el-GR">
                <a:sym typeface="Wingdings" panose="05000000000000000000" pitchFamily="2" charset="2"/>
              </a:rPr>
              <a:t>καταστρέφει ~1000000 μόρια </a:t>
            </a:r>
            <a:r>
              <a:rPr lang="pt-BR" altLang="el-GR"/>
              <a:t>O</a:t>
            </a:r>
            <a:r>
              <a:rPr lang="pt-BR" altLang="el-GR" baseline="-25000"/>
              <a:t>3 </a:t>
            </a:r>
            <a:endParaRPr lang="el-GR" altLang="el-GR">
              <a:sym typeface="Wingdings" panose="05000000000000000000" pitchFamily="2" charset="2"/>
            </a:endParaRPr>
          </a:p>
          <a:p>
            <a:r>
              <a:rPr lang="el-GR" altLang="el-GR">
                <a:sym typeface="Wingdings" panose="05000000000000000000" pitchFamily="2" charset="2"/>
              </a:rPr>
              <a:t>Ελάττωση στιβάδας όζοντος  «τρύπα»</a:t>
            </a:r>
          </a:p>
          <a:p>
            <a:r>
              <a:rPr lang="en-US" altLang="el-GR">
                <a:sym typeface="Wingdings" panose="05000000000000000000" pitchFamily="2" charset="2"/>
              </a:rPr>
              <a:t>UV </a:t>
            </a:r>
            <a:r>
              <a:rPr lang="el-GR" altLang="el-GR">
                <a:sym typeface="Wingdings" panose="05000000000000000000" pitchFamily="2" charset="2"/>
              </a:rPr>
              <a:t>στη γη  προβλήματα</a:t>
            </a:r>
          </a:p>
          <a:p>
            <a:r>
              <a:rPr lang="el-GR" altLang="el-GR">
                <a:sym typeface="Wingdings" panose="05000000000000000000" pitchFamily="2" charset="2"/>
              </a:rPr>
              <a:t>Απόσυρση </a:t>
            </a:r>
            <a:r>
              <a:rPr lang="en-US" altLang="el-GR">
                <a:sym typeface="Wingdings" panose="05000000000000000000" pitchFamily="2" charset="2"/>
              </a:rPr>
              <a:t>CFCs</a:t>
            </a:r>
            <a:r>
              <a:rPr lang="el-GR" altLang="el-GR">
                <a:sym typeface="Wingdings" panose="05000000000000000000" pitchFamily="2" charset="2"/>
              </a:rPr>
              <a:t>  αντικατάσταση με </a:t>
            </a:r>
            <a:r>
              <a:rPr lang="en-US" altLang="el-GR">
                <a:sym typeface="Wingdings" panose="05000000000000000000" pitchFamily="2" charset="2"/>
              </a:rPr>
              <a:t>HFCs</a:t>
            </a:r>
            <a:r>
              <a:rPr lang="el-GR" altLang="el-GR">
                <a:sym typeface="Wingdings" panose="05000000000000000000" pitchFamily="2" charset="2"/>
              </a:rPr>
              <a:t> (υδροφθοράνθρακες)  ΑΡΓΗ ΑΠΟΚΑΤΑΣΤΑΣΗ</a:t>
            </a:r>
            <a:endParaRPr lang="en-US" altLang="el-GR">
              <a:sym typeface="Wingdings" panose="05000000000000000000" pitchFamily="2" charset="2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9D66A14E-FFFF-4FC7-AD38-4B42DCAC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Όζον – Τρύπα του όζοντος</a:t>
            </a:r>
          </a:p>
        </p:txBody>
      </p:sp>
      <p:pic>
        <p:nvPicPr>
          <p:cNvPr id="94210" name="Picture 2" descr="http://t2.gstatic.com/images?q=tbn:ANd9GcTWZOoc0M2hR47rtB1wB_mYROT5VgmqheNW8YZCLr15xa2_PHjT">
            <a:extLst>
              <a:ext uri="{FF2B5EF4-FFF2-40B4-BE49-F238E27FC236}">
                <a16:creationId xmlns:a16="http://schemas.microsoft.com/office/drawing/2014/main" id="{390393C3-C3FB-413D-BB97-DA948C25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13225"/>
            <a:ext cx="23034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585D954-0556-4D04-BC68-8FF07C30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r>
              <a:rPr lang="el-GR" altLang="el-GR"/>
              <a:t>Αέρια που επιτρέπουν τη διέλευση της προσπίπτουσας ηλιακής ακτινοβολίας, αλλά κατακρατούν την ανακλούμενη από τη γη:</a:t>
            </a:r>
            <a:r>
              <a:rPr lang="en-US" altLang="el-GR"/>
              <a:t> </a:t>
            </a:r>
            <a:r>
              <a:rPr lang="en-US" altLang="el-GR">
                <a:solidFill>
                  <a:srgbClr val="00B0F0"/>
                </a:solidFill>
              </a:rPr>
              <a:t>H</a:t>
            </a:r>
            <a:r>
              <a:rPr lang="en-US" altLang="el-GR" baseline="-25000">
                <a:solidFill>
                  <a:srgbClr val="00B0F0"/>
                </a:solidFill>
              </a:rPr>
              <a:t>2</a:t>
            </a:r>
            <a:r>
              <a:rPr lang="en-US" altLang="el-GR">
                <a:solidFill>
                  <a:srgbClr val="00B0F0"/>
                </a:solidFill>
              </a:rPr>
              <a:t>O - CO</a:t>
            </a:r>
            <a:r>
              <a:rPr lang="en-US" altLang="el-GR" baseline="-25000">
                <a:solidFill>
                  <a:srgbClr val="00B0F0"/>
                </a:solidFill>
              </a:rPr>
              <a:t>2</a:t>
            </a:r>
            <a:r>
              <a:rPr lang="en-US" altLang="el-GR">
                <a:solidFill>
                  <a:srgbClr val="00B0F0"/>
                </a:solidFill>
              </a:rPr>
              <a:t> - CH</a:t>
            </a:r>
            <a:r>
              <a:rPr lang="en-US" altLang="el-GR" baseline="-25000">
                <a:solidFill>
                  <a:srgbClr val="00B0F0"/>
                </a:solidFill>
              </a:rPr>
              <a:t>4</a:t>
            </a:r>
            <a:r>
              <a:rPr lang="en-US" altLang="el-GR">
                <a:solidFill>
                  <a:srgbClr val="00B0F0"/>
                </a:solidFill>
              </a:rPr>
              <a:t> – NO – CFCs</a:t>
            </a:r>
          </a:p>
          <a:p>
            <a:r>
              <a:rPr lang="el-GR" altLang="el-GR"/>
              <a:t>Φυσιολογικά: θερμοκρασία για τη ζωή</a:t>
            </a:r>
          </a:p>
          <a:p>
            <a:r>
              <a:rPr lang="el-GR" altLang="el-GR"/>
              <a:t>Αν δεν υπήρχε: δεκάδες βαθμοί χαμηλότερη</a:t>
            </a:r>
          </a:p>
          <a:p>
            <a:r>
              <a:rPr lang="el-GR" altLang="el-GR"/>
              <a:t>Ανθρώπινη δραστηριότητα </a:t>
            </a:r>
            <a:r>
              <a:rPr lang="el-GR" altLang="el-GR">
                <a:sym typeface="Wingdings" panose="05000000000000000000" pitchFamily="2" charset="2"/>
              </a:rPr>
              <a:t> έκλυση αερίων  αύξηση θερμοκρασίας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9C94FCCC-6F32-4134-B6F8-AB8ABD7C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Φαινόμενο του θερμοκηπίου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5D33BDBF-903A-432C-B3AE-C8169233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ΔΙΟΞΕΙΔΙΟ ΤΟΥ ΑΝΘΡΑΚΑ (50%)</a:t>
            </a:r>
          </a:p>
          <a:p>
            <a:pPr lvl="1"/>
            <a:r>
              <a:rPr lang="el-GR" altLang="el-GR"/>
              <a:t>Σε &lt;2 αιώνες οι άνθρωποι αύξησαν κατά 25%</a:t>
            </a:r>
          </a:p>
          <a:p>
            <a:pPr lvl="2"/>
            <a:r>
              <a:rPr lang="el-GR" altLang="el-GR"/>
              <a:t>Καύσιμα</a:t>
            </a:r>
          </a:p>
          <a:p>
            <a:pPr lvl="2"/>
            <a:r>
              <a:rPr lang="el-GR" altLang="el-GR"/>
              <a:t>Καταστροφή δασών</a:t>
            </a:r>
          </a:p>
          <a:p>
            <a:r>
              <a:rPr lang="el-GR" altLang="el-GR"/>
              <a:t>ΜΕΘΑΝΙΟ (18%)</a:t>
            </a:r>
          </a:p>
          <a:p>
            <a:pPr lvl="1"/>
            <a:r>
              <a:rPr lang="el-GR" altLang="el-GR"/>
              <a:t>1</a:t>
            </a:r>
            <a:r>
              <a:rPr lang="en-US" altLang="el-GR"/>
              <a:t>kg CH4 </a:t>
            </a:r>
            <a:r>
              <a:rPr lang="el-GR" altLang="el-GR"/>
              <a:t>απορροφά</a:t>
            </a:r>
            <a:r>
              <a:rPr lang="es-ES" altLang="el-GR"/>
              <a:t> 70 </a:t>
            </a:r>
            <a:r>
              <a:rPr lang="el-GR" altLang="el-GR"/>
              <a:t>φορές περισσότερη ενέργεια από 1</a:t>
            </a:r>
            <a:r>
              <a:rPr lang="en-US" altLang="el-GR"/>
              <a:t>kg</a:t>
            </a:r>
            <a:r>
              <a:rPr lang="el-GR" altLang="el-GR"/>
              <a:t> </a:t>
            </a:r>
            <a:r>
              <a:rPr lang="es-ES" altLang="el-GR"/>
              <a:t>CO2</a:t>
            </a:r>
          </a:p>
          <a:p>
            <a:r>
              <a:rPr lang="el-GR" altLang="el-GR"/>
              <a:t>ΧΛΩΡΟΦΘΟΡΑΝΘΡΑΚΕΣ (14-16%)</a:t>
            </a:r>
          </a:p>
          <a:p>
            <a:r>
              <a:rPr lang="el-GR" altLang="el-GR"/>
              <a:t>ΟΞΕΙΔΙΑ ΤΟΥ ΑΖΩΤΟΥ (8%)</a:t>
            </a:r>
          </a:p>
          <a:p>
            <a:r>
              <a:rPr lang="el-GR" altLang="el-GR"/>
              <a:t>ΟΖΟΝ (12%)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AB8D261-29DC-4D84-87B8-000CDDFC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Φαινόμενο του θερμοκηπίου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0B21079-187B-4D1C-9FB9-DBB6B178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Συνέπειες υπερθέρμανσης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/>
              <a:t>Μείωση αποθεμάτων νερού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/>
              <a:t>Απότομες μεταβολές θερμοκρασίας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/>
              <a:t>Υψηλές θερμοκρασίες καλοκαιριού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/>
              <a:t>Θαλάσσια ύδατα στον υπόγειο υδροφόρο ορίζοντα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l-GR" dirty="0"/>
              <a:t>Μετακινήσεις πληθυσμού &amp; αγαθών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91BF2BB-B7A2-49E5-8071-14B9FF36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Φαινόμενο του θερμοκηπίου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περιεχομένου 1">
            <a:extLst>
              <a:ext uri="{FF2B5EF4-FFF2-40B4-BE49-F238E27FC236}">
                <a16:creationId xmlns:a16="http://schemas.microsoft.com/office/drawing/2014/main" id="{9DD66E9C-6154-4B2C-B9C8-2EDC27DF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Διάφορες θεωρίες</a:t>
            </a:r>
          </a:p>
          <a:p>
            <a:pPr eaLnBrk="1" hangingPunct="1"/>
            <a:r>
              <a:rPr lang="el-GR" altLang="el-GR"/>
              <a:t>Επικρατέστερη: </a:t>
            </a:r>
            <a:r>
              <a:rPr lang="el-GR" altLang="el-GR" b="1" u="sng"/>
              <a:t>Φυτοζωική προέλευση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el-GR" altLang="el-GR"/>
              <a:t>Φυτικοί &amp; ζωικοί οργανισμοί (κυρίως πλαγκτόν) </a:t>
            </a:r>
            <a:r>
              <a:rPr lang="el-GR" altLang="el-GR" i="1"/>
              <a:t>πριν από εκατομμύρια χρόνια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el-GR" altLang="el-GR" i="1"/>
              <a:t>Καταπλακώθηκαν</a:t>
            </a:r>
            <a:r>
              <a:rPr lang="el-GR" altLang="el-GR"/>
              <a:t> σε αμμώδεις/αργιλώδεις εκτάσεις από νερό θαλασσών/λιμνών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el-GR" altLang="el-GR" b="1"/>
              <a:t>Πίεση</a:t>
            </a:r>
            <a:r>
              <a:rPr lang="el-GR" altLang="el-GR"/>
              <a:t> &amp; </a:t>
            </a:r>
            <a:r>
              <a:rPr lang="el-GR" altLang="el-GR" b="1"/>
              <a:t>υψηλές θερμοκρασίες </a:t>
            </a:r>
            <a:r>
              <a:rPr lang="el-GR" altLang="el-GR">
                <a:sym typeface="Wingdings" panose="05000000000000000000" pitchFamily="2" charset="2"/>
              </a:rPr>
              <a:t> Χημικές αντιδράσεις  Μίγμα ουσιών (Πετρέλαιο)</a:t>
            </a:r>
            <a:endParaRPr lang="el-GR" alt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76E382FA-5186-4F98-AF95-CD0E79C3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Σχηματισμός πετρελαίου</a:t>
            </a:r>
          </a:p>
        </p:txBody>
      </p:sp>
      <p:pic>
        <p:nvPicPr>
          <p:cNvPr id="14340" name="Picture 2" descr="http://t2.gstatic.com/images?q=tbn:ANd9GcQRbWEWF9UeF8lBpXP8e-LgP2HomVyjXmWLwe71Z_y_KXEXKKsq">
            <a:extLst>
              <a:ext uri="{FF2B5EF4-FFF2-40B4-BE49-F238E27FC236}">
                <a16:creationId xmlns:a16="http://schemas.microsoft.com/office/drawing/2014/main" id="{0CCD34D0-5F4F-4B39-9243-805DBF9A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14900"/>
            <a:ext cx="44481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t1.gstatic.com/images?q=tbn:ANd9GcToUQ4nKGn3KZ7ZhKj8p2N5BhngiLRQunpkx6oP20xFSR-5lt0FNA">
            <a:extLst>
              <a:ext uri="{FF2B5EF4-FFF2-40B4-BE49-F238E27FC236}">
                <a16:creationId xmlns:a16="http://schemas.microsoft.com/office/drawing/2014/main" id="{F5C12357-1625-48F7-BDF4-7EE351D2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914900"/>
            <a:ext cx="30686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περιεχομένου 1">
            <a:extLst>
              <a:ext uri="{FF2B5EF4-FFF2-40B4-BE49-F238E27FC236}">
                <a16:creationId xmlns:a16="http://schemas.microsoft.com/office/drawing/2014/main" id="{FD4E9A5C-1150-4FAC-85E9-E2E2F6E3E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Άντληση με γεωτρήσεις</a:t>
            </a:r>
          </a:p>
          <a:p>
            <a:pPr lvl="1" eaLnBrk="1" hangingPunct="1"/>
            <a:r>
              <a:rPr lang="el-GR" altLang="el-GR"/>
              <a:t>Ξηρά </a:t>
            </a:r>
            <a:r>
              <a:rPr lang="el-GR" altLang="el-GR">
                <a:sym typeface="Wingdings" panose="05000000000000000000" pitchFamily="2" charset="2"/>
              </a:rPr>
              <a:t> ευκολότερη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Υποθαλάσσια  δυσκολότερα (εξέδρες)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Ελλάδα (;)</a:t>
            </a:r>
          </a:p>
          <a:p>
            <a:pPr eaLnBrk="1" hangingPunct="1"/>
            <a:r>
              <a:rPr lang="el-GR" altLang="el-GR">
                <a:sym typeface="Wingdings" panose="05000000000000000000" pitchFamily="2" charset="2"/>
              </a:rPr>
              <a:t>Αργό πετρέλαιο (ακάθαρτο)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Υγρό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Καστανοκίτρινο ή καστανόμαυρο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Χαρακτηριστική οσμή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Αδιάλυτο στο νερό</a:t>
            </a:r>
          </a:p>
          <a:p>
            <a:pPr lvl="1" eaLnBrk="1" hangingPunct="1"/>
            <a:r>
              <a:rPr lang="el-GR" altLang="el-GR">
                <a:sym typeface="Wingdings" panose="05000000000000000000" pitchFamily="2" charset="2"/>
              </a:rPr>
              <a:t>Πυκνότητα 0,8 – 0,95 </a:t>
            </a:r>
            <a:r>
              <a:rPr lang="en-US" altLang="el-GR">
                <a:sym typeface="Wingdings" panose="05000000000000000000" pitchFamily="2" charset="2"/>
              </a:rPr>
              <a:t>g/ml  ?</a:t>
            </a:r>
            <a:endParaRPr lang="el-GR" altLang="el-GR">
              <a:sym typeface="Wingdings" panose="05000000000000000000" pitchFamily="2" charset="2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4E6D4DBA-3F0C-4D66-A5BE-B0558732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Διύλιση πετρελαίου</a:t>
            </a:r>
          </a:p>
        </p:txBody>
      </p:sp>
      <p:pic>
        <p:nvPicPr>
          <p:cNvPr id="15364" name="Picture 2" descr="http://t3.gstatic.com/images?q=tbn:ANd9GcQlPoaoro_hHgntgV8HMNR4RtahDY9HSINz0lqiJjrYlGMBsgKr">
            <a:extLst>
              <a:ext uri="{FF2B5EF4-FFF2-40B4-BE49-F238E27FC236}">
                <a16:creationId xmlns:a16="http://schemas.microsoft.com/office/drawing/2014/main" id="{BFE2EAB0-17B5-4A30-AF46-BB4C651F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t2.gstatic.com/images?q=tbn:ANd9GcRHNnPefXocaKNVviyVQwNDsiLNZMJr3x4_uj504SH5_lwRmugyIQ">
            <a:extLst>
              <a:ext uri="{FF2B5EF4-FFF2-40B4-BE49-F238E27FC236}">
                <a16:creationId xmlns:a16="http://schemas.microsoft.com/office/drawing/2014/main" id="{D8B2DD91-2034-484F-85CC-D8AF24C7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213100"/>
            <a:ext cx="15906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13F1B14E-D713-4754-B855-0FC9A6A4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Αργό πετρέλαιο </a:t>
            </a:r>
            <a:r>
              <a:rPr lang="el-GR" dirty="0">
                <a:sym typeface="Wingdings" pitchFamily="2" charset="2"/>
              </a:rPr>
              <a:t> εμπορεύσιμα προϊόντα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>
                <a:sym typeface="Wingdings" pitchFamily="2" charset="2"/>
              </a:rPr>
              <a:t>Καθαρισμός</a:t>
            </a:r>
            <a:r>
              <a:rPr lang="el-GR" dirty="0">
                <a:sym typeface="Wingdings" pitchFamily="2" charset="2"/>
              </a:rPr>
              <a:t>: απομάκρυνση μη υδρογονανθράκων (π.χ. </a:t>
            </a:r>
            <a:r>
              <a:rPr lang="en-US" dirty="0">
                <a:sym typeface="Wingdings" pitchFamily="2" charset="2"/>
              </a:rPr>
              <a:t>S)</a:t>
            </a:r>
            <a:endParaRPr lang="el-GR" dirty="0">
              <a:sym typeface="Wingdings" pitchFamily="2" charset="2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>
                <a:sym typeface="Wingdings" pitchFamily="2" charset="2"/>
              </a:rPr>
              <a:t>Κλασματική απόσταξη</a:t>
            </a:r>
            <a:r>
              <a:rPr lang="el-GR" dirty="0">
                <a:sym typeface="Wingdings" pitchFamily="2" charset="2"/>
              </a:rPr>
              <a:t>: διαχωρισμός αναλόγως με σημεία ζέσης συστατικών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9076F8E9-27E0-434F-B196-5A26D896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Διύλιση πετρελαίου</a:t>
            </a:r>
          </a:p>
        </p:txBody>
      </p:sp>
      <p:pic>
        <p:nvPicPr>
          <p:cNvPr id="16388" name="Picture 2" descr="http://upload.wikimedia.org/wikipedia/commons/1/13/Vacuum_Column.jpg">
            <a:extLst>
              <a:ext uri="{FF2B5EF4-FFF2-40B4-BE49-F238E27FC236}">
                <a16:creationId xmlns:a16="http://schemas.microsoft.com/office/drawing/2014/main" id="{FD48E2F7-9E10-4B63-AB00-E5AD3CCD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22688"/>
            <a:ext cx="1743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blogs.sch.gr/labos/files/2011/01/%CE%B4%CE%B9%CF%85%CE%BB%CE%B9%CF%83%CE%B7.jpg">
            <a:extLst>
              <a:ext uri="{FF2B5EF4-FFF2-40B4-BE49-F238E27FC236}">
                <a16:creationId xmlns:a16="http://schemas.microsoft.com/office/drawing/2014/main" id="{38A5C271-F5BC-4DB9-8812-46782A03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41738"/>
            <a:ext cx="409416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A4B7568-FC91-42A2-9189-34051792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Προϊόντα απόσταξης: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/>
              <a:t>Πηγή ενέργειας (κυρίως)</a:t>
            </a:r>
          </a:p>
          <a:p>
            <a:pPr marL="880110" lvl="1" indent="-51435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dirty="0">
                <a:sym typeface="Wingdings" pitchFamily="2" charset="2"/>
              </a:rPr>
              <a:t>κίνηση Μ.Μ.Μ.</a:t>
            </a:r>
          </a:p>
          <a:p>
            <a:pPr marL="880110" lvl="1" indent="-51435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dirty="0">
                <a:sym typeface="Wingdings" pitchFamily="2" charset="2"/>
              </a:rPr>
              <a:t>θέρμανση</a:t>
            </a:r>
          </a:p>
          <a:p>
            <a:pPr marL="880110" lvl="1" indent="-51435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dirty="0">
                <a:sym typeface="Wingdings" pitchFamily="2" charset="2"/>
              </a:rPr>
              <a:t>παραγωγή ηλεκτρικής ενέργειας</a:t>
            </a:r>
          </a:p>
          <a:p>
            <a:pPr marL="880110" lvl="1" indent="-51435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dirty="0">
                <a:sym typeface="Wingdings" pitchFamily="2" charset="2"/>
              </a:rPr>
              <a:t>…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>
                <a:sym typeface="Wingdings" pitchFamily="2" charset="2"/>
              </a:rPr>
              <a:t>Παρασκευή άλλων χημικών (οργανικών) ουσιών  ΠΕΤΡΟΧΗΜΙΚΑ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77469FE3-8516-4B36-9152-E75BEAE1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Διύλιση πετρελαίου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1253</TotalTime>
  <Words>2263</Words>
  <Application>Microsoft Office PowerPoint</Application>
  <PresentationFormat>On-screen Show (4:3)</PresentationFormat>
  <Paragraphs>416</Paragraphs>
  <Slides>55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Lucida Sans Unicode</vt:lpstr>
      <vt:lpstr>Arial</vt:lpstr>
      <vt:lpstr>Wingdings 3</vt:lpstr>
      <vt:lpstr>Verdana</vt:lpstr>
      <vt:lpstr>Wingdings 2</vt:lpstr>
      <vt:lpstr>Calibri</vt:lpstr>
      <vt:lpstr>Wingdings</vt:lpstr>
      <vt:lpstr>Συγκέντρωση</vt:lpstr>
      <vt:lpstr>1. Πετρέλαιο - Υδρογονάνθρακες</vt:lpstr>
      <vt:lpstr>1.1 Πετρέλαιο – Προϊόντα πετρελαίου – Βενζίνη – Καύση - Καύσιμα</vt:lpstr>
      <vt:lpstr>Καύσιμα - Καύση</vt:lpstr>
      <vt:lpstr>Καύσιμα - Καύση</vt:lpstr>
      <vt:lpstr>Πετρέλαιο</vt:lpstr>
      <vt:lpstr>Σχηματισμός πετρελαίου</vt:lpstr>
      <vt:lpstr>Διύλιση πετρελαίου</vt:lpstr>
      <vt:lpstr>Διύλιση πετρελαίου</vt:lpstr>
      <vt:lpstr>Διύλιση πετρελαίου</vt:lpstr>
      <vt:lpstr>Βενζίνη</vt:lpstr>
      <vt:lpstr>Βενζίνη - Πυρόλυση</vt:lpstr>
      <vt:lpstr>1.2 Νάφθα - Πετροχημικά</vt:lpstr>
      <vt:lpstr>Νάφθα - Πετροχημικά</vt:lpstr>
      <vt:lpstr>Πυρόλυση νάφθας</vt:lpstr>
      <vt:lpstr>Πετροχημικά νάφθας</vt:lpstr>
      <vt:lpstr>1.3 Αλκάνια – μεθάνιο, φυσικό αέριο, βιοαέριο</vt:lpstr>
      <vt:lpstr>Φυσικό αέριο</vt:lpstr>
      <vt:lpstr>Αλκάνια</vt:lpstr>
      <vt:lpstr>Προέλευση αλκανίων</vt:lpstr>
      <vt:lpstr>Ιδιότητες αλκανίων</vt:lpstr>
      <vt:lpstr>Καύση αλκανίων</vt:lpstr>
      <vt:lpstr>Πυρόλυση αλκανίων</vt:lpstr>
      <vt:lpstr>Υποκατάσταση αλκανίων</vt:lpstr>
      <vt:lpstr>Χρήσεις αλκανίων</vt:lpstr>
      <vt:lpstr>1.4 Καυσαέρια – καταλύτες αυτοκινήτων</vt:lpstr>
      <vt:lpstr>Καυσαέρια</vt:lpstr>
      <vt:lpstr>Ρύποι</vt:lpstr>
      <vt:lpstr>Καταλύτες</vt:lpstr>
      <vt:lpstr>1.5 Αλκένια – αιθένιο ή αιθυλένιο</vt:lpstr>
      <vt:lpstr>Αλκένια</vt:lpstr>
      <vt:lpstr>Ιδιότητες αλκενίων</vt:lpstr>
      <vt:lpstr>Αντιδράσεις προσθήκης</vt:lpstr>
      <vt:lpstr>Αντιδράσεις προσθήκης</vt:lpstr>
      <vt:lpstr>Πολυμερισμός</vt:lpstr>
      <vt:lpstr>Πολυμερισμός</vt:lpstr>
      <vt:lpstr>Καύση</vt:lpstr>
      <vt:lpstr>PowerPoint Presentation</vt:lpstr>
      <vt:lpstr>1.6 Αλκίνια – αιθίνιο ή ακετυλένιο</vt:lpstr>
      <vt:lpstr>Αλκίνια</vt:lpstr>
      <vt:lpstr>Ιδιότητες αλκινίων</vt:lpstr>
      <vt:lpstr>Αντιδράσεις προσθήκης</vt:lpstr>
      <vt:lpstr>Αντιδράσεις προσθήκης</vt:lpstr>
      <vt:lpstr>Καύση</vt:lpstr>
      <vt:lpstr>Αντιδράσεις όξινου υδρογόνου</vt:lpstr>
      <vt:lpstr>Χρήσεις</vt:lpstr>
      <vt:lpstr>1.8 Ατμοσφαιρική ρύπανση – Φαινόμενο του θερμοκηπίου – Τρύπα του όζοντος</vt:lpstr>
      <vt:lpstr>Ατμοσφαιρική ρύπανση</vt:lpstr>
      <vt:lpstr>Φωτοχημική ρύπανση</vt:lpstr>
      <vt:lpstr>Φωτοχημική ρύπανση</vt:lpstr>
      <vt:lpstr>Όζον – Τρύπα του όζοντος</vt:lpstr>
      <vt:lpstr>Όζον – Τρύπα του όζοντος</vt:lpstr>
      <vt:lpstr>Όζον – Τρύπα του όζοντος</vt:lpstr>
      <vt:lpstr>Φαινόμενο του θερμοκηπίου</vt:lpstr>
      <vt:lpstr>Φαινόμενο του θερμοκηπίου</vt:lpstr>
      <vt:lpstr>Φαινόμενο του θερμοκηπίου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Πετρέλαιο - Υδρογονάνθρακες</dc:title>
  <dc:creator>Haris</dc:creator>
  <cp:lastModifiedBy>PAVLOS</cp:lastModifiedBy>
  <cp:revision>103</cp:revision>
  <dcterms:created xsi:type="dcterms:W3CDTF">2012-10-14T12:21:15Z</dcterms:created>
  <dcterms:modified xsi:type="dcterms:W3CDTF">2025-02-17T18:55:01Z</dcterms:modified>
</cp:coreProperties>
</file>