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sldIdLst>
    <p:sldId id="257" r:id="rId2"/>
    <p:sldId id="351" r:id="rId3"/>
    <p:sldId id="324" r:id="rId4"/>
    <p:sldId id="352" r:id="rId5"/>
    <p:sldId id="329" r:id="rId6"/>
    <p:sldId id="331" r:id="rId7"/>
    <p:sldId id="363" r:id="rId8"/>
    <p:sldId id="325" r:id="rId9"/>
    <p:sldId id="326" r:id="rId10"/>
    <p:sldId id="328" r:id="rId11"/>
    <p:sldId id="330" r:id="rId12"/>
    <p:sldId id="345" r:id="rId13"/>
    <p:sldId id="336" r:id="rId14"/>
    <p:sldId id="354" r:id="rId15"/>
    <p:sldId id="355" r:id="rId16"/>
    <p:sldId id="332" r:id="rId17"/>
    <p:sldId id="333" r:id="rId18"/>
    <p:sldId id="334" r:id="rId19"/>
    <p:sldId id="335" r:id="rId20"/>
    <p:sldId id="366" r:id="rId21"/>
    <p:sldId id="367" r:id="rId22"/>
    <p:sldId id="368" r:id="rId23"/>
    <p:sldId id="369" r:id="rId24"/>
    <p:sldId id="370" r:id="rId25"/>
    <p:sldId id="371" r:id="rId26"/>
    <p:sldId id="372" r:id="rId27"/>
    <p:sldId id="373" r:id="rId28"/>
    <p:sldId id="374" r:id="rId29"/>
    <p:sldId id="375" r:id="rId30"/>
    <p:sldId id="380" r:id="rId31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9-27T09:25:41.835" idx="1">
    <p:pos x="10" y="1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8A55D2-FE69-451D-B9F7-3323A3582F62}" type="datetimeFigureOut">
              <a:rPr lang="LID4096" smtClean="0"/>
              <a:t>09/27/2024</a:t>
            </a:fld>
            <a:endParaRPr lang="LID4096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4E9BBD-7FEA-42DB-9163-6D55C81258E4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065115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0C77966-9837-BBE5-C8C4-4F88B4ADEC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173673-F6E3-48F6-92D8-8D71FE0D448C}" type="slidenum">
              <a:rPr kumimoji="0" lang="el-GR" altLang="LID4096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l-GR" altLang="LID4096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1D6EAEAE-131E-FDD0-9C6E-28B95E6D867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75608183-86D2-1BCD-E98A-C3861B7208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075" tIns="46038" rIns="92075" bIns="46038"/>
          <a:lstStyle/>
          <a:p>
            <a:endParaRPr lang="LID4096" altLang="LID4096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0A0D327-B981-23A2-F6A7-E4D25EC411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277487C-14F1-43F7-BE85-370966133021}" type="slidenum">
              <a:rPr kumimoji="0" lang="el-GR" altLang="LID4096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l-GR" altLang="LID4096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9DB94EAB-EC9A-9BF2-24EB-2D55258B8D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005A6636-7785-0852-5432-15B71C30FB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075" tIns="46038" rIns="92075" bIns="46038"/>
          <a:lstStyle/>
          <a:p>
            <a:endParaRPr lang="LID4096" altLang="LID4096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96C8A40-3C79-020A-DCA3-27A9CB28C6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2A328F0-62E7-4499-A029-A9DCD5B35301}" type="slidenum">
              <a:rPr kumimoji="0" lang="el-GR" altLang="LID4096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l-GR" altLang="LID4096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BEEAFC59-D308-8857-768A-9202249C20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CC2871D4-7AF2-9504-DD72-E3C4AD85AB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075" tIns="46038" rIns="92075" bIns="46038"/>
          <a:lstStyle/>
          <a:p>
            <a:endParaRPr lang="LID4096" altLang="LID4096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9681DCD-A350-7359-D13C-1DF5547059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B13F1C8-638A-492F-8FFC-1B604961F076}" type="slidenum">
              <a:rPr kumimoji="0" lang="el-GR" altLang="LID4096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l-GR" altLang="LID4096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ABCD92DA-1A6D-77A6-071D-470E707EE2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E952FAE9-B68C-E609-2FCD-2933097BC5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075" tIns="46038" rIns="92075" bIns="46038"/>
          <a:lstStyle/>
          <a:p>
            <a:endParaRPr lang="LID4096" altLang="LID4096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394" name="Group 2">
            <a:extLst>
              <a:ext uri="{FF2B5EF4-FFF2-40B4-BE49-F238E27FC236}">
                <a16:creationId xmlns:a16="http://schemas.microsoft.com/office/drawing/2014/main" id="{3D5E506D-BAB3-153A-25CE-3FF2D842B6FF}"/>
              </a:ext>
            </a:extLst>
          </p:cNvPr>
          <p:cNvGrpSpPr>
            <a:grpSpLocks/>
          </p:cNvGrpSpPr>
          <p:nvPr/>
        </p:nvGrpSpPr>
        <p:grpSpPr bwMode="auto">
          <a:xfrm>
            <a:off x="0" y="1"/>
            <a:ext cx="12192000" cy="6856413"/>
            <a:chOff x="0" y="0"/>
            <a:chExt cx="5760" cy="4319"/>
          </a:xfrm>
        </p:grpSpPr>
        <p:sp>
          <p:nvSpPr>
            <p:cNvPr id="187395" name="Freeform 3">
              <a:extLst>
                <a:ext uri="{FF2B5EF4-FFF2-40B4-BE49-F238E27FC236}">
                  <a16:creationId xmlns:a16="http://schemas.microsoft.com/office/drawing/2014/main" id="{15EFE4C0-0111-2E3A-12AD-4CDF42315FE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396" name="Freeform 4">
              <a:extLst>
                <a:ext uri="{FF2B5EF4-FFF2-40B4-BE49-F238E27FC236}">
                  <a16:creationId xmlns:a16="http://schemas.microsoft.com/office/drawing/2014/main" id="{7AC2D364-C51C-5FD1-DD55-D262C8BB396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397" name="Freeform 5">
              <a:extLst>
                <a:ext uri="{FF2B5EF4-FFF2-40B4-BE49-F238E27FC236}">
                  <a16:creationId xmlns:a16="http://schemas.microsoft.com/office/drawing/2014/main" id="{B131756B-0296-D02E-79F2-9518542B0E2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398" name="Freeform 6">
              <a:extLst>
                <a:ext uri="{FF2B5EF4-FFF2-40B4-BE49-F238E27FC236}">
                  <a16:creationId xmlns:a16="http://schemas.microsoft.com/office/drawing/2014/main" id="{0C49F19B-9CCD-5F92-D8D1-336ED95EE1F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399" name="Freeform 7">
              <a:extLst>
                <a:ext uri="{FF2B5EF4-FFF2-40B4-BE49-F238E27FC236}">
                  <a16:creationId xmlns:a16="http://schemas.microsoft.com/office/drawing/2014/main" id="{E6C83FBE-48F9-445C-E532-0B07936C332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00" name="Freeform 8">
              <a:extLst>
                <a:ext uri="{FF2B5EF4-FFF2-40B4-BE49-F238E27FC236}">
                  <a16:creationId xmlns:a16="http://schemas.microsoft.com/office/drawing/2014/main" id="{6CFDA175-BE7E-F5A2-8788-F1C639039B3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01" name="Freeform 9">
              <a:extLst>
                <a:ext uri="{FF2B5EF4-FFF2-40B4-BE49-F238E27FC236}">
                  <a16:creationId xmlns:a16="http://schemas.microsoft.com/office/drawing/2014/main" id="{A750732B-86F8-A1DA-A92D-9DBD65052AA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02" name="Freeform 10">
              <a:extLst>
                <a:ext uri="{FF2B5EF4-FFF2-40B4-BE49-F238E27FC236}">
                  <a16:creationId xmlns:a16="http://schemas.microsoft.com/office/drawing/2014/main" id="{0997BE77-294B-E01D-F263-3F3C5E721AC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03" name="Freeform 11">
              <a:extLst>
                <a:ext uri="{FF2B5EF4-FFF2-40B4-BE49-F238E27FC236}">
                  <a16:creationId xmlns:a16="http://schemas.microsoft.com/office/drawing/2014/main" id="{BDD980FF-DB92-06A4-22D5-FC943295F85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04" name="Freeform 12">
              <a:extLst>
                <a:ext uri="{FF2B5EF4-FFF2-40B4-BE49-F238E27FC236}">
                  <a16:creationId xmlns:a16="http://schemas.microsoft.com/office/drawing/2014/main" id="{EF705ED5-0E62-AED8-5122-53FA38E3F63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05" name="Freeform 13">
              <a:extLst>
                <a:ext uri="{FF2B5EF4-FFF2-40B4-BE49-F238E27FC236}">
                  <a16:creationId xmlns:a16="http://schemas.microsoft.com/office/drawing/2014/main" id="{ABBE5F26-927A-E0BA-E976-F05C5F7532C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06" name="Freeform 14">
              <a:extLst>
                <a:ext uri="{FF2B5EF4-FFF2-40B4-BE49-F238E27FC236}">
                  <a16:creationId xmlns:a16="http://schemas.microsoft.com/office/drawing/2014/main" id="{ABF774C3-E1CD-E219-F505-539E6B279FD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07" name="Freeform 15">
              <a:extLst>
                <a:ext uri="{FF2B5EF4-FFF2-40B4-BE49-F238E27FC236}">
                  <a16:creationId xmlns:a16="http://schemas.microsoft.com/office/drawing/2014/main" id="{3FB452D6-FF42-A54F-C08B-296E84939E2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08" name="Freeform 16">
              <a:extLst>
                <a:ext uri="{FF2B5EF4-FFF2-40B4-BE49-F238E27FC236}">
                  <a16:creationId xmlns:a16="http://schemas.microsoft.com/office/drawing/2014/main" id="{B521517C-3706-42C3-2D1A-F3B1A71A0F1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09" name="Freeform 17">
              <a:extLst>
                <a:ext uri="{FF2B5EF4-FFF2-40B4-BE49-F238E27FC236}">
                  <a16:creationId xmlns:a16="http://schemas.microsoft.com/office/drawing/2014/main" id="{EB2A1AEE-29C1-7661-E6EF-C337CA2AD1D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10" name="Freeform 18">
              <a:extLst>
                <a:ext uri="{FF2B5EF4-FFF2-40B4-BE49-F238E27FC236}">
                  <a16:creationId xmlns:a16="http://schemas.microsoft.com/office/drawing/2014/main" id="{A22D123A-C76F-2C15-65B8-DDC01B91317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11" name="Freeform 19">
              <a:extLst>
                <a:ext uri="{FF2B5EF4-FFF2-40B4-BE49-F238E27FC236}">
                  <a16:creationId xmlns:a16="http://schemas.microsoft.com/office/drawing/2014/main" id="{DE07966F-A459-A32D-7BB5-CF14BB4E7BD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12" name="Freeform 20">
              <a:extLst>
                <a:ext uri="{FF2B5EF4-FFF2-40B4-BE49-F238E27FC236}">
                  <a16:creationId xmlns:a16="http://schemas.microsoft.com/office/drawing/2014/main" id="{30B9FCB2-3444-6406-B89F-88BC03F0B5C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13" name="Freeform 21">
              <a:extLst>
                <a:ext uri="{FF2B5EF4-FFF2-40B4-BE49-F238E27FC236}">
                  <a16:creationId xmlns:a16="http://schemas.microsoft.com/office/drawing/2014/main" id="{D40A4C70-59DF-7062-22DE-2F343AAEAA3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14" name="Freeform 22">
              <a:extLst>
                <a:ext uri="{FF2B5EF4-FFF2-40B4-BE49-F238E27FC236}">
                  <a16:creationId xmlns:a16="http://schemas.microsoft.com/office/drawing/2014/main" id="{CB640998-8C49-794C-D4E7-3DC8E95B208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15" name="Freeform 23">
              <a:extLst>
                <a:ext uri="{FF2B5EF4-FFF2-40B4-BE49-F238E27FC236}">
                  <a16:creationId xmlns:a16="http://schemas.microsoft.com/office/drawing/2014/main" id="{90FA618E-6746-C790-230F-F857385CE34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16" name="Freeform 24">
              <a:extLst>
                <a:ext uri="{FF2B5EF4-FFF2-40B4-BE49-F238E27FC236}">
                  <a16:creationId xmlns:a16="http://schemas.microsoft.com/office/drawing/2014/main" id="{8FFF4B6D-7E1D-C999-8AD8-5E5A7E6A5E5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17" name="Freeform 25">
              <a:extLst>
                <a:ext uri="{FF2B5EF4-FFF2-40B4-BE49-F238E27FC236}">
                  <a16:creationId xmlns:a16="http://schemas.microsoft.com/office/drawing/2014/main" id="{C800D687-761F-48D1-4CAD-EC9DEB6ACDD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18" name="Freeform 26">
              <a:extLst>
                <a:ext uri="{FF2B5EF4-FFF2-40B4-BE49-F238E27FC236}">
                  <a16:creationId xmlns:a16="http://schemas.microsoft.com/office/drawing/2014/main" id="{D1088D1A-1DC1-9BFF-8520-04B53FB5523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19" name="Freeform 27">
              <a:extLst>
                <a:ext uri="{FF2B5EF4-FFF2-40B4-BE49-F238E27FC236}">
                  <a16:creationId xmlns:a16="http://schemas.microsoft.com/office/drawing/2014/main" id="{A45129D8-CD05-CA05-C2EF-CCCC30F149B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20" name="Freeform 28">
              <a:extLst>
                <a:ext uri="{FF2B5EF4-FFF2-40B4-BE49-F238E27FC236}">
                  <a16:creationId xmlns:a16="http://schemas.microsoft.com/office/drawing/2014/main" id="{79B9C671-C474-89AC-DF52-5204D32CFFF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21" name="Freeform 29">
              <a:extLst>
                <a:ext uri="{FF2B5EF4-FFF2-40B4-BE49-F238E27FC236}">
                  <a16:creationId xmlns:a16="http://schemas.microsoft.com/office/drawing/2014/main" id="{3873264E-CD8C-9C83-130E-2C2FD7E2D2D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22" name="Freeform 30">
              <a:extLst>
                <a:ext uri="{FF2B5EF4-FFF2-40B4-BE49-F238E27FC236}">
                  <a16:creationId xmlns:a16="http://schemas.microsoft.com/office/drawing/2014/main" id="{7F4131B9-A934-EF27-68B0-CBD6151BC5F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23" name="Freeform 31">
              <a:extLst>
                <a:ext uri="{FF2B5EF4-FFF2-40B4-BE49-F238E27FC236}">
                  <a16:creationId xmlns:a16="http://schemas.microsoft.com/office/drawing/2014/main" id="{84A29FBD-37A3-B97B-CA84-0B8FE854314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24" name="Freeform 32">
              <a:extLst>
                <a:ext uri="{FF2B5EF4-FFF2-40B4-BE49-F238E27FC236}">
                  <a16:creationId xmlns:a16="http://schemas.microsoft.com/office/drawing/2014/main" id="{0A5345B8-703E-9D65-89C1-820DEE75C8B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25" name="Freeform 33">
              <a:extLst>
                <a:ext uri="{FF2B5EF4-FFF2-40B4-BE49-F238E27FC236}">
                  <a16:creationId xmlns:a16="http://schemas.microsoft.com/office/drawing/2014/main" id="{4CDD36C7-FF76-8B0C-7508-FC6C633292A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26" name="Freeform 34">
              <a:extLst>
                <a:ext uri="{FF2B5EF4-FFF2-40B4-BE49-F238E27FC236}">
                  <a16:creationId xmlns:a16="http://schemas.microsoft.com/office/drawing/2014/main" id="{C1C336E3-EBAD-A60A-C809-E21A8B3E3A9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27" name="Freeform 35">
              <a:extLst>
                <a:ext uri="{FF2B5EF4-FFF2-40B4-BE49-F238E27FC236}">
                  <a16:creationId xmlns:a16="http://schemas.microsoft.com/office/drawing/2014/main" id="{84CD16B8-ED86-F0C3-C7E4-AFDFCCB3FA6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28" name="Freeform 36">
              <a:extLst>
                <a:ext uri="{FF2B5EF4-FFF2-40B4-BE49-F238E27FC236}">
                  <a16:creationId xmlns:a16="http://schemas.microsoft.com/office/drawing/2014/main" id="{CF0EB39A-263E-A943-93D5-D097B379A10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29" name="Freeform 37">
              <a:extLst>
                <a:ext uri="{FF2B5EF4-FFF2-40B4-BE49-F238E27FC236}">
                  <a16:creationId xmlns:a16="http://schemas.microsoft.com/office/drawing/2014/main" id="{FF992D30-AE0F-156C-E48A-C52422C7982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7430" name="Freeform 38">
              <a:extLst>
                <a:ext uri="{FF2B5EF4-FFF2-40B4-BE49-F238E27FC236}">
                  <a16:creationId xmlns:a16="http://schemas.microsoft.com/office/drawing/2014/main" id="{EF18745D-8013-3C41-3739-A0DE77B96EB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grpSp>
          <p:nvGrpSpPr>
            <p:cNvPr id="187431" name="Group 39">
              <a:extLst>
                <a:ext uri="{FF2B5EF4-FFF2-40B4-BE49-F238E27FC236}">
                  <a16:creationId xmlns:a16="http://schemas.microsoft.com/office/drawing/2014/main" id="{F3BFB4D7-0E9C-6135-EC67-D4454F4B230D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87432" name="Freeform 40">
                <a:extLst>
                  <a:ext uri="{FF2B5EF4-FFF2-40B4-BE49-F238E27FC236}">
                    <a16:creationId xmlns:a16="http://schemas.microsoft.com/office/drawing/2014/main" id="{A0A9F7A8-1B85-9C9B-51F2-02EA0485E296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LID4096" sz="1800"/>
              </a:p>
            </p:txBody>
          </p:sp>
          <p:sp>
            <p:nvSpPr>
              <p:cNvPr id="187433" name="Freeform 41">
                <a:extLst>
                  <a:ext uri="{FF2B5EF4-FFF2-40B4-BE49-F238E27FC236}">
                    <a16:creationId xmlns:a16="http://schemas.microsoft.com/office/drawing/2014/main" id="{4F50BB5F-1C4D-950F-05AF-5525DD8E15E5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LID4096" sz="1800"/>
              </a:p>
            </p:txBody>
          </p:sp>
        </p:grpSp>
      </p:grpSp>
      <p:sp>
        <p:nvSpPr>
          <p:cNvPr id="187434" name="Rectangle 42">
            <a:extLst>
              <a:ext uri="{FF2B5EF4-FFF2-40B4-BE49-F238E27FC236}">
                <a16:creationId xmlns:a16="http://schemas.microsoft.com/office/drawing/2014/main" id="{98D54257-EC72-AD53-5EDD-BC209270958A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600200"/>
            <a:ext cx="109728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el-GR" altLang="LID4096" noProof="0"/>
              <a:t>Κάντε κλικ για να επεξεργαστείτε τον τίτλο</a:t>
            </a:r>
          </a:p>
        </p:txBody>
      </p:sp>
      <p:sp>
        <p:nvSpPr>
          <p:cNvPr id="187435" name="Rectangle 43">
            <a:extLst>
              <a:ext uri="{FF2B5EF4-FFF2-40B4-BE49-F238E27FC236}">
                <a16:creationId xmlns:a16="http://schemas.microsoft.com/office/drawing/2014/main" id="{101D506A-B820-8804-64BE-AB55817337DE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3600"/>
            </a:lvl1pPr>
          </a:lstStyle>
          <a:p>
            <a:pPr lvl="0"/>
            <a:r>
              <a:rPr lang="el-GR" altLang="LID4096" noProof="0"/>
              <a:t>Κάντε κλικ για να επεξεργαστείτε τον υπότιτλο του υποδείγματος</a:t>
            </a:r>
          </a:p>
        </p:txBody>
      </p:sp>
      <p:sp>
        <p:nvSpPr>
          <p:cNvPr id="187436" name="Rectangle 44">
            <a:extLst>
              <a:ext uri="{FF2B5EF4-FFF2-40B4-BE49-F238E27FC236}">
                <a16:creationId xmlns:a16="http://schemas.microsoft.com/office/drawing/2014/main" id="{34F80034-C88A-FD22-C3FA-815411732238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6DF584A2-EF7E-484B-970E-D264861604D4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187437" name="Rectangle 45">
            <a:extLst>
              <a:ext uri="{FF2B5EF4-FFF2-40B4-BE49-F238E27FC236}">
                <a16:creationId xmlns:a16="http://schemas.microsoft.com/office/drawing/2014/main" id="{227C8854-0CD2-FD29-E591-1E796D29893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187438" name="Rectangle 46">
            <a:extLst>
              <a:ext uri="{FF2B5EF4-FFF2-40B4-BE49-F238E27FC236}">
                <a16:creationId xmlns:a16="http://schemas.microsoft.com/office/drawing/2014/main" id="{EC7F8E79-D069-6A62-1745-C99DB77A979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4B19B20-02B9-4889-8E50-02E90D6C1164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3841101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845A81-FAAE-EDDC-2284-4908B107D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LID4096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231473C0-9446-0460-00F6-1CCEB6357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B15949F-C2D1-ABF1-050B-9FF7DCD57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81BE00-F000-4D8E-84DA-16CD985346CE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95DD583-C4CF-2D2D-4E3E-8085BE3FD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0267BD3-E507-C91F-5B78-12190E18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174BC9-53C3-47A3-ACCD-1C8A1931780B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4033623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FB0CE36F-DB3E-DB1B-DB56-F06DDF02D3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LID4096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71B02224-68D2-DEE2-99DC-53EF45683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50E6BA9-62BE-168E-6225-F61AF7A9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854E82-FE16-42D2-A717-736CA76DABFE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52E315FC-7C1F-10B1-9AC4-F7D0FFCA7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93BD8ED-4291-CA44-D259-20B93E008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7946C-BEFB-40D4-A03F-A89AA662E2E2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3180917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Τίτλος, Κείμενο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675465-0771-B336-21D7-18B3EF227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LID4096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F0F553F-CC19-4A1E-1B57-5138038DD6E5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A9E24FC-74C7-08D0-AA78-25076BB24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E245DC7D-1D10-A2ED-2C00-AEDD88BAE2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8627D07A-02BE-41E2-A799-67BF722C0FF1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630F41CB-E7EC-6F7D-09BF-828D26E3B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E10785C4-5699-5E81-7227-E3D2B2589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A7116704-97E5-495C-9229-05C40C15C8AF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27699975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Τίτλος και Διάγραμμα ή Οργανόγραμμ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C51B2F7-9E62-C4C7-0D8F-870C84A744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LID4096"/>
          </a:p>
        </p:txBody>
      </p:sp>
      <p:sp>
        <p:nvSpPr>
          <p:cNvPr id="3" name="Θέση SmartArt 2">
            <a:extLst>
              <a:ext uri="{FF2B5EF4-FFF2-40B4-BE49-F238E27FC236}">
                <a16:creationId xmlns:a16="http://schemas.microsoft.com/office/drawing/2014/main" id="{204243E4-14BA-0DA3-376C-8EC55254A156}"/>
              </a:ext>
            </a:extLst>
          </p:cNvPr>
          <p:cNvSpPr>
            <a:spLocks noGrp="1"/>
          </p:cNvSpPr>
          <p:nvPr>
            <p:ph type="dgm" idx="1"/>
          </p:nvPr>
        </p:nvSpPr>
        <p:spPr>
          <a:xfrm>
            <a:off x="609600" y="1600201"/>
            <a:ext cx="10972800" cy="4530725"/>
          </a:xfrm>
        </p:spPr>
        <p:txBody>
          <a:bodyPr/>
          <a:lstStyle/>
          <a:p>
            <a:endParaRPr lang="LID4096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C34DB7FB-E060-1C3B-E802-973C5B14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03FA83B6-F590-4E40-B4D1-8C48301FB33C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CFDAA411-F659-0782-977E-2537ABCCB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F87FBAE-AFF1-1B2B-28EF-CFD505BDD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59AFAFA7-8247-4041-873C-937377EE3F28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2362087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Τίτλος, Αντικείμενο και 2 Αντικεί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67B771-7585-C2BB-6343-291179A35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LID4096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555E9B-8C33-16E7-4A7D-954AB4BC94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10059C0-4AC9-1ABE-FCA0-9CE62702A7ED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6197600" y="1600201"/>
            <a:ext cx="5384800" cy="2189163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005A11E1-672B-D108-AC22-80E7EA121292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6197600" y="3941763"/>
            <a:ext cx="5384800" cy="218916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6" name="Θέση ημερομηνίας 5">
            <a:extLst>
              <a:ext uri="{FF2B5EF4-FFF2-40B4-BE49-F238E27FC236}">
                <a16:creationId xmlns:a16="http://schemas.microsoft.com/office/drawing/2014/main" id="{39A70C95-88E3-D581-E1DA-6B1A7B1593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3B13E130-05CE-4F85-9BBB-4394BBF33711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7" name="Θέση υποσέλιδου 6">
            <a:extLst>
              <a:ext uri="{FF2B5EF4-FFF2-40B4-BE49-F238E27FC236}">
                <a16:creationId xmlns:a16="http://schemas.microsoft.com/office/drawing/2014/main" id="{C6B957F8-9951-1BD4-514B-4DDA2A196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8" name="Θέση αριθμού διαφάνειας 7">
            <a:extLst>
              <a:ext uri="{FF2B5EF4-FFF2-40B4-BE49-F238E27FC236}">
                <a16:creationId xmlns:a16="http://schemas.microsoft.com/office/drawing/2014/main" id="{EE66C4A2-BEA7-104D-3EAA-28D0CE246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3638"/>
            <a:ext cx="2844800" cy="457200"/>
          </a:xfrm>
        </p:spPr>
        <p:txBody>
          <a:bodyPr/>
          <a:lstStyle>
            <a:lvl1pPr>
              <a:defRPr/>
            </a:lvl1pPr>
          </a:lstStyle>
          <a:p>
            <a:fld id="{A2980ABF-6D9E-4A95-A4DD-E73EE7E70242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3982042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D285FD8-AC18-5AF9-25D2-2D71FAD46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LID4096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93B8F8F1-D470-9B77-8CEA-7E7BF5382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414BA6F-ED2F-FB92-09CE-B0DE78E5B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ED40DC-AFCF-4369-A203-2CA2531B63F5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E7BBD81-AB21-B8A6-A0CE-7451DE467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2161287-C9D5-4BC6-0165-471C723A9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841573-FFAF-478C-A583-89D81B990021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1604083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0A7718F-1D70-B137-9725-A2E4735EA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LID4096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7C67FFB-C749-BE24-51C0-77CA37C1F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A789C1E-B593-401F-FDFD-539D58EE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0A23E28-7A58-44CE-ABFD-44BA8D18C758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FBB44A0-E039-B320-B818-B9507AC85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113C29C-1C8D-964A-83AE-715889439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FC7EC-0DC4-4ACC-9BC7-7B10101CF5C0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404374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BA28D08-B18A-CA39-8CBA-DAFA3167E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LID4096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5F0A41-E5EA-2982-DFE4-F10DB2E693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F404975-5C39-F8E7-EC82-5588BF23F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E5FF77A-3749-E04D-F103-D90D9D861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2AB6C20-BA7A-4024-A468-B8C3EF89DFA3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341B8B2-987B-32C9-B91A-470D4EE61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8CBE13A5-98D3-19C3-9C9B-CC1217558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B5CE6-946E-4E87-8F4E-C3A78D174136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429330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BF1A686-1017-E3F9-804C-DC18F8162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LID4096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CB421BF-F9C2-7E23-F975-F276025DE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F1FD8E6A-D9D4-B70B-72EC-7F7E71468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19B3DF98-AB71-B037-D24C-C518CEBF62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5D355B06-CD5F-4A5E-8720-3235289F7D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6A8523EB-EE81-0E8D-4996-A8FAD58C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CD51A5-0FD7-4249-8CE3-2B5571E1FB7E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6F0B3857-8E92-79AB-7FE5-A2D8A65B1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88874BDD-293C-A6EB-5470-CE79D95B5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9B5F05-43C6-465A-99FF-5B2D45B5CA99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2667031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2F9B50-D01C-660A-0255-7BFFAE3A6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LID4096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7A62F03E-F92A-74F7-F4BA-3E7A983CD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EAAAC6-200B-4E71-AE53-E9FE7B4416D8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D8250465-7CD3-1EB7-0F9A-5F2765E34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29B5A07A-C5D4-E30C-97F1-68794D048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628755-0167-41A7-8A60-0BA53E6637BA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4084404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11E2646F-C29D-E738-CFE2-0C8D9946A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092DEF-0696-4505-8D17-1CB319F8F0CA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53E95605-7242-C44A-6B16-D546EDE06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F9074403-BFF7-7262-352D-BF80270C7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5EA91-305D-4339-BE3D-6EFF0044A5C9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393297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63D64BE-2118-B25B-676C-AA8E20CA3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LID4096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CC599AE-ED0A-1656-060B-07C2158DBB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LID4096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285CAD08-7611-A47A-5654-907F6D467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1D97661-933D-A06D-4FD9-AFA167AF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67E54CC-ADEA-4009-8483-95AAE0DAC434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1FDA288A-81DB-95F4-0975-3CC0DB6D2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6377FE0C-C9BA-CD84-6752-66BFC74D7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ACA9F-E82C-4AE0-93F1-08C6C8994AA7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313850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F5BCDF-3706-E575-7568-870874222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LID4096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53D094EB-87DD-0EAA-EA28-1296D2E20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ID4096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759E93C-C594-7127-87CD-F89750185A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61B14E87-8429-6FF4-D0DA-F8427C5A4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EE24B3-7CCF-4E3B-B4C5-7E6F5AD2F0DD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C297057F-E9F8-018F-2421-6EE01B987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LID4096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6CA33EC-D8A2-8A75-C2DB-88746D6E7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9F26A6-C69B-4DB2-9DF6-49812F53999D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357003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6370" name="Group 2">
            <a:extLst>
              <a:ext uri="{FF2B5EF4-FFF2-40B4-BE49-F238E27FC236}">
                <a16:creationId xmlns:a16="http://schemas.microsoft.com/office/drawing/2014/main" id="{BBEC8B24-0091-EAC7-E30A-F3133D1604B1}"/>
              </a:ext>
            </a:extLst>
          </p:cNvPr>
          <p:cNvGrpSpPr>
            <a:grpSpLocks/>
          </p:cNvGrpSpPr>
          <p:nvPr/>
        </p:nvGrpSpPr>
        <p:grpSpPr bwMode="auto">
          <a:xfrm>
            <a:off x="0" y="1"/>
            <a:ext cx="12192000" cy="6856413"/>
            <a:chOff x="0" y="0"/>
            <a:chExt cx="5760" cy="4319"/>
          </a:xfrm>
        </p:grpSpPr>
        <p:sp>
          <p:nvSpPr>
            <p:cNvPr id="186371" name="Freeform 3">
              <a:extLst>
                <a:ext uri="{FF2B5EF4-FFF2-40B4-BE49-F238E27FC236}">
                  <a16:creationId xmlns:a16="http://schemas.microsoft.com/office/drawing/2014/main" id="{F6CD7DBC-7997-A81E-BDC1-8BE26555D8E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72" name="Freeform 4">
              <a:extLst>
                <a:ext uri="{FF2B5EF4-FFF2-40B4-BE49-F238E27FC236}">
                  <a16:creationId xmlns:a16="http://schemas.microsoft.com/office/drawing/2014/main" id="{F599E0CD-2EF8-A93C-E84B-40780A48324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73" name="Freeform 5">
              <a:extLst>
                <a:ext uri="{FF2B5EF4-FFF2-40B4-BE49-F238E27FC236}">
                  <a16:creationId xmlns:a16="http://schemas.microsoft.com/office/drawing/2014/main" id="{DDFFFEF8-D9D9-AD78-1E52-A186E00AC48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74" name="Freeform 6">
              <a:extLst>
                <a:ext uri="{FF2B5EF4-FFF2-40B4-BE49-F238E27FC236}">
                  <a16:creationId xmlns:a16="http://schemas.microsoft.com/office/drawing/2014/main" id="{0EC07096-905E-CB25-AC20-167C81BE8CE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22 w 1722"/>
                <a:gd name="T1" fmla="*/ 66 h 66"/>
                <a:gd name="T2" fmla="*/ 1722 w 1722"/>
                <a:gd name="T3" fmla="*/ 60 h 66"/>
                <a:gd name="T4" fmla="*/ 0 w 1722"/>
                <a:gd name="T5" fmla="*/ 0 h 66"/>
                <a:gd name="T6" fmla="*/ 0 w 1722"/>
                <a:gd name="T7" fmla="*/ 48 h 66"/>
                <a:gd name="T8" fmla="*/ 1722 w 1722"/>
                <a:gd name="T9" fmla="*/ 66 h 66"/>
                <a:gd name="T10" fmla="*/ 1722 w 1722"/>
                <a:gd name="T1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75" name="Freeform 7">
              <a:extLst>
                <a:ext uri="{FF2B5EF4-FFF2-40B4-BE49-F238E27FC236}">
                  <a16:creationId xmlns:a16="http://schemas.microsoft.com/office/drawing/2014/main" id="{3FE36CE0-FCB2-8AA1-2F89-36D87D758EE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76" name="Freeform 8">
              <a:extLst>
                <a:ext uri="{FF2B5EF4-FFF2-40B4-BE49-F238E27FC236}">
                  <a16:creationId xmlns:a16="http://schemas.microsoft.com/office/drawing/2014/main" id="{19B0B9E9-E214-AE47-9579-743BB24B10A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75 w 975"/>
                <a:gd name="T1" fmla="*/ 48 h 101"/>
                <a:gd name="T2" fmla="*/ 975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75 w 975"/>
                <a:gd name="T9" fmla="*/ 48 h 101"/>
                <a:gd name="T10" fmla="*/ 975 w 975"/>
                <a:gd name="T11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77" name="Freeform 9">
              <a:extLst>
                <a:ext uri="{FF2B5EF4-FFF2-40B4-BE49-F238E27FC236}">
                  <a16:creationId xmlns:a16="http://schemas.microsoft.com/office/drawing/2014/main" id="{4E2C5B13-CD23-43A1-3191-49EDCB36897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41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41 w 2141"/>
                <a:gd name="T7" fmla="*/ 0 h 198"/>
                <a:gd name="T8" fmla="*/ 2141 w 2141"/>
                <a:gd name="T9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78" name="Freeform 10">
              <a:extLst>
                <a:ext uri="{FF2B5EF4-FFF2-40B4-BE49-F238E27FC236}">
                  <a16:creationId xmlns:a16="http://schemas.microsoft.com/office/drawing/2014/main" id="{73003A20-7625-0762-AE06-617F243964E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79" name="Freeform 11">
              <a:extLst>
                <a:ext uri="{FF2B5EF4-FFF2-40B4-BE49-F238E27FC236}">
                  <a16:creationId xmlns:a16="http://schemas.microsoft.com/office/drawing/2014/main" id="{B12CD771-183A-1CF4-38DE-8E7FEC78B43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82 w 2517"/>
                <a:gd name="T1" fmla="*/ 276 h 276"/>
                <a:gd name="T2" fmla="*/ 2517 w 2517"/>
                <a:gd name="T3" fmla="*/ 204 h 276"/>
                <a:gd name="T4" fmla="*/ 2260 w 2517"/>
                <a:gd name="T5" fmla="*/ 0 h 276"/>
                <a:gd name="T6" fmla="*/ 0 w 2517"/>
                <a:gd name="T7" fmla="*/ 276 h 276"/>
                <a:gd name="T8" fmla="*/ 2182 w 2517"/>
                <a:gd name="T9" fmla="*/ 276 h 276"/>
                <a:gd name="T10" fmla="*/ 2182 w 2517"/>
                <a:gd name="T11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80" name="Freeform 12">
              <a:extLst>
                <a:ext uri="{FF2B5EF4-FFF2-40B4-BE49-F238E27FC236}">
                  <a16:creationId xmlns:a16="http://schemas.microsoft.com/office/drawing/2014/main" id="{F38158B3-E084-D961-4576-F28A2343FFC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81" name="Freeform 13">
              <a:extLst>
                <a:ext uri="{FF2B5EF4-FFF2-40B4-BE49-F238E27FC236}">
                  <a16:creationId xmlns:a16="http://schemas.microsoft.com/office/drawing/2014/main" id="{B8B14769-4E3E-F586-F075-EE1C0B7724B6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9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9 w 729"/>
                <a:gd name="T7" fmla="*/ 240 h 240"/>
                <a:gd name="T8" fmla="*/ 729 w 729"/>
                <a:gd name="T9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82" name="Freeform 14">
              <a:extLst>
                <a:ext uri="{FF2B5EF4-FFF2-40B4-BE49-F238E27FC236}">
                  <a16:creationId xmlns:a16="http://schemas.microsoft.com/office/drawing/2014/main" id="{91481D02-DA1E-0141-461D-D016E5E01DD5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83" name="Freeform 15">
              <a:extLst>
                <a:ext uri="{FF2B5EF4-FFF2-40B4-BE49-F238E27FC236}">
                  <a16:creationId xmlns:a16="http://schemas.microsoft.com/office/drawing/2014/main" id="{A5A7EF45-B4C8-E1E9-1A36-CE376F88513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9 w 729"/>
                <a:gd name="T1" fmla="*/ 318 h 318"/>
                <a:gd name="T2" fmla="*/ 729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9 w 729"/>
                <a:gd name="T9" fmla="*/ 318 h 318"/>
                <a:gd name="T10" fmla="*/ 729 w 729"/>
                <a:gd name="T11" fmla="*/ 31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84" name="Freeform 16">
              <a:extLst>
                <a:ext uri="{FF2B5EF4-FFF2-40B4-BE49-F238E27FC236}">
                  <a16:creationId xmlns:a16="http://schemas.microsoft.com/office/drawing/2014/main" id="{0BD74A6B-9803-3BE0-4F50-43DCEB80AB1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85" name="Freeform 17">
              <a:extLst>
                <a:ext uri="{FF2B5EF4-FFF2-40B4-BE49-F238E27FC236}">
                  <a16:creationId xmlns:a16="http://schemas.microsoft.com/office/drawing/2014/main" id="{3AD42277-2A6A-9462-A879-3EECEF7D8AA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86" name="Freeform 18">
              <a:extLst>
                <a:ext uri="{FF2B5EF4-FFF2-40B4-BE49-F238E27FC236}">
                  <a16:creationId xmlns:a16="http://schemas.microsoft.com/office/drawing/2014/main" id="{EC499F1E-5C40-2489-0C9C-78C64839B79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87" name="Freeform 19">
              <a:extLst>
                <a:ext uri="{FF2B5EF4-FFF2-40B4-BE49-F238E27FC236}">
                  <a16:creationId xmlns:a16="http://schemas.microsoft.com/office/drawing/2014/main" id="{C26EC268-EBEB-3FCB-0531-D427BE2393A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88" name="Freeform 20">
              <a:extLst>
                <a:ext uri="{FF2B5EF4-FFF2-40B4-BE49-F238E27FC236}">
                  <a16:creationId xmlns:a16="http://schemas.microsoft.com/office/drawing/2014/main" id="{1BBCF6B7-D736-9F47-1C69-E5613A1F00A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89" name="Freeform 21">
              <a:extLst>
                <a:ext uri="{FF2B5EF4-FFF2-40B4-BE49-F238E27FC236}">
                  <a16:creationId xmlns:a16="http://schemas.microsoft.com/office/drawing/2014/main" id="{1004D90C-853C-2B84-4B3A-595E433FDA7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90" name="Freeform 22">
              <a:extLst>
                <a:ext uri="{FF2B5EF4-FFF2-40B4-BE49-F238E27FC236}">
                  <a16:creationId xmlns:a16="http://schemas.microsoft.com/office/drawing/2014/main" id="{D952EA58-7E04-5ABB-5BFF-174C5303452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91" name="Freeform 23">
              <a:extLst>
                <a:ext uri="{FF2B5EF4-FFF2-40B4-BE49-F238E27FC236}">
                  <a16:creationId xmlns:a16="http://schemas.microsoft.com/office/drawing/2014/main" id="{B25AEE46-4162-937F-E4C6-885115C978F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92" name="Freeform 24">
              <a:extLst>
                <a:ext uri="{FF2B5EF4-FFF2-40B4-BE49-F238E27FC236}">
                  <a16:creationId xmlns:a16="http://schemas.microsoft.com/office/drawing/2014/main" id="{9EE3CD29-B263-657F-C1D3-420D3DCB915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93" name="Freeform 25">
              <a:extLst>
                <a:ext uri="{FF2B5EF4-FFF2-40B4-BE49-F238E27FC236}">
                  <a16:creationId xmlns:a16="http://schemas.microsoft.com/office/drawing/2014/main" id="{DFD11923-E015-1CE5-B304-D38FE04856E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94" name="Freeform 26">
              <a:extLst>
                <a:ext uri="{FF2B5EF4-FFF2-40B4-BE49-F238E27FC236}">
                  <a16:creationId xmlns:a16="http://schemas.microsoft.com/office/drawing/2014/main" id="{76C0788D-CA19-5EF4-5FB0-D4103CDE9AC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95" name="Freeform 27">
              <a:extLst>
                <a:ext uri="{FF2B5EF4-FFF2-40B4-BE49-F238E27FC236}">
                  <a16:creationId xmlns:a16="http://schemas.microsoft.com/office/drawing/2014/main" id="{02AAB31C-F3FB-8557-C080-37F2C95835B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96" name="Freeform 28">
              <a:extLst>
                <a:ext uri="{FF2B5EF4-FFF2-40B4-BE49-F238E27FC236}">
                  <a16:creationId xmlns:a16="http://schemas.microsoft.com/office/drawing/2014/main" id="{2FB37C5D-31E0-708D-2833-1AAFC077BD6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12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97" name="Freeform 29">
              <a:extLst>
                <a:ext uri="{FF2B5EF4-FFF2-40B4-BE49-F238E27FC236}">
                  <a16:creationId xmlns:a16="http://schemas.microsoft.com/office/drawing/2014/main" id="{F05D1615-5EC0-5EB3-133D-AB481311F57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98" name="Freeform 30">
              <a:extLst>
                <a:ext uri="{FF2B5EF4-FFF2-40B4-BE49-F238E27FC236}">
                  <a16:creationId xmlns:a16="http://schemas.microsoft.com/office/drawing/2014/main" id="{B229B402-7712-677F-7B8B-32BA40CEDDC8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399" name="Freeform 31">
              <a:extLst>
                <a:ext uri="{FF2B5EF4-FFF2-40B4-BE49-F238E27FC236}">
                  <a16:creationId xmlns:a16="http://schemas.microsoft.com/office/drawing/2014/main" id="{336C749E-4B6C-567E-C085-B4F88A95266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400" name="Freeform 32">
              <a:extLst>
                <a:ext uri="{FF2B5EF4-FFF2-40B4-BE49-F238E27FC236}">
                  <a16:creationId xmlns:a16="http://schemas.microsoft.com/office/drawing/2014/main" id="{64F40858-9C54-F9C1-0E88-1C98F8DF6E5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401" name="Freeform 33">
              <a:extLst>
                <a:ext uri="{FF2B5EF4-FFF2-40B4-BE49-F238E27FC236}">
                  <a16:creationId xmlns:a16="http://schemas.microsoft.com/office/drawing/2014/main" id="{E30B97A9-174E-5B75-E549-29F0AE18214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402" name="Freeform 34">
              <a:extLst>
                <a:ext uri="{FF2B5EF4-FFF2-40B4-BE49-F238E27FC236}">
                  <a16:creationId xmlns:a16="http://schemas.microsoft.com/office/drawing/2014/main" id="{87587F9F-92A1-90AE-29ED-03D47B99152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403" name="Freeform 35">
              <a:extLst>
                <a:ext uri="{FF2B5EF4-FFF2-40B4-BE49-F238E27FC236}">
                  <a16:creationId xmlns:a16="http://schemas.microsoft.com/office/drawing/2014/main" id="{68D0AE61-5FBA-0ADB-0894-99EDA7DC10F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404" name="Freeform 36">
              <a:extLst>
                <a:ext uri="{FF2B5EF4-FFF2-40B4-BE49-F238E27FC236}">
                  <a16:creationId xmlns:a16="http://schemas.microsoft.com/office/drawing/2014/main" id="{624963D3-2011-0255-FC82-D4E1590A63C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405" name="Freeform 37">
              <a:extLst>
                <a:ext uri="{FF2B5EF4-FFF2-40B4-BE49-F238E27FC236}">
                  <a16:creationId xmlns:a16="http://schemas.microsoft.com/office/drawing/2014/main" id="{7104C0AA-65A1-252D-1912-08F07F4A82E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sp>
          <p:nvSpPr>
            <p:cNvPr id="186406" name="Freeform 38">
              <a:extLst>
                <a:ext uri="{FF2B5EF4-FFF2-40B4-BE49-F238E27FC236}">
                  <a16:creationId xmlns:a16="http://schemas.microsoft.com/office/drawing/2014/main" id="{78DD2CA6-3F16-5E5D-0EEB-F5A87A4D782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LID4096" sz="1800"/>
            </a:p>
          </p:txBody>
        </p:sp>
        <p:grpSp>
          <p:nvGrpSpPr>
            <p:cNvPr id="186407" name="Group 39">
              <a:extLst>
                <a:ext uri="{FF2B5EF4-FFF2-40B4-BE49-F238E27FC236}">
                  <a16:creationId xmlns:a16="http://schemas.microsoft.com/office/drawing/2014/main" id="{B1C1C949-B44D-AE4D-6FFF-C160963C98FF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186408" name="Freeform 40">
                <a:extLst>
                  <a:ext uri="{FF2B5EF4-FFF2-40B4-BE49-F238E27FC236}">
                    <a16:creationId xmlns:a16="http://schemas.microsoft.com/office/drawing/2014/main" id="{F28B3F93-47B6-6240-1C9A-E831F5177FB0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LID4096" sz="1800"/>
              </a:p>
            </p:txBody>
          </p:sp>
          <p:sp>
            <p:nvSpPr>
              <p:cNvPr id="186409" name="Freeform 41">
                <a:extLst>
                  <a:ext uri="{FF2B5EF4-FFF2-40B4-BE49-F238E27FC236}">
                    <a16:creationId xmlns:a16="http://schemas.microsoft.com/office/drawing/2014/main" id="{0524B55E-7811-B8C1-49B6-B1C588925543}"/>
                  </a:ext>
                </a:extLst>
              </p:cNvPr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LID4096" sz="1800"/>
              </a:p>
            </p:txBody>
          </p:sp>
        </p:grpSp>
      </p:grpSp>
      <p:sp>
        <p:nvSpPr>
          <p:cNvPr id="186410" name="Rectangle 42">
            <a:extLst>
              <a:ext uri="{FF2B5EF4-FFF2-40B4-BE49-F238E27FC236}">
                <a16:creationId xmlns:a16="http://schemas.microsoft.com/office/drawing/2014/main" id="{BABE42E3-A877-F2BF-25FA-5F9376F39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3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LID4096"/>
              <a:t>Κάντε κλικ για να επεξεργαστείτε τον τίτλο</a:t>
            </a:r>
          </a:p>
        </p:txBody>
      </p:sp>
      <p:sp>
        <p:nvSpPr>
          <p:cNvPr id="186411" name="Rectangle 43">
            <a:extLst>
              <a:ext uri="{FF2B5EF4-FFF2-40B4-BE49-F238E27FC236}">
                <a16:creationId xmlns:a16="http://schemas.microsoft.com/office/drawing/2014/main" id="{16EF3E06-B42C-DCB1-E7EC-E3C36DFEFC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LID4096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LID4096"/>
              <a:t>Δεύτερου επιπέδου</a:t>
            </a:r>
          </a:p>
          <a:p>
            <a:pPr lvl="2"/>
            <a:r>
              <a:rPr lang="el-GR" altLang="LID4096"/>
              <a:t>Τρίτου επιπέδου</a:t>
            </a:r>
          </a:p>
          <a:p>
            <a:pPr lvl="3"/>
            <a:r>
              <a:rPr lang="el-GR" altLang="LID4096"/>
              <a:t>Τέταρτου επιπέδου</a:t>
            </a:r>
          </a:p>
          <a:p>
            <a:pPr lvl="4"/>
            <a:r>
              <a:rPr lang="el-GR" altLang="LID4096"/>
              <a:t>Πέμπτου επιπέδου</a:t>
            </a:r>
          </a:p>
        </p:txBody>
      </p:sp>
      <p:sp>
        <p:nvSpPr>
          <p:cNvPr id="186412" name="Rectangle 44">
            <a:extLst>
              <a:ext uri="{FF2B5EF4-FFF2-40B4-BE49-F238E27FC236}">
                <a16:creationId xmlns:a16="http://schemas.microsoft.com/office/drawing/2014/main" id="{1F55EA31-8C44-312D-352C-DF482E69D2A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96B65225-EF56-4733-87C7-434B33C766F8}" type="datetime4">
              <a:rPr lang="el-GR" altLang="LID4096"/>
              <a:pPr/>
              <a:t>27 Σεπτεμβρίου 2024</a:t>
            </a:fld>
            <a:endParaRPr lang="el-GR" altLang="LID4096"/>
          </a:p>
        </p:txBody>
      </p:sp>
      <p:sp>
        <p:nvSpPr>
          <p:cNvPr id="186413" name="Rectangle 45">
            <a:extLst>
              <a:ext uri="{FF2B5EF4-FFF2-40B4-BE49-F238E27FC236}">
                <a16:creationId xmlns:a16="http://schemas.microsoft.com/office/drawing/2014/main" id="{D6B434F7-588F-F7EB-64A6-D6098FB51CB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l-GR" altLang="LID4096"/>
          </a:p>
        </p:txBody>
      </p:sp>
      <p:sp>
        <p:nvSpPr>
          <p:cNvPr id="186414" name="Rectangle 46">
            <a:extLst>
              <a:ext uri="{FF2B5EF4-FFF2-40B4-BE49-F238E27FC236}">
                <a16:creationId xmlns:a16="http://schemas.microsoft.com/office/drawing/2014/main" id="{D9E3BC30-4E24-A6FE-3E95-2D36CB3A9AC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3638"/>
            <a:ext cx="284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8717F6A-C7A7-4C02-A2E9-ECC1EB9237FC}" type="slidenum">
              <a:rPr lang="el-GR" altLang="LID4096"/>
              <a:pPr/>
              <a:t>‹#›</a:t>
            </a:fld>
            <a:endParaRPr lang="el-GR" altLang="LID4096"/>
          </a:p>
        </p:txBody>
      </p:sp>
    </p:spTree>
    <p:extLst>
      <p:ext uri="{BB962C8B-B14F-4D97-AF65-F5344CB8AC3E}">
        <p14:creationId xmlns:p14="http://schemas.microsoft.com/office/powerpoint/2010/main" val="271608617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anose="05000000000000000000" pitchFamily="2" charset="2"/>
        <a:buBlip>
          <a:blip r:embed="rId16"/>
        </a:buBlip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Blip>
          <a:blip r:embed="rId17"/>
        </a:buBlip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Blip>
          <a:blip r:embed="rId18"/>
        </a:buBlip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ID4096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file:///I:\mod02_1.sw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hyperlink" Target="file:///I:\&#913;&#932;&#927;&#924;&#927;%20&#919;\BOHRQD.dir" TargetMode="Externa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>
            <a:extLst>
              <a:ext uri="{FF2B5EF4-FFF2-40B4-BE49-F238E27FC236}">
                <a16:creationId xmlns:a16="http://schemas.microsoft.com/office/drawing/2014/main" id="{3D3748D3-9522-E9A9-BABE-4037C2B4B903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0FB7BC-A7C6-4D5C-9CDE-2FC1E7118B8A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E99140BE-E722-3F25-142A-31AACC3CDA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4A9B7DB-55A2-4561-8FF4-15A95FD6B768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074" name="Rectangle 2">
            <a:extLst>
              <a:ext uri="{FF2B5EF4-FFF2-40B4-BE49-F238E27FC236}">
                <a16:creationId xmlns:a16="http://schemas.microsoft.com/office/drawing/2014/main" id="{C1AF4963-FC5C-B00E-901A-CB0A5C4E6B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63751" y="2420939"/>
            <a:ext cx="8158163" cy="1343025"/>
          </a:xfrm>
        </p:spPr>
        <p:txBody>
          <a:bodyPr/>
          <a:lstStyle/>
          <a:p>
            <a:r>
              <a:rPr lang="el-GR" altLang="en-US"/>
              <a:t>ΑΤΟΜΑ  ΜΟΡΙΑ ΚΑΙ ΙΟΝΤΑ</a:t>
            </a:r>
            <a:endParaRPr lang="en-US" altLang="en-US"/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3BA4A8D2-93F0-1AA8-7A48-1D8DB95AC8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4" y="260350"/>
            <a:ext cx="2320925" cy="2324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>
            <a:extLst>
              <a:ext uri="{FF2B5EF4-FFF2-40B4-BE49-F238E27FC236}">
                <a16:creationId xmlns:a16="http://schemas.microsoft.com/office/drawing/2014/main" id="{60094392-4685-D249-8B99-B780F4AB1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9" y="4149725"/>
            <a:ext cx="33559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087C79D-450F-1B81-4AC2-4C38D94B1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4F1CCA7-B6B7-4F35-AC6B-6497211C1F99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23BDF350-B070-7948-2446-965C8290F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03CC2E7-888C-4DE5-A420-C6F7C6D295D9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8066" name="Text Box 2">
            <a:extLst>
              <a:ext uri="{FF2B5EF4-FFF2-40B4-BE49-F238E27FC236}">
                <a16:creationId xmlns:a16="http://schemas.microsoft.com/office/drawing/2014/main" id="{471C0712-D6FC-2D31-87B7-93188C3C4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0076" y="2908301"/>
            <a:ext cx="59420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13 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πρωτόνια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, 10 (13 – 3) 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ηλεκτρόνια</a:t>
            </a:r>
            <a:endParaRPr lang="en-US" altLang="en-US" sz="2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8067" name="Text Box 3">
            <a:extLst>
              <a:ext uri="{FF2B5EF4-FFF2-40B4-BE49-F238E27FC236}">
                <a16:creationId xmlns:a16="http://schemas.microsoft.com/office/drawing/2014/main" id="{062042F1-F8D0-0004-B7B5-5468A7FE1A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5314" y="4965701"/>
            <a:ext cx="595153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34 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πρωτόνια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, 36 (34 + 2) 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ηλεκτρόνια</a:t>
            </a:r>
            <a:endParaRPr lang="en-US" altLang="en-US" sz="2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8068" name="Text Box 4">
            <a:extLst>
              <a:ext uri="{FF2B5EF4-FFF2-40B4-BE49-F238E27FC236}">
                <a16:creationId xmlns:a16="http://schemas.microsoft.com/office/drawing/2014/main" id="{8C2D4F1A-B55D-3D2A-D475-BDA56C686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151" y="423863"/>
            <a:ext cx="54832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en-US" sz="3600">
                <a:solidFill>
                  <a:srgbClr val="FFFFFF"/>
                </a:solidFill>
                <a:latin typeface="Arial" panose="020B0604020202020204" pitchFamily="34" charset="0"/>
              </a:rPr>
              <a:t>Έχετε καταλάβει τα ιόντα</a:t>
            </a:r>
            <a:r>
              <a:rPr lang="en-US" altLang="en-US" sz="3600">
                <a:solidFill>
                  <a:srgbClr val="FFFFFF"/>
                </a:solidFill>
                <a:latin typeface="Arial" panose="020B0604020202020204" pitchFamily="34" charset="0"/>
              </a:rPr>
              <a:t>?</a:t>
            </a:r>
          </a:p>
        </p:txBody>
      </p:sp>
      <p:graphicFrame>
        <p:nvGraphicFramePr>
          <p:cNvPr id="88069" name="Object 5">
            <a:extLst>
              <a:ext uri="{FF2B5EF4-FFF2-40B4-BE49-F238E27FC236}">
                <a16:creationId xmlns:a16="http://schemas.microsoft.com/office/drawing/2014/main" id="{35E2018B-400F-635C-83E8-78C6D06A78C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05001" y="228601"/>
          <a:ext cx="855663" cy="163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856440" imgH="1637640" progId="MS_ClipArt_Gallery.2">
                  <p:embed/>
                </p:oleObj>
              </mc:Choice>
              <mc:Fallback>
                <p:oleObj name="Clip" r:id="rId2" imgW="856440" imgH="1637640" progId="MS_ClipArt_Gallery.2">
                  <p:embed/>
                  <p:pic>
                    <p:nvPicPr>
                      <p:cNvPr id="88069" name="Object 5">
                        <a:extLst>
                          <a:ext uri="{FF2B5EF4-FFF2-40B4-BE49-F238E27FC236}">
                            <a16:creationId xmlns:a16="http://schemas.microsoft.com/office/drawing/2014/main" id="{35E2018B-400F-635C-83E8-78C6D06A78C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1" y="228601"/>
                        <a:ext cx="855663" cy="1636713"/>
                      </a:xfrm>
                      <a:prstGeom prst="rect">
                        <a:avLst/>
                      </a:prstGeom>
                      <a:solidFill>
                        <a:srgbClr val="FF0000"/>
                      </a:solidFill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8071" name="Group 7">
            <a:extLst>
              <a:ext uri="{FF2B5EF4-FFF2-40B4-BE49-F238E27FC236}">
                <a16:creationId xmlns:a16="http://schemas.microsoft.com/office/drawing/2014/main" id="{0E9751B7-B9D9-F8DA-E4D2-6C311A5311EB}"/>
              </a:ext>
            </a:extLst>
          </p:cNvPr>
          <p:cNvGrpSpPr>
            <a:grpSpLocks/>
          </p:cNvGrpSpPr>
          <p:nvPr/>
        </p:nvGrpSpPr>
        <p:grpSpPr bwMode="auto">
          <a:xfrm>
            <a:off x="1833564" y="2060578"/>
            <a:ext cx="8855075" cy="799569"/>
            <a:chOff x="172" y="1200"/>
            <a:chExt cx="4454" cy="378"/>
          </a:xfrm>
        </p:grpSpPr>
        <p:sp>
          <p:nvSpPr>
            <p:cNvPr id="88072" name="Text Box 8">
              <a:extLst>
                <a:ext uri="{FF2B5EF4-FFF2-40B4-BE49-F238E27FC236}">
                  <a16:creationId xmlns:a16="http://schemas.microsoft.com/office/drawing/2014/main" id="{D85F7C28-F6D6-98EE-CAF6-7BF257089B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" y="1261"/>
              <a:ext cx="4274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altLang="en-US" sz="2800">
                  <a:solidFill>
                    <a:srgbClr val="FF0000"/>
                  </a:solidFill>
                  <a:latin typeface="Times New Roman" panose="02020603050405020304" pitchFamily="18" charset="0"/>
                </a:rPr>
                <a:t>Πόσα πρωτόνια και ηλεκτρόνια υπάρχουν στο</a:t>
              </a:r>
              <a:endPara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88073" name="Text Box 9">
              <a:extLst>
                <a:ext uri="{FF2B5EF4-FFF2-40B4-BE49-F238E27FC236}">
                  <a16:creationId xmlns:a16="http://schemas.microsoft.com/office/drawing/2014/main" id="{303978AA-73ED-51B4-15E6-9F955D3044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65" y="1220"/>
              <a:ext cx="323" cy="3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6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Al</a:t>
              </a:r>
            </a:p>
          </p:txBody>
        </p:sp>
        <p:sp>
          <p:nvSpPr>
            <p:cNvPr id="88074" name="Text Box 10">
              <a:extLst>
                <a:ext uri="{FF2B5EF4-FFF2-40B4-BE49-F238E27FC236}">
                  <a16:creationId xmlns:a16="http://schemas.microsoft.com/office/drawing/2014/main" id="{D008F6B1-3AB1-BBD3-DC77-9AA16A7069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1200"/>
              <a:ext cx="248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FF0000"/>
                  </a:solidFill>
                  <a:latin typeface="Times New Roman" panose="02020603050405020304" pitchFamily="18" charset="0"/>
                </a:rPr>
                <a:t>27</a:t>
              </a:r>
            </a:p>
          </p:txBody>
        </p:sp>
        <p:sp>
          <p:nvSpPr>
            <p:cNvPr id="88075" name="Text Box 11">
              <a:extLst>
                <a:ext uri="{FF2B5EF4-FFF2-40B4-BE49-F238E27FC236}">
                  <a16:creationId xmlns:a16="http://schemas.microsoft.com/office/drawing/2014/main" id="{279B6F5A-2C27-367D-9F71-8EF254E4AF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9" y="1360"/>
              <a:ext cx="248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13</a:t>
              </a:r>
            </a:p>
          </p:txBody>
        </p:sp>
        <p:sp>
          <p:nvSpPr>
            <p:cNvPr id="88076" name="Text Box 12">
              <a:extLst>
                <a:ext uri="{FF2B5EF4-FFF2-40B4-BE49-F238E27FC236}">
                  <a16:creationId xmlns:a16="http://schemas.microsoft.com/office/drawing/2014/main" id="{82D78F11-ADDD-8BDC-E4C0-B595A3A295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55" y="1248"/>
              <a:ext cx="271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>
                  <a:solidFill>
                    <a:srgbClr val="7B46D0"/>
                  </a:solidFill>
                  <a:latin typeface="Times New Roman" panose="02020603050405020304" pitchFamily="18" charset="0"/>
                </a:rPr>
                <a:t>  </a:t>
              </a: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</a:p>
          </p:txBody>
        </p:sp>
        <p:sp>
          <p:nvSpPr>
            <p:cNvPr id="88077" name="Text Box 13">
              <a:extLst>
                <a:ext uri="{FF2B5EF4-FFF2-40B4-BE49-F238E27FC236}">
                  <a16:creationId xmlns:a16="http://schemas.microsoft.com/office/drawing/2014/main" id="{98E5C377-7F1E-6E16-5CC8-D8881D141D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44" y="1200"/>
              <a:ext cx="228" cy="2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  <a:r>
                <a:rPr lang="en-US" altLang="en-US" sz="2400" baseline="30000">
                  <a:solidFill>
                    <a:srgbClr val="FF0000"/>
                  </a:solidFill>
                  <a:latin typeface="Times New Roman" panose="02020603050405020304" pitchFamily="18" charset="0"/>
                </a:rPr>
                <a:t>+</a:t>
              </a:r>
              <a:endParaRPr lang="en-US" altLang="en-US" sz="24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88078" name="Group 14">
            <a:extLst>
              <a:ext uri="{FF2B5EF4-FFF2-40B4-BE49-F238E27FC236}">
                <a16:creationId xmlns:a16="http://schemas.microsoft.com/office/drawing/2014/main" id="{19DE8BAD-A805-F9E5-361B-9937A560E283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076700"/>
            <a:ext cx="8779324" cy="711200"/>
            <a:chOff x="300" y="2544"/>
            <a:chExt cx="4845" cy="448"/>
          </a:xfrm>
        </p:grpSpPr>
        <p:sp>
          <p:nvSpPr>
            <p:cNvPr id="88079" name="Text Box 15">
              <a:extLst>
                <a:ext uri="{FF2B5EF4-FFF2-40B4-BE49-F238E27FC236}">
                  <a16:creationId xmlns:a16="http://schemas.microsoft.com/office/drawing/2014/main" id="{420589C1-9FE9-7E0C-76BE-67B4BAB938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0" y="2599"/>
              <a:ext cx="427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l-GR" altLang="en-US" sz="2800">
                  <a:solidFill>
                    <a:srgbClr val="FF0000"/>
                  </a:solidFill>
                  <a:latin typeface="Times New Roman" panose="02020603050405020304" pitchFamily="18" charset="0"/>
                </a:rPr>
                <a:t>Πόσα πρωτόνια και ηλεκτρόνια υπάρχουν στο</a:t>
              </a:r>
              <a:endPara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8080" name="Group 16">
              <a:extLst>
                <a:ext uri="{FF2B5EF4-FFF2-40B4-BE49-F238E27FC236}">
                  <a16:creationId xmlns:a16="http://schemas.microsoft.com/office/drawing/2014/main" id="{1A9572C0-57EB-5B64-AEE1-F4E04FE8380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24" y="2544"/>
              <a:ext cx="718" cy="448"/>
              <a:chOff x="4368" y="2584"/>
              <a:chExt cx="718" cy="448"/>
            </a:xfrm>
          </p:grpSpPr>
          <p:sp>
            <p:nvSpPr>
              <p:cNvPr id="88081" name="Text Box 17">
                <a:extLst>
                  <a:ext uri="{FF2B5EF4-FFF2-40B4-BE49-F238E27FC236}">
                    <a16:creationId xmlns:a16="http://schemas.microsoft.com/office/drawing/2014/main" id="{513B5F54-8095-BCC0-56F6-E3FAC68BF1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98" y="2634"/>
                <a:ext cx="29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8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Se</a:t>
                </a:r>
              </a:p>
            </p:txBody>
          </p:sp>
          <p:sp>
            <p:nvSpPr>
              <p:cNvPr id="88082" name="Text Box 18">
                <a:extLst>
                  <a:ext uri="{FF2B5EF4-FFF2-40B4-BE49-F238E27FC236}">
                    <a16:creationId xmlns:a16="http://schemas.microsoft.com/office/drawing/2014/main" id="{2A4032CA-8991-46E0-8849-48C15A5EA38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68" y="2584"/>
                <a:ext cx="27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78</a:t>
                </a:r>
              </a:p>
            </p:txBody>
          </p:sp>
          <p:sp>
            <p:nvSpPr>
              <p:cNvPr id="88083" name="Text Box 19">
                <a:extLst>
                  <a:ext uri="{FF2B5EF4-FFF2-40B4-BE49-F238E27FC236}">
                    <a16:creationId xmlns:a16="http://schemas.microsoft.com/office/drawing/2014/main" id="{9BB992B8-FD91-EE8C-DB07-65B87312C5F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76" y="2744"/>
                <a:ext cx="27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34</a:t>
                </a:r>
                <a:endPara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8084" name="Text Box 20">
                <a:extLst>
                  <a:ext uri="{FF2B5EF4-FFF2-40B4-BE49-F238E27FC236}">
                    <a16:creationId xmlns:a16="http://schemas.microsoft.com/office/drawing/2014/main" id="{4FF6CE1B-EEBB-246B-0FA3-1110F76BF5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844" y="2592"/>
                <a:ext cx="242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400" b="1">
                    <a:solidFill>
                      <a:srgbClr val="FF0000"/>
                    </a:solidFill>
                    <a:latin typeface="Times New Roman" panose="02020603050405020304" pitchFamily="18" charset="0"/>
                  </a:rPr>
                  <a:t>2-</a:t>
                </a:r>
                <a:endPara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88085" name="Text Box 21">
              <a:extLst>
                <a:ext uri="{FF2B5EF4-FFF2-40B4-BE49-F238E27FC236}">
                  <a16:creationId xmlns:a16="http://schemas.microsoft.com/office/drawing/2014/main" id="{10F372C4-C169-9FF2-4D0B-5510872FD1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44" y="2578"/>
              <a:ext cx="201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utoUpdateAnimBg="0"/>
      <p:bldP spid="8806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>
            <a:extLst>
              <a:ext uri="{FF2B5EF4-FFF2-40B4-BE49-F238E27FC236}">
                <a16:creationId xmlns:a16="http://schemas.microsoft.com/office/drawing/2014/main" id="{0BC8D4A8-EC8D-64F1-FEEF-1015A4F578B3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ECDE751-453D-436B-8BF7-56D91D68BFA8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46">
            <a:extLst>
              <a:ext uri="{FF2B5EF4-FFF2-40B4-BE49-F238E27FC236}">
                <a16:creationId xmlns:a16="http://schemas.microsoft.com/office/drawing/2014/main" id="{0B57D088-99F7-E49F-A7FB-ADE8A61204B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06A4794-6A59-4021-9706-5EFFDF1E0C58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28A65D68-FA04-3E7D-12E9-628615CC5CD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19400" y="5029200"/>
            <a:ext cx="6400800" cy="762000"/>
          </a:xfrm>
          <a:noFill/>
          <a:ln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indent="-342900"/>
            <a:r>
              <a:rPr lang="el-GR" altLang="LID4096">
                <a:hlinkClick r:id="rId3" action="ppaction://hlinkfile"/>
              </a:rPr>
              <a:t>Άτομα </a:t>
            </a:r>
            <a:r>
              <a:rPr lang="el-GR" altLang="LID4096"/>
              <a:t>και δομή τους</a:t>
            </a:r>
            <a:endParaRPr lang="en-US" altLang="LID4096"/>
          </a:p>
        </p:txBody>
      </p:sp>
      <p:pic>
        <p:nvPicPr>
          <p:cNvPr id="93187" name="Picture 3">
            <a:extLst>
              <a:ext uri="{FF2B5EF4-FFF2-40B4-BE49-F238E27FC236}">
                <a16:creationId xmlns:a16="http://schemas.microsoft.com/office/drawing/2014/main" id="{4CC7DDC7-C77E-9B3F-24FA-1B708F4816E4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338" y="1268413"/>
            <a:ext cx="3124200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3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1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1CE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6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4">
            <a:extLst>
              <a:ext uri="{FF2B5EF4-FFF2-40B4-BE49-F238E27FC236}">
                <a16:creationId xmlns:a16="http://schemas.microsoft.com/office/drawing/2014/main" id="{E0168112-6A58-5870-A8C4-CA5CAAD182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3BEC73-143E-498A-8442-6F4F7D138E8B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6">
            <a:extLst>
              <a:ext uri="{FF2B5EF4-FFF2-40B4-BE49-F238E27FC236}">
                <a16:creationId xmlns:a16="http://schemas.microsoft.com/office/drawing/2014/main" id="{7E10DAC9-4004-68B7-F704-3A4B23B13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E1CDD78-2A74-4F01-9A27-78A3FDEED9AC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627FB173-17E9-9CA8-1560-46B50A7C63E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92314" y="1600200"/>
            <a:ext cx="4027487" cy="820738"/>
          </a:xfrm>
        </p:spPr>
        <p:txBody>
          <a:bodyPr/>
          <a:lstStyle/>
          <a:p>
            <a:r>
              <a:rPr lang="el-GR" altLang="LID4096" sz="2800">
                <a:hlinkClick r:id="rId2" action="ppaction://hlinkfile"/>
              </a:rPr>
              <a:t>ΔΟΜΗ ΑΤΟΜΟΥ</a:t>
            </a:r>
            <a:endParaRPr lang="el-GR" altLang="LID4096" sz="2800"/>
          </a:p>
        </p:txBody>
      </p:sp>
      <p:pic>
        <p:nvPicPr>
          <p:cNvPr id="121860" name="Picture 4">
            <a:extLst>
              <a:ext uri="{FF2B5EF4-FFF2-40B4-BE49-F238E27FC236}">
                <a16:creationId xmlns:a16="http://schemas.microsoft.com/office/drawing/2014/main" id="{7B9FF5A2-75DD-EA1F-8E5C-A46D96722C6A}"/>
              </a:ext>
            </a:extLst>
          </p:cNvPr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27575" y="2997200"/>
            <a:ext cx="2571750" cy="2501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18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9899498D-8DAE-48B0-7B48-74575C4A6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15048E-E3F7-403E-B31E-29A0EC27CD3C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B279CD40-20BB-AC4F-34E6-F6594A8F7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3069717-7897-4BCB-92FA-58F30C575604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9570" name="Text Box 2">
            <a:extLst>
              <a:ext uri="{FF2B5EF4-FFF2-40B4-BE49-F238E27FC236}">
                <a16:creationId xmlns:a16="http://schemas.microsoft.com/office/drawing/2014/main" id="{265BBE07-026A-5307-A272-8DA94DEF1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1524000"/>
            <a:ext cx="8591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LID4096" sz="2400">
                <a:solidFill>
                  <a:srgbClr val="FFFFFF"/>
                </a:solidFill>
                <a:latin typeface="Times New Roman" panose="02020603050405020304" pitchFamily="18" charset="0"/>
              </a:rPr>
              <a:t>Ατομική διάμετρος</a:t>
            </a:r>
            <a:r>
              <a:rPr lang="en-CA" altLang="LID4096" sz="2400">
                <a:solidFill>
                  <a:srgbClr val="FFFFFF"/>
                </a:solidFill>
                <a:latin typeface="Times New Roman" panose="02020603050405020304" pitchFamily="18" charset="0"/>
              </a:rPr>
              <a:t>  </a:t>
            </a:r>
            <a:r>
              <a:rPr lang="en-CA" altLang="LID4096" sz="2400" b="1">
                <a:solidFill>
                  <a:srgbClr val="86D1EC"/>
                </a:solidFill>
                <a:latin typeface="Times New Roman" panose="02020603050405020304" pitchFamily="18" charset="0"/>
              </a:rPr>
              <a:t>10</a:t>
            </a:r>
            <a:r>
              <a:rPr lang="en-CA" altLang="LID4096" sz="2400" b="1" baseline="30000">
                <a:solidFill>
                  <a:srgbClr val="86D1EC"/>
                </a:solidFill>
                <a:latin typeface="Times New Roman" panose="02020603050405020304" pitchFamily="18" charset="0"/>
              </a:rPr>
              <a:t>-8</a:t>
            </a:r>
            <a:r>
              <a:rPr lang="en-CA" altLang="LID4096" sz="2400" b="1">
                <a:solidFill>
                  <a:srgbClr val="86D1EC"/>
                </a:solidFill>
                <a:latin typeface="Times New Roman" panose="02020603050405020304" pitchFamily="18" charset="0"/>
              </a:rPr>
              <a:t> cm</a:t>
            </a:r>
            <a:r>
              <a:rPr lang="en-US" altLang="LID4096" sz="2400">
                <a:solidFill>
                  <a:srgbClr val="FFFFFF"/>
                </a:solidFill>
                <a:latin typeface="Times New Roman" panose="02020603050405020304" pitchFamily="18" charset="0"/>
              </a:rPr>
              <a:t>	         </a:t>
            </a:r>
            <a:r>
              <a:rPr lang="el-GR" altLang="LID4096" sz="2400">
                <a:solidFill>
                  <a:srgbClr val="FFFFFF"/>
                </a:solidFill>
                <a:latin typeface="Times New Roman" panose="02020603050405020304" pitchFamily="18" charset="0"/>
              </a:rPr>
              <a:t>Πυρηνική διάμετρος</a:t>
            </a:r>
            <a:r>
              <a:rPr lang="en-CA" altLang="LID4096" sz="2400">
                <a:solidFill>
                  <a:srgbClr val="FFFFFF"/>
                </a:solidFill>
                <a:latin typeface="Times New Roman" panose="02020603050405020304" pitchFamily="18" charset="0"/>
              </a:rPr>
              <a:t> </a:t>
            </a:r>
            <a:r>
              <a:rPr lang="en-CA" altLang="LID4096" sz="2400" b="1">
                <a:solidFill>
                  <a:srgbClr val="86D1EC"/>
                </a:solidFill>
                <a:latin typeface="Times New Roman" panose="02020603050405020304" pitchFamily="18" charset="0"/>
              </a:rPr>
              <a:t>10</a:t>
            </a:r>
            <a:r>
              <a:rPr lang="en-CA" altLang="LID4096" sz="2400" b="1" baseline="30000">
                <a:solidFill>
                  <a:srgbClr val="86D1EC"/>
                </a:solidFill>
                <a:latin typeface="Times New Roman" panose="02020603050405020304" pitchFamily="18" charset="0"/>
              </a:rPr>
              <a:t>-13</a:t>
            </a:r>
            <a:r>
              <a:rPr lang="en-CA" altLang="LID4096" sz="2400" b="1">
                <a:solidFill>
                  <a:srgbClr val="86D1EC"/>
                </a:solidFill>
                <a:latin typeface="Times New Roman" panose="02020603050405020304" pitchFamily="18" charset="0"/>
              </a:rPr>
              <a:t> cm</a:t>
            </a:r>
            <a:endParaRPr lang="en-US" altLang="LID4096" sz="2400" b="1">
              <a:solidFill>
                <a:srgbClr val="86D1EC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06AA31E4-0CE8-664B-5456-39C346B86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b="1">
                <a:solidFill>
                  <a:srgbClr val="FF3300"/>
                </a:solidFill>
              </a:rPr>
              <a:t>Σύσταση Πυρήνα</a:t>
            </a:r>
            <a:endParaRPr lang="en-US" altLang="LID4096" b="1">
              <a:solidFill>
                <a:srgbClr val="FF3300"/>
              </a:solidFill>
            </a:endParaRPr>
          </a:p>
        </p:txBody>
      </p:sp>
      <p:sp>
        <p:nvSpPr>
          <p:cNvPr id="109572" name="Text Box 4">
            <a:extLst>
              <a:ext uri="{FF2B5EF4-FFF2-40B4-BE49-F238E27FC236}">
                <a16:creationId xmlns:a16="http://schemas.microsoft.com/office/drawing/2014/main" id="{BDDE0304-9DB8-3139-DF0C-A8A46573CD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6563" y="2971800"/>
            <a:ext cx="8763000" cy="1785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LID4096" sz="2200" b="1">
                <a:solidFill>
                  <a:srgbClr val="FF0000"/>
                </a:solidFill>
                <a:latin typeface="Times New Roman" panose="02020603050405020304" pitchFamily="18" charset="0"/>
              </a:rPr>
              <a:t>Σωματίδιο</a:t>
            </a:r>
            <a:r>
              <a:rPr lang="en-CA" altLang="LID4096" sz="2200" b="1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r>
              <a:rPr lang="el-GR" altLang="LID4096" sz="2200" b="1">
                <a:solidFill>
                  <a:srgbClr val="FF0000"/>
                </a:solidFill>
                <a:latin typeface="Times New Roman" panose="02020603050405020304" pitchFamily="18" charset="0"/>
              </a:rPr>
              <a:t>Μάζα</a:t>
            </a:r>
            <a:r>
              <a:rPr lang="en-CA" altLang="LID4096" sz="2200" b="1">
                <a:solidFill>
                  <a:srgbClr val="FF0000"/>
                </a:solidFill>
                <a:latin typeface="Times New Roman" panose="02020603050405020304" pitchFamily="18" charset="0"/>
              </a:rPr>
              <a:t>			</a:t>
            </a:r>
            <a:r>
              <a:rPr lang="en-US" altLang="LID4096" sz="2200" b="1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r>
              <a:rPr lang="el-GR" altLang="LID4096" sz="2200" b="1">
                <a:solidFill>
                  <a:srgbClr val="FF0000"/>
                </a:solidFill>
                <a:latin typeface="Times New Roman" panose="02020603050405020304" pitchFamily="18" charset="0"/>
              </a:rPr>
              <a:t>Φορτίο</a:t>
            </a:r>
            <a:r>
              <a:rPr lang="en-CA" altLang="LID4096" sz="220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endParaRPr lang="en-US" altLang="LID4096" sz="22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		</a:t>
            </a:r>
            <a:r>
              <a:rPr lang="en-CA" altLang="LID4096" sz="2200" b="1">
                <a:solidFill>
                  <a:srgbClr val="FFFFFF"/>
                </a:solidFill>
                <a:latin typeface="Times New Roman" panose="02020603050405020304" pitchFamily="18" charset="0"/>
              </a:rPr>
              <a:t>kg		amu		Coulombs		(</a:t>
            </a:r>
            <a:r>
              <a:rPr lang="en-CA" altLang="LID4096" sz="2200" b="1" i="1">
                <a:solidFill>
                  <a:srgbClr val="FFFFFF"/>
                </a:solidFill>
                <a:latin typeface="Times New Roman" panose="02020603050405020304" pitchFamily="18" charset="0"/>
              </a:rPr>
              <a:t>e</a:t>
            </a:r>
            <a:r>
              <a:rPr lang="en-CA" altLang="LID4096" sz="2200" b="1">
                <a:solidFill>
                  <a:srgbClr val="FFFFFF"/>
                </a:solidFill>
                <a:latin typeface="Times New Roman" panose="02020603050405020304" pitchFamily="18" charset="0"/>
              </a:rPr>
              <a:t>)</a:t>
            </a:r>
            <a:endParaRPr lang="en-US" altLang="LID4096" sz="2200" b="1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Ηλεκτρόνιο</a:t>
            </a: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 	9.1</a:t>
            </a:r>
            <a:r>
              <a:rPr lang="en-US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09</a:t>
            </a: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 x 10</a:t>
            </a:r>
            <a:r>
              <a:rPr lang="en-CA" altLang="LID4096" sz="2200" baseline="30000">
                <a:solidFill>
                  <a:srgbClr val="FFFFFF"/>
                </a:solidFill>
                <a:latin typeface="Times New Roman" panose="02020603050405020304" pitchFamily="18" charset="0"/>
              </a:rPr>
              <a:t>-31	</a:t>
            </a: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0.000548	</a:t>
            </a: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1.602 x 10</a:t>
            </a:r>
            <a:r>
              <a:rPr lang="en-CA" altLang="LID4096" sz="2200" baseline="30000">
                <a:solidFill>
                  <a:srgbClr val="FFFFFF"/>
                </a:solidFill>
                <a:latin typeface="Times New Roman" panose="02020603050405020304" pitchFamily="18" charset="0"/>
              </a:rPr>
              <a:t>-19	</a:t>
            </a:r>
            <a:r>
              <a:rPr lang="en-US" altLang="LID4096" sz="2200" baseline="30000">
                <a:solidFill>
                  <a:srgbClr val="FFFFFF"/>
                </a:solidFill>
                <a:latin typeface="Times New Roman" panose="02020603050405020304" pitchFamily="18" charset="0"/>
              </a:rPr>
              <a:t>	</a:t>
            </a: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–</a:t>
            </a: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1</a:t>
            </a:r>
            <a:endParaRPr lang="en-US" altLang="LID4096" sz="220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Πρωτόνιο</a:t>
            </a: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 	1.673 x 10</a:t>
            </a:r>
            <a:r>
              <a:rPr lang="en-CA" altLang="LID4096" sz="2200" baseline="30000">
                <a:solidFill>
                  <a:srgbClr val="FFFFFF"/>
                </a:solidFill>
                <a:latin typeface="Times New Roman" panose="02020603050405020304" pitchFamily="18" charset="0"/>
              </a:rPr>
              <a:t>-27	</a:t>
            </a: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1.00073		+1.602 x 10</a:t>
            </a:r>
            <a:r>
              <a:rPr lang="en-CA" altLang="LID4096" sz="2200" baseline="30000">
                <a:solidFill>
                  <a:srgbClr val="FFFFFF"/>
                </a:solidFill>
                <a:latin typeface="Times New Roman" panose="02020603050405020304" pitchFamily="18" charset="0"/>
              </a:rPr>
              <a:t>-19</a:t>
            </a:r>
            <a:r>
              <a:rPr lang="en-US" altLang="LID4096" sz="2200" baseline="30000">
                <a:solidFill>
                  <a:srgbClr val="FFFFFF"/>
                </a:solidFill>
                <a:latin typeface="Times New Roman" panose="02020603050405020304" pitchFamily="18" charset="0"/>
              </a:rPr>
              <a:t>	</a:t>
            </a:r>
            <a:r>
              <a:rPr lang="en-CA" altLang="LID4096" sz="2200" baseline="30000">
                <a:solidFill>
                  <a:srgbClr val="FFFFFF"/>
                </a:solidFill>
                <a:latin typeface="Times New Roman" panose="02020603050405020304" pitchFamily="18" charset="0"/>
              </a:rPr>
              <a:t>	</a:t>
            </a: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+1</a:t>
            </a:r>
            <a:endParaRPr lang="en-US" altLang="LID4096" sz="220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Νετρόνιο</a:t>
            </a: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 	1.6</a:t>
            </a:r>
            <a:r>
              <a:rPr lang="en-US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75</a:t>
            </a: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 x 10</a:t>
            </a:r>
            <a:r>
              <a:rPr lang="en-CA" altLang="LID4096" sz="2200" baseline="30000">
                <a:solidFill>
                  <a:srgbClr val="FFFFFF"/>
                </a:solidFill>
                <a:latin typeface="Times New Roman" panose="02020603050405020304" pitchFamily="18" charset="0"/>
              </a:rPr>
              <a:t>-27	</a:t>
            </a:r>
            <a:r>
              <a:rPr lang="en-CA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1.00087		  0</a:t>
            </a:r>
            <a:r>
              <a:rPr lang="en-US" altLang="LID4096" sz="2200">
                <a:solidFill>
                  <a:srgbClr val="FFFFFF"/>
                </a:solidFill>
                <a:latin typeface="Times New Roman" panose="02020603050405020304" pitchFamily="18" charset="0"/>
              </a:rPr>
              <a:t>			  0</a:t>
            </a:r>
            <a:endParaRPr lang="en-CA" altLang="LID4096" sz="22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9573" name="Rectangle 5">
            <a:extLst>
              <a:ext uri="{FF2B5EF4-FFF2-40B4-BE49-F238E27FC236}">
                <a16:creationId xmlns:a16="http://schemas.microsoft.com/office/drawing/2014/main" id="{4BB5CEFF-A019-1A4F-A2CA-A7DA9CCE1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24338" y="2060575"/>
            <a:ext cx="709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altLang="LID4096" sz="2400" b="1">
                <a:solidFill>
                  <a:srgbClr val="86D1EC"/>
                </a:solidFill>
                <a:latin typeface="Times New Roman" panose="02020603050405020304" pitchFamily="18" charset="0"/>
              </a:rPr>
              <a:t> </a:t>
            </a:r>
            <a:r>
              <a:rPr lang="en-CA" altLang="LID4096" sz="2400" b="1">
                <a:solidFill>
                  <a:srgbClr val="86D1EC"/>
                </a:solidFill>
                <a:latin typeface="Times New Roman" panose="02020603050405020304" pitchFamily="18" charset="0"/>
              </a:rPr>
              <a:t>1 </a:t>
            </a:r>
            <a:r>
              <a:rPr lang="en-CA" altLang="LID4096" sz="2400" b="1">
                <a:solidFill>
                  <a:srgbClr val="86D1E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Å</a:t>
            </a:r>
            <a:endParaRPr lang="en-US" altLang="LID4096" sz="2400" b="1">
              <a:solidFill>
                <a:srgbClr val="86D1E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5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09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30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1" grpId="0"/>
      <p:bldP spid="109572" grpId="0"/>
      <p:bldP spid="10957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4C5A90F5-88FC-EBE1-1651-61A5C4DCA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652DA7-7036-4F7E-A772-16E72F12561F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81C9FBE0-4AE9-C517-B411-93A6B9329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2514E4-CF1D-4DC4-920F-DFADA6BA3AA4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F2AA7A26-433C-D29A-1D6B-1A064FEDB2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b="1">
                <a:solidFill>
                  <a:srgbClr val="FF3300"/>
                </a:solidFill>
              </a:rPr>
              <a:t>ΑΤΟΜΙΚΟΣ ΑΡΙΘΜΟΣ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752D318F-E84D-8994-D493-2AFB8285FF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4" y="1600200"/>
            <a:ext cx="8218487" cy="1252538"/>
          </a:xfrm>
        </p:spPr>
        <p:txBody>
          <a:bodyPr/>
          <a:lstStyle/>
          <a:p>
            <a:r>
              <a:rPr lang="el-GR" altLang="LID4096"/>
              <a:t>Είναι ο αριθμός των πρωτονίων στον πυρήνα του ατόμου ενός στοιχείου</a:t>
            </a:r>
            <a:endParaRPr lang="en-US" altLang="LID4096"/>
          </a:p>
          <a:p>
            <a:pPr>
              <a:buFont typeface="Wingdings" panose="05000000000000000000" pitchFamily="2" charset="2"/>
              <a:buNone/>
            </a:pPr>
            <a:endParaRPr lang="el-GR" altLang="LID4096"/>
          </a:p>
        </p:txBody>
      </p:sp>
      <p:sp>
        <p:nvSpPr>
          <p:cNvPr id="132101" name="Text Box 5">
            <a:extLst>
              <a:ext uri="{FF2B5EF4-FFF2-40B4-BE49-F238E27FC236}">
                <a16:creationId xmlns:a16="http://schemas.microsoft.com/office/drawing/2014/main" id="{EAAAA753-E31A-6495-9080-46BA7BEED4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1" y="3429001"/>
            <a:ext cx="6983413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86D1EC"/>
              </a:buClr>
              <a:buSzPct val="90000"/>
              <a:buBlip>
                <a:blip r:embed="rId2"/>
              </a:buBlip>
            </a:pPr>
            <a:r>
              <a:rPr lang="el-GR" altLang="LID4096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Συμβολίζεται</a:t>
            </a:r>
            <a:r>
              <a:rPr lang="el-GR" altLang="LID4096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l-GR" altLang="LID4096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με το γράμμα Ζ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l-GR" altLang="LID4096" sz="32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32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  <p:bldP spid="132099" grpId="0" build="p"/>
      <p:bldP spid="13210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B476279E-AB2C-49EA-8B95-CF766AEE0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A06B44C-18D3-437C-BDF4-9CB8A5759A28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5A4A37DA-10A6-E098-92BB-FB3C84C02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DA20876-F9D0-4C43-AF35-0E3BF43AF42F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3122" name="Rectangle 2">
            <a:extLst>
              <a:ext uri="{FF2B5EF4-FFF2-40B4-BE49-F238E27FC236}">
                <a16:creationId xmlns:a16="http://schemas.microsoft.com/office/drawing/2014/main" id="{A026400D-C0AB-66D0-1EB7-6ACB8ED93E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b="1">
                <a:solidFill>
                  <a:srgbClr val="FF3300"/>
                </a:solidFill>
              </a:rPr>
              <a:t>ΜΑΖΙΚΟΣ ΑΡΙΘΜΟΣ</a:t>
            </a: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0DE0F3EF-8A02-22BA-2ADB-AFDF8C4F89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0" y="1600200"/>
            <a:ext cx="8147050" cy="1252538"/>
          </a:xfrm>
        </p:spPr>
        <p:txBody>
          <a:bodyPr/>
          <a:lstStyle/>
          <a:p>
            <a:r>
              <a:rPr lang="el-GR" altLang="LID4096"/>
              <a:t>Είναι ο αριθμός των πρωτονίων και των νετρονίων στον πυρήνα ενός ατόμου</a:t>
            </a:r>
          </a:p>
        </p:txBody>
      </p:sp>
      <p:sp>
        <p:nvSpPr>
          <p:cNvPr id="133124" name="Text Box 4">
            <a:extLst>
              <a:ext uri="{FF2B5EF4-FFF2-40B4-BE49-F238E27FC236}">
                <a16:creationId xmlns:a16="http://schemas.microsoft.com/office/drawing/2014/main" id="{91BEE2EB-4BA4-76A9-8BF3-F33DA80BF2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0" y="3429001"/>
            <a:ext cx="72009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86D1EC"/>
              </a:buClr>
              <a:buSzPct val="90000"/>
              <a:buBlip>
                <a:blip r:embed="rId2"/>
              </a:buBlip>
            </a:pPr>
            <a:r>
              <a:rPr lang="el-GR" altLang="LID4096" sz="3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Συμβολίζεται με το γράμμα Α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el-GR" altLang="LID4096" sz="32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3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33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33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2" grpId="0"/>
      <p:bldP spid="133123" grpId="0" build="p"/>
      <p:bldP spid="1331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76086E6F-8A2F-7FCD-D941-D75124E2D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8D6613C-12B7-4774-A0BF-84C98353D5E8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4B089A17-0AC5-AB0F-A1E5-CCC683C8F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E70F673-CFBD-40AB-834D-5C48C905DCFA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4EEF4D98-9423-0671-6AB1-EAA4A36D2E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770084"/>
          </a:xfrm>
          <a:noFill/>
          <a:ln/>
        </p:spPr>
        <p:txBody>
          <a:bodyPr vert="horz" wrap="square" lIns="92075" tIns="46038" rIns="92075" bIns="46038" numCol="1" anchor="t" anchorCtr="1" compatLnSpc="1">
            <a:prstTxWarp prst="textNoShape">
              <a:avLst/>
            </a:prstTxWarp>
            <a:spAutoFit/>
          </a:bodyPr>
          <a:lstStyle/>
          <a:p>
            <a:r>
              <a:rPr lang="el-GR" altLang="LID4096" b="1">
                <a:solidFill>
                  <a:srgbClr val="FF3300"/>
                </a:solidFill>
              </a:rPr>
              <a:t>Σύμβολο</a:t>
            </a:r>
            <a:endParaRPr lang="en-US" altLang="LID4096" b="1">
              <a:solidFill>
                <a:srgbClr val="FF3300"/>
              </a:solidFill>
            </a:endParaRPr>
          </a:p>
        </p:txBody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E977A957-CB79-31DC-36C8-34C76E19BA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l-GR" altLang="LID4096"/>
              <a:t>Περιλαμβάνει το σύμβολο του στοιχείου με το μαζικό και ατομικό του αριθμό</a:t>
            </a:r>
            <a:endParaRPr lang="en-US" altLang="LID4096"/>
          </a:p>
        </p:txBody>
      </p:sp>
      <p:sp>
        <p:nvSpPr>
          <p:cNvPr id="102404" name="Rectangle 4">
            <a:extLst>
              <a:ext uri="{FF2B5EF4-FFF2-40B4-BE49-F238E27FC236}">
                <a16:creationId xmlns:a16="http://schemas.microsoft.com/office/drawing/2014/main" id="{516FCEA3-055C-D4A0-50E2-1942FB1F5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0100" y="2924175"/>
            <a:ext cx="1936428" cy="3001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LID4096" sz="18900">
                <a:solidFill>
                  <a:srgbClr val="FFFFFF"/>
                </a:solidFill>
                <a:latin typeface="Times New Roman" panose="02020603050405020304" pitchFamily="18" charset="0"/>
              </a:rPr>
              <a:t>X</a:t>
            </a:r>
          </a:p>
        </p:txBody>
      </p:sp>
      <p:sp>
        <p:nvSpPr>
          <p:cNvPr id="102405" name="Rectangle 5">
            <a:extLst>
              <a:ext uri="{FF2B5EF4-FFF2-40B4-BE49-F238E27FC236}">
                <a16:creationId xmlns:a16="http://schemas.microsoft.com/office/drawing/2014/main" id="{80CAA12E-D6AA-6EBE-E714-4EDFCDBFD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75126" y="2741614"/>
            <a:ext cx="17811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LID4096" sz="3600">
                <a:solidFill>
                  <a:srgbClr val="FFFFFF"/>
                </a:solidFill>
                <a:latin typeface="Times New Roman" panose="02020603050405020304" pitchFamily="18" charset="0"/>
              </a:rPr>
              <a:t>Μαζικός</a:t>
            </a:r>
            <a:endParaRPr lang="en-US" altLang="LID4096" sz="360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LID4096" sz="3600">
                <a:solidFill>
                  <a:srgbClr val="FFFFFF"/>
                </a:solidFill>
                <a:latin typeface="Times New Roman" panose="02020603050405020304" pitchFamily="18" charset="0"/>
              </a:rPr>
              <a:t>αριθμός</a:t>
            </a:r>
            <a:endParaRPr lang="en-US" altLang="LID4096" sz="36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06" name="Rectangle 6">
            <a:extLst>
              <a:ext uri="{FF2B5EF4-FFF2-40B4-BE49-F238E27FC236}">
                <a16:creationId xmlns:a16="http://schemas.microsoft.com/office/drawing/2014/main" id="{FC04EBCC-1070-B1B8-F3C7-AD7A1D5F4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8926" y="4722814"/>
            <a:ext cx="19335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LID4096" sz="3600">
                <a:solidFill>
                  <a:srgbClr val="FFFFFF"/>
                </a:solidFill>
                <a:latin typeface="Times New Roman" panose="02020603050405020304" pitchFamily="18" charset="0"/>
              </a:rPr>
              <a:t>Ατομικός</a:t>
            </a:r>
            <a:endParaRPr lang="en-US" altLang="LID4096" sz="360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LID4096" sz="3600">
                <a:solidFill>
                  <a:srgbClr val="FFFFFF"/>
                </a:solidFill>
                <a:latin typeface="Times New Roman" panose="02020603050405020304" pitchFamily="18" charset="0"/>
              </a:rPr>
              <a:t>αριθμός</a:t>
            </a:r>
            <a:endParaRPr lang="en-US" altLang="LID4096" sz="360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02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24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3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024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 build="p"/>
      <p:bldP spid="102404" grpId="0"/>
      <p:bldP spid="102405" grpId="0"/>
      <p:bldP spid="1024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28644CBB-E6E4-52A8-7B5C-3BE0795BE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F9B5740-DC88-4A20-B66C-27A8ECFE6133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7C6C41A7-4DC5-2B4E-B7C4-CDE2E3B4D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75CDA7C-347C-4F29-B624-AEBF72EB57DB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1C227660-ADC1-A642-5DF4-7D904B8628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277813"/>
            <a:ext cx="8229600" cy="770084"/>
          </a:xfrm>
          <a:noFill/>
          <a:ln/>
        </p:spPr>
        <p:txBody>
          <a:bodyPr vert="horz" wrap="square" lIns="92075" tIns="46038" rIns="92075" bIns="46038" numCol="1" anchor="t" anchorCtr="1" compatLnSpc="1">
            <a:prstTxWarp prst="textNoShape">
              <a:avLst/>
            </a:prstTxWarp>
            <a:spAutoFit/>
          </a:bodyPr>
          <a:lstStyle/>
          <a:p>
            <a:r>
              <a:rPr lang="el-GR" altLang="LID4096" b="1">
                <a:solidFill>
                  <a:srgbClr val="FF3300"/>
                </a:solidFill>
              </a:rPr>
              <a:t>Σύμβολα</a:t>
            </a:r>
            <a:endParaRPr lang="en-US" altLang="LID4096" b="1">
              <a:solidFill>
                <a:srgbClr val="FF3300"/>
              </a:solidFill>
            </a:endParaRPr>
          </a:p>
        </p:txBody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00D06F0C-A8C2-533C-5CAC-F8B22B3F3D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1" y="1600201"/>
            <a:ext cx="5083175" cy="4530725"/>
          </a:xfrm>
          <a:noFill/>
          <a:ln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r>
              <a:rPr lang="el-GR" altLang="LID4096"/>
              <a:t>Βρείτε τον</a:t>
            </a:r>
            <a:r>
              <a:rPr lang="en-US" altLang="LID4096"/>
              <a:t> </a:t>
            </a:r>
          </a:p>
          <a:p>
            <a:pPr lvl="1"/>
            <a:r>
              <a:rPr lang="el-GR" altLang="LID4096"/>
              <a:t>αριθμό πρωτονίων</a:t>
            </a:r>
            <a:endParaRPr lang="en-US" altLang="LID4096"/>
          </a:p>
          <a:p>
            <a:pPr lvl="1"/>
            <a:r>
              <a:rPr lang="el-GR" altLang="LID4096"/>
              <a:t>αριθμό νετρονίων</a:t>
            </a:r>
            <a:endParaRPr lang="en-US" altLang="LID4096"/>
          </a:p>
          <a:p>
            <a:pPr lvl="1"/>
            <a:r>
              <a:rPr lang="el-GR" altLang="LID4096"/>
              <a:t>αριθμό ηλεκτρονίων</a:t>
            </a:r>
            <a:endParaRPr lang="en-US" altLang="LID4096"/>
          </a:p>
          <a:p>
            <a:pPr lvl="1"/>
            <a:r>
              <a:rPr lang="el-GR" altLang="LID4096"/>
              <a:t>Ατομικό αριθμό</a:t>
            </a:r>
            <a:endParaRPr lang="en-US" altLang="LID4096"/>
          </a:p>
          <a:p>
            <a:pPr lvl="1"/>
            <a:r>
              <a:rPr lang="el-GR" altLang="LID4096"/>
              <a:t>Μαζικό αριθμό</a:t>
            </a:r>
            <a:endParaRPr lang="en-US" altLang="LID4096"/>
          </a:p>
        </p:txBody>
      </p:sp>
      <p:sp>
        <p:nvSpPr>
          <p:cNvPr id="104452" name="Rectangle 4">
            <a:extLst>
              <a:ext uri="{FF2B5EF4-FFF2-40B4-BE49-F238E27FC236}">
                <a16:creationId xmlns:a16="http://schemas.microsoft.com/office/drawing/2014/main" id="{DECA7901-8825-A830-FC29-CF06275CE5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8526" y="3017839"/>
            <a:ext cx="698909" cy="1200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LID4096" sz="7200">
                <a:solidFill>
                  <a:srgbClr val="FFFFFF"/>
                </a:solidFill>
                <a:latin typeface="Times New Roman" panose="02020603050405020304" pitchFamily="18" charset="0"/>
              </a:rPr>
              <a:t>F</a:t>
            </a:r>
          </a:p>
        </p:txBody>
      </p:sp>
      <p:sp>
        <p:nvSpPr>
          <p:cNvPr id="104453" name="Rectangle 5">
            <a:extLst>
              <a:ext uri="{FF2B5EF4-FFF2-40B4-BE49-F238E27FC236}">
                <a16:creationId xmlns:a16="http://schemas.microsoft.com/office/drawing/2014/main" id="{8CCD2011-5E9E-05B7-6865-3529AE24B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895600"/>
            <a:ext cx="914400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LID4096" sz="4000">
                <a:solidFill>
                  <a:srgbClr val="FFFFFF"/>
                </a:solidFill>
                <a:latin typeface="Times New Roman" panose="02020603050405020304" pitchFamily="18" charset="0"/>
              </a:rPr>
              <a:t>19</a:t>
            </a:r>
          </a:p>
        </p:txBody>
      </p:sp>
      <p:sp>
        <p:nvSpPr>
          <p:cNvPr id="104454" name="Rectangle 6">
            <a:extLst>
              <a:ext uri="{FF2B5EF4-FFF2-40B4-BE49-F238E27FC236}">
                <a16:creationId xmlns:a16="http://schemas.microsoft.com/office/drawing/2014/main" id="{DF578AF5-901A-8FC9-B35A-72A1BB795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3581400"/>
            <a:ext cx="914400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LID4096" sz="4000">
                <a:solidFill>
                  <a:srgbClr val="FFFFFF"/>
                </a:solidFill>
                <a:latin typeface="Times New Roman" panose="02020603050405020304" pitchFamily="18" charset="0"/>
              </a:rPr>
              <a:t>  9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49C081E-C4A7-1A39-E288-9492B9CEA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08A9293-2BE5-42A0-A66C-B01B873E8473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5BE4F64-3839-F21F-C1C1-99F8AE511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D9BE4A-0BBD-4A30-ADF1-90A581F9DD63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BD1065B3-96CD-D32A-4451-A799AE06E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57200"/>
            <a:ext cx="7772400" cy="7700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Ctr="1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l-GR" altLang="LID4096" sz="4400" b="1">
                <a:solidFill>
                  <a:srgbClr val="FF3300"/>
                </a:solidFill>
                <a:latin typeface="Times New Roman" panose="02020603050405020304" pitchFamily="18" charset="0"/>
              </a:rPr>
              <a:t>Σύμβολα</a:t>
            </a:r>
            <a:endParaRPr lang="en-US" altLang="LID4096" sz="4400" b="1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9FBA9B54-9A89-697A-8818-340943894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295400"/>
            <a:ext cx="51816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75000"/>
              <a:buFont typeface="Monotype Sorts" pitchFamily="2" charset="2"/>
              <a:buChar char="n"/>
            </a:pPr>
            <a:r>
              <a:rPr lang="el-GR" altLang="LID4096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Βρείτε τον</a:t>
            </a:r>
            <a:r>
              <a:rPr lang="en-US" altLang="LID4096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–"/>
            </a:pPr>
            <a:r>
              <a:rPr lang="el-GR" altLang="LID4096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αριθμό πρωτονίων</a:t>
            </a:r>
            <a:endParaRPr lang="en-US" altLang="LID4096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–"/>
            </a:pPr>
            <a:r>
              <a:rPr lang="el-GR" altLang="LID4096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αριθμό νετρονίων</a:t>
            </a:r>
            <a:endParaRPr lang="en-US" altLang="LID4096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–"/>
            </a:pPr>
            <a:r>
              <a:rPr lang="el-GR" altLang="LID4096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αριθμό ηλεκτρονίων</a:t>
            </a:r>
            <a:endParaRPr lang="en-US" altLang="LID4096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–"/>
            </a:pPr>
            <a:r>
              <a:rPr lang="el-GR" altLang="LID4096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Ατομικό αριθμό</a:t>
            </a:r>
            <a:endParaRPr lang="en-US" altLang="LID4096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1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FontTx/>
              <a:buChar char="–"/>
            </a:pPr>
            <a:r>
              <a:rPr lang="el-GR" altLang="LID4096" sz="3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Μαζικό αριθμό</a:t>
            </a:r>
            <a:endParaRPr lang="en-US" altLang="LID4096" sz="36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6500" name="Rectangle 4">
            <a:extLst>
              <a:ext uri="{FF2B5EF4-FFF2-40B4-BE49-F238E27FC236}">
                <a16:creationId xmlns:a16="http://schemas.microsoft.com/office/drawing/2014/main" id="{4420031C-2FD3-8411-2306-2583A2A3F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18525" y="3017839"/>
            <a:ext cx="1109278" cy="12009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LID4096" sz="7200">
                <a:solidFill>
                  <a:srgbClr val="FFFFFF"/>
                </a:solidFill>
                <a:latin typeface="Times New Roman" panose="02020603050405020304" pitchFamily="18" charset="0"/>
              </a:rPr>
              <a:t>Br</a:t>
            </a:r>
          </a:p>
        </p:txBody>
      </p:sp>
      <p:sp>
        <p:nvSpPr>
          <p:cNvPr id="106501" name="Rectangle 5">
            <a:extLst>
              <a:ext uri="{FF2B5EF4-FFF2-40B4-BE49-F238E27FC236}">
                <a16:creationId xmlns:a16="http://schemas.microsoft.com/office/drawing/2014/main" id="{B87E1362-7386-2816-4F60-F7362ACE6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2895600"/>
            <a:ext cx="914400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LID4096" sz="4000">
                <a:solidFill>
                  <a:srgbClr val="FFFFFF"/>
                </a:solidFill>
                <a:latin typeface="Times New Roman" panose="02020603050405020304" pitchFamily="18" charset="0"/>
              </a:rPr>
              <a:t>80</a:t>
            </a:r>
          </a:p>
        </p:txBody>
      </p:sp>
      <p:sp>
        <p:nvSpPr>
          <p:cNvPr id="106502" name="Rectangle 6">
            <a:extLst>
              <a:ext uri="{FF2B5EF4-FFF2-40B4-BE49-F238E27FC236}">
                <a16:creationId xmlns:a16="http://schemas.microsoft.com/office/drawing/2014/main" id="{AAF1CBAE-352B-EB3F-83A2-22259DBF5F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8600" y="3581400"/>
            <a:ext cx="914400" cy="7085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altLang="LID4096" sz="4000">
                <a:solidFill>
                  <a:srgbClr val="FFFFFF"/>
                </a:solidFill>
                <a:latin typeface="Times New Roman" panose="02020603050405020304" pitchFamily="18" charset="0"/>
              </a:rPr>
              <a:t> 35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46791B7B-E218-9990-17FC-99E59FBF1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B9B7C1-D009-46E2-9BF9-0FB03E0DDDA3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11EC8747-EB81-1B29-AA3F-CE01682D8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8F9D5C6-48A3-4470-9B23-574B502616EB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8546" name="Text Box 2">
            <a:extLst>
              <a:ext uri="{FF2B5EF4-FFF2-40B4-BE49-F238E27FC236}">
                <a16:creationId xmlns:a16="http://schemas.microsoft.com/office/drawing/2014/main" id="{7042157E-E891-17EC-036E-8DBF01AA6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609600"/>
            <a:ext cx="70739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altLang="LID4096" sz="2800" b="1">
                <a:solidFill>
                  <a:srgbClr val="FF3300"/>
                </a:solidFill>
                <a:latin typeface="Arial" panose="020B0604020202020204" pitchFamily="34" charset="0"/>
              </a:rPr>
              <a:t>Ισότοπα</a:t>
            </a:r>
            <a:r>
              <a:rPr lang="en-US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:  </a:t>
            </a:r>
            <a:r>
              <a:rPr lang="el-GR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άτομα με ίδιο</a:t>
            </a:r>
            <a:r>
              <a:rPr lang="en-US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 Z </a:t>
            </a:r>
            <a:r>
              <a:rPr lang="el-GR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αλλά</a:t>
            </a:r>
            <a:endParaRPr lang="en-US" altLang="LID4096" sz="2800" b="1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	</a:t>
            </a:r>
            <a:r>
              <a:rPr lang="el-GR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        διαφορετικό αριθμό νετρονίων</a:t>
            </a:r>
            <a:endParaRPr lang="en-US" altLang="LID4096" sz="28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8547" name="Text Box 3">
            <a:extLst>
              <a:ext uri="{FF2B5EF4-FFF2-40B4-BE49-F238E27FC236}">
                <a16:creationId xmlns:a16="http://schemas.microsoft.com/office/drawing/2014/main" id="{43563440-DC00-0AF3-E3DB-389C76969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91001"/>
            <a:ext cx="1752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LID4096" sz="8800" b="1">
                <a:solidFill>
                  <a:srgbClr val="FFFFFF"/>
                </a:solidFill>
                <a:latin typeface="Arial" panose="020B0604020202020204" pitchFamily="34" charset="0"/>
              </a:rPr>
              <a:t>X</a:t>
            </a:r>
          </a:p>
        </p:txBody>
      </p:sp>
      <p:sp>
        <p:nvSpPr>
          <p:cNvPr id="108548" name="Text Box 4">
            <a:extLst>
              <a:ext uri="{FF2B5EF4-FFF2-40B4-BE49-F238E27FC236}">
                <a16:creationId xmlns:a16="http://schemas.microsoft.com/office/drawing/2014/main" id="{DF592846-50DF-9DD1-D56C-F833BE61A7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5901" y="4114801"/>
            <a:ext cx="441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A</a:t>
            </a:r>
          </a:p>
        </p:txBody>
      </p:sp>
      <p:sp>
        <p:nvSpPr>
          <p:cNvPr id="108549" name="Text Box 5">
            <a:extLst>
              <a:ext uri="{FF2B5EF4-FFF2-40B4-BE49-F238E27FC236}">
                <a16:creationId xmlns:a16="http://schemas.microsoft.com/office/drawing/2014/main" id="{9D616FAC-66B9-FF75-AF2D-D5818B81F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1989138"/>
            <a:ext cx="6442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2400" b="1">
                <a:solidFill>
                  <a:srgbClr val="FFFFFF"/>
                </a:solidFill>
                <a:latin typeface="Arial" panose="020B0604020202020204" pitchFamily="34" charset="0"/>
              </a:rPr>
              <a:t>Z:  </a:t>
            </a:r>
            <a:r>
              <a:rPr lang="el-GR" altLang="LID4096" sz="2400" b="1">
                <a:solidFill>
                  <a:srgbClr val="FFFFFF"/>
                </a:solidFill>
                <a:latin typeface="Arial" panose="020B0604020202020204" pitchFamily="34" charset="0"/>
              </a:rPr>
              <a:t>ατομικός αριθμός = αριθμός πρωτονίων</a:t>
            </a:r>
            <a:endParaRPr lang="en-US" altLang="LID4096" sz="24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8550" name="Text Box 6">
            <a:extLst>
              <a:ext uri="{FF2B5EF4-FFF2-40B4-BE49-F238E27FC236}">
                <a16:creationId xmlns:a16="http://schemas.microsoft.com/office/drawing/2014/main" id="{A361353C-46FE-FDF5-6B14-CF0D5C2FFF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2636838"/>
            <a:ext cx="8929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2400" b="1">
                <a:solidFill>
                  <a:srgbClr val="FFFFFF"/>
                </a:solidFill>
                <a:latin typeface="Arial" panose="020B0604020202020204" pitchFamily="34" charset="0"/>
              </a:rPr>
              <a:t>A:  </a:t>
            </a:r>
            <a:r>
              <a:rPr lang="el-GR" altLang="LID4096" sz="2400" b="1">
                <a:solidFill>
                  <a:srgbClr val="FFFFFF"/>
                </a:solidFill>
                <a:latin typeface="Arial" panose="020B0604020202020204" pitchFamily="34" charset="0"/>
              </a:rPr>
              <a:t>μαζικός αριθμός = αριθμός πρωτονίων + νετρονίων</a:t>
            </a:r>
            <a:endParaRPr lang="en-US" altLang="LID4096" sz="24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8551" name="Text Box 7">
            <a:extLst>
              <a:ext uri="{FF2B5EF4-FFF2-40B4-BE49-F238E27FC236}">
                <a16:creationId xmlns:a16="http://schemas.microsoft.com/office/drawing/2014/main" id="{28EE9CE2-5C47-E174-974D-0447916E63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181601"/>
            <a:ext cx="401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Z</a:t>
            </a:r>
          </a:p>
        </p:txBody>
      </p:sp>
      <p:sp>
        <p:nvSpPr>
          <p:cNvPr id="108552" name="Text Box 8">
            <a:extLst>
              <a:ext uri="{FF2B5EF4-FFF2-40B4-BE49-F238E27FC236}">
                <a16:creationId xmlns:a16="http://schemas.microsoft.com/office/drawing/2014/main" id="{18C777AC-CE8A-5511-F87A-91FC510F1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191001"/>
            <a:ext cx="1752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LID4096" sz="8800" b="1">
                <a:solidFill>
                  <a:srgbClr val="FFFFFF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108553" name="Text Box 9">
            <a:extLst>
              <a:ext uri="{FF2B5EF4-FFF2-40B4-BE49-F238E27FC236}">
                <a16:creationId xmlns:a16="http://schemas.microsoft.com/office/drawing/2014/main" id="{4E926138-E0F3-39C2-EDAD-C8E81FF51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5105401"/>
            <a:ext cx="401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108554" name="Text Box 10">
            <a:extLst>
              <a:ext uri="{FF2B5EF4-FFF2-40B4-BE49-F238E27FC236}">
                <a16:creationId xmlns:a16="http://schemas.microsoft.com/office/drawing/2014/main" id="{E464F634-1640-0E21-351D-16CF70910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0386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12</a:t>
            </a:r>
          </a:p>
        </p:txBody>
      </p:sp>
      <p:sp>
        <p:nvSpPr>
          <p:cNvPr id="108555" name="Text Box 11">
            <a:extLst>
              <a:ext uri="{FF2B5EF4-FFF2-40B4-BE49-F238E27FC236}">
                <a16:creationId xmlns:a16="http://schemas.microsoft.com/office/drawing/2014/main" id="{74B48D81-627E-88BD-467C-B84680B9E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4191001"/>
            <a:ext cx="1752600" cy="1433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LID4096" sz="8800" b="1">
                <a:solidFill>
                  <a:srgbClr val="FFFFFF"/>
                </a:solidFill>
                <a:latin typeface="Arial" panose="020B0604020202020204" pitchFamily="34" charset="0"/>
              </a:rPr>
              <a:t>C</a:t>
            </a:r>
          </a:p>
        </p:txBody>
      </p:sp>
      <p:sp>
        <p:nvSpPr>
          <p:cNvPr id="108556" name="Text Box 12">
            <a:extLst>
              <a:ext uri="{FF2B5EF4-FFF2-40B4-BE49-F238E27FC236}">
                <a16:creationId xmlns:a16="http://schemas.microsoft.com/office/drawing/2014/main" id="{79C12DA5-F8F4-4A06-CDFE-0880BE2137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5105401"/>
            <a:ext cx="401638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108557" name="Text Box 13">
            <a:extLst>
              <a:ext uri="{FF2B5EF4-FFF2-40B4-BE49-F238E27FC236}">
                <a16:creationId xmlns:a16="http://schemas.microsoft.com/office/drawing/2014/main" id="{8C36AE1C-CBA2-8F86-87CF-E2568E80D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038601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13</a:t>
            </a:r>
          </a:p>
        </p:txBody>
      </p:sp>
      <p:sp>
        <p:nvSpPr>
          <p:cNvPr id="108558" name="Text Box 14">
            <a:extLst>
              <a:ext uri="{FF2B5EF4-FFF2-40B4-BE49-F238E27FC236}">
                <a16:creationId xmlns:a16="http://schemas.microsoft.com/office/drawing/2014/main" id="{DB12556A-F58F-E149-14F3-973EE9413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5715001"/>
            <a:ext cx="1193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98.9%</a:t>
            </a:r>
          </a:p>
        </p:txBody>
      </p:sp>
      <p:sp>
        <p:nvSpPr>
          <p:cNvPr id="108559" name="Text Box 15">
            <a:extLst>
              <a:ext uri="{FF2B5EF4-FFF2-40B4-BE49-F238E27FC236}">
                <a16:creationId xmlns:a16="http://schemas.microsoft.com/office/drawing/2014/main" id="{D46A6229-AFCC-0DE2-BB6E-A950446F6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1" y="5715001"/>
            <a:ext cx="9953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2800" b="1">
                <a:solidFill>
                  <a:srgbClr val="FFFFFF"/>
                </a:solidFill>
                <a:latin typeface="Arial" panose="020B0604020202020204" pitchFamily="34" charset="0"/>
              </a:rPr>
              <a:t>1.1%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85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8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8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8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8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8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8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3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8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8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8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8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67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8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6" grpId="0"/>
      <p:bldP spid="108547" grpId="0"/>
      <p:bldP spid="108548" grpId="0"/>
      <p:bldP spid="108549" grpId="0"/>
      <p:bldP spid="108550" grpId="0"/>
      <p:bldP spid="108551" grpId="0"/>
      <p:bldP spid="108552" grpId="0"/>
      <p:bldP spid="108553" grpId="0"/>
      <p:bldP spid="108554" grpId="0"/>
      <p:bldP spid="108555" grpId="0"/>
      <p:bldP spid="108556" grpId="0"/>
      <p:bldP spid="10855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AFB33A2B-87F9-D75B-9A43-5BDE0089D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05A8B8-BA33-47B6-8DAA-485B9334CA5D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F5771829-5C9D-8D9E-DCAB-D5F9C1AAF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A174C76-6E8C-49D6-B461-02E294D2CF07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29026" name="Rectangle 2">
            <a:extLst>
              <a:ext uri="{FF2B5EF4-FFF2-40B4-BE49-F238E27FC236}">
                <a16:creationId xmlns:a16="http://schemas.microsoft.com/office/drawing/2014/main" id="{D25682F4-015B-AA3E-0CF3-25066DF535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b="1">
                <a:solidFill>
                  <a:srgbClr val="FF3300"/>
                </a:solidFill>
              </a:rPr>
              <a:t>ΜΟΡΙΟ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B85006E6-71D1-2271-7D0D-8241D5B36B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0" y="1600200"/>
            <a:ext cx="8147050" cy="3271838"/>
          </a:xfrm>
        </p:spPr>
        <p:txBody>
          <a:bodyPr/>
          <a:lstStyle/>
          <a:p>
            <a:r>
              <a:rPr lang="el-GR" altLang="LID4096"/>
              <a:t>Είναι το μικρότερο κομμάτι μιας καθορισμένης ουσίας (ένωσης ή στοιχείου) που μπορεί να υπάρξει ελεύθερο, διατηρώντας τις ιδιότητες της ύλης από την οποία προέρχεται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9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/>
      <p:bldP spid="12902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181EF50C-C990-B2FE-CBE6-287B26D65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E7A6DFF-C3DE-4286-A064-A2880F67D5CE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270ABC05-A9E1-2A49-8DB4-CAE2AFFF2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CC46E0-DE34-45A1-BACB-3162DA6D5553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5C75E181-7CB1-3109-33D8-69A06A0B0C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b="1">
                <a:solidFill>
                  <a:srgbClr val="FF3300"/>
                </a:solidFill>
              </a:rPr>
              <a:t>ΔΙΑΛΥΜΑ</a:t>
            </a: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0A9B339C-A592-66B0-E540-B6D8D5666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LID4096"/>
              <a:t>Κάθε ομογενές μίγμα δύο ή περισσοτέρων ουσιών που αποτελούν και τα συστατικά του διαλύματος</a:t>
            </a:r>
          </a:p>
          <a:p>
            <a:r>
              <a:rPr lang="el-GR" altLang="LID4096"/>
              <a:t>Διαλύτης </a:t>
            </a:r>
            <a:r>
              <a:rPr lang="el-GR" altLang="LID4096">
                <a:cs typeface="Arial" panose="020B0604020202020204" pitchFamily="34" charset="0"/>
              </a:rPr>
              <a:t>→</a:t>
            </a:r>
            <a:r>
              <a:rPr lang="el-GR" altLang="LID4096"/>
              <a:t> Εκείνο το συστατικό που βρίσκεται σε περίσσεια και έχει την ίδια φυσική κατάσταση με το διάλυμα  </a:t>
            </a:r>
          </a:p>
          <a:p>
            <a:r>
              <a:rPr lang="el-GR" altLang="LID4096"/>
              <a:t>Διαλυμένες ουσίες </a:t>
            </a:r>
            <a:r>
              <a:rPr lang="el-GR" altLang="LID4096">
                <a:cs typeface="Arial" panose="020B0604020202020204" pitchFamily="34" charset="0"/>
              </a:rPr>
              <a:t>→ Τα υπόλοιπα συστατικά του διαλύματος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46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46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46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43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ECC3FC77-4D45-060B-187E-0FEF49F8D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BE9836C-9BDE-4D69-979E-DF4482E0FA8E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4295BADD-BDE9-A52F-9618-40D8867D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A034710-5003-4202-810B-8DAD3839A8EB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7458" name="Rectangle 2">
            <a:extLst>
              <a:ext uri="{FF2B5EF4-FFF2-40B4-BE49-F238E27FC236}">
                <a16:creationId xmlns:a16="http://schemas.microsoft.com/office/drawing/2014/main" id="{CAA1A823-BE10-3AB3-C146-CAEA04BB8C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b="1">
                <a:solidFill>
                  <a:srgbClr val="FF3300"/>
                </a:solidFill>
              </a:rPr>
              <a:t>ΔΙΑΚΡΙΣΗ ΔΙΑΛΥΜΑΤΩΝ</a:t>
            </a: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0D0C9F7E-FF7D-B48C-F68B-5442C7F512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74825" y="1557338"/>
            <a:ext cx="8686800" cy="4525962"/>
          </a:xfrm>
          <a:noFill/>
        </p:spPr>
        <p:txBody>
          <a:bodyPr/>
          <a:lstStyle/>
          <a:p>
            <a:pPr>
              <a:tabLst>
                <a:tab pos="2243138" algn="l"/>
              </a:tabLst>
            </a:pPr>
            <a:r>
              <a:rPr lang="el-GR" altLang="LID4096" b="1"/>
              <a:t>ΑΕΡΙΑ</a:t>
            </a:r>
            <a:r>
              <a:rPr lang="el-GR" altLang="LID4096"/>
              <a:t>	</a:t>
            </a:r>
            <a:r>
              <a:rPr lang="el-GR" altLang="LID4096">
                <a:cs typeface="Arial" panose="020B0604020202020204" pitchFamily="34" charset="0"/>
              </a:rPr>
              <a:t>→ ατμοσφαιρικός αέρας</a:t>
            </a:r>
          </a:p>
          <a:p>
            <a:pPr>
              <a:tabLst>
                <a:tab pos="2243138" algn="l"/>
              </a:tabLst>
            </a:pPr>
            <a:r>
              <a:rPr lang="el-GR" altLang="LID4096" b="1">
                <a:cs typeface="Arial" panose="020B0604020202020204" pitchFamily="34" charset="0"/>
              </a:rPr>
              <a:t>ΥΓΡΑ</a:t>
            </a:r>
            <a:r>
              <a:rPr lang="el-GR" altLang="LID4096">
                <a:cs typeface="Arial" panose="020B0604020202020204" pitchFamily="34" charset="0"/>
              </a:rPr>
              <a:t>	→ θαλασσινό νερό</a:t>
            </a:r>
          </a:p>
          <a:p>
            <a:pPr>
              <a:tabLst>
                <a:tab pos="2243138" algn="l"/>
              </a:tabLst>
            </a:pPr>
            <a:r>
              <a:rPr lang="el-GR" altLang="LID4096" b="1">
                <a:cs typeface="Arial" panose="020B0604020202020204" pitchFamily="34" charset="0"/>
              </a:rPr>
              <a:t>ΣΤΕΡΕΑ </a:t>
            </a:r>
            <a:r>
              <a:rPr lang="el-GR" altLang="LID4096">
                <a:cs typeface="Arial" panose="020B0604020202020204" pitchFamily="34" charset="0"/>
              </a:rPr>
              <a:t>  → μεταλλικά νομίσματα</a:t>
            </a:r>
          </a:p>
          <a:p>
            <a:pPr>
              <a:tabLst>
                <a:tab pos="2243138" algn="l"/>
              </a:tabLst>
            </a:pPr>
            <a:r>
              <a:rPr lang="el-GR" altLang="LID4096" b="1">
                <a:cs typeface="Arial" panose="020B0604020202020204" pitchFamily="34" charset="0"/>
              </a:rPr>
              <a:t>ΜΟΡΙΑΚΑ</a:t>
            </a:r>
            <a:r>
              <a:rPr lang="el-GR" altLang="LID4096">
                <a:cs typeface="Arial" panose="020B0604020202020204" pitchFamily="34" charset="0"/>
              </a:rPr>
              <a:t> → διαλυμένη ουσία με μορφή </a:t>
            </a:r>
          </a:p>
          <a:p>
            <a:pPr>
              <a:buNone/>
              <a:tabLst>
                <a:tab pos="2243138" algn="l"/>
              </a:tabLst>
            </a:pPr>
            <a:r>
              <a:rPr lang="el-GR" altLang="LID4096">
                <a:cs typeface="Arial" panose="020B0604020202020204" pitchFamily="34" charset="0"/>
              </a:rPr>
              <a:t>				 μορίων</a:t>
            </a:r>
          </a:p>
          <a:p>
            <a:pPr>
              <a:buClr>
                <a:schemeClr val="tx1"/>
              </a:buClr>
              <a:tabLst>
                <a:tab pos="2243138" algn="l"/>
              </a:tabLst>
            </a:pPr>
            <a:r>
              <a:rPr lang="el-GR" altLang="LID4096" b="1">
                <a:cs typeface="Arial" panose="020B0604020202020204" pitchFamily="34" charset="0"/>
              </a:rPr>
              <a:t>ΙΟΝΤΙΚΑ</a:t>
            </a:r>
            <a:r>
              <a:rPr lang="el-GR" altLang="LID4096">
                <a:cs typeface="Arial" panose="020B0604020202020204" pitchFamily="34" charset="0"/>
              </a:rPr>
              <a:t>   → διαλυμένη ουσία με μορφή</a:t>
            </a:r>
          </a:p>
          <a:p>
            <a:pPr>
              <a:buClr>
                <a:schemeClr val="tx1"/>
              </a:buClr>
              <a:buNone/>
              <a:tabLst>
                <a:tab pos="2243138" algn="l"/>
              </a:tabLst>
            </a:pPr>
            <a:r>
              <a:rPr lang="el-GR" altLang="LID4096">
                <a:cs typeface="Arial" panose="020B0604020202020204" pitchFamily="34" charset="0"/>
              </a:rPr>
              <a:t>			       ιόντων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DB8D2A1F-1804-5814-24DC-42B195AD84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A420044-6323-458C-868D-5647B41F0FDC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BA38991C-2442-C9B2-C347-57397B2B29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0CAD11-9945-476E-9563-23FAFAD23F7F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93A011FB-AC82-B9CD-591D-0D94ACC513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b="1">
                <a:solidFill>
                  <a:srgbClr val="FF0000"/>
                </a:solidFill>
              </a:rPr>
              <a:t>ΥΔΑΤΙΚΑ ΔΙΑΛΥΜΑΤΑ</a:t>
            </a: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B6AD9921-A61A-6366-76C2-7030C7838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LID4096"/>
              <a:t>Διαλύματα στα οποία ο διαλύτης είναι νερό</a:t>
            </a:r>
          </a:p>
          <a:p>
            <a:r>
              <a:rPr lang="el-GR" altLang="LID4096"/>
              <a:t>Σε αυτά η διαλυμένη μπορεί να είναι</a:t>
            </a:r>
            <a:r>
              <a:rPr lang="en-US" altLang="LID4096"/>
              <a:t>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l-GR" altLang="LID4096">
                <a:solidFill>
                  <a:srgbClr val="FF0000"/>
                </a:solidFill>
              </a:rPr>
              <a:t>αέριο</a:t>
            </a:r>
            <a:r>
              <a:rPr lang="el-GR" altLang="LID4096"/>
              <a:t> όπως </a:t>
            </a:r>
            <a:r>
              <a:rPr lang="en-US" altLang="LID4096"/>
              <a:t>CO</a:t>
            </a:r>
            <a:r>
              <a:rPr lang="en-US" altLang="LID4096" baseline="-25000"/>
              <a:t>2</a:t>
            </a:r>
            <a:r>
              <a:rPr lang="en-US" altLang="LID4096"/>
              <a:t> </a:t>
            </a:r>
            <a:r>
              <a:rPr lang="en-US" altLang="LID4096">
                <a:cs typeface="Arial" panose="020B0604020202020204" pitchFamily="34" charset="0"/>
              </a:rPr>
              <a:t>→ coca-cola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l-GR" altLang="LID4096">
                <a:solidFill>
                  <a:srgbClr val="FF0000"/>
                </a:solidFill>
                <a:cs typeface="Arial" panose="020B0604020202020204" pitchFamily="34" charset="0"/>
              </a:rPr>
              <a:t>στερεό</a:t>
            </a:r>
            <a:r>
              <a:rPr lang="el-GR" altLang="LID4096">
                <a:cs typeface="Arial" panose="020B0604020202020204" pitchFamily="34" charset="0"/>
              </a:rPr>
              <a:t> όπως Να</a:t>
            </a:r>
            <a:r>
              <a:rPr lang="en-US" altLang="LID4096">
                <a:cs typeface="Arial" panose="020B0604020202020204" pitchFamily="34" charset="0"/>
              </a:rPr>
              <a:t>Cl</a:t>
            </a:r>
            <a:r>
              <a:rPr lang="el-GR" altLang="LID4096">
                <a:cs typeface="Arial" panose="020B0604020202020204" pitchFamily="34" charset="0"/>
              </a:rPr>
              <a:t> → νερό θάλασσας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l-GR" altLang="LID4096">
                <a:solidFill>
                  <a:srgbClr val="FF0000"/>
                </a:solidFill>
                <a:cs typeface="Arial" panose="020B0604020202020204" pitchFamily="34" charset="0"/>
              </a:rPr>
              <a:t>υγρό</a:t>
            </a:r>
            <a:r>
              <a:rPr lang="el-GR" altLang="LID4096">
                <a:cs typeface="Arial" panose="020B0604020202020204" pitchFamily="34" charset="0"/>
              </a:rPr>
              <a:t> όπως </a:t>
            </a:r>
            <a:r>
              <a:rPr lang="en-US" altLang="LID4096">
                <a:cs typeface="Arial" panose="020B0604020202020204" pitchFamily="34" charset="0"/>
              </a:rPr>
              <a:t>C</a:t>
            </a:r>
            <a:r>
              <a:rPr lang="en-US" altLang="LID4096" baseline="-25000">
                <a:cs typeface="Arial" panose="020B0604020202020204" pitchFamily="34" charset="0"/>
              </a:rPr>
              <a:t>2</a:t>
            </a:r>
            <a:r>
              <a:rPr lang="en-US" altLang="LID4096">
                <a:cs typeface="Arial" panose="020B0604020202020204" pitchFamily="34" charset="0"/>
              </a:rPr>
              <a:t>H</a:t>
            </a:r>
            <a:r>
              <a:rPr lang="en-US" altLang="LID4096" baseline="-25000">
                <a:cs typeface="Arial" panose="020B0604020202020204" pitchFamily="34" charset="0"/>
              </a:rPr>
              <a:t>5</a:t>
            </a:r>
            <a:r>
              <a:rPr lang="en-US" altLang="LID4096">
                <a:cs typeface="Arial" panose="020B0604020202020204" pitchFamily="34" charset="0"/>
              </a:rPr>
              <a:t>OH → </a:t>
            </a:r>
            <a:r>
              <a:rPr lang="el-GR" altLang="LID4096">
                <a:cs typeface="Arial" panose="020B0604020202020204" pitchFamily="34" charset="0"/>
              </a:rPr>
              <a:t>κρασί</a:t>
            </a:r>
            <a:endParaRPr lang="en-US" altLang="LID4096">
              <a:cs typeface="Arial" panose="020B0604020202020204" pitchFamily="34" charset="0"/>
            </a:endParaRPr>
          </a:p>
          <a:p>
            <a:endParaRPr lang="el-GR" altLang="LID4096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A267BCB4-18A0-E6B4-31A8-0AE101AF1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F23F632-4E25-433E-AE6B-242C980F4379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CDD1223B-48A2-1153-C973-255AEDFE6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7476DA-3020-40BC-9AD2-5904F2F69DBB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3AD152AC-71AA-3138-225B-285653E8C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sz="4000" b="1">
                <a:solidFill>
                  <a:srgbClr val="FF0000"/>
                </a:solidFill>
              </a:rPr>
              <a:t>ΠΕΡΙΕΚΤΙΚΟΤΗΤΑ ΔΙΑΛΥΜΑΤΟΣ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224A65FB-58E3-5794-9A07-6D682E65E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LID4096"/>
              <a:t>Εκφράζει την ποσότητα της διαλυμένης ουσίας που περιέχεται σε ορισμένη ποσότητα διαλύματος</a:t>
            </a: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l-GR" altLang="LID4096">
                <a:solidFill>
                  <a:srgbClr val="FF0000"/>
                </a:solidFill>
              </a:rPr>
              <a:t>ΠΥΚΝΑ ΔΙΑΛΥΜΑΤΑ</a:t>
            </a: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l-GR" altLang="LID4096"/>
              <a:t>Μεγάλη ποσότητα διαλυμένης ουσίας</a:t>
            </a: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l-GR" altLang="LID4096">
                <a:solidFill>
                  <a:srgbClr val="FF0000"/>
                </a:solidFill>
              </a:rPr>
              <a:t>ΑΡΑΙΑ ΔΙΑΛΥΜΑΤΑ</a:t>
            </a: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l-GR" altLang="LID4096"/>
              <a:t>Μικρή ποσότητα διαλυμένης ουσίας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endParaRPr lang="el-GR" altLang="LID4096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9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86BFFE0B-C31B-81EE-F5DD-57E01F82C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4C9AD7-EE32-40D5-A455-972E1035C6CE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AACB9CF7-EFEA-562B-D627-9BF06561D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D239261-E797-400F-B730-A59E0916B72C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7CAE4F20-4B66-D3AE-AD1D-5D709C1F08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sz="4000" b="1">
                <a:solidFill>
                  <a:srgbClr val="FF0000"/>
                </a:solidFill>
              </a:rPr>
              <a:t>ΕΚΦΡΑΣΕΙΣ ΠΕΡΙΕΚΤΙΚΟΤΗΤΑΣ</a:t>
            </a:r>
          </a:p>
        </p:txBody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95C1234A-38D6-839D-D9EE-A919CB6B7C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3" y="1484313"/>
            <a:ext cx="8496300" cy="3816350"/>
          </a:xfrm>
        </p:spPr>
        <p:txBody>
          <a:bodyPr/>
          <a:lstStyle/>
          <a:p>
            <a:r>
              <a:rPr lang="el-GR" altLang="LID4096" sz="2800" b="1" i="1" u="sng"/>
              <a:t>Περιεκτικότητα στα εκατό κατά βάρος (%</a:t>
            </a:r>
            <a:r>
              <a:rPr lang="en-US" altLang="LID4096" sz="2800" b="1" i="1" u="sng"/>
              <a:t>w/w)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LID4096" sz="2800"/>
              <a:t>Εκφράζει την ποσότητα της διαλυμένης ουσίας που περιέχεται σε 100 </a:t>
            </a:r>
            <a:r>
              <a:rPr lang="en-US" altLang="LID4096" sz="2800"/>
              <a:t>g</a:t>
            </a:r>
            <a:r>
              <a:rPr lang="el-GR" altLang="LID4096" sz="2800"/>
              <a:t> διαλύματος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l-GR" altLang="LID4096"/>
              <a:t>Παράδειγμα</a:t>
            </a:r>
            <a:endParaRPr lang="en-US" altLang="LID4096"/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l-GR" altLang="LID4096"/>
              <a:t>Διάλυμα ζάχαρης 8% </a:t>
            </a:r>
            <a:r>
              <a:rPr lang="en-US" altLang="LID4096"/>
              <a:t>w/w</a:t>
            </a:r>
            <a:r>
              <a:rPr lang="el-GR" altLang="LID4096"/>
              <a:t> </a:t>
            </a:r>
            <a:r>
              <a:rPr lang="en-US" altLang="LID4096"/>
              <a:t>: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l-GR" altLang="LID4096"/>
              <a:t>Περιέχονται 8 </a:t>
            </a:r>
            <a:r>
              <a:rPr lang="en-US" altLang="LID4096"/>
              <a:t>g</a:t>
            </a:r>
            <a:r>
              <a:rPr lang="el-GR" altLang="LID4096"/>
              <a:t> ζάχαρης σε 100 </a:t>
            </a:r>
            <a:r>
              <a:rPr lang="en-US" altLang="LID4096"/>
              <a:t>g</a:t>
            </a:r>
            <a:r>
              <a:rPr lang="el-GR" altLang="LID4096"/>
              <a:t> διαλύματος</a:t>
            </a:r>
            <a:endParaRPr lang="el-GR" altLang="LID4096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5E1B8214-DBC0-75AC-9012-A0F07D4B8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7D3842C-FB87-4E65-AD3E-208216E373FD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EA9C8760-8004-A53F-0E3A-479EEBD9E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618DD6-A1D9-4D7D-BE27-CB70BFC6437C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1554" name="Rectangle 2">
            <a:extLst>
              <a:ext uri="{FF2B5EF4-FFF2-40B4-BE49-F238E27FC236}">
                <a16:creationId xmlns:a16="http://schemas.microsoft.com/office/drawing/2014/main" id="{91E23AE8-0AD1-D04D-EC6E-BE68481488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sz="4000" b="1">
                <a:solidFill>
                  <a:srgbClr val="FF0000"/>
                </a:solidFill>
              </a:rPr>
              <a:t>ΕΚΦΡΑΣΕΙΣ ΠΕΡΙΕΚΤΙΚΟΤΗΤΑΣ</a:t>
            </a:r>
          </a:p>
        </p:txBody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380335A6-63A9-3A99-C6BA-8D51CD3366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1484313"/>
            <a:ext cx="8964612" cy="4824412"/>
          </a:xfrm>
        </p:spPr>
        <p:txBody>
          <a:bodyPr/>
          <a:lstStyle/>
          <a:p>
            <a:r>
              <a:rPr lang="el-GR" altLang="LID4096" sz="2800" b="1" i="1" u="sng"/>
              <a:t>Περιεκτικότητα στα εκατό βάρους κατ’ όγκον(%</a:t>
            </a:r>
            <a:r>
              <a:rPr lang="en-US" altLang="LID4096" sz="2800" b="1" i="1" u="sng"/>
              <a:t>w/v)</a:t>
            </a:r>
          </a:p>
          <a:p>
            <a:pPr>
              <a:buFont typeface="Wingdings" panose="05000000000000000000" pitchFamily="2" charset="2"/>
              <a:buNone/>
            </a:pPr>
            <a:r>
              <a:rPr lang="el-GR" altLang="LID4096" sz="2800"/>
              <a:t>Εκφράζει την ποσότητα της διαλυμένης ουσίας</a:t>
            </a:r>
            <a:r>
              <a:rPr lang="en-US" altLang="LID4096" sz="2800"/>
              <a:t>(g)</a:t>
            </a:r>
            <a:r>
              <a:rPr lang="el-GR" altLang="LID4096" sz="2800"/>
              <a:t> που περιέχεται σε 100 </a:t>
            </a:r>
            <a:r>
              <a:rPr lang="en-US" altLang="LID4096" sz="2800"/>
              <a:t>ml</a:t>
            </a:r>
            <a:r>
              <a:rPr lang="el-GR" altLang="LID4096" sz="2800"/>
              <a:t> διαλύματος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l-GR" altLang="LID4096"/>
              <a:t>Παράδειγμα</a:t>
            </a: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l-GR" altLang="LID4096"/>
              <a:t>Διάλυμα χλωριούχου νατρίου 10% </a:t>
            </a:r>
            <a:r>
              <a:rPr lang="en-US" altLang="LID4096"/>
              <a:t>w/v</a:t>
            </a:r>
            <a:r>
              <a:rPr lang="el-GR" altLang="LID4096"/>
              <a:t> </a:t>
            </a:r>
            <a:r>
              <a:rPr lang="en-US" altLang="LID4096"/>
              <a:t>:</a:t>
            </a:r>
            <a:endParaRPr lang="el-GR" altLang="LID4096"/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l-GR" altLang="LID4096"/>
              <a:t>Περιέχονται 10 </a:t>
            </a:r>
            <a:r>
              <a:rPr lang="en-US" altLang="LID4096"/>
              <a:t>g</a:t>
            </a:r>
            <a:r>
              <a:rPr lang="el-GR" altLang="LID4096"/>
              <a:t> χλωριούχου νατρίου σε 100 </a:t>
            </a:r>
            <a:r>
              <a:rPr lang="en-US" altLang="LID4096"/>
              <a:t>ml</a:t>
            </a:r>
            <a:r>
              <a:rPr lang="el-GR" altLang="LID4096"/>
              <a:t> διαλύματος</a:t>
            </a:r>
            <a:endParaRPr lang="el-GR" altLang="LID4096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A7EB3B40-9819-1CD6-05A1-F3F3D9D97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7A8988F-43E4-48EC-9BAC-3D0AEDC277FE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5FAC1DF9-939A-4C4D-D265-4570756A6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2C07EE3-82B2-4BA8-B69C-426863FB6BAB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509FEDF3-95A1-B705-1E03-BDE90099E5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sz="4000" b="1">
                <a:solidFill>
                  <a:srgbClr val="FF0000"/>
                </a:solidFill>
              </a:rPr>
              <a:t>ΕΚΦΡΑΣΕΙΣ ΠΕΡΙΕΚΤΙΚΟΤΗΤΑΣ</a:t>
            </a:r>
          </a:p>
        </p:txBody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71DC5CB4-7E5D-F820-C38C-58BEE7A94B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1484313"/>
            <a:ext cx="8964612" cy="4824412"/>
          </a:xfrm>
        </p:spPr>
        <p:txBody>
          <a:bodyPr/>
          <a:lstStyle/>
          <a:p>
            <a:r>
              <a:rPr lang="el-GR" altLang="LID4096" sz="2800" b="1" i="1" u="sng"/>
              <a:t>Περιεκτικότητα στα εκατό όγκου σε όγκο(%</a:t>
            </a:r>
            <a:r>
              <a:rPr lang="en-US" altLang="LID4096" sz="2800" b="1" i="1" u="sng"/>
              <a:t>v/v)</a:t>
            </a:r>
          </a:p>
          <a:p>
            <a:r>
              <a:rPr lang="el-GR" altLang="LID4096" sz="2800"/>
              <a:t>Χρησιμοποιείται στις εξής περιπτώσεις</a:t>
            </a:r>
            <a:r>
              <a:rPr lang="en-US" altLang="LID4096" sz="2800"/>
              <a:t>:</a:t>
            </a:r>
            <a:endParaRPr lang="el-GR" altLang="LID4096" sz="2800"/>
          </a:p>
          <a:p>
            <a:pPr>
              <a:buFont typeface="Wingdings" panose="05000000000000000000" pitchFamily="2" charset="2"/>
              <a:buNone/>
            </a:pPr>
            <a:r>
              <a:rPr lang="el-GR" altLang="LID4096" sz="2800"/>
              <a:t>α) Για να εκφράσει την περιεκτικότητα υγρού σε υγρό</a:t>
            </a:r>
            <a:endParaRPr lang="en-US" altLang="LID4096" sz="2800"/>
          </a:p>
          <a:p>
            <a:pPr>
              <a:buFont typeface="Wingdings" panose="05000000000000000000" pitchFamily="2" charset="2"/>
              <a:buNone/>
            </a:pPr>
            <a:r>
              <a:rPr lang="el-GR" altLang="LID4096" sz="2800"/>
              <a:t>Εκφράζει την ποσότητα της διαλυμένης ουσίας σε </a:t>
            </a:r>
            <a:r>
              <a:rPr lang="en-US" altLang="LID4096" sz="2800"/>
              <a:t>ml</a:t>
            </a:r>
            <a:r>
              <a:rPr lang="el-GR" altLang="LID4096" sz="2800"/>
              <a:t> που περιέχεται σε 100 </a:t>
            </a:r>
            <a:r>
              <a:rPr lang="en-US" altLang="LID4096" sz="2800"/>
              <a:t>ml</a:t>
            </a:r>
            <a:r>
              <a:rPr lang="el-GR" altLang="LID4096" sz="2800"/>
              <a:t> διαλύματος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l-GR" altLang="LID4096"/>
              <a:t>Παράδειγμα</a:t>
            </a: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l-GR" altLang="LID4096"/>
              <a:t>Μπίρα </a:t>
            </a:r>
            <a:r>
              <a:rPr lang="en-US" altLang="LID4096"/>
              <a:t>5</a:t>
            </a:r>
            <a:r>
              <a:rPr lang="el-GR" altLang="LID4096"/>
              <a:t>% </a:t>
            </a:r>
            <a:r>
              <a:rPr lang="en-US" altLang="LID4096"/>
              <a:t>v/v </a:t>
            </a:r>
            <a:r>
              <a:rPr lang="el-GR" altLang="LID4096"/>
              <a:t>ή </a:t>
            </a:r>
            <a:r>
              <a:rPr lang="en-US" altLang="LID4096"/>
              <a:t>5</a:t>
            </a:r>
            <a:r>
              <a:rPr lang="en-US" altLang="LID4096">
                <a:cs typeface="Arial" panose="020B0604020202020204" pitchFamily="34" charset="0"/>
              </a:rPr>
              <a:t>º</a:t>
            </a:r>
            <a:r>
              <a:rPr lang="el-GR" altLang="LID4096">
                <a:cs typeface="Arial" panose="020B0604020202020204" pitchFamily="34" charset="0"/>
              </a:rPr>
              <a:t> (αλκοολικοί βαθμοί</a:t>
            </a:r>
            <a:r>
              <a:rPr lang="en-US" altLang="LID4096">
                <a:cs typeface="Arial" panose="020B0604020202020204" pitchFamily="34" charset="0"/>
              </a:rPr>
              <a:t>)</a:t>
            </a:r>
            <a:r>
              <a:rPr lang="el-GR" altLang="LID4096"/>
              <a:t> </a:t>
            </a:r>
            <a:r>
              <a:rPr lang="en-US" altLang="LID4096"/>
              <a:t>:</a:t>
            </a:r>
            <a:endParaRPr lang="el-GR" altLang="LID4096"/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l-GR" altLang="LID4096"/>
              <a:t>Περιέχονται </a:t>
            </a:r>
            <a:r>
              <a:rPr lang="en-US" altLang="LID4096"/>
              <a:t>5</a:t>
            </a:r>
            <a:r>
              <a:rPr lang="el-GR" altLang="LID4096"/>
              <a:t> </a:t>
            </a:r>
            <a:r>
              <a:rPr lang="en-US" altLang="LID4096"/>
              <a:t>ml</a:t>
            </a:r>
            <a:r>
              <a:rPr lang="el-GR" altLang="LID4096"/>
              <a:t> αιθανόλης  σε 100 </a:t>
            </a:r>
            <a:r>
              <a:rPr lang="en-US" altLang="LID4096"/>
              <a:t>ml</a:t>
            </a:r>
            <a:r>
              <a:rPr lang="el-GR" altLang="LID4096"/>
              <a:t> μπύρας</a:t>
            </a:r>
            <a:endParaRPr lang="el-GR" altLang="LID4096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2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2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2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2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2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52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52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52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9" dur="80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0" dur="80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80"/>
                                        <p:tgtEl>
                                          <p:spTgt spid="152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7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EDD9033E-6998-27DE-31B0-4815AB1D5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0E2CC9-81DD-456F-B164-B64F78614F74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58F5B611-782E-AE23-5473-59EED6B1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268AD6D-02AC-4A1D-B0B3-CEFBE0D07052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3602" name="Rectangle 2">
            <a:extLst>
              <a:ext uri="{FF2B5EF4-FFF2-40B4-BE49-F238E27FC236}">
                <a16:creationId xmlns:a16="http://schemas.microsoft.com/office/drawing/2014/main" id="{AD7F592C-ADD1-C3C9-02FD-9C780877F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sz="4000" b="1">
                <a:solidFill>
                  <a:srgbClr val="FF0000"/>
                </a:solidFill>
              </a:rPr>
              <a:t>ΕΚΦΡΑΣΕΙΣ ΠΕΡΙΕΚΤΙΚΟΤΗΤΑΣ</a:t>
            </a: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530F300F-AA91-800C-17DA-7D6400771D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03388" y="1484313"/>
            <a:ext cx="8964612" cy="4824412"/>
          </a:xfrm>
        </p:spPr>
        <p:txBody>
          <a:bodyPr/>
          <a:lstStyle/>
          <a:p>
            <a:r>
              <a:rPr lang="el-GR" altLang="LID4096" sz="2800" b="1" i="1" u="sng"/>
              <a:t>Περιεκτικότητα στα εκατό όγκου σε όγκο(%</a:t>
            </a:r>
            <a:r>
              <a:rPr lang="en-US" altLang="LID4096" sz="2800" b="1" i="1" u="sng"/>
              <a:t>v/v)</a:t>
            </a:r>
          </a:p>
          <a:p>
            <a:r>
              <a:rPr lang="el-GR" altLang="LID4096" sz="2800"/>
              <a:t>Χρησιμοποιείται στις εξής περιπτώσεις</a:t>
            </a:r>
            <a:r>
              <a:rPr lang="en-US" altLang="LID4096" sz="2800"/>
              <a:t>:</a:t>
            </a:r>
            <a:endParaRPr lang="el-GR" altLang="LID4096" sz="2800"/>
          </a:p>
          <a:p>
            <a:pPr>
              <a:buFont typeface="Wingdings" panose="05000000000000000000" pitchFamily="2" charset="2"/>
              <a:buNone/>
            </a:pPr>
            <a:r>
              <a:rPr lang="el-GR" altLang="LID4096" sz="2800"/>
              <a:t>β) Για να εκφράσει την περιεκτικότητα αερίου σε αέριο</a:t>
            </a:r>
            <a:endParaRPr lang="en-US" altLang="LID4096" sz="2800"/>
          </a:p>
          <a:p>
            <a:pPr>
              <a:buFont typeface="Wingdings" panose="05000000000000000000" pitchFamily="2" charset="2"/>
              <a:buNone/>
            </a:pPr>
            <a:r>
              <a:rPr lang="el-GR" altLang="LID4096" sz="2800"/>
              <a:t>Εκφράζει την ποσότητα της διαλυμένης ουσίας σε </a:t>
            </a:r>
            <a:r>
              <a:rPr lang="en-US" altLang="LID4096" sz="2800"/>
              <a:t>cm</a:t>
            </a:r>
            <a:r>
              <a:rPr lang="en-US" altLang="LID4096" sz="2800" baseline="30000"/>
              <a:t>3</a:t>
            </a:r>
            <a:r>
              <a:rPr lang="el-GR" altLang="LID4096" sz="2800"/>
              <a:t> που περιέχεται σε 100</a:t>
            </a:r>
            <a:r>
              <a:rPr lang="en-US" altLang="LID4096" sz="2800"/>
              <a:t> cm</a:t>
            </a:r>
            <a:r>
              <a:rPr lang="en-US" altLang="LID4096" sz="2800" baseline="30000"/>
              <a:t>3</a:t>
            </a:r>
            <a:r>
              <a:rPr lang="el-GR" altLang="LID4096" sz="2800"/>
              <a:t> διαλύματος</a:t>
            </a:r>
          </a:p>
          <a:p>
            <a:pPr>
              <a:buClr>
                <a:schemeClr val="tx1"/>
              </a:buClr>
            </a:pPr>
            <a:r>
              <a:rPr lang="el-GR" altLang="LID4096"/>
              <a:t>Παράδειγμα</a:t>
            </a:r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l-GR" altLang="LID4096"/>
              <a:t>Αέρας 20% </a:t>
            </a:r>
            <a:r>
              <a:rPr lang="en-US" altLang="LID4096"/>
              <a:t>v/v </a:t>
            </a:r>
            <a:r>
              <a:rPr lang="el-GR" altLang="LID4096"/>
              <a:t>σε οξυγόνο</a:t>
            </a:r>
            <a:r>
              <a:rPr lang="en-US" altLang="LID4096"/>
              <a:t>:</a:t>
            </a:r>
            <a:endParaRPr lang="el-GR" altLang="LID4096"/>
          </a:p>
          <a:p>
            <a:pPr algn="ctr"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l-GR" altLang="LID4096"/>
              <a:t>Περιέχονται 20 </a:t>
            </a:r>
            <a:r>
              <a:rPr lang="en-US" altLang="LID4096" sz="2800"/>
              <a:t>cm</a:t>
            </a:r>
            <a:r>
              <a:rPr lang="en-US" altLang="LID4096" sz="2800" baseline="30000"/>
              <a:t>3</a:t>
            </a:r>
            <a:r>
              <a:rPr lang="el-GR" altLang="LID4096"/>
              <a:t> οξυγόνου  σε 100 </a:t>
            </a:r>
            <a:r>
              <a:rPr lang="en-US" altLang="LID4096" sz="2800"/>
              <a:t>cm</a:t>
            </a:r>
            <a:r>
              <a:rPr lang="en-US" altLang="LID4096" sz="2800" baseline="30000"/>
              <a:t>3</a:t>
            </a:r>
            <a:r>
              <a:rPr lang="el-GR" altLang="LID4096"/>
              <a:t> αέρα</a:t>
            </a:r>
            <a:endParaRPr lang="el-GR" altLang="LID4096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36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27CF9807-D45B-28A3-716E-1A7A22E5D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DD2D28E-4B73-4A2B-944C-EEBE85FFA3EC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AD15CCDC-34BF-0CD5-8743-C6BD4B7C4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E1D9353-C644-4CBD-AE4F-CA7FBED8353E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BD1F13C1-BEC1-4443-A554-0AE96EE176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4" y="260350"/>
            <a:ext cx="7786687" cy="558800"/>
          </a:xfrm>
        </p:spPr>
        <p:txBody>
          <a:bodyPr/>
          <a:lstStyle/>
          <a:p>
            <a:r>
              <a:rPr lang="el-GR" altLang="LID4096" sz="4000" b="1">
                <a:solidFill>
                  <a:srgbClr val="FF0000"/>
                </a:solidFill>
              </a:rPr>
              <a:t>ΔΙΑΛΥΤΟΤΗΤΑ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45561894-90F5-58AE-978D-A4A5E10074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92314" y="1052513"/>
            <a:ext cx="8156575" cy="50419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l-GR" altLang="LID4096" sz="2800"/>
              <a:t>Εκφράζει τη μέγιστη ποσότητα διαλυμένης ουσίας που μπορεί να διαλυθεί σε ορισμένη ποσότητα διαλύτη κάτω από ορισμένες συνθήκες πίεσης και θερμοκρασίας</a:t>
            </a:r>
          </a:p>
          <a:p>
            <a:pPr algn="ctr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l-GR" altLang="LID4096" sz="2800">
                <a:solidFill>
                  <a:srgbClr val="FF0000"/>
                </a:solidFill>
              </a:rPr>
              <a:t>ΚΟΡΕΣΜΕΝΑ ΔΙΑΛΥΜΑΤΑ</a:t>
            </a:r>
          </a:p>
          <a:p>
            <a:pPr algn="ctr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l-GR" altLang="LID4096" sz="2800"/>
              <a:t>Περιέχουν τη μέγιστη ποσότητα διαλυμένης ουσίας που μπορεί να διαλυθεί σε ορισμένη ποσότητα διαλύτη </a:t>
            </a:r>
          </a:p>
          <a:p>
            <a:pPr algn="ctr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l-GR" altLang="LID4096" sz="2800">
                <a:solidFill>
                  <a:srgbClr val="FF0000"/>
                </a:solidFill>
              </a:rPr>
              <a:t>ΑΚΟΡΕΣΤΑ ΔΙΑΛΥΜΑΤΑ</a:t>
            </a:r>
          </a:p>
          <a:p>
            <a:pPr algn="ctr">
              <a:lnSpc>
                <a:spcPct val="80000"/>
              </a:lnSpc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l-GR" altLang="LID4096" sz="2800"/>
              <a:t>Περιέχουν μικρότερη ποσότητα διαλυμένης ουσίας από τη μέγιστη δυνατή που μπορεί να διαλυθεί σε ορισμένη ποσότητα διαλύτη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4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4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7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54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7B1FC715-608B-709D-C9D1-3D0DA978A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A15DB6C-5E8D-4725-9B66-7521DE70C832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D83D154D-6AF5-E7C2-D674-A7CCEEE2C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E4DA507-2069-4D00-812C-EBDB27777A17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742B1834-0950-C7DF-C4DB-6460AA0A6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0" y="274639"/>
            <a:ext cx="8686800" cy="922337"/>
          </a:xfrm>
        </p:spPr>
        <p:txBody>
          <a:bodyPr/>
          <a:lstStyle/>
          <a:p>
            <a:r>
              <a:rPr lang="el-GR" altLang="LID4096" sz="4000" b="1">
                <a:solidFill>
                  <a:srgbClr val="FF0000"/>
                </a:solidFill>
              </a:rPr>
              <a:t>ΠΑΡΑΓΟΝΤΕΣ ΠΟΥ ΕΠΗΡΕΑΖΟΥΝ ΤΗ ΔΙΑΛΥΤΟΤΤΗΤΑ</a:t>
            </a: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9B90FF4D-6AD3-9B99-1572-B090A309E6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1" y="1457326"/>
            <a:ext cx="8208963" cy="4492625"/>
          </a:xfrm>
        </p:spPr>
        <p:txBody>
          <a:bodyPr/>
          <a:lstStyle/>
          <a:p>
            <a:pPr marL="0" indent="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l-GR" altLang="LID4096" sz="2400">
                <a:solidFill>
                  <a:srgbClr val="FF0000"/>
                </a:solidFill>
              </a:rPr>
              <a:t>Η φύση του διαλύτη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l-GR" altLang="LID4096" sz="2400"/>
              <a:t>Εδώ ισχύει ο γενικός κανόνας ότι τα όμοια διαλύουν όμοια. Αυτό σημαίνει ότι διαλύτης και διαλυμένη ουσία θα πρέπει να έχουν παραπλήσια χημική δομή (μοριακή ή ιοντική)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l-GR" altLang="LID4096" sz="2400">
                <a:solidFill>
                  <a:srgbClr val="FF0000"/>
                </a:solidFill>
              </a:rPr>
              <a:t>Η θερμοκρασία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</a:pPr>
            <a:r>
              <a:rPr lang="el-GR" altLang="LID4096" sz="2400"/>
              <a:t>Συνήθως η διαλυτότητα των στερεών στο νερό αυξάνεται με την αύξηση της θερμοκρασίας, ενώ η διαλυτότητα 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</a:pPr>
            <a:r>
              <a:rPr lang="el-GR" altLang="LID4096" sz="2400"/>
              <a:t>των αερίων στο νερό μειώνεται με την αύξηση της θερμοκρασίας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l-GR" altLang="LID4096" sz="2400">
                <a:solidFill>
                  <a:srgbClr val="FF0000"/>
                </a:solidFill>
              </a:rPr>
              <a:t>Η πίεση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</a:pPr>
            <a:r>
              <a:rPr lang="el-GR" altLang="LID4096" sz="2400"/>
              <a:t>Γενικά η διαλυτότητα των αερίων στο νερό αυξάνεται με την αύξηση της πίεσης</a:t>
            </a:r>
          </a:p>
          <a:p>
            <a:pPr marL="0" indent="0">
              <a:lnSpc>
                <a:spcPct val="90000"/>
              </a:lnSpc>
              <a:buClr>
                <a:schemeClr val="tx1"/>
              </a:buClr>
              <a:buNone/>
            </a:pPr>
            <a:endParaRPr lang="el-GR" altLang="LID4096" sz="2400"/>
          </a:p>
          <a:p>
            <a:pPr marL="0" indent="0">
              <a:lnSpc>
                <a:spcPct val="90000"/>
              </a:lnSpc>
              <a:buClr>
                <a:schemeClr val="tx1"/>
              </a:buClr>
              <a:buFont typeface="Wingdings" panose="05000000000000000000" pitchFamily="2" charset="2"/>
              <a:buChar char="Ø"/>
            </a:pPr>
            <a:endParaRPr lang="el-GR" altLang="LID4096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A913B951-5081-98A0-4C87-4FF276C45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CBCB153-6ACF-46C1-8AFB-8625DFB3820D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69E1DF38-36B1-6B95-9CD9-F9EFC35FA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2376141-D029-4BD3-82ED-179B59BBADDA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2946" name="Text Box 2">
            <a:extLst>
              <a:ext uri="{FF2B5EF4-FFF2-40B4-BE49-F238E27FC236}">
                <a16:creationId xmlns:a16="http://schemas.microsoft.com/office/drawing/2014/main" id="{155E35A1-8A2F-A3A0-3CE4-4233B87F82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88914"/>
            <a:ext cx="89916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Έ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να </a:t>
            </a:r>
            <a:r>
              <a:rPr lang="el-GR" altLang="en-US" sz="2800" b="1">
                <a:solidFill>
                  <a:srgbClr val="FF3300"/>
                </a:solidFill>
                <a:latin typeface="Arial" panose="020B0604020202020204" pitchFamily="34" charset="0"/>
              </a:rPr>
              <a:t>μόριο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 αποτελείται από δύο ή περισσότερα άτομα που διατάσσονται με μια καθορισμένη διάταξη στο χώρο και συγκρατώνται μεταξύ τους με χημικό δεσμό.</a:t>
            </a:r>
            <a:endParaRPr lang="en-US" altLang="en-US" sz="2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82948" name="Picture 4">
            <a:extLst>
              <a:ext uri="{FF2B5EF4-FFF2-40B4-BE49-F238E27FC236}">
                <a16:creationId xmlns:a16="http://schemas.microsoft.com/office/drawing/2014/main" id="{FCC7A845-AC31-77C5-D661-D5E4BE066C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50" t="55499" b="21001"/>
          <a:stretch>
            <a:fillRect/>
          </a:stretch>
        </p:blipFill>
        <p:spPr bwMode="auto">
          <a:xfrm>
            <a:off x="3071814" y="1844676"/>
            <a:ext cx="6116637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2958" name="Group 14">
            <a:extLst>
              <a:ext uri="{FF2B5EF4-FFF2-40B4-BE49-F238E27FC236}">
                <a16:creationId xmlns:a16="http://schemas.microsoft.com/office/drawing/2014/main" id="{3A451760-244E-2FA4-DC59-3F7F7432997C}"/>
              </a:ext>
            </a:extLst>
          </p:cNvPr>
          <p:cNvGrpSpPr>
            <a:grpSpLocks/>
          </p:cNvGrpSpPr>
          <p:nvPr/>
        </p:nvGrpSpPr>
        <p:grpSpPr bwMode="auto">
          <a:xfrm>
            <a:off x="3311525" y="3259138"/>
            <a:ext cx="5524500" cy="457200"/>
            <a:chOff x="1126" y="2053"/>
            <a:chExt cx="3480" cy="288"/>
          </a:xfrm>
        </p:grpSpPr>
        <p:sp>
          <p:nvSpPr>
            <p:cNvPr id="82949" name="Text Box 5">
              <a:extLst>
                <a:ext uri="{FF2B5EF4-FFF2-40B4-BE49-F238E27FC236}">
                  <a16:creationId xmlns:a16="http://schemas.microsoft.com/office/drawing/2014/main" id="{D6D8395E-BC5F-F4D6-9FD2-C959753E58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6" y="2053"/>
              <a:ext cx="32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FFFFFF"/>
                  </a:solidFill>
                  <a:latin typeface="Arial" panose="020B0604020202020204" pitchFamily="34" charset="0"/>
                </a:rPr>
                <a:t>H</a:t>
              </a:r>
              <a:r>
                <a:rPr lang="en-US" altLang="en-US" sz="2400" baseline="-25000">
                  <a:solidFill>
                    <a:srgbClr val="FFFFFF"/>
                  </a:solidFill>
                  <a:latin typeface="Arial" panose="020B0604020202020204" pitchFamily="34" charset="0"/>
                </a:rPr>
                <a:t>2</a:t>
              </a:r>
              <a:endParaRPr lang="en-US" altLang="en-US" sz="24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0" name="Text Box 6">
              <a:extLst>
                <a:ext uri="{FF2B5EF4-FFF2-40B4-BE49-F238E27FC236}">
                  <a16:creationId xmlns:a16="http://schemas.microsoft.com/office/drawing/2014/main" id="{0A13CDDF-EC6B-6184-8F1B-72F6C27433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4" y="2053"/>
              <a:ext cx="47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FFFFFF"/>
                  </a:solidFill>
                  <a:latin typeface="Arial" panose="020B0604020202020204" pitchFamily="34" charset="0"/>
                </a:rPr>
                <a:t>H</a:t>
              </a:r>
              <a:r>
                <a:rPr lang="en-US" altLang="en-US" sz="2400" baseline="-25000">
                  <a:solidFill>
                    <a:srgbClr val="FFFFFF"/>
                  </a:solidFill>
                  <a:latin typeface="Arial" panose="020B0604020202020204" pitchFamily="34" charset="0"/>
                </a:rPr>
                <a:t>2</a:t>
              </a:r>
              <a:r>
                <a:rPr lang="en-US" altLang="en-US" sz="2400">
                  <a:solidFill>
                    <a:srgbClr val="FFFFFF"/>
                  </a:solidFill>
                  <a:latin typeface="Arial" panose="020B0604020202020204" pitchFamily="34" charset="0"/>
                </a:rPr>
                <a:t>O</a:t>
              </a:r>
            </a:p>
          </p:txBody>
        </p:sp>
        <p:sp>
          <p:nvSpPr>
            <p:cNvPr id="82951" name="Text Box 7">
              <a:extLst>
                <a:ext uri="{FF2B5EF4-FFF2-40B4-BE49-F238E27FC236}">
                  <a16:creationId xmlns:a16="http://schemas.microsoft.com/office/drawing/2014/main" id="{D6F1CDCB-405A-178F-C0AE-CC388EC306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2" y="2053"/>
              <a:ext cx="4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FFFFFF"/>
                  </a:solidFill>
                  <a:latin typeface="Arial" panose="020B0604020202020204" pitchFamily="34" charset="0"/>
                </a:rPr>
                <a:t>NH</a:t>
              </a:r>
              <a:r>
                <a:rPr lang="en-US" altLang="en-US" sz="2400" baseline="-25000">
                  <a:solidFill>
                    <a:srgbClr val="FFFFFF"/>
                  </a:solidFill>
                  <a:latin typeface="Arial" panose="020B0604020202020204" pitchFamily="34" charset="0"/>
                </a:rPr>
                <a:t>3</a:t>
              </a:r>
              <a:endParaRPr lang="en-US" altLang="en-US" sz="24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952" name="Text Box 8">
              <a:extLst>
                <a:ext uri="{FF2B5EF4-FFF2-40B4-BE49-F238E27FC236}">
                  <a16:creationId xmlns:a16="http://schemas.microsoft.com/office/drawing/2014/main" id="{CEDEB69D-7F19-4BB4-43B4-4D849556C5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1" y="2053"/>
              <a:ext cx="46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400">
                  <a:solidFill>
                    <a:srgbClr val="FFFFFF"/>
                  </a:solidFill>
                  <a:latin typeface="Arial" panose="020B0604020202020204" pitchFamily="34" charset="0"/>
                </a:rPr>
                <a:t>CH</a:t>
              </a:r>
              <a:r>
                <a:rPr lang="en-US" altLang="en-US" sz="2400" baseline="-25000">
                  <a:solidFill>
                    <a:srgbClr val="FFFFFF"/>
                  </a:solidFill>
                  <a:latin typeface="Arial" panose="020B0604020202020204" pitchFamily="34" charset="0"/>
                </a:rPr>
                <a:t>4</a:t>
              </a:r>
              <a:endParaRPr lang="en-US" altLang="en-US" sz="24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2953" name="Text Box 9">
            <a:extLst>
              <a:ext uri="{FF2B5EF4-FFF2-40B4-BE49-F238E27FC236}">
                <a16:creationId xmlns:a16="http://schemas.microsoft.com/office/drawing/2014/main" id="{63754BF3-8522-7BE9-1562-A896A2123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657601"/>
            <a:ext cx="807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Ένα </a:t>
            </a:r>
            <a:r>
              <a:rPr lang="el-GR" altLang="en-US" sz="2800" b="1">
                <a:solidFill>
                  <a:srgbClr val="FF3300"/>
                </a:solidFill>
                <a:latin typeface="Arial" panose="020B0604020202020204" pitchFamily="34" charset="0"/>
              </a:rPr>
              <a:t>διατομικό</a:t>
            </a:r>
            <a:r>
              <a:rPr lang="el-GR" altLang="en-US" sz="2800" b="1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μόριο αποτελείται από δύο άτομα</a:t>
            </a:r>
            <a:endParaRPr lang="en-US" altLang="en-US" sz="2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2954" name="Text Box 10">
            <a:extLst>
              <a:ext uri="{FF2B5EF4-FFF2-40B4-BE49-F238E27FC236}">
                <a16:creationId xmlns:a16="http://schemas.microsoft.com/office/drawing/2014/main" id="{B13DFDED-CE27-B4CD-20C1-6F5DB3D605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3089" y="4267200"/>
            <a:ext cx="3425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FFFF"/>
                </a:solidFill>
                <a:latin typeface="Arial" panose="020B0604020202020204" pitchFamily="34" charset="0"/>
              </a:rPr>
              <a:t>H</a:t>
            </a:r>
            <a:r>
              <a:rPr lang="en-US" altLang="en-US" sz="2400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400">
                <a:solidFill>
                  <a:srgbClr val="FFFFFF"/>
                </a:solidFill>
                <a:latin typeface="Arial" panose="020B0604020202020204" pitchFamily="34" charset="0"/>
              </a:rPr>
              <a:t>, N</a:t>
            </a:r>
            <a:r>
              <a:rPr lang="en-US" altLang="en-US" sz="2400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400">
                <a:solidFill>
                  <a:srgbClr val="FFFFFF"/>
                </a:solidFill>
                <a:latin typeface="Arial" panose="020B0604020202020204" pitchFamily="34" charset="0"/>
              </a:rPr>
              <a:t>, O</a:t>
            </a:r>
            <a:r>
              <a:rPr lang="en-US" altLang="en-US" sz="2400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400">
                <a:solidFill>
                  <a:srgbClr val="FFFFFF"/>
                </a:solidFill>
                <a:latin typeface="Arial" panose="020B0604020202020204" pitchFamily="34" charset="0"/>
              </a:rPr>
              <a:t>, Br</a:t>
            </a:r>
            <a:r>
              <a:rPr lang="en-US" altLang="en-US" sz="2400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400">
                <a:solidFill>
                  <a:srgbClr val="FFFFFF"/>
                </a:solidFill>
                <a:latin typeface="Arial" panose="020B0604020202020204" pitchFamily="34" charset="0"/>
              </a:rPr>
              <a:t>, HCl, CO</a:t>
            </a:r>
          </a:p>
        </p:txBody>
      </p:sp>
      <p:sp>
        <p:nvSpPr>
          <p:cNvPr id="82955" name="Text Box 11">
            <a:extLst>
              <a:ext uri="{FF2B5EF4-FFF2-40B4-BE49-F238E27FC236}">
                <a16:creationId xmlns:a16="http://schemas.microsoft.com/office/drawing/2014/main" id="{7404BA2D-47E6-850B-462A-34B0404C1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868863"/>
            <a:ext cx="89916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Ένα </a:t>
            </a:r>
            <a:r>
              <a:rPr lang="el-GR" altLang="en-US" sz="2800" b="1">
                <a:solidFill>
                  <a:srgbClr val="FF3300"/>
                </a:solidFill>
                <a:latin typeface="Arial" panose="020B0604020202020204" pitchFamily="34" charset="0"/>
              </a:rPr>
              <a:t>πολυατομικό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 μόριο αποτελείται από περισσότερα από δύο άτομα</a:t>
            </a:r>
            <a:endParaRPr lang="en-US" altLang="en-US" sz="2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2956" name="Text Box 12">
            <a:extLst>
              <a:ext uri="{FF2B5EF4-FFF2-40B4-BE49-F238E27FC236}">
                <a16:creationId xmlns:a16="http://schemas.microsoft.com/office/drawing/2014/main" id="{971B1D10-81D6-7D89-2C75-B7A46FFB2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576" y="5805488"/>
            <a:ext cx="2716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400">
                <a:solidFill>
                  <a:srgbClr val="FFFFFF"/>
                </a:solidFill>
                <a:latin typeface="Arial" panose="020B0604020202020204" pitchFamily="34" charset="0"/>
              </a:rPr>
              <a:t>O</a:t>
            </a:r>
            <a:r>
              <a:rPr lang="en-US" altLang="en-US" sz="2400" baseline="-2500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en-US" sz="2400">
                <a:solidFill>
                  <a:srgbClr val="FFFFFF"/>
                </a:solidFill>
                <a:latin typeface="Arial" panose="020B0604020202020204" pitchFamily="34" charset="0"/>
              </a:rPr>
              <a:t>, H</a:t>
            </a:r>
            <a:r>
              <a:rPr lang="en-US" altLang="en-US" sz="2400" baseline="-25000">
                <a:solidFill>
                  <a:srgbClr val="FFFFFF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400">
                <a:solidFill>
                  <a:srgbClr val="FFFFFF"/>
                </a:solidFill>
                <a:latin typeface="Arial" panose="020B0604020202020204" pitchFamily="34" charset="0"/>
              </a:rPr>
              <a:t>O, NH</a:t>
            </a:r>
            <a:r>
              <a:rPr lang="en-US" altLang="en-US" sz="2400" baseline="-2500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en-US" sz="2400">
                <a:solidFill>
                  <a:srgbClr val="FFFFFF"/>
                </a:solidFill>
                <a:latin typeface="Arial" panose="020B0604020202020204" pitchFamily="34" charset="0"/>
              </a:rPr>
              <a:t>, CH</a:t>
            </a:r>
            <a:r>
              <a:rPr lang="en-US" altLang="en-US" sz="2400" baseline="-2500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endParaRPr lang="en-US" altLang="en-US" sz="2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82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29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53" grpId="0" autoUpdateAnimBg="0"/>
      <p:bldP spid="82954" grpId="0" autoUpdateAnimBg="0"/>
      <p:bldP spid="82955" grpId="0" autoUpdateAnimBg="0"/>
      <p:bldP spid="8295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452A697C-EB5D-891D-784D-3EC4257CB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B57FBC9-01D8-40D7-916C-E2ACF62DDAB1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527A65FE-7E01-CDF3-14C9-0CEA3E8B1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5C4C50A-C544-46FD-BBE4-9DF891ACEDCF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30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195588" name="Picture 4">
            <a:extLst>
              <a:ext uri="{FF2B5EF4-FFF2-40B4-BE49-F238E27FC236}">
                <a16:creationId xmlns:a16="http://schemas.microsoft.com/office/drawing/2014/main" id="{EFA79CE1-A903-883F-7B15-73C1228F7EB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66988" y="188914"/>
            <a:ext cx="7199312" cy="60531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2FC62E61-9E70-A426-8A70-D1A446715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4D3E075-E25A-4BE6-8DDD-9625F8017CDF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21459741-744F-6246-2118-FEEA81B2D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22199DC-AE0D-4A06-ACF4-A7B4BBD8DED7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D89AD19F-57D7-A9E9-AAD3-233C5A5997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b="1">
                <a:solidFill>
                  <a:srgbClr val="FF3300"/>
                </a:solidFill>
              </a:rPr>
              <a:t>ΑΤΟΜΟ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D3350630-DCD6-AD6A-FEAB-CB91BE12E9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63750" y="1600201"/>
            <a:ext cx="8147050" cy="2479675"/>
          </a:xfrm>
        </p:spPr>
        <p:txBody>
          <a:bodyPr/>
          <a:lstStyle/>
          <a:p>
            <a:r>
              <a:rPr lang="el-GR" altLang="LID4096"/>
              <a:t>Είναι το μικρότερο σωματίδιο ενός στοιχείου, που μπορεί να πάρει μέρος στο σχηματισμό χημικών ενώσεων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0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30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050" grpId="0"/>
      <p:bldP spid="1300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BD07E382-2FE9-6563-25D1-E6D3DF23E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6B535F9-BBBA-40F5-9ED3-6BCB3DDA5CF4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0436996-E54F-11A6-FAC3-DAAC4A87F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912F12D-E10D-4AA4-87C1-D5F9B1CFC6BF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90114" name="Picture 2">
            <a:extLst>
              <a:ext uri="{FF2B5EF4-FFF2-40B4-BE49-F238E27FC236}">
                <a16:creationId xmlns:a16="http://schemas.microsoft.com/office/drawing/2014/main" id="{273EECF2-95D2-8CA4-1BE9-FF78964DCD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333375"/>
            <a:ext cx="5772150" cy="577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90116" name="Object 4">
            <a:extLst>
              <a:ext uri="{FF2B5EF4-FFF2-40B4-BE49-F238E27FC236}">
                <a16:creationId xmlns:a16="http://schemas.microsoft.com/office/drawing/2014/main" id="{A0BDDF05-A1B9-753E-6075-7F448BC914B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657600" y="4343401"/>
          <a:ext cx="47244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762200" imgH="285840" progId="ChemWindow.Document">
                  <p:embed/>
                </p:oleObj>
              </mc:Choice>
              <mc:Fallback>
                <p:oleObj name="Document" r:id="rId3" imgW="1762200" imgH="285840" progId="ChemWindow.Document">
                  <p:embed/>
                  <p:pic>
                    <p:nvPicPr>
                      <p:cNvPr id="90116" name="Object 4">
                        <a:extLst>
                          <a:ext uri="{FF2B5EF4-FFF2-40B4-BE49-F238E27FC236}">
                            <a16:creationId xmlns:a16="http://schemas.microsoft.com/office/drawing/2014/main" id="{A0BDDF05-A1B9-753E-6075-7F448BC914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4343401"/>
                        <a:ext cx="4724400" cy="766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17" name="Text Box 5">
            <a:extLst>
              <a:ext uri="{FF2B5EF4-FFF2-40B4-BE49-F238E27FC236}">
                <a16:creationId xmlns:a16="http://schemas.microsoft.com/office/drawing/2014/main" id="{245EC194-62B5-F187-706D-14138F412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1" y="4800600"/>
            <a:ext cx="17192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3200">
                <a:solidFill>
                  <a:srgbClr val="FFFFFF"/>
                </a:solidFill>
                <a:latin typeface="Arial" panose="020B0604020202020204" pitchFamily="34" charset="0"/>
              </a:rPr>
              <a:t>   </a:t>
            </a:r>
            <a:r>
              <a:rPr lang="el-GR" altLang="LID4096" sz="3200" b="1">
                <a:solidFill>
                  <a:srgbClr val="000000"/>
                </a:solidFill>
                <a:latin typeface="Arial" panose="020B0604020202020204" pitchFamily="34" charset="0"/>
              </a:rPr>
              <a:t>Μόρι</a:t>
            </a:r>
            <a:r>
              <a:rPr lang="en-US" altLang="LID4096" sz="3200" b="1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</a:p>
        </p:txBody>
      </p:sp>
      <p:graphicFrame>
        <p:nvGraphicFramePr>
          <p:cNvPr id="90118" name="Object 6">
            <a:extLst>
              <a:ext uri="{FF2B5EF4-FFF2-40B4-BE49-F238E27FC236}">
                <a16:creationId xmlns:a16="http://schemas.microsoft.com/office/drawing/2014/main" id="{BFB8E802-891D-1206-256D-68A06A2B85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733800" y="1371600"/>
          <a:ext cx="172085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533520" imgH="590400" progId="ChemWindow.Document">
                  <p:embed/>
                </p:oleObj>
              </mc:Choice>
              <mc:Fallback>
                <p:oleObj name="Document" r:id="rId5" imgW="533520" imgH="590400" progId="ChemWindow.Document">
                  <p:embed/>
                  <p:pic>
                    <p:nvPicPr>
                      <p:cNvPr id="90118" name="Object 6">
                        <a:extLst>
                          <a:ext uri="{FF2B5EF4-FFF2-40B4-BE49-F238E27FC236}">
                            <a16:creationId xmlns:a16="http://schemas.microsoft.com/office/drawing/2014/main" id="{BFB8E802-891D-1206-256D-68A06A2B854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371600"/>
                        <a:ext cx="1720850" cy="190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119" name="Text Box 7">
            <a:extLst>
              <a:ext uri="{FF2B5EF4-FFF2-40B4-BE49-F238E27FC236}">
                <a16:creationId xmlns:a16="http://schemas.microsoft.com/office/drawing/2014/main" id="{34E976C1-C359-9DFD-4885-0E53753C62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2888" y="692150"/>
            <a:ext cx="1968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3200">
                <a:solidFill>
                  <a:srgbClr val="FFFFFF"/>
                </a:solidFill>
                <a:latin typeface="Arial" panose="020B0604020202020204" pitchFamily="34" charset="0"/>
              </a:rPr>
              <a:t>    </a:t>
            </a:r>
            <a:r>
              <a:rPr lang="en-US" altLang="LID4096" sz="3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l-GR" altLang="LID4096" sz="3200" b="1">
                <a:solidFill>
                  <a:srgbClr val="000000"/>
                </a:solidFill>
                <a:latin typeface="Arial" panose="020B0604020202020204" pitchFamily="34" charset="0"/>
              </a:rPr>
              <a:t>Άτομα</a:t>
            </a:r>
            <a:endParaRPr lang="en-US" altLang="LID4096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7" grpId="0" autoUpdateAnimBg="0"/>
      <p:bldP spid="90119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0551367D-F93B-BEDC-8A50-BD201FE66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2021E17-FA89-4D13-A1B5-F72FF70D34DB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A9E1884-F526-3D45-B151-2D4DD009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CC7467-E1A1-4D0B-9DF0-7F1A845FE3DA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1378" name="Text Box 2">
            <a:extLst>
              <a:ext uri="{FF2B5EF4-FFF2-40B4-BE49-F238E27FC236}">
                <a16:creationId xmlns:a16="http://schemas.microsoft.com/office/drawing/2014/main" id="{DB11502D-C1CA-3151-6756-667A340FA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476251"/>
            <a:ext cx="8611588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altLang="LID4096" sz="32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l-GR" altLang="LID4096" sz="3200" b="1" dirty="0">
                <a:solidFill>
                  <a:srgbClr val="FF3300"/>
                </a:solidFill>
                <a:latin typeface="Arial" panose="020B0604020202020204" pitchFamily="34" charset="0"/>
              </a:rPr>
              <a:t>Στοιχεία</a:t>
            </a:r>
            <a:r>
              <a:rPr lang="en-US" altLang="LID4096" sz="3200" dirty="0">
                <a:solidFill>
                  <a:srgbClr val="FFFFFF"/>
                </a:solidFill>
                <a:latin typeface="Arial" panose="020B0604020202020204" pitchFamily="34" charset="0"/>
              </a:rPr>
              <a:t>: </a:t>
            </a:r>
            <a:r>
              <a:rPr lang="el-GR" altLang="LID4096" sz="3200" dirty="0">
                <a:solidFill>
                  <a:srgbClr val="FFFFFF"/>
                </a:solidFill>
                <a:latin typeface="Arial" panose="020B0604020202020204" pitchFamily="34" charset="0"/>
              </a:rPr>
              <a:t>ουσίες που αποτελούνται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altLang="LID4096" sz="3200" dirty="0">
                <a:solidFill>
                  <a:srgbClr val="FFFFFF"/>
                </a:solidFill>
                <a:latin typeface="Arial" panose="020B0604020202020204" pitchFamily="34" charset="0"/>
              </a:rPr>
              <a:t> μόνο από ένα είδος ατόμων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3200" dirty="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l-GR" altLang="LID4096" sz="3200" dirty="0">
                <a:solidFill>
                  <a:srgbClr val="FFFFFF"/>
                </a:solidFill>
                <a:latin typeface="Arial" panose="020B0604020202020204" pitchFamily="34" charset="0"/>
              </a:rPr>
              <a:t>Παραδείγματα</a:t>
            </a:r>
            <a:r>
              <a:rPr lang="en-US" altLang="LID4096" sz="3200" dirty="0">
                <a:solidFill>
                  <a:srgbClr val="FFFFFF"/>
                </a:solidFill>
                <a:latin typeface="Arial" panose="020B0604020202020204" pitchFamily="34" charset="0"/>
              </a:rPr>
              <a:t>:  </a:t>
            </a:r>
            <a:r>
              <a:rPr lang="el-GR" altLang="LID4096" sz="3200" dirty="0">
                <a:solidFill>
                  <a:srgbClr val="FFFFFF"/>
                </a:solidFill>
                <a:latin typeface="Arial" panose="020B0604020202020204" pitchFamily="34" charset="0"/>
              </a:rPr>
              <a:t>Οξυγόνο , Άνθρακας , Άζωτο ,</a:t>
            </a:r>
            <a:endParaRPr lang="en-US" altLang="LID4096" sz="3200" dirty="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altLang="LID4096" sz="3200" dirty="0">
                <a:solidFill>
                  <a:srgbClr val="FFFFFF"/>
                </a:solidFill>
                <a:latin typeface="Arial" panose="020B0604020202020204" pitchFamily="34" charset="0"/>
              </a:rPr>
              <a:t> Σίδηρος </a:t>
            </a:r>
            <a:r>
              <a:rPr lang="en-US" altLang="LID4096" sz="3200" dirty="0">
                <a:solidFill>
                  <a:srgbClr val="FFFFFF"/>
                </a:solidFill>
                <a:latin typeface="Arial" panose="020B0604020202020204" pitchFamily="34" charset="0"/>
              </a:rPr>
              <a:t>. . . . . .    </a:t>
            </a:r>
          </a:p>
        </p:txBody>
      </p:sp>
      <p:pic>
        <p:nvPicPr>
          <p:cNvPr id="101380" name="Picture 4">
            <a:extLst>
              <a:ext uri="{FF2B5EF4-FFF2-40B4-BE49-F238E27FC236}">
                <a16:creationId xmlns:a16="http://schemas.microsoft.com/office/drawing/2014/main" id="{CA1D73EB-1B4C-B589-BFD2-F46EDD21F4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1" y="3500439"/>
            <a:ext cx="2524125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381" name="Picture 5">
            <a:extLst>
              <a:ext uri="{FF2B5EF4-FFF2-40B4-BE49-F238E27FC236}">
                <a16:creationId xmlns:a16="http://schemas.microsoft.com/office/drawing/2014/main" id="{0E106014-FBA1-777A-D9B3-839AB27713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1" y="3500439"/>
            <a:ext cx="2524125" cy="252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1382" name="Text Box 6">
            <a:extLst>
              <a:ext uri="{FF2B5EF4-FFF2-40B4-BE49-F238E27FC236}">
                <a16:creationId xmlns:a16="http://schemas.microsoft.com/office/drawing/2014/main" id="{1E92F455-FDEB-B712-3330-2BB03858E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5300664"/>
            <a:ext cx="17843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altLang="LID4096" sz="3200">
                <a:solidFill>
                  <a:srgbClr val="000000"/>
                </a:solidFill>
                <a:latin typeface="Arial" panose="020B0604020202020204" pitchFamily="34" charset="0"/>
              </a:rPr>
              <a:t>οξυγόνο</a:t>
            </a:r>
            <a:r>
              <a:rPr lang="en-US" altLang="LID4096" sz="32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01383" name="Text Box 7">
            <a:extLst>
              <a:ext uri="{FF2B5EF4-FFF2-40B4-BE49-F238E27FC236}">
                <a16:creationId xmlns:a16="http://schemas.microsoft.com/office/drawing/2014/main" id="{6A57BDDB-C3E0-B7A3-3EC6-F074E8EC2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4425" y="5373689"/>
            <a:ext cx="11303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altLang="LID4096" sz="3200">
                <a:solidFill>
                  <a:srgbClr val="000000"/>
                </a:solidFill>
                <a:latin typeface="Arial" panose="020B0604020202020204" pitchFamily="34" charset="0"/>
              </a:rPr>
              <a:t>όζον</a:t>
            </a:r>
            <a:r>
              <a:rPr lang="en-US" altLang="LID4096" sz="320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01384" name="Text Box 8">
            <a:extLst>
              <a:ext uri="{FF2B5EF4-FFF2-40B4-BE49-F238E27FC236}">
                <a16:creationId xmlns:a16="http://schemas.microsoft.com/office/drawing/2014/main" id="{8FA03F88-8ED7-0469-4F51-0B2820A66A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28026" y="3644901"/>
            <a:ext cx="6559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320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r>
              <a:rPr lang="en-US" altLang="LID4096" sz="3200" baseline="-2500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101385" name="Text Box 9">
            <a:extLst>
              <a:ext uri="{FF2B5EF4-FFF2-40B4-BE49-F238E27FC236}">
                <a16:creationId xmlns:a16="http://schemas.microsoft.com/office/drawing/2014/main" id="{79EEFFFB-9C2C-47BE-0DFC-5226187B0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5914" y="3716339"/>
            <a:ext cx="65594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LID4096" sz="3200">
                <a:solidFill>
                  <a:srgbClr val="000000"/>
                </a:solidFill>
                <a:latin typeface="Arial" panose="020B0604020202020204" pitchFamily="34" charset="0"/>
              </a:rPr>
              <a:t>O</a:t>
            </a:r>
            <a:r>
              <a:rPr lang="en-US" altLang="LID4096" sz="3200" baseline="-2500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13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1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78" grpId="0"/>
      <p:bldP spid="101382" grpId="0" autoUpdateAnimBg="0"/>
      <p:bldP spid="101383" grpId="0" autoUpdateAnimBg="0"/>
      <p:bldP spid="101384" grpId="0" autoUpdateAnimBg="0"/>
      <p:bldP spid="101385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3">
            <a:extLst>
              <a:ext uri="{FF2B5EF4-FFF2-40B4-BE49-F238E27FC236}">
                <a16:creationId xmlns:a16="http://schemas.microsoft.com/office/drawing/2014/main" id="{7A1729E8-64B1-B33A-F612-0B4CBFE94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7FDBDCD-FE23-43A6-BD79-9424424D31CB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5">
            <a:extLst>
              <a:ext uri="{FF2B5EF4-FFF2-40B4-BE49-F238E27FC236}">
                <a16:creationId xmlns:a16="http://schemas.microsoft.com/office/drawing/2014/main" id="{4C04D414-8431-486F-DD86-2938AFFAA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2F9383-9F10-44E5-91CD-BA06FC19CEC5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2338" name="Rectangle 2">
            <a:extLst>
              <a:ext uri="{FF2B5EF4-FFF2-40B4-BE49-F238E27FC236}">
                <a16:creationId xmlns:a16="http://schemas.microsoft.com/office/drawing/2014/main" id="{49359DEE-3DD2-F960-7E3D-2AEA1E1D24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LID4096" b="1">
                <a:solidFill>
                  <a:srgbClr val="FF3300"/>
                </a:solidFill>
              </a:rPr>
              <a:t>ΧΗΜΙΚΕΣ ΕΝΩΣΕΙΣ</a:t>
            </a: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2CA9938E-DFFC-5EE6-943A-ED89A7E578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3700463"/>
          </a:xfrm>
        </p:spPr>
        <p:txBody>
          <a:bodyPr/>
          <a:lstStyle/>
          <a:p>
            <a:r>
              <a:rPr lang="el-GR" altLang="LID4096" dirty="0"/>
              <a:t>Είναι εκείνες οι ουσίες που μπορούν να διασπαστούν σε απλούστερες και αποτελούνται από τουλάχιστον δύο είδη ατόμων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None/>
            </a:pPr>
            <a:r>
              <a:rPr lang="el-GR" altLang="LID4096" dirty="0"/>
              <a:t>Παραδείγματα</a:t>
            </a:r>
          </a:p>
          <a:p>
            <a:r>
              <a:rPr lang="el-GR" altLang="LID4096" dirty="0"/>
              <a:t>Η</a:t>
            </a:r>
            <a:r>
              <a:rPr lang="el-GR" altLang="LID4096" baseline="-20000" dirty="0"/>
              <a:t>2</a:t>
            </a:r>
            <a:r>
              <a:rPr lang="el-GR" altLang="LID4096" dirty="0"/>
              <a:t>Ο , </a:t>
            </a:r>
            <a:r>
              <a:rPr lang="en-US" altLang="LID4096" dirty="0"/>
              <a:t>N</a:t>
            </a:r>
            <a:r>
              <a:rPr lang="el-GR" altLang="LID4096" dirty="0"/>
              <a:t>α</a:t>
            </a:r>
            <a:r>
              <a:rPr lang="en-US" altLang="LID4096" dirty="0"/>
              <a:t>Cl , KNO</a:t>
            </a:r>
            <a:r>
              <a:rPr lang="en-US" altLang="LID4096" baseline="-25000" dirty="0"/>
              <a:t>3</a:t>
            </a:r>
            <a:endParaRPr lang="el-GR" altLang="LID4096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501252A7-1E91-A61A-B1E0-98E41DBE5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88DBB0C-8E31-4B8C-94A4-6394AA0F6C9E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A3A579F6-93B6-BD6E-CAA0-FA778BE84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BD261DA-5B18-4CEB-BF20-66198DF8B599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3970" name="Text Box 2">
            <a:extLst>
              <a:ext uri="{FF2B5EF4-FFF2-40B4-BE49-F238E27FC236}">
                <a16:creationId xmlns:a16="http://schemas.microsoft.com/office/drawing/2014/main" id="{8E1A8DC2-3A32-C1FE-F529-76F9B6833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0"/>
            <a:ext cx="850106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Ένα </a:t>
            </a:r>
            <a:r>
              <a:rPr lang="el-GR" altLang="en-US" sz="2800" b="1">
                <a:solidFill>
                  <a:srgbClr val="FF3300"/>
                </a:solidFill>
                <a:latin typeface="Arial" panose="020B0604020202020204" pitchFamily="34" charset="0"/>
              </a:rPr>
              <a:t>ιόν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μ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πορεί να εί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ν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αι ένα άτομο ή μια ομάδα ατόμων φορτισμένη θετικά ή αρνητικά</a:t>
            </a:r>
            <a:endParaRPr lang="en-US" altLang="en-US" sz="28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7E3C0E5E-1453-E106-3C45-134946822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2776" y="1052514"/>
            <a:ext cx="8785225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altLang="en-US" sz="2800" b="1" i="1">
                <a:solidFill>
                  <a:srgbClr val="FF0000"/>
                </a:solidFill>
                <a:latin typeface="Arial" panose="020B0604020202020204" pitchFamily="34" charset="0"/>
              </a:rPr>
              <a:t>κατιόν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 – 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ιόν με θετικό φορτίο</a:t>
            </a:r>
            <a:endParaRPr lang="en-US" altLang="en-US" sz="2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	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εάν ένα ουδέτερο ά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τ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ομο χάσει ένα ή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	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περισσότερα ηλεκτρόνια μετατρέπεται σε κατιόν.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  <a:endParaRPr lang="en-US" altLang="en-US" sz="2800" b="1" i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3972" name="Text Box 4">
            <a:extLst>
              <a:ext uri="{FF2B5EF4-FFF2-40B4-BE49-F238E27FC236}">
                <a16:creationId xmlns:a16="http://schemas.microsoft.com/office/drawing/2014/main" id="{A3B5F524-6EC0-FC63-7F2E-B65C364B7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3716339"/>
            <a:ext cx="8675687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altLang="en-US" sz="2800" b="1" i="1">
                <a:solidFill>
                  <a:srgbClr val="45C984"/>
                </a:solidFill>
                <a:latin typeface="Arial" panose="020B0604020202020204" pitchFamily="34" charset="0"/>
              </a:rPr>
              <a:t>ανιόν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 – 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ιόν με αρνητικό φορτίο</a:t>
            </a:r>
            <a:endParaRPr lang="en-US" altLang="en-US" sz="2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        εάν ένα ουδέτερο άτομο αποκτήσει ένα ή</a:t>
            </a:r>
            <a:endParaRPr lang="en-US" altLang="en-US" sz="2800">
              <a:solidFill>
                <a:srgbClr val="FFFFFF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        περισσότερα ηλεκτρόνια μετατρέπεται σε ανιόν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.</a:t>
            </a:r>
            <a:endParaRPr lang="en-US" altLang="en-US" sz="2800" b="1" i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pSp>
        <p:nvGrpSpPr>
          <p:cNvPr id="83973" name="Group 5">
            <a:extLst>
              <a:ext uri="{FF2B5EF4-FFF2-40B4-BE49-F238E27FC236}">
                <a16:creationId xmlns:a16="http://schemas.microsoft.com/office/drawing/2014/main" id="{CE19CE3D-E0C2-B652-2501-FA8B8920D72F}"/>
              </a:ext>
            </a:extLst>
          </p:cNvPr>
          <p:cNvGrpSpPr>
            <a:grpSpLocks/>
          </p:cNvGrpSpPr>
          <p:nvPr/>
        </p:nvGrpSpPr>
        <p:grpSpPr bwMode="auto">
          <a:xfrm>
            <a:off x="2640013" y="2492375"/>
            <a:ext cx="3308350" cy="1295400"/>
            <a:chOff x="696" y="1680"/>
            <a:chExt cx="2084" cy="816"/>
          </a:xfrm>
        </p:grpSpPr>
        <p:grpSp>
          <p:nvGrpSpPr>
            <p:cNvPr id="83974" name="Group 6">
              <a:extLst>
                <a:ext uri="{FF2B5EF4-FFF2-40B4-BE49-F238E27FC236}">
                  <a16:creationId xmlns:a16="http://schemas.microsoft.com/office/drawing/2014/main" id="{B7E10787-EF6C-F782-B82F-05584F9A55C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96" y="1680"/>
              <a:ext cx="816" cy="816"/>
              <a:chOff x="768" y="2160"/>
              <a:chExt cx="816" cy="816"/>
            </a:xfrm>
          </p:grpSpPr>
          <p:sp>
            <p:nvSpPr>
              <p:cNvPr id="83975" name="Oval 7">
                <a:extLst>
                  <a:ext uri="{FF2B5EF4-FFF2-40B4-BE49-F238E27FC236}">
                    <a16:creationId xmlns:a16="http://schemas.microsoft.com/office/drawing/2014/main" id="{AD24537F-07BD-38F5-44CB-515FD8D522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2160"/>
                <a:ext cx="816" cy="816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LID4096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3976" name="Text Box 8">
                <a:extLst>
                  <a:ext uri="{FF2B5EF4-FFF2-40B4-BE49-F238E27FC236}">
                    <a16:creationId xmlns:a16="http://schemas.microsoft.com/office/drawing/2014/main" id="{6E7B9702-81EE-A22D-69B1-303F897448E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60" y="2404"/>
                <a:ext cx="403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FFFFFF"/>
                    </a:solidFill>
                    <a:latin typeface="Arial" panose="020B0604020202020204" pitchFamily="34" charset="0"/>
                  </a:rPr>
                  <a:t>Na</a:t>
                </a:r>
              </a:p>
            </p:txBody>
          </p:sp>
        </p:grpSp>
        <p:sp>
          <p:nvSpPr>
            <p:cNvPr id="83977" name="Text Box 9">
              <a:extLst>
                <a:ext uri="{FF2B5EF4-FFF2-40B4-BE49-F238E27FC236}">
                  <a16:creationId xmlns:a16="http://schemas.microsoft.com/office/drawing/2014/main" id="{65ED609A-2C76-739F-F3EC-90FD89A010F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0" y="1867"/>
              <a:ext cx="111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11 </a:t>
              </a:r>
              <a:r>
                <a:rPr lang="el-GR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πρωτόνια</a:t>
              </a:r>
              <a:endParaRPr lang="en-US" altLang="en-US" sz="2000">
                <a:solidFill>
                  <a:srgbClr val="FFFFFF"/>
                </a:solidFill>
                <a:latin typeface="Arial" panose="020B0604020202020204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11 </a:t>
              </a:r>
              <a:r>
                <a:rPr lang="el-GR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ηλεκτρόνια</a:t>
              </a:r>
              <a:endParaRPr lang="en-US" altLang="en-US" sz="20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3978" name="Group 10">
            <a:extLst>
              <a:ext uri="{FF2B5EF4-FFF2-40B4-BE49-F238E27FC236}">
                <a16:creationId xmlns:a16="http://schemas.microsoft.com/office/drawing/2014/main" id="{C78F6910-8C5E-FA60-9B95-5FE001152FD5}"/>
              </a:ext>
            </a:extLst>
          </p:cNvPr>
          <p:cNvGrpSpPr>
            <a:grpSpLocks/>
          </p:cNvGrpSpPr>
          <p:nvPr/>
        </p:nvGrpSpPr>
        <p:grpSpPr bwMode="auto">
          <a:xfrm>
            <a:off x="7104063" y="2565400"/>
            <a:ext cx="3090862" cy="1143000"/>
            <a:chOff x="3552" y="1776"/>
            <a:chExt cx="1947" cy="720"/>
          </a:xfrm>
        </p:grpSpPr>
        <p:grpSp>
          <p:nvGrpSpPr>
            <p:cNvPr id="83979" name="Group 11">
              <a:extLst>
                <a:ext uri="{FF2B5EF4-FFF2-40B4-BE49-F238E27FC236}">
                  <a16:creationId xmlns:a16="http://schemas.microsoft.com/office/drawing/2014/main" id="{EB25E140-A953-87DF-31D8-7E5000EE0E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52" y="1776"/>
              <a:ext cx="720" cy="720"/>
              <a:chOff x="3024" y="2160"/>
              <a:chExt cx="720" cy="720"/>
            </a:xfrm>
          </p:grpSpPr>
          <p:sp>
            <p:nvSpPr>
              <p:cNvPr id="83980" name="Oval 12">
                <a:extLst>
                  <a:ext uri="{FF2B5EF4-FFF2-40B4-BE49-F238E27FC236}">
                    <a16:creationId xmlns:a16="http://schemas.microsoft.com/office/drawing/2014/main" id="{5535952F-6F81-31AB-F1BE-C740FF3801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24" y="2160"/>
                <a:ext cx="720" cy="720"/>
              </a:xfrm>
              <a:prstGeom prst="ellipse">
                <a:avLst/>
              </a:prstGeom>
              <a:solidFill>
                <a:srgbClr val="FF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LID4096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3981" name="Text Box 13">
                <a:extLst>
                  <a:ext uri="{FF2B5EF4-FFF2-40B4-BE49-F238E27FC236}">
                    <a16:creationId xmlns:a16="http://schemas.microsoft.com/office/drawing/2014/main" id="{3BC0AC48-3D4D-0B7C-E970-DEDE18350A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38" y="2357"/>
                <a:ext cx="49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FFFFFF"/>
                    </a:solidFill>
                    <a:latin typeface="Arial" panose="020B0604020202020204" pitchFamily="34" charset="0"/>
                  </a:rPr>
                  <a:t>Na</a:t>
                </a:r>
                <a:r>
                  <a:rPr lang="en-US" altLang="en-US" sz="2800" baseline="30000">
                    <a:solidFill>
                      <a:srgbClr val="FFFFFF"/>
                    </a:solidFill>
                    <a:latin typeface="Arial" panose="020B0604020202020204" pitchFamily="34" charset="0"/>
                  </a:rPr>
                  <a:t>+</a:t>
                </a:r>
                <a:endParaRPr lang="en-US" altLang="en-US" sz="2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3982" name="Text Box 14">
              <a:extLst>
                <a:ext uri="{FF2B5EF4-FFF2-40B4-BE49-F238E27FC236}">
                  <a16:creationId xmlns:a16="http://schemas.microsoft.com/office/drawing/2014/main" id="{165C480D-B7A7-ED5C-7963-EB3782FA45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9" y="1910"/>
              <a:ext cx="111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11 </a:t>
              </a:r>
              <a:r>
                <a:rPr lang="el-GR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πρωτόνια</a:t>
              </a:r>
              <a:endParaRPr lang="en-US" altLang="en-US" sz="2000">
                <a:solidFill>
                  <a:srgbClr val="FFFFFF"/>
                </a:solidFill>
                <a:latin typeface="Arial" panose="020B0604020202020204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10 </a:t>
              </a:r>
              <a:r>
                <a:rPr lang="el-GR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ηλεκτρόνια</a:t>
              </a:r>
              <a:endParaRPr lang="en-US" altLang="en-US" sz="20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3983" name="Group 15">
            <a:extLst>
              <a:ext uri="{FF2B5EF4-FFF2-40B4-BE49-F238E27FC236}">
                <a16:creationId xmlns:a16="http://schemas.microsoft.com/office/drawing/2014/main" id="{94293480-B7C8-9523-B00D-B7E7834E105C}"/>
              </a:ext>
            </a:extLst>
          </p:cNvPr>
          <p:cNvGrpSpPr>
            <a:grpSpLocks/>
          </p:cNvGrpSpPr>
          <p:nvPr/>
        </p:nvGrpSpPr>
        <p:grpSpPr bwMode="auto">
          <a:xfrm>
            <a:off x="2640013" y="5084763"/>
            <a:ext cx="3232150" cy="1143000"/>
            <a:chOff x="744" y="3456"/>
            <a:chExt cx="2036" cy="720"/>
          </a:xfrm>
        </p:grpSpPr>
        <p:grpSp>
          <p:nvGrpSpPr>
            <p:cNvPr id="83984" name="Group 16">
              <a:extLst>
                <a:ext uri="{FF2B5EF4-FFF2-40B4-BE49-F238E27FC236}">
                  <a16:creationId xmlns:a16="http://schemas.microsoft.com/office/drawing/2014/main" id="{BC872B8F-1CFC-CDE6-C5E5-CD910368016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44" y="3456"/>
              <a:ext cx="720" cy="720"/>
              <a:chOff x="672" y="3552"/>
              <a:chExt cx="720" cy="720"/>
            </a:xfrm>
          </p:grpSpPr>
          <p:sp>
            <p:nvSpPr>
              <p:cNvPr id="83985" name="Oval 17">
                <a:extLst>
                  <a:ext uri="{FF2B5EF4-FFF2-40B4-BE49-F238E27FC236}">
                    <a16:creationId xmlns:a16="http://schemas.microsoft.com/office/drawing/2014/main" id="{EFE4D2F9-FD87-4D1F-536D-0AA9DF5B65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2" y="3552"/>
                <a:ext cx="720" cy="720"/>
              </a:xfrm>
              <a:prstGeom prst="ellipse">
                <a:avLst/>
              </a:prstGeom>
              <a:solidFill>
                <a:srgbClr val="3399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LID4096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3986" name="Text Box 18">
                <a:extLst>
                  <a:ext uri="{FF2B5EF4-FFF2-40B4-BE49-F238E27FC236}">
                    <a16:creationId xmlns:a16="http://schemas.microsoft.com/office/drawing/2014/main" id="{67051510-439A-17C9-5C54-0013DEF2FE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68" y="3748"/>
                <a:ext cx="328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FFFFFF"/>
                    </a:solidFill>
                    <a:latin typeface="Arial" panose="020B0604020202020204" pitchFamily="34" charset="0"/>
                  </a:rPr>
                  <a:t>Cl</a:t>
                </a:r>
              </a:p>
            </p:txBody>
          </p:sp>
        </p:grpSp>
        <p:sp>
          <p:nvSpPr>
            <p:cNvPr id="83987" name="Text Box 19">
              <a:extLst>
                <a:ext uri="{FF2B5EF4-FFF2-40B4-BE49-F238E27FC236}">
                  <a16:creationId xmlns:a16="http://schemas.microsoft.com/office/drawing/2014/main" id="{82993FB6-C946-20BC-29BB-B03B904F0A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0" y="3595"/>
              <a:ext cx="111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17 </a:t>
              </a:r>
              <a:r>
                <a:rPr lang="el-GR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πρωτόνια</a:t>
              </a:r>
              <a:endParaRPr lang="en-US" altLang="en-US" sz="2000">
                <a:solidFill>
                  <a:srgbClr val="FFFFFF"/>
                </a:solidFill>
                <a:latin typeface="Arial" panose="020B0604020202020204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17 </a:t>
              </a:r>
              <a:r>
                <a:rPr lang="el-GR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ηλεκτρόνια</a:t>
              </a:r>
              <a:endParaRPr lang="en-US" altLang="en-US" sz="20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  <p:grpSp>
        <p:nvGrpSpPr>
          <p:cNvPr id="83988" name="Group 20">
            <a:extLst>
              <a:ext uri="{FF2B5EF4-FFF2-40B4-BE49-F238E27FC236}">
                <a16:creationId xmlns:a16="http://schemas.microsoft.com/office/drawing/2014/main" id="{C08B4642-3F9C-29A6-4BE0-68644F24577C}"/>
              </a:ext>
            </a:extLst>
          </p:cNvPr>
          <p:cNvGrpSpPr>
            <a:grpSpLocks/>
          </p:cNvGrpSpPr>
          <p:nvPr/>
        </p:nvGrpSpPr>
        <p:grpSpPr bwMode="auto">
          <a:xfrm>
            <a:off x="6959601" y="5084763"/>
            <a:ext cx="3243263" cy="1447800"/>
            <a:chOff x="3456" y="3360"/>
            <a:chExt cx="2043" cy="912"/>
          </a:xfrm>
        </p:grpSpPr>
        <p:grpSp>
          <p:nvGrpSpPr>
            <p:cNvPr id="83989" name="Group 21">
              <a:extLst>
                <a:ext uri="{FF2B5EF4-FFF2-40B4-BE49-F238E27FC236}">
                  <a16:creationId xmlns:a16="http://schemas.microsoft.com/office/drawing/2014/main" id="{5F3B1773-00DB-6FB3-9B81-29FDB516C57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56" y="3360"/>
              <a:ext cx="912" cy="912"/>
              <a:chOff x="3456" y="3360"/>
              <a:chExt cx="912" cy="912"/>
            </a:xfrm>
          </p:grpSpPr>
          <p:sp>
            <p:nvSpPr>
              <p:cNvPr id="83990" name="Oval 22">
                <a:extLst>
                  <a:ext uri="{FF2B5EF4-FFF2-40B4-BE49-F238E27FC236}">
                    <a16:creationId xmlns:a16="http://schemas.microsoft.com/office/drawing/2014/main" id="{5CEACA93-59A2-5DC2-D9DD-4BECC44D22A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56" y="3360"/>
                <a:ext cx="912" cy="912"/>
              </a:xfrm>
              <a:prstGeom prst="ellipse">
                <a:avLst/>
              </a:prstGeom>
              <a:solidFill>
                <a:srgbClr val="3399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LID4096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  <p:sp>
            <p:nvSpPr>
              <p:cNvPr id="83991" name="Text Box 23">
                <a:extLst>
                  <a:ext uri="{FF2B5EF4-FFF2-40B4-BE49-F238E27FC236}">
                    <a16:creationId xmlns:a16="http://schemas.microsoft.com/office/drawing/2014/main" id="{982C7373-75A0-F52B-DE4B-D1F458E9F0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22" y="3700"/>
                <a:ext cx="379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2800">
                    <a:solidFill>
                      <a:srgbClr val="FFFFFF"/>
                    </a:solidFill>
                    <a:latin typeface="Arial" panose="020B0604020202020204" pitchFamily="34" charset="0"/>
                  </a:rPr>
                  <a:t>Cl</a:t>
                </a:r>
                <a:r>
                  <a:rPr lang="en-US" altLang="en-US" sz="2800" baseline="30000">
                    <a:solidFill>
                      <a:srgbClr val="FFFFFF"/>
                    </a:solidFill>
                    <a:latin typeface="Arial" panose="020B0604020202020204" pitchFamily="34" charset="0"/>
                  </a:rPr>
                  <a:t>-</a:t>
                </a:r>
                <a:endParaRPr lang="en-US" altLang="en-US" sz="2800">
                  <a:solidFill>
                    <a:srgbClr val="FFFFFF"/>
                  </a:solidFill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3992" name="Text Box 24">
              <a:extLst>
                <a:ext uri="{FF2B5EF4-FFF2-40B4-BE49-F238E27FC236}">
                  <a16:creationId xmlns:a16="http://schemas.microsoft.com/office/drawing/2014/main" id="{1B52953A-F673-4DE6-3255-AEBC3399D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9" y="3590"/>
              <a:ext cx="111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17 </a:t>
              </a:r>
              <a:r>
                <a:rPr lang="el-GR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πρωτόνια</a:t>
              </a:r>
              <a:endParaRPr lang="en-US" altLang="en-US" sz="2000">
                <a:solidFill>
                  <a:srgbClr val="FFFFFF"/>
                </a:solidFill>
                <a:latin typeface="Arial" panose="020B0604020202020204" pitchFamily="34" charset="0"/>
              </a:endParaRP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18 </a:t>
              </a:r>
              <a:r>
                <a:rPr lang="el-GR" altLang="en-US" sz="2000">
                  <a:solidFill>
                    <a:srgbClr val="FFFFFF"/>
                  </a:solidFill>
                  <a:latin typeface="Arial" panose="020B0604020202020204" pitchFamily="34" charset="0"/>
                </a:rPr>
                <a:t>ηλεκτρόνια</a:t>
              </a:r>
              <a:endParaRPr lang="en-US" altLang="en-US" sz="2000">
                <a:solidFill>
                  <a:srgbClr val="FFFFFF"/>
                </a:solidFill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39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39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3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3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39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3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3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  <p:bldP spid="83971" grpId="0" autoUpdateAnimBg="0"/>
      <p:bldP spid="83972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8A659953-A707-F5D0-1140-3133DAE87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DB2DFB-DC0A-49D4-BC91-92DE1FC1836A}" type="datetime4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 Σεπτεμβρίου 2024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CB80568B-BAAC-2AEA-70CA-E5FDC8742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6A1D902-44C6-4EE5-A20D-2206CB95A368}" type="slidenum">
              <a:rPr lang="el-GR" altLang="LID4096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l-GR" altLang="LID4096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4994" name="Text Box 2">
            <a:extLst>
              <a:ext uri="{FF2B5EF4-FFF2-40B4-BE49-F238E27FC236}">
                <a16:creationId xmlns:a16="http://schemas.microsoft.com/office/drawing/2014/main" id="{80338327-6952-6AA2-09BF-C422B3601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5" y="549276"/>
            <a:ext cx="77089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Ένα </a:t>
            </a:r>
            <a:r>
              <a:rPr lang="el-GR" altLang="en-US" sz="2800" b="1">
                <a:solidFill>
                  <a:srgbClr val="FF3300"/>
                </a:solidFill>
                <a:latin typeface="Arial" panose="020B0604020202020204" pitchFamily="34" charset="0"/>
              </a:rPr>
              <a:t>μονοατομικό ιόν</a:t>
            </a:r>
            <a:r>
              <a:rPr lang="el-GR" altLang="en-US" sz="2800">
                <a:solidFill>
                  <a:srgbClr val="FFFFFF"/>
                </a:solidFill>
                <a:latin typeface="Arial" panose="020B0604020202020204" pitchFamily="34" charset="0"/>
              </a:rPr>
              <a:t> περιέχει μόνο ένα άτομο</a:t>
            </a:r>
            <a:endParaRPr lang="en-US" altLang="en-US" sz="28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4995" name="Text Box 3">
            <a:extLst>
              <a:ext uri="{FF2B5EF4-FFF2-40B4-BE49-F238E27FC236}">
                <a16:creationId xmlns:a16="http://schemas.microsoft.com/office/drawing/2014/main" id="{8F0E221E-2D07-D3EA-E31A-212331B2B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1" y="3573463"/>
            <a:ext cx="842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l-GR" altLang="en-US" sz="2400">
                <a:solidFill>
                  <a:srgbClr val="FFFFFF"/>
                </a:solidFill>
                <a:latin typeface="Arial" panose="020B0604020202020204" pitchFamily="34" charset="0"/>
              </a:rPr>
              <a:t>Ένα </a:t>
            </a:r>
            <a:r>
              <a:rPr lang="el-GR" altLang="en-US" sz="2400" b="1">
                <a:solidFill>
                  <a:srgbClr val="FF3300"/>
                </a:solidFill>
                <a:latin typeface="Arial" panose="020B0604020202020204" pitchFamily="34" charset="0"/>
              </a:rPr>
              <a:t>πολυατομικό ιόν</a:t>
            </a:r>
            <a:r>
              <a:rPr lang="el-GR" altLang="en-US" sz="2400">
                <a:solidFill>
                  <a:srgbClr val="FFFFFF"/>
                </a:solidFill>
                <a:latin typeface="Arial" panose="020B0604020202020204" pitchFamily="34" charset="0"/>
              </a:rPr>
              <a:t> περιέχει περισσότερα από ένα άτομα</a:t>
            </a:r>
            <a:endParaRPr lang="en-US" altLang="en-US" sz="2400" b="1" i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4997" name="Text Box 5">
            <a:extLst>
              <a:ext uri="{FF2B5EF4-FFF2-40B4-BE49-F238E27FC236}">
                <a16:creationId xmlns:a16="http://schemas.microsoft.com/office/drawing/2014/main" id="{67286EFC-B6B5-DABB-C8F5-4686E4CC41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0325" y="1462088"/>
            <a:ext cx="4471988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Na</a:t>
            </a:r>
            <a:r>
              <a:rPr lang="en-US" altLang="en-US" sz="2800" baseline="30000">
                <a:solidFill>
                  <a:srgbClr val="FFFFFF"/>
                </a:solidFill>
                <a:latin typeface="Arial" panose="020B0604020202020204" pitchFamily="34" charset="0"/>
              </a:rPr>
              <a:t>+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, Cl</a:t>
            </a:r>
            <a:r>
              <a:rPr lang="en-US" altLang="en-US" sz="2800" baseline="30000">
                <a:solidFill>
                  <a:srgbClr val="FFFFFF"/>
                </a:solidFill>
                <a:latin typeface="Arial" panose="020B0604020202020204" pitchFamily="34" charset="0"/>
              </a:rPr>
              <a:t>-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, Ca</a:t>
            </a:r>
            <a:r>
              <a:rPr lang="en-US" altLang="en-US" sz="2800" baseline="30000">
                <a:solidFill>
                  <a:srgbClr val="FFFFFF"/>
                </a:solidFill>
                <a:latin typeface="Arial" panose="020B0604020202020204" pitchFamily="34" charset="0"/>
              </a:rPr>
              <a:t>2+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, O</a:t>
            </a:r>
            <a:r>
              <a:rPr lang="en-US" altLang="en-US" sz="2800" baseline="30000">
                <a:solidFill>
                  <a:srgbClr val="FFFFFF"/>
                </a:solidFill>
                <a:latin typeface="Arial" panose="020B0604020202020204" pitchFamily="34" charset="0"/>
              </a:rPr>
              <a:t>2-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, Al</a:t>
            </a:r>
            <a:r>
              <a:rPr lang="en-US" altLang="en-US" sz="2800" baseline="30000">
                <a:solidFill>
                  <a:srgbClr val="FFFFFF"/>
                </a:solidFill>
                <a:latin typeface="Arial" panose="020B0604020202020204" pitchFamily="34" charset="0"/>
              </a:rPr>
              <a:t>3+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, N</a:t>
            </a:r>
            <a:r>
              <a:rPr lang="en-US" altLang="en-US" sz="2800" baseline="30000">
                <a:solidFill>
                  <a:srgbClr val="FFFFFF"/>
                </a:solidFill>
                <a:latin typeface="Arial" panose="020B0604020202020204" pitchFamily="34" charset="0"/>
              </a:rPr>
              <a:t>3-</a:t>
            </a:r>
            <a:endParaRPr lang="en-US" altLang="en-US" sz="2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4998" name="Text Box 6">
            <a:extLst>
              <a:ext uri="{FF2B5EF4-FFF2-40B4-BE49-F238E27FC236}">
                <a16:creationId xmlns:a16="http://schemas.microsoft.com/office/drawing/2014/main" id="{CC365C11-C63B-45A3-8C19-957FE4DE01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8638" y="4357688"/>
            <a:ext cx="35242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OH</a:t>
            </a:r>
            <a:r>
              <a:rPr lang="en-US" altLang="en-US" sz="2800" baseline="30000">
                <a:solidFill>
                  <a:srgbClr val="FFFFFF"/>
                </a:solidFill>
                <a:latin typeface="Arial" panose="020B0604020202020204" pitchFamily="34" charset="0"/>
              </a:rPr>
              <a:t>-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, CN</a:t>
            </a:r>
            <a:r>
              <a:rPr lang="en-US" altLang="en-US" sz="2800" baseline="30000">
                <a:solidFill>
                  <a:srgbClr val="FFFFFF"/>
                </a:solidFill>
                <a:latin typeface="Arial" panose="020B0604020202020204" pitchFamily="34" charset="0"/>
              </a:rPr>
              <a:t>-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, NH</a:t>
            </a:r>
            <a:r>
              <a:rPr lang="en-US" altLang="en-US" sz="2800" baseline="-2500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r>
              <a:rPr lang="en-US" altLang="en-US" sz="2800" baseline="30000">
                <a:solidFill>
                  <a:srgbClr val="FFFFFF"/>
                </a:solidFill>
                <a:latin typeface="Arial" panose="020B0604020202020204" pitchFamily="34" charset="0"/>
              </a:rPr>
              <a:t>+</a:t>
            </a:r>
            <a:r>
              <a:rPr lang="en-US" altLang="en-US" sz="2800">
                <a:solidFill>
                  <a:srgbClr val="FFFFFF"/>
                </a:solidFill>
                <a:latin typeface="Arial" panose="020B0604020202020204" pitchFamily="34" charset="0"/>
              </a:rPr>
              <a:t>, NO</a:t>
            </a:r>
            <a:r>
              <a:rPr lang="en-US" altLang="en-US" sz="2800" baseline="-25000">
                <a:solidFill>
                  <a:srgbClr val="FFFFFF"/>
                </a:solidFill>
                <a:latin typeface="Arial" panose="020B0604020202020204" pitchFamily="34" charset="0"/>
              </a:rPr>
              <a:t>3</a:t>
            </a:r>
            <a:r>
              <a:rPr lang="en-US" altLang="en-US" sz="2800" baseline="30000">
                <a:solidFill>
                  <a:srgbClr val="FFFFFF"/>
                </a:solidFill>
                <a:latin typeface="Arial" panose="020B0604020202020204" pitchFamily="34" charset="0"/>
              </a:rPr>
              <a:t>-</a:t>
            </a:r>
            <a:endParaRPr lang="en-US" altLang="en-US" sz="2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pic>
        <p:nvPicPr>
          <p:cNvPr id="84999" name="Picture 7">
            <a:extLst>
              <a:ext uri="{FF2B5EF4-FFF2-40B4-BE49-F238E27FC236}">
                <a16:creationId xmlns:a16="http://schemas.microsoft.com/office/drawing/2014/main" id="{036AFF3C-2882-3B15-F8F5-8212D62D47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4588" y="981076"/>
            <a:ext cx="1903412" cy="2568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000" name="Picture 8">
            <a:extLst>
              <a:ext uri="{FF2B5EF4-FFF2-40B4-BE49-F238E27FC236}">
                <a16:creationId xmlns:a16="http://schemas.microsoft.com/office/drawing/2014/main" id="{8213F3F8-15F6-6310-8F84-1E6921651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4868863"/>
            <a:ext cx="1692275" cy="168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49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4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autoUpdateAnimBg="0"/>
      <p:bldP spid="84997" grpId="0" autoUpdateAnimBg="0"/>
      <p:bldP spid="84998" grpId="0" autoUpdateAnimBg="0"/>
    </p:bldLst>
  </p:timing>
</p:sld>
</file>

<file path=ppt/theme/theme1.xml><?xml version="1.0" encoding="utf-8"?>
<a:theme xmlns:a="http://schemas.openxmlformats.org/drawingml/2006/main" name="Δέσμη">
  <a:themeElements>
    <a:clrScheme name="Δέσμη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Δέσμ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Δέσμη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Δέσμη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1124</Words>
  <Application>Microsoft Office PowerPoint</Application>
  <PresentationFormat>Ευρεία οθόνη</PresentationFormat>
  <Paragraphs>254</Paragraphs>
  <Slides>30</Slides>
  <Notes>4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2</vt:i4>
      </vt:variant>
      <vt:variant>
        <vt:lpstr>Τίτλοι διαφανειών</vt:lpstr>
      </vt:variant>
      <vt:variant>
        <vt:i4>30</vt:i4>
      </vt:variant>
    </vt:vector>
  </HeadingPairs>
  <TitlesOfParts>
    <vt:vector size="38" baseType="lpstr">
      <vt:lpstr>Arial</vt:lpstr>
      <vt:lpstr>Calibri</vt:lpstr>
      <vt:lpstr>Monotype Sorts</vt:lpstr>
      <vt:lpstr>Times New Roman</vt:lpstr>
      <vt:lpstr>Wingdings</vt:lpstr>
      <vt:lpstr>Δέσμη</vt:lpstr>
      <vt:lpstr>Document</vt:lpstr>
      <vt:lpstr>Clip</vt:lpstr>
      <vt:lpstr>ΑΤΟΜΑ  ΜΟΡΙΑ ΚΑΙ ΙΟΝΤΑ</vt:lpstr>
      <vt:lpstr>ΜΟΡΙΟ</vt:lpstr>
      <vt:lpstr>Παρουσίαση του PowerPoint</vt:lpstr>
      <vt:lpstr>ΑΤΟΜΟ</vt:lpstr>
      <vt:lpstr>Παρουσίαση του PowerPoint</vt:lpstr>
      <vt:lpstr>Παρουσίαση του PowerPoint</vt:lpstr>
      <vt:lpstr>ΧΗΜΙΚΕΣ ΕΝΩΣΕΙΣ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Σύσταση Πυρήνα</vt:lpstr>
      <vt:lpstr>ΑΤΟΜΙΚΟΣ ΑΡΙΘΜΟΣ</vt:lpstr>
      <vt:lpstr>ΜΑΖΙΚΟΣ ΑΡΙΘΜΟΣ</vt:lpstr>
      <vt:lpstr>Σύμβολο</vt:lpstr>
      <vt:lpstr>Σύμβολα</vt:lpstr>
      <vt:lpstr>Παρουσίαση του PowerPoint</vt:lpstr>
      <vt:lpstr>Παρουσίαση του PowerPoint</vt:lpstr>
      <vt:lpstr>ΔΙΑΛΥΜΑ</vt:lpstr>
      <vt:lpstr>ΔΙΑΚΡΙΣΗ ΔΙΑΛΥΜΑΤΩΝ</vt:lpstr>
      <vt:lpstr>ΥΔΑΤΙΚΑ ΔΙΑΛΥΜΑΤΑ</vt:lpstr>
      <vt:lpstr>ΠΕΡΙΕΚΤΙΚΟΤΗΤΑ ΔΙΑΛΥΜΑΤΟΣ</vt:lpstr>
      <vt:lpstr>ΕΚΦΡΑΣΕΙΣ ΠΕΡΙΕΚΤΙΚΟΤΗΤΑΣ</vt:lpstr>
      <vt:lpstr>ΕΚΦΡΑΣΕΙΣ ΠΕΡΙΕΚΤΙΚΟΤΗΤΑΣ</vt:lpstr>
      <vt:lpstr>ΕΚΦΡΑΣΕΙΣ ΠΕΡΙΕΚΤΙΚΟΤΗΤΑΣ</vt:lpstr>
      <vt:lpstr>ΕΚΦΡΑΣΕΙΣ ΠΕΡΙΕΚΤΙΚΟΤΗΤΑΣ</vt:lpstr>
      <vt:lpstr>ΔΙΑΛΥΤΟΤΗΤΑ</vt:lpstr>
      <vt:lpstr>ΠΑΡΑΓΟΝΤΕΣ ΠΟΥ ΕΠΗΡΕΑΖΟΥΝ ΤΗ ΔΙΑΛΥΤΟΤΤΗΤΑ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4</cp:revision>
  <dcterms:created xsi:type="dcterms:W3CDTF">2024-09-27T06:16:03Z</dcterms:created>
  <dcterms:modified xsi:type="dcterms:W3CDTF">2024-09-27T06:35:27Z</dcterms:modified>
</cp:coreProperties>
</file>