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4632-B36A-47B1-BEBA-C06E6242988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FC0A-DF10-4430-A1CA-3A268994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4632-B36A-47B1-BEBA-C06E6242988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FC0A-DF10-4430-A1CA-3A268994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7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4632-B36A-47B1-BEBA-C06E6242988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FC0A-DF10-4430-A1CA-3A268994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4632-B36A-47B1-BEBA-C06E6242988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FC0A-DF10-4430-A1CA-3A268994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9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4632-B36A-47B1-BEBA-C06E6242988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FC0A-DF10-4430-A1CA-3A268994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1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4632-B36A-47B1-BEBA-C06E6242988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FC0A-DF10-4430-A1CA-3A268994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4632-B36A-47B1-BEBA-C06E6242988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FC0A-DF10-4430-A1CA-3A268994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4632-B36A-47B1-BEBA-C06E6242988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FC0A-DF10-4430-A1CA-3A268994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4632-B36A-47B1-BEBA-C06E6242988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FC0A-DF10-4430-A1CA-3A268994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8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4632-B36A-47B1-BEBA-C06E6242988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FC0A-DF10-4430-A1CA-3A268994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8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4632-B36A-47B1-BEBA-C06E6242988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FC0A-DF10-4430-A1CA-3A268994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6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04632-B36A-47B1-BEBA-C06E62429889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5FC0A-DF10-4430-A1CA-3A268994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2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472" y="165566"/>
            <a:ext cx="743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1.3</a:t>
            </a:r>
            <a:r>
              <a:rPr lang="el-GR" sz="3000" b="1" dirty="0" smtClean="0"/>
              <a:t>.1 Τρίτος νόμος του Νεύτωνα (σελ. 111)</a:t>
            </a:r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455351" y="853955"/>
            <a:ext cx="8231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 smtClean="0"/>
              <a:t>Όλες </a:t>
            </a:r>
            <a:r>
              <a:rPr lang="el-GR" sz="2800" b="1" dirty="0"/>
              <a:t>οι δυνάμεις </a:t>
            </a:r>
            <a:r>
              <a:rPr lang="el-GR" sz="2800" b="1" dirty="0" smtClean="0"/>
              <a:t>προέρχονται από την αλληλεπίδραση </a:t>
            </a:r>
            <a:r>
              <a:rPr lang="el-GR" sz="2800" b="1" dirty="0"/>
              <a:t>μεταξύ δυο σωμάτων</a:t>
            </a:r>
            <a:r>
              <a:rPr lang="el-GR" sz="2800" b="1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975" y="1273393"/>
            <a:ext cx="3248025" cy="1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5350" y="2069536"/>
                <a:ext cx="8356625" cy="3643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800" b="1" u="sng" dirty="0" smtClean="0">
                    <a:solidFill>
                      <a:srgbClr val="FF0000"/>
                    </a:solidFill>
                  </a:rPr>
                  <a:t>Τρίτος </a:t>
                </a:r>
                <a:r>
                  <a:rPr lang="el-GR" sz="2800" b="1" u="sng" dirty="0">
                    <a:solidFill>
                      <a:srgbClr val="FF0000"/>
                    </a:solidFill>
                  </a:rPr>
                  <a:t>νόμος του Νεύτωνα:</a:t>
                </a:r>
              </a:p>
              <a:p>
                <a:pPr algn="just"/>
                <a:r>
                  <a:rPr lang="el-GR" sz="2800" b="1" dirty="0">
                    <a:solidFill>
                      <a:srgbClr val="FF0000"/>
                    </a:solidFill>
                  </a:rPr>
                  <a:t>Όταν </a:t>
                </a:r>
                <a:r>
                  <a:rPr lang="el-GR" sz="2800" b="1" dirty="0" smtClean="0">
                    <a:solidFill>
                      <a:srgbClr val="FF0000"/>
                    </a:solidFill>
                  </a:rPr>
                  <a:t>δύο σώματα </a:t>
                </a:r>
                <a:r>
                  <a:rPr lang="el-GR" sz="2800" b="1" dirty="0" err="1" smtClean="0">
                    <a:solidFill>
                      <a:srgbClr val="FF0000"/>
                    </a:solidFill>
                  </a:rPr>
                  <a:t>αλληλεπιδρούν</a:t>
                </a:r>
                <a:r>
                  <a:rPr lang="el-GR" sz="2800" b="1" dirty="0" smtClean="0">
                    <a:solidFill>
                      <a:srgbClr val="FF0000"/>
                    </a:solidFill>
                  </a:rPr>
                  <a:t> και το πρώτο ασκεί δύναμη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800" b="1" dirty="0" smtClean="0">
                    <a:solidFill>
                      <a:srgbClr val="FF0000"/>
                    </a:solidFill>
                  </a:rPr>
                  <a:t> στο δεύτερο, </a:t>
                </a:r>
                <a:r>
                  <a:rPr lang="el-GR" sz="2800" b="1" dirty="0">
                    <a:solidFill>
                      <a:srgbClr val="FF0000"/>
                    </a:solidFill>
                  </a:rPr>
                  <a:t>τότε και το δεύτερο σώμα ασκεί </a:t>
                </a:r>
                <a:r>
                  <a:rPr lang="el-GR" sz="2800" b="1" dirty="0" smtClean="0">
                    <a:solidFill>
                      <a:srgbClr val="FF0000"/>
                    </a:solidFill>
                  </a:rPr>
                  <a:t>αντίθετη δύναμη 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800" b="1" dirty="0" smtClean="0">
                    <a:solidFill>
                      <a:srgbClr val="FF0000"/>
                    </a:solidFill>
                  </a:rPr>
                  <a:t> στο πρώτο. </a:t>
                </a:r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 algn="just"/>
                <a:endParaRPr lang="el-GR" sz="1400" b="1" dirty="0">
                  <a:solidFill>
                    <a:srgbClr val="FF0000"/>
                  </a:solidFill>
                </a:endParaRPr>
              </a:p>
              <a:p>
                <a:pPr algn="just"/>
                <a:r>
                  <a:rPr lang="el-GR" sz="2800" b="1" dirty="0" smtClean="0"/>
                  <a:t>Ή </a:t>
                </a:r>
                <a:r>
                  <a:rPr lang="el-GR" sz="2800" b="1" dirty="0"/>
                  <a:t>διαφορετικά</a:t>
                </a:r>
                <a:r>
                  <a:rPr lang="el-GR" sz="2800" b="1" dirty="0" smtClean="0"/>
                  <a:t>,</a:t>
                </a:r>
              </a:p>
              <a:p>
                <a:pPr algn="just"/>
                <a:endParaRPr lang="el-GR" sz="1400" b="1" dirty="0"/>
              </a:p>
              <a:p>
                <a:pPr algn="just"/>
                <a:r>
                  <a:rPr lang="el-GR" sz="2800" b="1" dirty="0">
                    <a:solidFill>
                      <a:srgbClr val="FF0000"/>
                    </a:solidFill>
                  </a:rPr>
                  <a:t>Σε κάθε δράση αντιστοιχεί πάντα μια αντίθετη αντίδραση.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0" y="2069536"/>
                <a:ext cx="8356625" cy="3643946"/>
              </a:xfrm>
              <a:prstGeom prst="rect">
                <a:avLst/>
              </a:prstGeom>
              <a:blipFill rotWithShape="0">
                <a:blip r:embed="rId3"/>
                <a:stretch>
                  <a:fillRect l="-1532" t="-1505" r="-1459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296" y="3588305"/>
            <a:ext cx="2647097" cy="28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990" y="138672"/>
            <a:ext cx="9429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1.3</a:t>
            </a:r>
            <a:r>
              <a:rPr lang="el-GR" sz="3000" b="1" dirty="0" smtClean="0"/>
              <a:t>.</a:t>
            </a:r>
            <a:r>
              <a:rPr lang="en-US" sz="3000" b="1" dirty="0" smtClean="0"/>
              <a:t>2</a:t>
            </a:r>
            <a:r>
              <a:rPr lang="el-GR" sz="3000" b="1" dirty="0" smtClean="0"/>
              <a:t> </a:t>
            </a:r>
            <a:r>
              <a:rPr lang="el-GR" sz="3000" b="1" dirty="0"/>
              <a:t>Δυνάμεις από επαφή και από απόσταση </a:t>
            </a:r>
            <a:r>
              <a:rPr lang="el-GR" sz="3000" b="1" dirty="0" smtClean="0"/>
              <a:t>(σελ. 11</a:t>
            </a:r>
            <a:r>
              <a:rPr lang="en-US" sz="3000" b="1" dirty="0" smtClean="0"/>
              <a:t>2</a:t>
            </a:r>
            <a:r>
              <a:rPr lang="el-GR" sz="3000" b="1" dirty="0" smtClean="0"/>
              <a:t>)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44705" y="1037981"/>
            <a:ext cx="7484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b="1" dirty="0" smtClean="0"/>
              <a:t>Μαθητής σπρώχνει τα κιβώτια του σχήματος. Να σχεδιαστούν οι δυνάμεις.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35" t="8506" r="3949" b="17253"/>
          <a:stretch/>
        </p:blipFill>
        <p:spPr>
          <a:xfrm>
            <a:off x="395785" y="777922"/>
            <a:ext cx="4148920" cy="2067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2199" b="72298"/>
          <a:stretch/>
        </p:blipFill>
        <p:spPr>
          <a:xfrm>
            <a:off x="187088" y="3126602"/>
            <a:ext cx="1573473" cy="480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8923" t="7987" b="7266"/>
          <a:stretch/>
        </p:blipFill>
        <p:spPr>
          <a:xfrm>
            <a:off x="395785" y="4578654"/>
            <a:ext cx="6269155" cy="1323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501" y="5611475"/>
            <a:ext cx="7647295" cy="977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650"/>
          <a:stretch/>
        </p:blipFill>
        <p:spPr>
          <a:xfrm>
            <a:off x="2216623" y="2845104"/>
            <a:ext cx="6571966" cy="173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84243" b="62052"/>
          <a:stretch/>
        </p:blipFill>
        <p:spPr>
          <a:xfrm>
            <a:off x="171082" y="4380836"/>
            <a:ext cx="1389798" cy="59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834" y="787553"/>
            <a:ext cx="112853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 smtClean="0"/>
              <a:t>- Στη </a:t>
            </a:r>
            <a:r>
              <a:rPr lang="el-GR" sz="2800" b="1" dirty="0"/>
              <a:t>φύση ποτέ δεν εκδηλώνεται η δράση χωρίς την αντίστοιχη αντίδραση</a:t>
            </a:r>
            <a:r>
              <a:rPr lang="el-GR" sz="2800" b="1" dirty="0" smtClean="0"/>
              <a:t>. </a:t>
            </a:r>
            <a:r>
              <a:rPr lang="el-GR" sz="2800" b="1" dirty="0" smtClean="0">
                <a:solidFill>
                  <a:srgbClr val="FF0000"/>
                </a:solidFill>
              </a:rPr>
              <a:t>Οι δυνάμεις εμφανίζονται πάντα κατά ζεύγη.</a:t>
            </a:r>
          </a:p>
          <a:p>
            <a:pPr algn="just"/>
            <a:r>
              <a:rPr lang="el-GR" sz="2800" b="1" dirty="0" smtClean="0"/>
              <a:t>- Δεν </a:t>
            </a:r>
            <a:r>
              <a:rPr lang="el-GR" sz="2800" b="1" dirty="0"/>
              <a:t>έχει σημασία ποια από τις δυο δυνάμεις αποκαλούμε δράση και ποια </a:t>
            </a:r>
            <a:r>
              <a:rPr lang="el-GR" sz="2800" b="1" dirty="0" smtClean="0"/>
              <a:t>αντίδραση.</a:t>
            </a:r>
          </a:p>
          <a:p>
            <a:pPr algn="just"/>
            <a:r>
              <a:rPr lang="el-GR" sz="2800" b="1" dirty="0" smtClean="0"/>
              <a:t>- </a:t>
            </a:r>
            <a:r>
              <a:rPr lang="el-GR" sz="2800" b="1" dirty="0" smtClean="0">
                <a:solidFill>
                  <a:srgbClr val="FF0000"/>
                </a:solidFill>
              </a:rPr>
              <a:t>Δράση-αντίδραση </a:t>
            </a:r>
            <a:r>
              <a:rPr lang="el-GR" sz="2800" b="1" dirty="0">
                <a:solidFill>
                  <a:srgbClr val="FF0000"/>
                </a:solidFill>
              </a:rPr>
              <a:t>ασκούνται πάντοτε σε δύο διαφορετικά </a:t>
            </a:r>
            <a:r>
              <a:rPr lang="el-GR" sz="2800" b="1" dirty="0" smtClean="0">
                <a:solidFill>
                  <a:srgbClr val="FF0000"/>
                </a:solidFill>
              </a:rPr>
              <a:t>σώματα</a:t>
            </a:r>
            <a:r>
              <a:rPr lang="el-GR" sz="2800" b="1" dirty="0">
                <a:solidFill>
                  <a:srgbClr val="FF0000"/>
                </a:solidFill>
              </a:rPr>
              <a:t>,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>
                <a:solidFill>
                  <a:srgbClr val="FF0000"/>
                </a:solidFill>
              </a:rPr>
              <a:t>επομένως δεν υπάρχει η έννοια της συνισταμένης τους.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842" y="3158470"/>
            <a:ext cx="2219325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33" y="3841163"/>
            <a:ext cx="4078845" cy="2409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200" y="3533198"/>
            <a:ext cx="3392946" cy="2893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3472" y="165566"/>
            <a:ext cx="743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1.3</a:t>
            </a:r>
            <a:r>
              <a:rPr lang="el-GR" sz="3000" b="1" dirty="0" smtClean="0"/>
              <a:t>.1 Τρίτος νόμος του Νεύτωνα (σελ. 111)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7141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59" y="1273562"/>
            <a:ext cx="2483989" cy="4898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58" y="3098042"/>
            <a:ext cx="2630422" cy="2652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831" y="929234"/>
            <a:ext cx="5640882" cy="14454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26691" y="2934270"/>
            <a:ext cx="5915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F</a:t>
            </a:r>
            <a:r>
              <a:rPr lang="en-US" sz="2800" b="1" baseline="-25000" dirty="0" smtClean="0"/>
              <a:t>1</a:t>
            </a:r>
            <a:r>
              <a:rPr lang="el-GR" sz="2800" dirty="0" smtClean="0"/>
              <a:t>: Η </a:t>
            </a:r>
            <a:r>
              <a:rPr lang="el-GR" sz="2800" b="1" dirty="0" smtClean="0"/>
              <a:t>οριζόντια</a:t>
            </a:r>
            <a:r>
              <a:rPr lang="el-GR" sz="2800" dirty="0" smtClean="0"/>
              <a:t> δύναμη που ασκεί το πόδι στο έδαφος.</a:t>
            </a:r>
          </a:p>
          <a:p>
            <a:pPr algn="just"/>
            <a:r>
              <a:rPr lang="en-US" sz="2800" b="1" dirty="0" smtClean="0"/>
              <a:t>F</a:t>
            </a:r>
            <a:r>
              <a:rPr lang="en-US" sz="2800" b="1" baseline="-25000" dirty="0" smtClean="0"/>
              <a:t>2</a:t>
            </a:r>
            <a:r>
              <a:rPr lang="el-GR" sz="2800" dirty="0" smtClean="0"/>
              <a:t>: Η </a:t>
            </a:r>
            <a:r>
              <a:rPr lang="el-GR" sz="2800" b="1" dirty="0" smtClean="0"/>
              <a:t>κατακόρυφη</a:t>
            </a:r>
            <a:r>
              <a:rPr lang="el-GR" sz="2800" dirty="0" smtClean="0"/>
              <a:t> δύναμη που ασκεί το πόδι στο έδαφος.</a:t>
            </a:r>
          </a:p>
          <a:p>
            <a:pPr algn="just"/>
            <a:r>
              <a:rPr lang="en-US" sz="2800" b="1" dirty="0" smtClean="0"/>
              <a:t>F</a:t>
            </a:r>
            <a:r>
              <a:rPr lang="en-US" sz="2800" b="1" baseline="-25000" dirty="0" smtClean="0"/>
              <a:t>3</a:t>
            </a:r>
            <a:r>
              <a:rPr lang="el-GR" sz="2800" dirty="0" smtClean="0"/>
              <a:t>: Η </a:t>
            </a:r>
            <a:r>
              <a:rPr lang="el-GR" sz="2800" b="1" dirty="0" smtClean="0"/>
              <a:t>κατακόρυφη</a:t>
            </a:r>
            <a:r>
              <a:rPr lang="el-GR" sz="2800" dirty="0" smtClean="0"/>
              <a:t> δύναμη που ασκεί το έδαφος στο πόδι.</a:t>
            </a:r>
          </a:p>
          <a:p>
            <a:pPr algn="just"/>
            <a:r>
              <a:rPr lang="en-US" sz="2800" b="1" dirty="0" smtClean="0"/>
              <a:t>F</a:t>
            </a:r>
            <a:r>
              <a:rPr lang="en-US" sz="2800" b="1" baseline="-25000" dirty="0" smtClean="0"/>
              <a:t>4</a:t>
            </a:r>
            <a:r>
              <a:rPr lang="el-GR" sz="2800" dirty="0" smtClean="0"/>
              <a:t>: Η </a:t>
            </a:r>
            <a:r>
              <a:rPr lang="el-GR" sz="2800" b="1" dirty="0" smtClean="0"/>
              <a:t>οριζόντια</a:t>
            </a:r>
            <a:r>
              <a:rPr lang="el-GR" sz="2800" dirty="0" smtClean="0"/>
              <a:t> δύναμη (δύναμη τριβής) που ασκεί το έδαφος στο πόδι.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7672" y="719564"/>
            <a:ext cx="27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Παραδείγματα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63472" y="165566"/>
            <a:ext cx="743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1.3</a:t>
            </a:r>
            <a:r>
              <a:rPr lang="el-GR" sz="3000" b="1" dirty="0" smtClean="0"/>
              <a:t>.1 Τρίτος νόμος του Νεύτωνα (σελ. 111)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5096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601" t="4040" b="2439"/>
          <a:stretch/>
        </p:blipFill>
        <p:spPr>
          <a:xfrm>
            <a:off x="290611" y="719564"/>
            <a:ext cx="1797495" cy="4247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8106" y="1296537"/>
            <a:ext cx="34392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Το μήλο δέχεται:</a:t>
            </a:r>
          </a:p>
          <a:p>
            <a:pPr marL="285750" indent="-285750">
              <a:buFontTx/>
              <a:buChar char="-"/>
            </a:pPr>
            <a:r>
              <a:rPr lang="el-GR" sz="2800" b="1" dirty="0" smtClean="0"/>
              <a:t>Δύναμη </a:t>
            </a:r>
            <a:r>
              <a:rPr lang="en-US" sz="2800" b="1" dirty="0" smtClean="0"/>
              <a:t>F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</a:t>
            </a:r>
            <a:r>
              <a:rPr lang="el-GR" sz="2800" b="1" dirty="0" smtClean="0"/>
              <a:t>από το τραπέζι</a:t>
            </a:r>
          </a:p>
          <a:p>
            <a:pPr marL="285750" indent="-285750">
              <a:buFontTx/>
              <a:buChar char="-"/>
            </a:pPr>
            <a:r>
              <a:rPr lang="el-GR" sz="2800" b="1" dirty="0" smtClean="0"/>
              <a:t>Δύναμη</a:t>
            </a:r>
            <a:r>
              <a:rPr lang="en-US" sz="2800" b="1" dirty="0" smtClean="0"/>
              <a:t> W (</a:t>
            </a:r>
            <a:r>
              <a:rPr lang="el-GR" sz="2800" b="1" dirty="0" smtClean="0"/>
              <a:t>βάρος) από τη Γη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84" t="4224" r="9270" b="3588"/>
          <a:stretch/>
        </p:blipFill>
        <p:spPr>
          <a:xfrm>
            <a:off x="9799093" y="1103710"/>
            <a:ext cx="1743715" cy="3620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90715" y="1296537"/>
            <a:ext cx="34312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Το μήλο </a:t>
            </a:r>
            <a:r>
              <a:rPr lang="el-GR" sz="2800" b="1" dirty="0" smtClean="0"/>
              <a:t>ασκεί:</a:t>
            </a:r>
            <a:endParaRPr lang="el-GR" sz="2800" b="1" dirty="0"/>
          </a:p>
          <a:p>
            <a:pPr marL="285750" indent="-285750">
              <a:buFontTx/>
              <a:buChar char="-"/>
            </a:pPr>
            <a:r>
              <a:rPr lang="el-GR" sz="2800" b="1" dirty="0"/>
              <a:t>Δύναμη </a:t>
            </a:r>
            <a:r>
              <a:rPr lang="en-US" sz="2800" b="1" dirty="0" smtClean="0"/>
              <a:t>F</a:t>
            </a:r>
            <a:r>
              <a:rPr lang="el-GR" sz="2800" b="1" dirty="0" smtClean="0"/>
              <a:t>΄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</a:t>
            </a:r>
            <a:r>
              <a:rPr lang="el-GR" sz="2800" b="1" dirty="0" smtClean="0"/>
              <a:t>στο </a:t>
            </a:r>
            <a:r>
              <a:rPr lang="el-GR" sz="2800" b="1" dirty="0"/>
              <a:t>τραπέζι</a:t>
            </a:r>
          </a:p>
          <a:p>
            <a:pPr marL="285750" indent="-285750">
              <a:buFontTx/>
              <a:buChar char="-"/>
            </a:pPr>
            <a:r>
              <a:rPr lang="el-GR" sz="2800" b="1" dirty="0"/>
              <a:t>Δύναμη</a:t>
            </a:r>
            <a:r>
              <a:rPr lang="en-US" sz="2800" b="1" dirty="0"/>
              <a:t> </a:t>
            </a:r>
            <a:r>
              <a:rPr lang="en-US" sz="2800" b="1" dirty="0" smtClean="0"/>
              <a:t>W</a:t>
            </a:r>
            <a:r>
              <a:rPr lang="el-GR" sz="2800" b="1" dirty="0" smtClean="0"/>
              <a:t>΄</a:t>
            </a:r>
            <a:r>
              <a:rPr lang="en-US" sz="2800" b="1" dirty="0" smtClean="0"/>
              <a:t> </a:t>
            </a:r>
            <a:r>
              <a:rPr lang="el-GR" sz="2800" b="1" dirty="0" smtClean="0"/>
              <a:t>στη Γη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0715" y="4905322"/>
            <a:ext cx="53422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/>
              <a:t>Και γιατί δεν κινείται η Γη; </a:t>
            </a:r>
            <a:endParaRPr lang="el-GR" sz="2800" b="1" dirty="0" smtClean="0"/>
          </a:p>
          <a:p>
            <a:pPr algn="just"/>
            <a:r>
              <a:rPr lang="el-GR" sz="2800" b="1" dirty="0" smtClean="0"/>
              <a:t>Η </a:t>
            </a:r>
            <a:r>
              <a:rPr lang="el-GR" sz="2800" b="1" dirty="0"/>
              <a:t>μάζα της είναι πολύ μεγαλύτερη του μήλου </a:t>
            </a:r>
            <a:r>
              <a:rPr lang="el-GR" sz="2800" b="1" dirty="0">
                <a:sym typeface="Wingdings" panose="05000000000000000000" pitchFamily="2" charset="2"/>
              </a:rPr>
              <a:t> πολύ μεγαλύτερη </a:t>
            </a:r>
            <a:r>
              <a:rPr lang="el-GR" sz="2800" b="1" dirty="0" smtClean="0">
                <a:sym typeface="Wingdings" panose="05000000000000000000" pitchFamily="2" charset="2"/>
              </a:rPr>
              <a:t>αδράνεια.</a:t>
            </a:r>
            <a:endParaRPr lang="el-GR" sz="28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882185" y="832513"/>
            <a:ext cx="40943" cy="43399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4717" y="4966768"/>
            <a:ext cx="55000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F</a:t>
            </a:r>
            <a:r>
              <a:rPr lang="en-US" sz="2800" b="1" baseline="-25000" dirty="0" smtClean="0"/>
              <a:t>N</a:t>
            </a:r>
            <a:r>
              <a:rPr lang="el-GR" sz="2800" b="1" baseline="-25000" dirty="0" smtClean="0"/>
              <a:t> </a:t>
            </a:r>
            <a:r>
              <a:rPr lang="el-GR" sz="2800" b="1" dirty="0" smtClean="0"/>
              <a:t>-</a:t>
            </a:r>
            <a:r>
              <a:rPr lang="el-GR" sz="2800" b="1" baseline="-25000" dirty="0" smtClean="0"/>
              <a:t> </a:t>
            </a:r>
            <a:r>
              <a:rPr lang="en-US" sz="2800" b="1" dirty="0"/>
              <a:t>F</a:t>
            </a:r>
            <a:r>
              <a:rPr lang="el-GR" sz="2800" b="1" dirty="0"/>
              <a:t>΄</a:t>
            </a:r>
            <a:r>
              <a:rPr lang="en-US" sz="2800" b="1" baseline="-25000" dirty="0" smtClean="0"/>
              <a:t>N</a:t>
            </a:r>
            <a:r>
              <a:rPr lang="el-GR" sz="2800" b="1" baseline="-25000" dirty="0"/>
              <a:t> </a:t>
            </a:r>
            <a:r>
              <a:rPr lang="el-GR" sz="2800" b="1" dirty="0" smtClean="0"/>
              <a:t>: δράση-αντίδραση (ίσα μέτρα, αντίθετες κατευθύνσεις.</a:t>
            </a:r>
          </a:p>
          <a:p>
            <a:pPr algn="just"/>
            <a:r>
              <a:rPr lang="en-US" sz="2800" b="1" dirty="0" smtClean="0"/>
              <a:t>W</a:t>
            </a:r>
            <a:r>
              <a:rPr lang="el-GR" sz="2800" b="1" dirty="0" smtClean="0"/>
              <a:t> </a:t>
            </a:r>
            <a:r>
              <a:rPr lang="en-US" sz="2800" b="1" dirty="0" smtClean="0"/>
              <a:t>-</a:t>
            </a:r>
            <a:r>
              <a:rPr lang="el-GR" sz="2800" b="1" dirty="0" smtClean="0"/>
              <a:t> </a:t>
            </a:r>
            <a:r>
              <a:rPr lang="en-US" sz="2800" b="1" dirty="0" smtClean="0"/>
              <a:t>W</a:t>
            </a:r>
            <a:r>
              <a:rPr lang="el-GR" sz="2800" b="1" dirty="0" smtClean="0"/>
              <a:t>΄: </a:t>
            </a:r>
            <a:r>
              <a:rPr lang="el-GR" sz="2800" b="1" dirty="0"/>
              <a:t>δράση-αντίδραση (ίσα μέτρα, αντίθετες κατευθύνσεις</a:t>
            </a:r>
            <a:r>
              <a:rPr lang="el-GR" sz="2800" b="1" dirty="0" smtClean="0"/>
              <a:t>.</a:t>
            </a:r>
            <a:endParaRPr lang="el-GR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63472" y="165566"/>
            <a:ext cx="743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1.3</a:t>
            </a:r>
            <a:r>
              <a:rPr lang="el-GR" sz="3000" b="1" dirty="0" smtClean="0"/>
              <a:t>.1 Τρίτος νόμος του Νεύτωνα (σελ. 111)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349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build="p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0" y="933022"/>
            <a:ext cx="6037828" cy="2828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433" y="3974909"/>
            <a:ext cx="11081982" cy="2110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</a:pPr>
            <a:r>
              <a:rPr lang="el-GR" sz="2800" b="1" dirty="0" smtClean="0"/>
              <a:t>Οι δυνάμεις που ασκούνται στα δύο οχήματα κατά τη σύγκρουση είναι δράση-αντίδραση (ίσες και αντίθετες).</a:t>
            </a:r>
          </a:p>
          <a:p>
            <a:pPr algn="just">
              <a:lnSpc>
                <a:spcPts val="4000"/>
              </a:lnSpc>
            </a:pPr>
            <a:r>
              <a:rPr lang="el-GR" sz="2800" b="1" dirty="0" smtClean="0"/>
              <a:t>Γιατί το αυτοκίνητο παθαίνει μεγαλύτερη ζημιά από το φορτηγό;</a:t>
            </a:r>
          </a:p>
          <a:p>
            <a:pPr algn="just">
              <a:lnSpc>
                <a:spcPts val="4000"/>
              </a:lnSpc>
            </a:pPr>
            <a:r>
              <a:rPr lang="el-GR" sz="2800" b="1" dirty="0" smtClean="0"/>
              <a:t>Γιατί έχει μικρότερη μάζα.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3472" y="165566"/>
            <a:ext cx="743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1.3</a:t>
            </a:r>
            <a:r>
              <a:rPr lang="el-GR" sz="3000" b="1" dirty="0" smtClean="0"/>
              <a:t>.1 Τρίτος νόμος του Νεύτωνα (σελ. 111)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24535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60" y="719564"/>
            <a:ext cx="4032416" cy="5884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113" y="719564"/>
            <a:ext cx="4045357" cy="5379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3472" y="165566"/>
            <a:ext cx="743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1.3</a:t>
            </a:r>
            <a:r>
              <a:rPr lang="el-GR" sz="3000" b="1" dirty="0" smtClean="0"/>
              <a:t>.1 Τρίτος νόμος του Νεύτωνα (σελ. 111)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0788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44" y="719564"/>
            <a:ext cx="4396428" cy="5949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342" t="4619" r="7774" b="10099"/>
          <a:stretch/>
        </p:blipFill>
        <p:spPr>
          <a:xfrm>
            <a:off x="6976735" y="1569491"/>
            <a:ext cx="4077952" cy="3930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3472" y="165566"/>
            <a:ext cx="743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1.3</a:t>
            </a:r>
            <a:r>
              <a:rPr lang="el-GR" sz="3000" b="1" dirty="0" smtClean="0"/>
              <a:t>.1 Τρίτος νόμος του Νεύτωνα (σελ. 111)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3125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6990" y="138672"/>
            <a:ext cx="9429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1.3</a:t>
            </a:r>
            <a:r>
              <a:rPr lang="el-GR" sz="3000" b="1" dirty="0" smtClean="0"/>
              <a:t>.</a:t>
            </a:r>
            <a:r>
              <a:rPr lang="en-US" sz="3000" b="1" dirty="0" smtClean="0"/>
              <a:t>2</a:t>
            </a:r>
            <a:r>
              <a:rPr lang="el-GR" sz="3000" b="1" dirty="0" smtClean="0"/>
              <a:t> </a:t>
            </a:r>
            <a:r>
              <a:rPr lang="el-GR" sz="3000" b="1" dirty="0"/>
              <a:t>Δυνάμεις από επαφή και από απόσταση </a:t>
            </a:r>
            <a:r>
              <a:rPr lang="el-GR" sz="3000" b="1" dirty="0" smtClean="0"/>
              <a:t>(σελ. 11</a:t>
            </a:r>
            <a:r>
              <a:rPr lang="en-US" sz="3000" b="1" dirty="0" smtClean="0"/>
              <a:t>2</a:t>
            </a:r>
            <a:r>
              <a:rPr lang="el-GR" sz="3000" b="1" dirty="0" smtClean="0"/>
              <a:t>)</a:t>
            </a:r>
            <a:endParaRPr lang="en-US" sz="3000" b="1" dirty="0"/>
          </a:p>
        </p:txBody>
      </p:sp>
      <p:sp>
        <p:nvSpPr>
          <p:cNvPr id="7" name="Rectangle 6"/>
          <p:cNvSpPr/>
          <p:nvPr/>
        </p:nvSpPr>
        <p:spPr>
          <a:xfrm>
            <a:off x="215788" y="832320"/>
            <a:ext cx="907776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u="sng" dirty="0" smtClean="0"/>
              <a:t>Δυνάμεις από επαφή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 smtClean="0"/>
              <a:t>1. </a:t>
            </a:r>
            <a:r>
              <a:rPr lang="en-US" sz="2800" b="1" dirty="0" smtClean="0">
                <a:solidFill>
                  <a:srgbClr val="FF0000"/>
                </a:solidFill>
              </a:rPr>
              <a:t>Η </a:t>
            </a:r>
            <a:r>
              <a:rPr lang="en-US" sz="2800" b="1" dirty="0" err="1">
                <a:solidFill>
                  <a:srgbClr val="FF0000"/>
                </a:solidFill>
              </a:rPr>
              <a:t>τρι</a:t>
            </a:r>
            <a:r>
              <a:rPr lang="en-US" sz="2800" b="1" dirty="0">
                <a:solidFill>
                  <a:srgbClr val="FF0000"/>
                </a:solidFill>
              </a:rPr>
              <a:t>βή</a:t>
            </a:r>
            <a:endParaRPr lang="en-US" sz="2800" dirty="0">
              <a:solidFill>
                <a:srgbClr val="FF0000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 smtClean="0"/>
              <a:t>2. </a:t>
            </a:r>
            <a:r>
              <a:rPr lang="en-US" sz="2800" b="1" dirty="0" smtClean="0">
                <a:solidFill>
                  <a:srgbClr val="FF0000"/>
                </a:solidFill>
              </a:rPr>
              <a:t>Η </a:t>
            </a:r>
            <a:r>
              <a:rPr lang="en-US" sz="2800" b="1" dirty="0" err="1">
                <a:solidFill>
                  <a:srgbClr val="FF0000"/>
                </a:solidFill>
              </a:rPr>
              <a:t>τάση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νήμ</a:t>
            </a:r>
            <a:r>
              <a:rPr lang="en-US" sz="2800" b="1" dirty="0" smtClean="0">
                <a:solidFill>
                  <a:srgbClr val="FF0000"/>
                </a:solidFill>
              </a:rPr>
              <a:t>ατος</a:t>
            </a:r>
            <a:r>
              <a:rPr lang="el-GR" sz="2800" b="1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/>
              <a:t>δύν</a:t>
            </a:r>
            <a:r>
              <a:rPr lang="en-US" sz="2800" dirty="0" smtClean="0"/>
              <a:t>αμη </a:t>
            </a:r>
            <a:r>
              <a:rPr lang="en-US" sz="2800" dirty="0"/>
              <a:t>που δέχεται </a:t>
            </a:r>
            <a:r>
              <a:rPr lang="en-US" sz="2800" dirty="0" smtClean="0"/>
              <a:t>σώμα </a:t>
            </a:r>
            <a:r>
              <a:rPr lang="el-GR" sz="2800" dirty="0" smtClean="0"/>
              <a:t>δεμένο στο άκρο τεντωμένου νήματος.</a:t>
            </a:r>
            <a:endParaRPr lang="en-US" sz="28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 smtClean="0"/>
              <a:t>3. </a:t>
            </a:r>
            <a:r>
              <a:rPr lang="en-US" sz="2800" b="1" dirty="0" smtClean="0">
                <a:solidFill>
                  <a:srgbClr val="FF0000"/>
                </a:solidFill>
              </a:rPr>
              <a:t>Η </a:t>
            </a:r>
            <a:r>
              <a:rPr lang="en-US" sz="2800" b="1" dirty="0" err="1">
                <a:solidFill>
                  <a:srgbClr val="FF0000"/>
                </a:solidFill>
              </a:rPr>
              <a:t>δύν</a:t>
            </a:r>
            <a:r>
              <a:rPr lang="en-US" sz="2800" b="1" dirty="0">
                <a:solidFill>
                  <a:srgbClr val="FF0000"/>
                </a:solidFill>
              </a:rPr>
              <a:t>αμη ελατηρίου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που δέχεται το σώμα από παραμορφωμένο ελατήριο.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 smtClean="0"/>
              <a:t>4. </a:t>
            </a:r>
            <a:r>
              <a:rPr lang="en-US" sz="2800" b="1" dirty="0" smtClean="0">
                <a:solidFill>
                  <a:srgbClr val="FF0000"/>
                </a:solidFill>
              </a:rPr>
              <a:t>Η </a:t>
            </a:r>
            <a:r>
              <a:rPr lang="en-US" sz="2800" b="1" dirty="0" err="1">
                <a:solidFill>
                  <a:srgbClr val="FF0000"/>
                </a:solidFill>
              </a:rPr>
              <a:t>κάθετη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δύν</a:t>
            </a:r>
            <a:r>
              <a:rPr lang="en-US" sz="2800" b="1" dirty="0">
                <a:solidFill>
                  <a:srgbClr val="FF0000"/>
                </a:solidFill>
              </a:rPr>
              <a:t>αμη </a:t>
            </a:r>
            <a:r>
              <a:rPr lang="en-US" sz="2800" dirty="0"/>
              <a:t>που ασκείται στο σώμα από την επιφάνεια στην οποία αυτό ισορροπεί.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 smtClean="0"/>
              <a:t>5. </a:t>
            </a:r>
            <a:r>
              <a:rPr lang="en-US" sz="2800" b="1" dirty="0" smtClean="0">
                <a:solidFill>
                  <a:srgbClr val="FF0000"/>
                </a:solidFill>
              </a:rPr>
              <a:t>Η </a:t>
            </a:r>
            <a:r>
              <a:rPr lang="en-US" sz="2800" b="1" dirty="0" err="1">
                <a:solidFill>
                  <a:srgbClr val="FF0000"/>
                </a:solidFill>
              </a:rPr>
              <a:t>άνωση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π</a:t>
            </a:r>
            <a:r>
              <a:rPr lang="en-US" sz="2800" dirty="0" err="1"/>
              <a:t>ου</a:t>
            </a:r>
            <a:r>
              <a:rPr lang="en-US" sz="2800" dirty="0"/>
              <a:t> </a:t>
            </a:r>
            <a:r>
              <a:rPr lang="en-US" sz="2800" dirty="0" err="1"/>
              <a:t>δέχετ</a:t>
            </a:r>
            <a:r>
              <a:rPr lang="en-US" sz="2800" dirty="0"/>
              <a:t>αι ένα σώμα από το υγρό, μέσα στο οποίο είναι </a:t>
            </a:r>
            <a:r>
              <a:rPr lang="en-US" sz="2800" dirty="0" smtClean="0"/>
              <a:t>βυθισμένο.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800" b="1" dirty="0" smtClean="0"/>
              <a:t>6. </a:t>
            </a:r>
            <a:r>
              <a:rPr lang="el-GR" sz="2800" b="1" dirty="0" smtClean="0">
                <a:solidFill>
                  <a:srgbClr val="FF0000"/>
                </a:solidFill>
              </a:rPr>
              <a:t>Η </a:t>
            </a:r>
            <a:r>
              <a:rPr lang="el-GR" sz="2800" b="1" dirty="0">
                <a:solidFill>
                  <a:srgbClr val="FF0000"/>
                </a:solidFill>
              </a:rPr>
              <a:t>αντίσταση του αέρα </a:t>
            </a:r>
            <a:r>
              <a:rPr lang="el-GR" sz="2800" dirty="0"/>
              <a:t>που δέχεται ένα σώμα όταν κινείται.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602" y="4797941"/>
            <a:ext cx="2100051" cy="15919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778" y="5654253"/>
            <a:ext cx="2094779" cy="1161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364" y="886789"/>
            <a:ext cx="2753994" cy="12343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49263"/>
          <a:stretch/>
        </p:blipFill>
        <p:spPr>
          <a:xfrm>
            <a:off x="9627068" y="2158945"/>
            <a:ext cx="2224585" cy="1123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7336"/>
          <a:stretch/>
        </p:blipFill>
        <p:spPr>
          <a:xfrm>
            <a:off x="9334501" y="3577099"/>
            <a:ext cx="2753994" cy="135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990" y="138672"/>
            <a:ext cx="9429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1.3</a:t>
            </a:r>
            <a:r>
              <a:rPr lang="el-GR" sz="3000" b="1" dirty="0" smtClean="0"/>
              <a:t>.</a:t>
            </a:r>
            <a:r>
              <a:rPr lang="en-US" sz="3000" b="1" dirty="0" smtClean="0"/>
              <a:t>2</a:t>
            </a:r>
            <a:r>
              <a:rPr lang="el-GR" sz="3000" b="1" dirty="0" smtClean="0"/>
              <a:t> </a:t>
            </a:r>
            <a:r>
              <a:rPr lang="el-GR" sz="3000" b="1" dirty="0"/>
              <a:t>Δυνάμεις από επαφή και από απόσταση </a:t>
            </a:r>
            <a:r>
              <a:rPr lang="el-GR" sz="3000" b="1" dirty="0" smtClean="0"/>
              <a:t>(σελ. 11</a:t>
            </a:r>
            <a:r>
              <a:rPr lang="en-US" sz="3000" b="1" dirty="0" smtClean="0"/>
              <a:t>2</a:t>
            </a:r>
            <a:r>
              <a:rPr lang="el-GR" sz="3000" b="1" dirty="0" smtClean="0"/>
              <a:t>)</a:t>
            </a:r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318448" y="783692"/>
            <a:ext cx="8566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u="sng" dirty="0" smtClean="0"/>
              <a:t>Δυνάμεις από απόσταση</a:t>
            </a:r>
          </a:p>
          <a:p>
            <a:pPr marL="514350" indent="-514350">
              <a:buAutoNum type="arabicPeriod"/>
            </a:pPr>
            <a:r>
              <a:rPr lang="el-GR" sz="2800" b="1" dirty="0" smtClean="0"/>
              <a:t>Βαρυτική δύναμη</a:t>
            </a:r>
          </a:p>
          <a:p>
            <a:endParaRPr lang="el-GR" sz="2800" b="1" dirty="0" smtClean="0"/>
          </a:p>
          <a:p>
            <a:r>
              <a:rPr lang="el-GR" sz="2800" b="1" dirty="0" smtClean="0"/>
              <a:t>2. Δυνάμεις μεταξύ </a:t>
            </a:r>
            <a:r>
              <a:rPr lang="el-GR" sz="2800" b="1" dirty="0"/>
              <a:t>ηλεκτρικά </a:t>
            </a:r>
            <a:r>
              <a:rPr lang="el-GR" sz="2800" b="1" dirty="0" smtClean="0"/>
              <a:t>φορτισμένων σωμάτων</a:t>
            </a:r>
          </a:p>
          <a:p>
            <a:endParaRPr lang="el-GR" sz="2800" b="1" dirty="0" smtClean="0"/>
          </a:p>
          <a:p>
            <a:r>
              <a:rPr lang="el-GR" sz="2800" b="1" dirty="0" smtClean="0"/>
              <a:t>3. Δυνάμεις </a:t>
            </a:r>
            <a:r>
              <a:rPr lang="el-GR" sz="2800" b="1" dirty="0"/>
              <a:t>μεταξύ </a:t>
            </a:r>
            <a:r>
              <a:rPr lang="el-GR" sz="2800" b="1" dirty="0" smtClean="0"/>
              <a:t>μαγνητών.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098"/>
          <a:stretch/>
        </p:blipFill>
        <p:spPr>
          <a:xfrm>
            <a:off x="4423889" y="884913"/>
            <a:ext cx="2734913" cy="1237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9259"/>
          <a:stretch/>
        </p:blipFill>
        <p:spPr>
          <a:xfrm>
            <a:off x="8511490" y="1741634"/>
            <a:ext cx="3293824" cy="1233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777" y="2497540"/>
            <a:ext cx="2965340" cy="11912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8448" y="4063765"/>
            <a:ext cx="11377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/>
              <a:t>Σ' ένα σώμα είναι δυνατό να ασκούνται τόσο δυνάμεις από επαφή, όσο και από απόσταση</a:t>
            </a:r>
            <a:r>
              <a:rPr lang="el-GR" sz="2800" b="1" dirty="0" smtClean="0"/>
              <a:t>.</a:t>
            </a:r>
          </a:p>
          <a:p>
            <a:pPr algn="just"/>
            <a:r>
              <a:rPr lang="el-GR" sz="2800" b="1" dirty="0" smtClean="0">
                <a:solidFill>
                  <a:srgbClr val="FF0000"/>
                </a:solidFill>
              </a:rPr>
              <a:t>Οι </a:t>
            </a:r>
            <a:r>
              <a:rPr lang="el-GR" sz="2800" b="1" dirty="0">
                <a:solidFill>
                  <a:srgbClr val="FF0000"/>
                </a:solidFill>
              </a:rPr>
              <a:t>δυνάμεις από επαφή που ασκούνται σε ένα σώμα είναι τόσες όσα είναι τα σώματα με τα οποία αυτό έρχεται σε επαφή</a:t>
            </a:r>
            <a:r>
              <a:rPr lang="el-GR" sz="28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l-GR" sz="2800" b="1" dirty="0" smtClean="0"/>
              <a:t>Ο 3</a:t>
            </a:r>
            <a:r>
              <a:rPr lang="el-GR" sz="2800" b="1" baseline="30000" dirty="0" smtClean="0"/>
              <a:t>ος</a:t>
            </a:r>
            <a:r>
              <a:rPr lang="el-GR" sz="2800" b="1" dirty="0" smtClean="0"/>
              <a:t> νόμος του Νεύτωνα ισχύει και για τις δυνάμεις από επαφή και για τις δυνάμεις από απόσταση.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516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538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2021-02-16T17:17:47Z</dcterms:created>
  <dcterms:modified xsi:type="dcterms:W3CDTF">2021-02-18T22:10:42Z</dcterms:modified>
</cp:coreProperties>
</file>