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3" r:id="rId2"/>
    <p:sldId id="395" r:id="rId3"/>
    <p:sldId id="396" r:id="rId4"/>
    <p:sldId id="397" r:id="rId5"/>
    <p:sldId id="398" r:id="rId6"/>
    <p:sldId id="399" r:id="rId7"/>
    <p:sldId id="401" r:id="rId8"/>
    <p:sldId id="400" r:id="rId9"/>
    <p:sldId id="402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909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50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22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46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23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22/9/2024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97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22/9/2024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28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22/9/2024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254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22/9/2024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57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22/9/2024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458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22/9/2024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5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22/9/2024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86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6.emf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6.emf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6.emf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27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6.emf"/><Relationship Id="rId3" Type="http://schemas.openxmlformats.org/officeDocument/2006/relationships/image" Target="../media/image2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33.bin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9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39.bin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/>
              <a:t>1.</a:t>
            </a:r>
            <a:r>
              <a:rPr lang="el-GR" sz="2000" b="1" dirty="0"/>
              <a:t>3</a:t>
            </a:r>
            <a:r>
              <a:rPr lang="en-US" sz="2000" b="1" dirty="0"/>
              <a:t> </a:t>
            </a:r>
            <a:r>
              <a:rPr lang="el-GR" sz="2000" b="1" dirty="0"/>
              <a:t>Ονοματολογία.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Διαδικασία ονοματολογίας μιας ένωσης από το συντακτικό της τύπο: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Εντοπίζουμε την κύρια αλυσίδα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Την αριθμούμε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Την ονομάζουμε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Στο τέλος του ονόματος της προσθέτουμε την κατάληξη, που δίνει η χαρακτηριστική ομάδα      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Στην αρχή του ονόματος της προσθέτουμε αλφαβητικά τα ονόματα των διακλαδώσεων</a:t>
            </a:r>
            <a:endParaRPr lang="el-GR" sz="2000" dirty="0"/>
          </a:p>
          <a:p>
            <a:pPr marL="0" indent="0" algn="ctr">
              <a:buNone/>
            </a:pPr>
            <a:r>
              <a:rPr lang="el-GR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…1) </a:t>
            </a:r>
            <a:r>
              <a:rPr lang="el-GR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Εντοπίζουμε την κύρια αλυσίδα</a:t>
            </a:r>
            <a:endParaRPr lang="el-G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l-GR" sz="18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Ποια είναι η κύρια ανθρακική αλυσίδα;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η μεγαλύτερη δυνατή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συνεχής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αλυσίδα, που περιέχει την χαρακτηριστική ομάδα (ή τις περισσότερες αν υπάρχουν πάνω από μία)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 Είναι η μεγαλύτερη δυνατή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συνεχής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αλυσίδα, που περιέχει τον πολλαπλό δεσμό (ή τους περισσότερους αν υπάρχουν πάνω από μία)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 Είναι η μεγαλύτερη δυνατή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συνεχής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αλυσίδα αν δεν υπάρχει χαρακτηριστική ομάδα ή πολλαπλός δεσμός</a:t>
            </a: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κανόνες εφαρμόζονται με τη σειρά που είναι γραμμένοι.</a:t>
            </a:r>
            <a:endParaRPr lang="el-GR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</p:spTree>
    <p:extLst>
      <p:ext uri="{BB962C8B-B14F-4D97-AF65-F5344CB8AC3E}">
        <p14:creationId xmlns:p14="http://schemas.microsoft.com/office/powerpoint/2010/main" val="395315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1.</a:t>
            </a:r>
            <a:r>
              <a:rPr lang="el-GR" sz="2000" b="1" dirty="0"/>
              <a:t>3</a:t>
            </a:r>
            <a:r>
              <a:rPr lang="en-US" sz="2000" b="1" dirty="0"/>
              <a:t> </a:t>
            </a:r>
            <a:r>
              <a:rPr lang="el-GR" sz="2000" b="1" dirty="0"/>
              <a:t>Ονοματολογία υδρογονανθράκων.</a:t>
            </a:r>
          </a:p>
          <a:p>
            <a:pPr marL="0" indent="0" algn="ctr">
              <a:buNone/>
            </a:pPr>
            <a:r>
              <a:rPr lang="el-GR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…1) </a:t>
            </a:r>
            <a:r>
              <a:rPr lang="el-GR" sz="2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Εντοπίζουμε την κύρια αλυσίδα</a:t>
            </a:r>
            <a:endParaRPr lang="el-G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l-GR" sz="18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Ποια είναι η κύρια ανθρακική αλυσίδα;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Είναι η μεγαλύτερη δυνατή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συνεχής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αλυσίδα, που περιέχει την χαρακτηριστική ομάδα (ή τις περισσότερες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 Είναι η μεγαλύτερη δυνατή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συνεχής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αλυσίδα, που περιέχει τον πολλαπλό δεσμό (ή τους περισσότερους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 Είναι η μεγαλύτερη δυνατή συνεχής αλυσίδα αν δεν υπάρχει χαρακτηριστική ομάδα ή πολλαπλός δεσμός</a:t>
            </a: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κανόνες εφαρμόζονται με τη σειρά που είναι γραμμένοι.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Ένωση           Ανθρακική αλυσίδα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sz="2000" b="1" strike="sngStrike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χαρακτηριστική ομάδα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ΚΥΡΙΑ ανθρακική αλυσίδα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διακλάδωση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FE80DD8F-9ACC-3C67-BE9E-57BF9F2BF852}"/>
              </a:ext>
            </a:extLst>
          </p:cNvPr>
          <p:cNvGrpSpPr/>
          <p:nvPr/>
        </p:nvGrpSpPr>
        <p:grpSpPr>
          <a:xfrm>
            <a:off x="254000" y="3566562"/>
            <a:ext cx="3626564" cy="748974"/>
            <a:chOff x="254000" y="3566562"/>
            <a:chExt cx="3626564" cy="748974"/>
          </a:xfrm>
        </p:grpSpPr>
        <p:sp>
          <p:nvSpPr>
            <p:cNvPr id="2" name="Ορθογώνιο: Στρογγύλεμα γωνιών 1">
              <a:extLst>
                <a:ext uri="{FF2B5EF4-FFF2-40B4-BE49-F238E27FC236}">
                  <a16:creationId xmlns:a16="http://schemas.microsoft.com/office/drawing/2014/main" id="{AE2F211F-8A1E-54C1-1F6B-07F3234793D8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8" name="Αντικείμενο 7">
              <a:extLst>
                <a:ext uri="{FF2B5EF4-FFF2-40B4-BE49-F238E27FC236}">
                  <a16:creationId xmlns:a16="http://schemas.microsoft.com/office/drawing/2014/main" id="{4EEE543E-B030-5681-BF0B-40519F691F0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6032844"/>
                </p:ext>
              </p:extLst>
            </p:nvPr>
          </p:nvGraphicFramePr>
          <p:xfrm>
            <a:off x="742235" y="3566562"/>
            <a:ext cx="2921789" cy="748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2712366" imgH="701001" progId="ChemDraw.Document.6.0">
                    <p:embed/>
                  </p:oleObj>
                </mc:Choice>
                <mc:Fallback>
                  <p:oleObj name="CS ChemDraw Drawing" r:id="rId2" imgW="2712366" imgH="701001" progId="ChemDraw.Document.6.0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42235" y="3566562"/>
                          <a:ext cx="2921789" cy="7489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65A6E695-2D91-10E5-586A-085AA5C030AA}"/>
              </a:ext>
            </a:extLst>
          </p:cNvPr>
          <p:cNvGrpSpPr/>
          <p:nvPr/>
        </p:nvGrpSpPr>
        <p:grpSpPr>
          <a:xfrm>
            <a:off x="4038600" y="3566562"/>
            <a:ext cx="3626564" cy="748974"/>
            <a:chOff x="4038600" y="3566562"/>
            <a:chExt cx="3626564" cy="748974"/>
          </a:xfrm>
        </p:grpSpPr>
        <p:sp>
          <p:nvSpPr>
            <p:cNvPr id="5" name="Ορθογώνιο: Στρογγύλεμα γωνιών 4">
              <a:extLst>
                <a:ext uri="{FF2B5EF4-FFF2-40B4-BE49-F238E27FC236}">
                  <a16:creationId xmlns:a16="http://schemas.microsoft.com/office/drawing/2014/main" id="{24E06350-2B9C-6072-7009-43536CC10D7F}"/>
                </a:ext>
              </a:extLst>
            </p:cNvPr>
            <p:cNvSpPr/>
            <p:nvPr/>
          </p:nvSpPr>
          <p:spPr>
            <a:xfrm>
              <a:off x="40386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9" name="Αντικείμενο 8">
              <a:extLst>
                <a:ext uri="{FF2B5EF4-FFF2-40B4-BE49-F238E27FC236}">
                  <a16:creationId xmlns:a16="http://schemas.microsoft.com/office/drawing/2014/main" id="{328DC6F1-62CA-757D-547E-EB83B09784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5183801"/>
                </p:ext>
              </p:extLst>
            </p:nvPr>
          </p:nvGraphicFramePr>
          <p:xfrm>
            <a:off x="4694238" y="3597275"/>
            <a:ext cx="272256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2529486" imgH="645324" progId="ChemDraw.Document.6.0">
                    <p:embed/>
                  </p:oleObj>
                </mc:Choice>
                <mc:Fallback>
                  <p:oleObj name="CS ChemDraw Drawing" r:id="rId4" imgW="2529486" imgH="645324" progId="ChemDraw.Document.6.0">
                    <p:embed/>
                    <p:pic>
                      <p:nvPicPr>
                        <p:cNvPr id="8" name="Αντικείμενο 7">
                          <a:extLst>
                            <a:ext uri="{FF2B5EF4-FFF2-40B4-BE49-F238E27FC236}">
                              <a16:creationId xmlns:a16="http://schemas.microsoft.com/office/drawing/2014/main" id="{4EEE543E-B030-5681-BF0B-40519F691F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4694238" y="3597275"/>
                          <a:ext cx="2722562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BF23084C-89CD-3219-49CC-A0194A618405}"/>
              </a:ext>
            </a:extLst>
          </p:cNvPr>
          <p:cNvGrpSpPr/>
          <p:nvPr/>
        </p:nvGrpSpPr>
        <p:grpSpPr>
          <a:xfrm>
            <a:off x="7823200" y="3567113"/>
            <a:ext cx="3626564" cy="753678"/>
            <a:chOff x="7823200" y="3567113"/>
            <a:chExt cx="3626564" cy="753678"/>
          </a:xfrm>
        </p:grpSpPr>
        <p:sp>
          <p:nvSpPr>
            <p:cNvPr id="6" name="Ορθογώνιο: Στρογγύλεμα γωνιών 5">
              <a:extLst>
                <a:ext uri="{FF2B5EF4-FFF2-40B4-BE49-F238E27FC236}">
                  <a16:creationId xmlns:a16="http://schemas.microsoft.com/office/drawing/2014/main" id="{35BCE707-E698-CDA2-08E8-414D8CB091A0}"/>
                </a:ext>
              </a:extLst>
            </p:cNvPr>
            <p:cNvSpPr/>
            <p:nvPr/>
          </p:nvSpPr>
          <p:spPr>
            <a:xfrm>
              <a:off x="7823200" y="3571817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0" name="Αντικείμενο 9">
              <a:extLst>
                <a:ext uri="{FF2B5EF4-FFF2-40B4-BE49-F238E27FC236}">
                  <a16:creationId xmlns:a16="http://schemas.microsoft.com/office/drawing/2014/main" id="{DCA911A0-45DC-33ED-103E-94E0F237F8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9515497"/>
                </p:ext>
              </p:extLst>
            </p:nvPr>
          </p:nvGraphicFramePr>
          <p:xfrm>
            <a:off x="8320088" y="3567113"/>
            <a:ext cx="272256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2529486" imgH="645324" progId="ChemDraw.Document.6.0">
                    <p:embed/>
                  </p:oleObj>
                </mc:Choice>
                <mc:Fallback>
                  <p:oleObj name="CS ChemDraw Drawing" r:id="rId6" imgW="2529486" imgH="645324" progId="ChemDraw.Document.6.0">
                    <p:embed/>
                    <p:pic>
                      <p:nvPicPr>
                        <p:cNvPr id="9" name="Αντικείμενο 8">
                          <a:extLst>
                            <a:ext uri="{FF2B5EF4-FFF2-40B4-BE49-F238E27FC236}">
                              <a16:creationId xmlns:a16="http://schemas.microsoft.com/office/drawing/2014/main" id="{328DC6F1-62CA-757D-547E-EB83B09784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320088" y="3567113"/>
                          <a:ext cx="2722562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61C05048-3BED-18E4-77D5-731E0DBA5EB3}"/>
              </a:ext>
            </a:extLst>
          </p:cNvPr>
          <p:cNvGrpSpPr/>
          <p:nvPr/>
        </p:nvGrpSpPr>
        <p:grpSpPr>
          <a:xfrm>
            <a:off x="268599" y="4449977"/>
            <a:ext cx="3626564" cy="748974"/>
            <a:chOff x="254000" y="3566562"/>
            <a:chExt cx="3626564" cy="748974"/>
          </a:xfrm>
        </p:grpSpPr>
        <p:sp>
          <p:nvSpPr>
            <p:cNvPr id="15" name="Ορθογώνιο: Στρογγύλεμα γωνιών 14">
              <a:extLst>
                <a:ext uri="{FF2B5EF4-FFF2-40B4-BE49-F238E27FC236}">
                  <a16:creationId xmlns:a16="http://schemas.microsoft.com/office/drawing/2014/main" id="{D3B6261A-3FFA-8425-1C49-849240E254D6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6" name="Αντικείμενο 15">
              <a:extLst>
                <a:ext uri="{FF2B5EF4-FFF2-40B4-BE49-F238E27FC236}">
                  <a16:creationId xmlns:a16="http://schemas.microsoft.com/office/drawing/2014/main" id="{29997B98-206A-CF27-2BFC-7293F5DB6E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5710461"/>
                </p:ext>
              </p:extLst>
            </p:nvPr>
          </p:nvGraphicFramePr>
          <p:xfrm>
            <a:off x="722001" y="3577460"/>
            <a:ext cx="2282825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8" imgW="2119600" imgH="681381" progId="ChemDraw.Document.6.0">
                    <p:embed/>
                  </p:oleObj>
                </mc:Choice>
                <mc:Fallback>
                  <p:oleObj name="CS ChemDraw Drawing" r:id="rId8" imgW="2119600" imgH="681381" progId="ChemDraw.Document.6.0">
                    <p:embed/>
                    <p:pic>
                      <p:nvPicPr>
                        <p:cNvPr id="8" name="Αντικείμενο 7">
                          <a:extLst>
                            <a:ext uri="{FF2B5EF4-FFF2-40B4-BE49-F238E27FC236}">
                              <a16:creationId xmlns:a16="http://schemas.microsoft.com/office/drawing/2014/main" id="{4EEE543E-B030-5681-BF0B-40519F691F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22001" y="3577460"/>
                          <a:ext cx="2282825" cy="7254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84F471D7-D98D-F0B3-4BFE-9A467399394C}"/>
              </a:ext>
            </a:extLst>
          </p:cNvPr>
          <p:cNvGrpSpPr/>
          <p:nvPr/>
        </p:nvGrpSpPr>
        <p:grpSpPr>
          <a:xfrm>
            <a:off x="4053199" y="4449977"/>
            <a:ext cx="3626564" cy="748974"/>
            <a:chOff x="4038600" y="3566562"/>
            <a:chExt cx="3626564" cy="748974"/>
          </a:xfrm>
        </p:grpSpPr>
        <p:sp>
          <p:nvSpPr>
            <p:cNvPr id="18" name="Ορθογώνιο: Στρογγύλεμα γωνιών 17">
              <a:extLst>
                <a:ext uri="{FF2B5EF4-FFF2-40B4-BE49-F238E27FC236}">
                  <a16:creationId xmlns:a16="http://schemas.microsoft.com/office/drawing/2014/main" id="{DA40DE76-9E2A-A490-9B6C-586F1B71303D}"/>
                </a:ext>
              </a:extLst>
            </p:cNvPr>
            <p:cNvSpPr/>
            <p:nvPr/>
          </p:nvSpPr>
          <p:spPr>
            <a:xfrm>
              <a:off x="40386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9" name="Αντικείμενο 18">
              <a:extLst>
                <a:ext uri="{FF2B5EF4-FFF2-40B4-BE49-F238E27FC236}">
                  <a16:creationId xmlns:a16="http://schemas.microsoft.com/office/drawing/2014/main" id="{3C58168A-6E28-D7D1-8F1A-2374102D2F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8055614"/>
                </p:ext>
              </p:extLst>
            </p:nvPr>
          </p:nvGraphicFramePr>
          <p:xfrm>
            <a:off x="4595501" y="3598098"/>
            <a:ext cx="20875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0" imgW="1938847" imgH="645324" progId="ChemDraw.Document.6.0">
                    <p:embed/>
                  </p:oleObj>
                </mc:Choice>
                <mc:Fallback>
                  <p:oleObj name="CS ChemDraw Drawing" r:id="rId10" imgW="1938847" imgH="645324" progId="ChemDraw.Document.6.0">
                    <p:embed/>
                    <p:pic>
                      <p:nvPicPr>
                        <p:cNvPr id="9" name="Αντικείμενο 8">
                          <a:extLst>
                            <a:ext uri="{FF2B5EF4-FFF2-40B4-BE49-F238E27FC236}">
                              <a16:creationId xmlns:a16="http://schemas.microsoft.com/office/drawing/2014/main" id="{328DC6F1-62CA-757D-547E-EB83B09784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4595501" y="3598098"/>
                          <a:ext cx="2087563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FBB107DC-5B5E-B92C-07D8-64BC1454698F}"/>
              </a:ext>
            </a:extLst>
          </p:cNvPr>
          <p:cNvGrpSpPr/>
          <p:nvPr/>
        </p:nvGrpSpPr>
        <p:grpSpPr>
          <a:xfrm>
            <a:off x="268599" y="5397908"/>
            <a:ext cx="3626564" cy="748974"/>
            <a:chOff x="254000" y="3566562"/>
            <a:chExt cx="3626564" cy="748974"/>
          </a:xfrm>
        </p:grpSpPr>
        <p:sp>
          <p:nvSpPr>
            <p:cNvPr id="26" name="Ορθογώνιο: Στρογγύλεμα γωνιών 25">
              <a:extLst>
                <a:ext uri="{FF2B5EF4-FFF2-40B4-BE49-F238E27FC236}">
                  <a16:creationId xmlns:a16="http://schemas.microsoft.com/office/drawing/2014/main" id="{DB788A04-C362-8586-9911-1E82BB599FED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27" name="Αντικείμενο 26">
              <a:extLst>
                <a:ext uri="{FF2B5EF4-FFF2-40B4-BE49-F238E27FC236}">
                  <a16:creationId xmlns:a16="http://schemas.microsoft.com/office/drawing/2014/main" id="{988859A0-9D5B-F014-C58D-4F32E8897B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5643237"/>
                </p:ext>
              </p:extLst>
            </p:nvPr>
          </p:nvGraphicFramePr>
          <p:xfrm>
            <a:off x="742639" y="3577460"/>
            <a:ext cx="2917825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2" imgW="2710239" imgH="681381" progId="ChemDraw.Document.6.0">
                    <p:embed/>
                  </p:oleObj>
                </mc:Choice>
                <mc:Fallback>
                  <p:oleObj name="CS ChemDraw Drawing" r:id="rId12" imgW="2710239" imgH="681381" progId="ChemDraw.Document.6.0">
                    <p:embed/>
                    <p:pic>
                      <p:nvPicPr>
                        <p:cNvPr id="16" name="Αντικείμενο 15">
                          <a:extLst>
                            <a:ext uri="{FF2B5EF4-FFF2-40B4-BE49-F238E27FC236}">
                              <a16:creationId xmlns:a16="http://schemas.microsoft.com/office/drawing/2014/main" id="{29997B98-206A-CF27-2BFC-7293F5DB6E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42639" y="3577460"/>
                          <a:ext cx="2917825" cy="727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3CE48AD9-EF37-0A5B-BA04-96B375FC43A1}"/>
              </a:ext>
            </a:extLst>
          </p:cNvPr>
          <p:cNvGrpSpPr/>
          <p:nvPr/>
        </p:nvGrpSpPr>
        <p:grpSpPr>
          <a:xfrm>
            <a:off x="4053199" y="5397908"/>
            <a:ext cx="3626564" cy="748974"/>
            <a:chOff x="4038600" y="3566562"/>
            <a:chExt cx="3626564" cy="748974"/>
          </a:xfrm>
        </p:grpSpPr>
        <p:sp>
          <p:nvSpPr>
            <p:cNvPr id="29" name="Ορθογώνιο: Στρογγύλεμα γωνιών 28">
              <a:extLst>
                <a:ext uri="{FF2B5EF4-FFF2-40B4-BE49-F238E27FC236}">
                  <a16:creationId xmlns:a16="http://schemas.microsoft.com/office/drawing/2014/main" id="{112E23A9-20F9-BD77-87CF-C5897791D73D}"/>
                </a:ext>
              </a:extLst>
            </p:cNvPr>
            <p:cNvSpPr/>
            <p:nvPr/>
          </p:nvSpPr>
          <p:spPr>
            <a:xfrm>
              <a:off x="40386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0" name="Αντικείμενο 29">
              <a:extLst>
                <a:ext uri="{FF2B5EF4-FFF2-40B4-BE49-F238E27FC236}">
                  <a16:creationId xmlns:a16="http://schemas.microsoft.com/office/drawing/2014/main" id="{973B1469-7679-DF9C-A082-C11D82DCF5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4517772"/>
                </p:ext>
              </p:extLst>
            </p:nvPr>
          </p:nvGraphicFramePr>
          <p:xfrm>
            <a:off x="4693926" y="3598098"/>
            <a:ext cx="2722563" cy="687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4" imgW="2529486" imgH="645324" progId="ChemDraw.Document.6.0">
                    <p:embed/>
                  </p:oleObj>
                </mc:Choice>
                <mc:Fallback>
                  <p:oleObj name="CS ChemDraw Drawing" r:id="rId14" imgW="2529486" imgH="645324" progId="ChemDraw.Document.6.0">
                    <p:embed/>
                    <p:pic>
                      <p:nvPicPr>
                        <p:cNvPr id="19" name="Αντικείμενο 18">
                          <a:extLst>
                            <a:ext uri="{FF2B5EF4-FFF2-40B4-BE49-F238E27FC236}">
                              <a16:creationId xmlns:a16="http://schemas.microsoft.com/office/drawing/2014/main" id="{3C58168A-6E28-D7D1-8F1A-2374102D2F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4693926" y="3598098"/>
                          <a:ext cx="2722563" cy="6873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3A1C08AA-6F16-629E-A59C-5C4149F38F47}"/>
              </a:ext>
            </a:extLst>
          </p:cNvPr>
          <p:cNvGrpSpPr/>
          <p:nvPr/>
        </p:nvGrpSpPr>
        <p:grpSpPr>
          <a:xfrm>
            <a:off x="7837799" y="5399281"/>
            <a:ext cx="3626564" cy="752856"/>
            <a:chOff x="7823200" y="3567935"/>
            <a:chExt cx="3626564" cy="752856"/>
          </a:xfrm>
        </p:grpSpPr>
        <p:sp>
          <p:nvSpPr>
            <p:cNvPr id="32" name="Ορθογώνιο: Στρογγύλεμα γωνιών 31">
              <a:extLst>
                <a:ext uri="{FF2B5EF4-FFF2-40B4-BE49-F238E27FC236}">
                  <a16:creationId xmlns:a16="http://schemas.microsoft.com/office/drawing/2014/main" id="{829B8717-7522-8FCD-1B50-269891E9B34F}"/>
                </a:ext>
              </a:extLst>
            </p:cNvPr>
            <p:cNvSpPr/>
            <p:nvPr/>
          </p:nvSpPr>
          <p:spPr>
            <a:xfrm>
              <a:off x="7823200" y="3571817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3" name="Αντικείμενο 32">
              <a:extLst>
                <a:ext uri="{FF2B5EF4-FFF2-40B4-BE49-F238E27FC236}">
                  <a16:creationId xmlns:a16="http://schemas.microsoft.com/office/drawing/2014/main" id="{E2BF6138-659B-599A-ABC6-D1F587EB9E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44335532"/>
                </p:ext>
              </p:extLst>
            </p:nvPr>
          </p:nvGraphicFramePr>
          <p:xfrm>
            <a:off x="8319776" y="3567935"/>
            <a:ext cx="272256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6" imgW="2529486" imgH="645324" progId="ChemDraw.Document.6.0">
                    <p:embed/>
                  </p:oleObj>
                </mc:Choice>
                <mc:Fallback>
                  <p:oleObj name="CS ChemDraw Drawing" r:id="rId16" imgW="2529486" imgH="645324" progId="ChemDraw.Document.6.0">
                    <p:embed/>
                    <p:pic>
                      <p:nvPicPr>
                        <p:cNvPr id="22" name="Αντικείμενο 21">
                          <a:extLst>
                            <a:ext uri="{FF2B5EF4-FFF2-40B4-BE49-F238E27FC236}">
                              <a16:creationId xmlns:a16="http://schemas.microsoft.com/office/drawing/2014/main" id="{B8006AEB-6525-A864-BF61-C54366B41B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319776" y="3567935"/>
                          <a:ext cx="2722563" cy="685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114E5AAD-6430-9172-6DAE-DCE87CBDEE39}"/>
              </a:ext>
            </a:extLst>
          </p:cNvPr>
          <p:cNvGrpSpPr/>
          <p:nvPr/>
        </p:nvGrpSpPr>
        <p:grpSpPr>
          <a:xfrm>
            <a:off x="7837799" y="4455232"/>
            <a:ext cx="3626564" cy="748974"/>
            <a:chOff x="7837799" y="4455232"/>
            <a:chExt cx="3626564" cy="748974"/>
          </a:xfrm>
        </p:grpSpPr>
        <p:sp>
          <p:nvSpPr>
            <p:cNvPr id="21" name="Ορθογώνιο: Στρογγύλεμα γωνιών 20">
              <a:extLst>
                <a:ext uri="{FF2B5EF4-FFF2-40B4-BE49-F238E27FC236}">
                  <a16:creationId xmlns:a16="http://schemas.microsoft.com/office/drawing/2014/main" id="{C78EA803-E104-B7EA-C6AE-FDE163D29D14}"/>
                </a:ext>
              </a:extLst>
            </p:cNvPr>
            <p:cNvSpPr/>
            <p:nvPr/>
          </p:nvSpPr>
          <p:spPr>
            <a:xfrm>
              <a:off x="7837799" y="445523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4" name="Αντικείμενο 33">
              <a:extLst>
                <a:ext uri="{FF2B5EF4-FFF2-40B4-BE49-F238E27FC236}">
                  <a16:creationId xmlns:a16="http://schemas.microsoft.com/office/drawing/2014/main" id="{B88241C5-2119-6C40-EFE4-DCCF3A6D19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2614831"/>
                </p:ext>
              </p:extLst>
            </p:nvPr>
          </p:nvGraphicFramePr>
          <p:xfrm>
            <a:off x="8610477" y="4497388"/>
            <a:ext cx="20875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8" imgW="1938847" imgH="645324" progId="ChemDraw.Document.6.0">
                    <p:embed/>
                  </p:oleObj>
                </mc:Choice>
                <mc:Fallback>
                  <p:oleObj name="CS ChemDraw Drawing" r:id="rId18" imgW="1938847" imgH="645324" progId="ChemDraw.Document.6.0">
                    <p:embed/>
                    <p:pic>
                      <p:nvPicPr>
                        <p:cNvPr id="19" name="Αντικείμενο 18">
                          <a:extLst>
                            <a:ext uri="{FF2B5EF4-FFF2-40B4-BE49-F238E27FC236}">
                              <a16:creationId xmlns:a16="http://schemas.microsoft.com/office/drawing/2014/main" id="{3C58168A-6E28-D7D1-8F1A-2374102D2F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610477" y="4497388"/>
                          <a:ext cx="2087563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936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1.</a:t>
            </a:r>
            <a:r>
              <a:rPr lang="el-GR" sz="2000" b="1" dirty="0"/>
              <a:t>3</a:t>
            </a:r>
            <a:r>
              <a:rPr lang="en-US" sz="2000" b="1" dirty="0"/>
              <a:t> </a:t>
            </a:r>
            <a:r>
              <a:rPr lang="el-GR" sz="2000" b="1" dirty="0"/>
              <a:t>Ονοματολογία υδρογονανθράκων. </a:t>
            </a:r>
          </a:p>
          <a:p>
            <a:pPr marL="0" indent="0" algn="ctr">
              <a:buNone/>
            </a:pP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…2) Την αριθμούμε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highlight>
                  <a:srgbClr val="FFFF00"/>
                </a:highlight>
              </a:rPr>
              <a:t>2) </a:t>
            </a:r>
            <a:r>
              <a:rPr lang="el-GR" sz="2000" dirty="0">
                <a:highlight>
                  <a:srgbClr val="FFFF00"/>
                </a:highlight>
              </a:rPr>
              <a:t>Πως αριθμείται η κύρια ανθρακική αλυσίδα;</a:t>
            </a:r>
          </a:p>
          <a:p>
            <a:pPr marL="0" lvl="0" indent="0">
              <a:buNone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α. Η αρίθμηση ξεκινάει από το άκρο της αλυσίδας που είναι πιο κοντά στη χαρακτηριστική ομάδα</a:t>
            </a:r>
          </a:p>
          <a:p>
            <a:pPr marL="0" lvl="0" indent="0">
              <a:buNone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β. Η αρίθμηση ξεκινάει από το άκρο της αλυσίδας που είναι πιο κοντά στον πολλαπλό δεσμό</a:t>
            </a:r>
          </a:p>
          <a:p>
            <a:pPr marL="0" lvl="0" indent="0">
              <a:buNone/>
            </a:pPr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γ. Η αρίθμηση ξεκινάει από το άκρο της αλυσίδας που είναι πιο κοντά στη διακλάδωση</a:t>
            </a: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κανόνες εφαρμόζονται με τη σειρά που είναι γραμμένοι.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Ένωση         		ΚΥΡΙΑ ανθρακική αλυσίδα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διακλάδωση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FE80DD8F-9ACC-3C67-BE9E-57BF9F2BF852}"/>
              </a:ext>
            </a:extLst>
          </p:cNvPr>
          <p:cNvGrpSpPr/>
          <p:nvPr/>
        </p:nvGrpSpPr>
        <p:grpSpPr>
          <a:xfrm>
            <a:off x="268599" y="3566562"/>
            <a:ext cx="3626564" cy="748974"/>
            <a:chOff x="254000" y="3566562"/>
            <a:chExt cx="3626564" cy="748974"/>
          </a:xfrm>
        </p:grpSpPr>
        <p:sp>
          <p:nvSpPr>
            <p:cNvPr id="2" name="Ορθογώνιο: Στρογγύλεμα γωνιών 1">
              <a:extLst>
                <a:ext uri="{FF2B5EF4-FFF2-40B4-BE49-F238E27FC236}">
                  <a16:creationId xmlns:a16="http://schemas.microsoft.com/office/drawing/2014/main" id="{AE2F211F-8A1E-54C1-1F6B-07F3234793D8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8" name="Αντικείμενο 7">
              <a:extLst>
                <a:ext uri="{FF2B5EF4-FFF2-40B4-BE49-F238E27FC236}">
                  <a16:creationId xmlns:a16="http://schemas.microsoft.com/office/drawing/2014/main" id="{4EEE543E-B030-5681-BF0B-40519F691F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2235" y="3566562"/>
            <a:ext cx="2921789" cy="748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2712366" imgH="701001" progId="ChemDraw.Document.6.0">
                    <p:embed/>
                  </p:oleObj>
                </mc:Choice>
                <mc:Fallback>
                  <p:oleObj name="CS ChemDraw Drawing" r:id="rId2" imgW="2712366" imgH="701001" progId="ChemDraw.Document.6.0">
                    <p:embed/>
                    <p:pic>
                      <p:nvPicPr>
                        <p:cNvPr id="8" name="Αντικείμενο 7">
                          <a:extLst>
                            <a:ext uri="{FF2B5EF4-FFF2-40B4-BE49-F238E27FC236}">
                              <a16:creationId xmlns:a16="http://schemas.microsoft.com/office/drawing/2014/main" id="{4EEE543E-B030-5681-BF0B-40519F691F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42235" y="3566562"/>
                          <a:ext cx="2921789" cy="7489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BF23084C-89CD-3219-49CC-A0194A618405}"/>
              </a:ext>
            </a:extLst>
          </p:cNvPr>
          <p:cNvGrpSpPr/>
          <p:nvPr/>
        </p:nvGrpSpPr>
        <p:grpSpPr>
          <a:xfrm>
            <a:off x="4330657" y="3556624"/>
            <a:ext cx="3626564" cy="753678"/>
            <a:chOff x="7823200" y="3567113"/>
            <a:chExt cx="3626564" cy="753678"/>
          </a:xfrm>
        </p:grpSpPr>
        <p:sp>
          <p:nvSpPr>
            <p:cNvPr id="6" name="Ορθογώνιο: Στρογγύλεμα γωνιών 5">
              <a:extLst>
                <a:ext uri="{FF2B5EF4-FFF2-40B4-BE49-F238E27FC236}">
                  <a16:creationId xmlns:a16="http://schemas.microsoft.com/office/drawing/2014/main" id="{35BCE707-E698-CDA2-08E8-414D8CB091A0}"/>
                </a:ext>
              </a:extLst>
            </p:cNvPr>
            <p:cNvSpPr/>
            <p:nvPr/>
          </p:nvSpPr>
          <p:spPr>
            <a:xfrm>
              <a:off x="7823200" y="3571817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0" name="Αντικείμενο 9">
              <a:extLst>
                <a:ext uri="{FF2B5EF4-FFF2-40B4-BE49-F238E27FC236}">
                  <a16:creationId xmlns:a16="http://schemas.microsoft.com/office/drawing/2014/main" id="{DCA911A0-45DC-33ED-103E-94E0F237F8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20088" y="3567113"/>
            <a:ext cx="272256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2529486" imgH="645324" progId="ChemDraw.Document.6.0">
                    <p:embed/>
                  </p:oleObj>
                </mc:Choice>
                <mc:Fallback>
                  <p:oleObj name="CS ChemDraw Drawing" r:id="rId4" imgW="2529486" imgH="645324" progId="ChemDraw.Document.6.0">
                    <p:embed/>
                    <p:pic>
                      <p:nvPicPr>
                        <p:cNvPr id="10" name="Αντικείμενο 9">
                          <a:extLst>
                            <a:ext uri="{FF2B5EF4-FFF2-40B4-BE49-F238E27FC236}">
                              <a16:creationId xmlns:a16="http://schemas.microsoft.com/office/drawing/2014/main" id="{DCA911A0-45DC-33ED-103E-94E0F237F8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320088" y="3567113"/>
                          <a:ext cx="2722562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61C05048-3BED-18E4-77D5-731E0DBA5EB3}"/>
              </a:ext>
            </a:extLst>
          </p:cNvPr>
          <p:cNvGrpSpPr/>
          <p:nvPr/>
        </p:nvGrpSpPr>
        <p:grpSpPr>
          <a:xfrm>
            <a:off x="268599" y="4603412"/>
            <a:ext cx="3626564" cy="748974"/>
            <a:chOff x="254000" y="3566562"/>
            <a:chExt cx="3626564" cy="748974"/>
          </a:xfrm>
        </p:grpSpPr>
        <p:sp>
          <p:nvSpPr>
            <p:cNvPr id="15" name="Ορθογώνιο: Στρογγύλεμα γωνιών 14">
              <a:extLst>
                <a:ext uri="{FF2B5EF4-FFF2-40B4-BE49-F238E27FC236}">
                  <a16:creationId xmlns:a16="http://schemas.microsoft.com/office/drawing/2014/main" id="{D3B6261A-3FFA-8425-1C49-849240E254D6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6" name="Αντικείμενο 15">
              <a:extLst>
                <a:ext uri="{FF2B5EF4-FFF2-40B4-BE49-F238E27FC236}">
                  <a16:creationId xmlns:a16="http://schemas.microsoft.com/office/drawing/2014/main" id="{29997B98-206A-CF27-2BFC-7293F5DB6E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2001" y="3577460"/>
            <a:ext cx="2282825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2119600" imgH="681381" progId="ChemDraw.Document.6.0">
                    <p:embed/>
                  </p:oleObj>
                </mc:Choice>
                <mc:Fallback>
                  <p:oleObj name="CS ChemDraw Drawing" r:id="rId6" imgW="2119600" imgH="681381" progId="ChemDraw.Document.6.0">
                    <p:embed/>
                    <p:pic>
                      <p:nvPicPr>
                        <p:cNvPr id="16" name="Αντικείμενο 15">
                          <a:extLst>
                            <a:ext uri="{FF2B5EF4-FFF2-40B4-BE49-F238E27FC236}">
                              <a16:creationId xmlns:a16="http://schemas.microsoft.com/office/drawing/2014/main" id="{29997B98-206A-CF27-2BFC-7293F5DB6E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22001" y="3577460"/>
                          <a:ext cx="2282825" cy="7254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FBB107DC-5B5E-B92C-07D8-64BC1454698F}"/>
              </a:ext>
            </a:extLst>
          </p:cNvPr>
          <p:cNvGrpSpPr/>
          <p:nvPr/>
        </p:nvGrpSpPr>
        <p:grpSpPr>
          <a:xfrm>
            <a:off x="254000" y="5661141"/>
            <a:ext cx="3626564" cy="748974"/>
            <a:chOff x="254000" y="3566562"/>
            <a:chExt cx="3626564" cy="748974"/>
          </a:xfrm>
        </p:grpSpPr>
        <p:sp>
          <p:nvSpPr>
            <p:cNvPr id="26" name="Ορθογώνιο: Στρογγύλεμα γωνιών 25">
              <a:extLst>
                <a:ext uri="{FF2B5EF4-FFF2-40B4-BE49-F238E27FC236}">
                  <a16:creationId xmlns:a16="http://schemas.microsoft.com/office/drawing/2014/main" id="{DB788A04-C362-8586-9911-1E82BB599FED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27" name="Αντικείμενο 26">
              <a:extLst>
                <a:ext uri="{FF2B5EF4-FFF2-40B4-BE49-F238E27FC236}">
                  <a16:creationId xmlns:a16="http://schemas.microsoft.com/office/drawing/2014/main" id="{988859A0-9D5B-F014-C58D-4F32E8897B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2639" y="3577460"/>
            <a:ext cx="2917825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8" imgW="2710239" imgH="681381" progId="ChemDraw.Document.6.0">
                    <p:embed/>
                  </p:oleObj>
                </mc:Choice>
                <mc:Fallback>
                  <p:oleObj name="CS ChemDraw Drawing" r:id="rId8" imgW="2710239" imgH="681381" progId="ChemDraw.Document.6.0">
                    <p:embed/>
                    <p:pic>
                      <p:nvPicPr>
                        <p:cNvPr id="27" name="Αντικείμενο 26">
                          <a:extLst>
                            <a:ext uri="{FF2B5EF4-FFF2-40B4-BE49-F238E27FC236}">
                              <a16:creationId xmlns:a16="http://schemas.microsoft.com/office/drawing/2014/main" id="{988859A0-9D5B-F014-C58D-4F32E8897B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42639" y="3577460"/>
                          <a:ext cx="2917825" cy="727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3A1C08AA-6F16-629E-A59C-5C4149F38F47}"/>
              </a:ext>
            </a:extLst>
          </p:cNvPr>
          <p:cNvGrpSpPr/>
          <p:nvPr/>
        </p:nvGrpSpPr>
        <p:grpSpPr>
          <a:xfrm>
            <a:off x="4323358" y="5646258"/>
            <a:ext cx="3626564" cy="752856"/>
            <a:chOff x="7823200" y="3567935"/>
            <a:chExt cx="3626564" cy="752856"/>
          </a:xfrm>
        </p:grpSpPr>
        <p:sp>
          <p:nvSpPr>
            <p:cNvPr id="32" name="Ορθογώνιο: Στρογγύλεμα γωνιών 31">
              <a:extLst>
                <a:ext uri="{FF2B5EF4-FFF2-40B4-BE49-F238E27FC236}">
                  <a16:creationId xmlns:a16="http://schemas.microsoft.com/office/drawing/2014/main" id="{829B8717-7522-8FCD-1B50-269891E9B34F}"/>
                </a:ext>
              </a:extLst>
            </p:cNvPr>
            <p:cNvSpPr/>
            <p:nvPr/>
          </p:nvSpPr>
          <p:spPr>
            <a:xfrm>
              <a:off x="7823200" y="3571817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3" name="Αντικείμενο 32">
              <a:extLst>
                <a:ext uri="{FF2B5EF4-FFF2-40B4-BE49-F238E27FC236}">
                  <a16:creationId xmlns:a16="http://schemas.microsoft.com/office/drawing/2014/main" id="{E2BF6138-659B-599A-ABC6-D1F587EB9EA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6751530"/>
                </p:ext>
              </p:extLst>
            </p:nvPr>
          </p:nvGraphicFramePr>
          <p:xfrm>
            <a:off x="8319776" y="3567935"/>
            <a:ext cx="272256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0" imgW="2529486" imgH="645324" progId="ChemDraw.Document.6.0">
                    <p:embed/>
                  </p:oleObj>
                </mc:Choice>
                <mc:Fallback>
                  <p:oleObj name="CS ChemDraw Drawing" r:id="rId10" imgW="2529486" imgH="645324" progId="ChemDraw.Document.6.0">
                    <p:embed/>
                    <p:pic>
                      <p:nvPicPr>
                        <p:cNvPr id="33" name="Αντικείμενο 32">
                          <a:extLst>
                            <a:ext uri="{FF2B5EF4-FFF2-40B4-BE49-F238E27FC236}">
                              <a16:creationId xmlns:a16="http://schemas.microsoft.com/office/drawing/2014/main" id="{E2BF6138-659B-599A-ABC6-D1F587EB9E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319776" y="3567935"/>
                          <a:ext cx="2722563" cy="685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114E5AAD-6430-9172-6DAE-DCE87CBDEE39}"/>
              </a:ext>
            </a:extLst>
          </p:cNvPr>
          <p:cNvGrpSpPr/>
          <p:nvPr/>
        </p:nvGrpSpPr>
        <p:grpSpPr>
          <a:xfrm>
            <a:off x="4323358" y="4589486"/>
            <a:ext cx="3626564" cy="748974"/>
            <a:chOff x="7837799" y="4455232"/>
            <a:chExt cx="3626564" cy="748974"/>
          </a:xfrm>
        </p:grpSpPr>
        <p:sp>
          <p:nvSpPr>
            <p:cNvPr id="21" name="Ορθογώνιο: Στρογγύλεμα γωνιών 20">
              <a:extLst>
                <a:ext uri="{FF2B5EF4-FFF2-40B4-BE49-F238E27FC236}">
                  <a16:creationId xmlns:a16="http://schemas.microsoft.com/office/drawing/2014/main" id="{C78EA803-E104-B7EA-C6AE-FDE163D29D14}"/>
                </a:ext>
              </a:extLst>
            </p:cNvPr>
            <p:cNvSpPr/>
            <p:nvPr/>
          </p:nvSpPr>
          <p:spPr>
            <a:xfrm>
              <a:off x="7837799" y="445523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4" name="Αντικείμενο 33">
              <a:extLst>
                <a:ext uri="{FF2B5EF4-FFF2-40B4-BE49-F238E27FC236}">
                  <a16:creationId xmlns:a16="http://schemas.microsoft.com/office/drawing/2014/main" id="{B88241C5-2119-6C40-EFE4-DCCF3A6D19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8570829"/>
                </p:ext>
              </p:extLst>
            </p:nvPr>
          </p:nvGraphicFramePr>
          <p:xfrm>
            <a:off x="8610477" y="4497388"/>
            <a:ext cx="20875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2" imgW="1938847" imgH="645324" progId="ChemDraw.Document.6.0">
                    <p:embed/>
                  </p:oleObj>
                </mc:Choice>
                <mc:Fallback>
                  <p:oleObj name="CS ChemDraw Drawing" r:id="rId12" imgW="1938847" imgH="645324" progId="ChemDraw.Document.6.0">
                    <p:embed/>
                    <p:pic>
                      <p:nvPicPr>
                        <p:cNvPr id="34" name="Αντικείμενο 33">
                          <a:extLst>
                            <a:ext uri="{FF2B5EF4-FFF2-40B4-BE49-F238E27FC236}">
                              <a16:creationId xmlns:a16="http://schemas.microsoft.com/office/drawing/2014/main" id="{B88241C5-2119-6C40-EFE4-DCCF3A6D19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610477" y="4497388"/>
                          <a:ext cx="2087563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EC0A2A-FC3C-D182-D234-1AE0A20652A9}"/>
              </a:ext>
            </a:extLst>
          </p:cNvPr>
          <p:cNvSpPr txBox="1"/>
          <p:nvPr/>
        </p:nvSpPr>
        <p:spPr>
          <a:xfrm>
            <a:off x="4737690" y="3240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B408CE-2EA9-2BDD-A0CC-578734EFCEC8}"/>
              </a:ext>
            </a:extLst>
          </p:cNvPr>
          <p:cNvSpPr txBox="1"/>
          <p:nvPr/>
        </p:nvSpPr>
        <p:spPr>
          <a:xfrm>
            <a:off x="5407966" y="3231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8B9839-59D0-EAE3-0214-3C7375B8EEA3}"/>
              </a:ext>
            </a:extLst>
          </p:cNvPr>
          <p:cNvSpPr txBox="1"/>
          <p:nvPr/>
        </p:nvSpPr>
        <p:spPr>
          <a:xfrm>
            <a:off x="6037983" y="3238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89511D-2686-B3BF-DD81-D7234FB24C22}"/>
              </a:ext>
            </a:extLst>
          </p:cNvPr>
          <p:cNvSpPr txBox="1"/>
          <p:nvPr/>
        </p:nvSpPr>
        <p:spPr>
          <a:xfrm>
            <a:off x="6660417" y="3222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0E5F9D-FA40-E322-04D8-36D210298C93}"/>
              </a:ext>
            </a:extLst>
          </p:cNvPr>
          <p:cNvSpPr txBox="1"/>
          <p:nvPr/>
        </p:nvSpPr>
        <p:spPr>
          <a:xfrm>
            <a:off x="7273830" y="3240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445ED9-BC04-EDDA-9E6F-1D347B2AB7A5}"/>
              </a:ext>
            </a:extLst>
          </p:cNvPr>
          <p:cNvSpPr txBox="1"/>
          <p:nvPr/>
        </p:nvSpPr>
        <p:spPr>
          <a:xfrm>
            <a:off x="6881913" y="4302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BAA1FD-4CAD-86B7-8065-138D0219E248}"/>
              </a:ext>
            </a:extLst>
          </p:cNvPr>
          <p:cNvSpPr txBox="1"/>
          <p:nvPr/>
        </p:nvSpPr>
        <p:spPr>
          <a:xfrm>
            <a:off x="6303276" y="43090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1A5956-EF5D-DE28-9386-8682DB6277E4}"/>
              </a:ext>
            </a:extLst>
          </p:cNvPr>
          <p:cNvSpPr txBox="1"/>
          <p:nvPr/>
        </p:nvSpPr>
        <p:spPr>
          <a:xfrm>
            <a:off x="5644078" y="4316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6C1483-0B2A-B189-4203-FACC4CB417B4}"/>
              </a:ext>
            </a:extLst>
          </p:cNvPr>
          <p:cNvSpPr txBox="1"/>
          <p:nvPr/>
        </p:nvSpPr>
        <p:spPr>
          <a:xfrm>
            <a:off x="5012793" y="4329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6822B9-98C2-F5F0-BDAA-6644F8A99701}"/>
              </a:ext>
            </a:extLst>
          </p:cNvPr>
          <p:cNvSpPr txBox="1"/>
          <p:nvPr/>
        </p:nvSpPr>
        <p:spPr>
          <a:xfrm>
            <a:off x="4827545" y="50531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38956D-9760-7DD8-BCD1-A3B6F37F39C0}"/>
              </a:ext>
            </a:extLst>
          </p:cNvPr>
          <p:cNvSpPr txBox="1"/>
          <p:nvPr/>
        </p:nvSpPr>
        <p:spPr>
          <a:xfrm>
            <a:off x="5887140" y="5852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EA1B33-219C-04E5-F34A-ED69F97A8416}"/>
              </a:ext>
            </a:extLst>
          </p:cNvPr>
          <p:cNvSpPr txBox="1"/>
          <p:nvPr/>
        </p:nvSpPr>
        <p:spPr>
          <a:xfrm>
            <a:off x="5202694" y="6044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A83E9F-F9D1-D27D-955B-0B91A0FA305D}"/>
              </a:ext>
            </a:extLst>
          </p:cNvPr>
          <p:cNvSpPr txBox="1"/>
          <p:nvPr/>
        </p:nvSpPr>
        <p:spPr>
          <a:xfrm>
            <a:off x="5381976" y="5353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93301-41AE-36EA-D7B7-C4858A0E442A}"/>
              </a:ext>
            </a:extLst>
          </p:cNvPr>
          <p:cNvSpPr txBox="1"/>
          <p:nvPr/>
        </p:nvSpPr>
        <p:spPr>
          <a:xfrm>
            <a:off x="5993096" y="5330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130BA8-710B-4476-E143-53B4EBE46CAC}"/>
              </a:ext>
            </a:extLst>
          </p:cNvPr>
          <p:cNvSpPr txBox="1"/>
          <p:nvPr/>
        </p:nvSpPr>
        <p:spPr>
          <a:xfrm>
            <a:off x="6640515" y="5337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CA41C9-C6BD-A435-27E9-18493C18BAFF}"/>
              </a:ext>
            </a:extLst>
          </p:cNvPr>
          <p:cNvSpPr txBox="1"/>
          <p:nvPr/>
        </p:nvSpPr>
        <p:spPr>
          <a:xfrm>
            <a:off x="5736297" y="50394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E1524E-1CAB-69C2-6CB8-71B0399DBE65}"/>
              </a:ext>
            </a:extLst>
          </p:cNvPr>
          <p:cNvSpPr txBox="1"/>
          <p:nvPr/>
        </p:nvSpPr>
        <p:spPr>
          <a:xfrm>
            <a:off x="7244685" y="533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675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1.</a:t>
            </a:r>
            <a:r>
              <a:rPr lang="el-GR" sz="2000" b="1" dirty="0"/>
              <a:t>3</a:t>
            </a:r>
            <a:r>
              <a:rPr lang="en-US" sz="2000" b="1" dirty="0"/>
              <a:t> </a:t>
            </a:r>
            <a:r>
              <a:rPr lang="el-GR" sz="2000" b="1" dirty="0"/>
              <a:t>Ονοματολογία υδρογονανθράκων. </a:t>
            </a:r>
          </a:p>
          <a:p>
            <a:pPr marL="0" indent="0" algn="ctr">
              <a:buNone/>
            </a:pP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l-GR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Την ονομάζουμε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l-GR" sz="2000" dirty="0">
                <a:highlight>
                  <a:srgbClr val="FFFF00"/>
                </a:highlight>
              </a:rPr>
              <a:t>3</a:t>
            </a:r>
            <a:r>
              <a:rPr lang="en-US" sz="2000" dirty="0">
                <a:highlight>
                  <a:srgbClr val="FFFF00"/>
                </a:highlight>
              </a:rPr>
              <a:t>) </a:t>
            </a:r>
            <a:r>
              <a:rPr lang="el-GR" sz="2000" dirty="0">
                <a:highlight>
                  <a:srgbClr val="FFFF00"/>
                </a:highlight>
              </a:rPr>
              <a:t>Πως ονομάζεται η κύρια ανθρακική αλυσίδα;</a:t>
            </a:r>
          </a:p>
          <a:p>
            <a:pPr marL="0" lvl="0" indent="0">
              <a:buNone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την ονομασία της κύριας ανθρακικής αλυσίδας, απαντάμε σε δύο διαδοχικές ερωτήσεις: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Πόσοι άνθρακες την αποτελούν. Αν είναι 1 γράφουμε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μεθ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αν είναι 2: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αιθ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3: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προπ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4: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βουτ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5: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πέντ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κ.ο.κ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τι δεσμούς είναι συνδεδεμένοι. Αν είναι με απλούς γράφουμε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αν υπάρχει ένας διπλός: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εν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τριπλός: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ιν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Ένωση       		ΚΥΡΙΑ ανθρακική αλυσίδα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διακλάδωση		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ΟΝΟΜΑ: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FE80DD8F-9ACC-3C67-BE9E-57BF9F2BF852}"/>
              </a:ext>
            </a:extLst>
          </p:cNvPr>
          <p:cNvGrpSpPr/>
          <p:nvPr/>
        </p:nvGrpSpPr>
        <p:grpSpPr>
          <a:xfrm>
            <a:off x="268599" y="3566562"/>
            <a:ext cx="3626564" cy="748974"/>
            <a:chOff x="254000" y="3566562"/>
            <a:chExt cx="3626564" cy="748974"/>
          </a:xfrm>
        </p:grpSpPr>
        <p:sp>
          <p:nvSpPr>
            <p:cNvPr id="2" name="Ορθογώνιο: Στρογγύλεμα γωνιών 1">
              <a:extLst>
                <a:ext uri="{FF2B5EF4-FFF2-40B4-BE49-F238E27FC236}">
                  <a16:creationId xmlns:a16="http://schemas.microsoft.com/office/drawing/2014/main" id="{AE2F211F-8A1E-54C1-1F6B-07F3234793D8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8" name="Αντικείμενο 7">
              <a:extLst>
                <a:ext uri="{FF2B5EF4-FFF2-40B4-BE49-F238E27FC236}">
                  <a16:creationId xmlns:a16="http://schemas.microsoft.com/office/drawing/2014/main" id="{4EEE543E-B030-5681-BF0B-40519F691F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2235" y="3566562"/>
            <a:ext cx="2921789" cy="748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2712366" imgH="701001" progId="ChemDraw.Document.6.0">
                    <p:embed/>
                  </p:oleObj>
                </mc:Choice>
                <mc:Fallback>
                  <p:oleObj name="CS ChemDraw Drawing" r:id="rId2" imgW="2712366" imgH="701001" progId="ChemDraw.Document.6.0">
                    <p:embed/>
                    <p:pic>
                      <p:nvPicPr>
                        <p:cNvPr id="8" name="Αντικείμενο 7">
                          <a:extLst>
                            <a:ext uri="{FF2B5EF4-FFF2-40B4-BE49-F238E27FC236}">
                              <a16:creationId xmlns:a16="http://schemas.microsoft.com/office/drawing/2014/main" id="{4EEE543E-B030-5681-BF0B-40519F691F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42235" y="3566562"/>
                          <a:ext cx="2921789" cy="7489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BF23084C-89CD-3219-49CC-A0194A618405}"/>
              </a:ext>
            </a:extLst>
          </p:cNvPr>
          <p:cNvGrpSpPr/>
          <p:nvPr/>
        </p:nvGrpSpPr>
        <p:grpSpPr>
          <a:xfrm>
            <a:off x="4330657" y="3556624"/>
            <a:ext cx="3626564" cy="753678"/>
            <a:chOff x="7823200" y="3567113"/>
            <a:chExt cx="3626564" cy="753678"/>
          </a:xfrm>
        </p:grpSpPr>
        <p:sp>
          <p:nvSpPr>
            <p:cNvPr id="6" name="Ορθογώνιο: Στρογγύλεμα γωνιών 5">
              <a:extLst>
                <a:ext uri="{FF2B5EF4-FFF2-40B4-BE49-F238E27FC236}">
                  <a16:creationId xmlns:a16="http://schemas.microsoft.com/office/drawing/2014/main" id="{35BCE707-E698-CDA2-08E8-414D8CB091A0}"/>
                </a:ext>
              </a:extLst>
            </p:cNvPr>
            <p:cNvSpPr/>
            <p:nvPr/>
          </p:nvSpPr>
          <p:spPr>
            <a:xfrm>
              <a:off x="7823200" y="3571817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0" name="Αντικείμενο 9">
              <a:extLst>
                <a:ext uri="{FF2B5EF4-FFF2-40B4-BE49-F238E27FC236}">
                  <a16:creationId xmlns:a16="http://schemas.microsoft.com/office/drawing/2014/main" id="{DCA911A0-45DC-33ED-103E-94E0F237F8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20088" y="3567113"/>
            <a:ext cx="272256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2529486" imgH="645324" progId="ChemDraw.Document.6.0">
                    <p:embed/>
                  </p:oleObj>
                </mc:Choice>
                <mc:Fallback>
                  <p:oleObj name="CS ChemDraw Drawing" r:id="rId4" imgW="2529486" imgH="645324" progId="ChemDraw.Document.6.0">
                    <p:embed/>
                    <p:pic>
                      <p:nvPicPr>
                        <p:cNvPr id="10" name="Αντικείμενο 9">
                          <a:extLst>
                            <a:ext uri="{FF2B5EF4-FFF2-40B4-BE49-F238E27FC236}">
                              <a16:creationId xmlns:a16="http://schemas.microsoft.com/office/drawing/2014/main" id="{DCA911A0-45DC-33ED-103E-94E0F237F8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320088" y="3567113"/>
                          <a:ext cx="2722562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61C05048-3BED-18E4-77D5-731E0DBA5EB3}"/>
              </a:ext>
            </a:extLst>
          </p:cNvPr>
          <p:cNvGrpSpPr/>
          <p:nvPr/>
        </p:nvGrpSpPr>
        <p:grpSpPr>
          <a:xfrm>
            <a:off x="268599" y="4603412"/>
            <a:ext cx="3626564" cy="748974"/>
            <a:chOff x="254000" y="3566562"/>
            <a:chExt cx="3626564" cy="748974"/>
          </a:xfrm>
        </p:grpSpPr>
        <p:sp>
          <p:nvSpPr>
            <p:cNvPr id="15" name="Ορθογώνιο: Στρογγύλεμα γωνιών 14">
              <a:extLst>
                <a:ext uri="{FF2B5EF4-FFF2-40B4-BE49-F238E27FC236}">
                  <a16:creationId xmlns:a16="http://schemas.microsoft.com/office/drawing/2014/main" id="{D3B6261A-3FFA-8425-1C49-849240E254D6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6" name="Αντικείμενο 15">
              <a:extLst>
                <a:ext uri="{FF2B5EF4-FFF2-40B4-BE49-F238E27FC236}">
                  <a16:creationId xmlns:a16="http://schemas.microsoft.com/office/drawing/2014/main" id="{29997B98-206A-CF27-2BFC-7293F5DB6E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2001" y="3577460"/>
            <a:ext cx="2282825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2119600" imgH="681381" progId="ChemDraw.Document.6.0">
                    <p:embed/>
                  </p:oleObj>
                </mc:Choice>
                <mc:Fallback>
                  <p:oleObj name="CS ChemDraw Drawing" r:id="rId6" imgW="2119600" imgH="681381" progId="ChemDraw.Document.6.0">
                    <p:embed/>
                    <p:pic>
                      <p:nvPicPr>
                        <p:cNvPr id="16" name="Αντικείμενο 15">
                          <a:extLst>
                            <a:ext uri="{FF2B5EF4-FFF2-40B4-BE49-F238E27FC236}">
                              <a16:creationId xmlns:a16="http://schemas.microsoft.com/office/drawing/2014/main" id="{29997B98-206A-CF27-2BFC-7293F5DB6E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22001" y="3577460"/>
                          <a:ext cx="2282825" cy="7254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FBB107DC-5B5E-B92C-07D8-64BC1454698F}"/>
              </a:ext>
            </a:extLst>
          </p:cNvPr>
          <p:cNvGrpSpPr/>
          <p:nvPr/>
        </p:nvGrpSpPr>
        <p:grpSpPr>
          <a:xfrm>
            <a:off x="254000" y="5661141"/>
            <a:ext cx="3626564" cy="748974"/>
            <a:chOff x="254000" y="3566562"/>
            <a:chExt cx="3626564" cy="748974"/>
          </a:xfrm>
        </p:grpSpPr>
        <p:sp>
          <p:nvSpPr>
            <p:cNvPr id="26" name="Ορθογώνιο: Στρογγύλεμα γωνιών 25">
              <a:extLst>
                <a:ext uri="{FF2B5EF4-FFF2-40B4-BE49-F238E27FC236}">
                  <a16:creationId xmlns:a16="http://schemas.microsoft.com/office/drawing/2014/main" id="{DB788A04-C362-8586-9911-1E82BB599FED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27" name="Αντικείμενο 26">
              <a:extLst>
                <a:ext uri="{FF2B5EF4-FFF2-40B4-BE49-F238E27FC236}">
                  <a16:creationId xmlns:a16="http://schemas.microsoft.com/office/drawing/2014/main" id="{988859A0-9D5B-F014-C58D-4F32E8897B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2639" y="3577460"/>
            <a:ext cx="2917825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8" imgW="2710239" imgH="681381" progId="ChemDraw.Document.6.0">
                    <p:embed/>
                  </p:oleObj>
                </mc:Choice>
                <mc:Fallback>
                  <p:oleObj name="CS ChemDraw Drawing" r:id="rId8" imgW="2710239" imgH="681381" progId="ChemDraw.Document.6.0">
                    <p:embed/>
                    <p:pic>
                      <p:nvPicPr>
                        <p:cNvPr id="27" name="Αντικείμενο 26">
                          <a:extLst>
                            <a:ext uri="{FF2B5EF4-FFF2-40B4-BE49-F238E27FC236}">
                              <a16:creationId xmlns:a16="http://schemas.microsoft.com/office/drawing/2014/main" id="{988859A0-9D5B-F014-C58D-4F32E8897B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42639" y="3577460"/>
                          <a:ext cx="2917825" cy="727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3A1C08AA-6F16-629E-A59C-5C4149F38F47}"/>
              </a:ext>
            </a:extLst>
          </p:cNvPr>
          <p:cNvGrpSpPr/>
          <p:nvPr/>
        </p:nvGrpSpPr>
        <p:grpSpPr>
          <a:xfrm>
            <a:off x="4323358" y="5646258"/>
            <a:ext cx="3626564" cy="752856"/>
            <a:chOff x="7823200" y="3567935"/>
            <a:chExt cx="3626564" cy="752856"/>
          </a:xfrm>
        </p:grpSpPr>
        <p:sp>
          <p:nvSpPr>
            <p:cNvPr id="32" name="Ορθογώνιο: Στρογγύλεμα γωνιών 31">
              <a:extLst>
                <a:ext uri="{FF2B5EF4-FFF2-40B4-BE49-F238E27FC236}">
                  <a16:creationId xmlns:a16="http://schemas.microsoft.com/office/drawing/2014/main" id="{829B8717-7522-8FCD-1B50-269891E9B34F}"/>
                </a:ext>
              </a:extLst>
            </p:cNvPr>
            <p:cNvSpPr/>
            <p:nvPr/>
          </p:nvSpPr>
          <p:spPr>
            <a:xfrm>
              <a:off x="7823200" y="3571817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3" name="Αντικείμενο 32">
              <a:extLst>
                <a:ext uri="{FF2B5EF4-FFF2-40B4-BE49-F238E27FC236}">
                  <a16:creationId xmlns:a16="http://schemas.microsoft.com/office/drawing/2014/main" id="{E2BF6138-659B-599A-ABC6-D1F587EB9E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19776" y="3567935"/>
            <a:ext cx="272256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0" imgW="2529486" imgH="645324" progId="ChemDraw.Document.6.0">
                    <p:embed/>
                  </p:oleObj>
                </mc:Choice>
                <mc:Fallback>
                  <p:oleObj name="CS ChemDraw Drawing" r:id="rId10" imgW="2529486" imgH="645324" progId="ChemDraw.Document.6.0">
                    <p:embed/>
                    <p:pic>
                      <p:nvPicPr>
                        <p:cNvPr id="33" name="Αντικείμενο 32">
                          <a:extLst>
                            <a:ext uri="{FF2B5EF4-FFF2-40B4-BE49-F238E27FC236}">
                              <a16:creationId xmlns:a16="http://schemas.microsoft.com/office/drawing/2014/main" id="{E2BF6138-659B-599A-ABC6-D1F587EB9E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319776" y="3567935"/>
                          <a:ext cx="2722563" cy="685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114E5AAD-6430-9172-6DAE-DCE87CBDEE39}"/>
              </a:ext>
            </a:extLst>
          </p:cNvPr>
          <p:cNvGrpSpPr/>
          <p:nvPr/>
        </p:nvGrpSpPr>
        <p:grpSpPr>
          <a:xfrm>
            <a:off x="4323358" y="4589486"/>
            <a:ext cx="3626564" cy="748974"/>
            <a:chOff x="7837799" y="4455232"/>
            <a:chExt cx="3626564" cy="748974"/>
          </a:xfrm>
        </p:grpSpPr>
        <p:sp>
          <p:nvSpPr>
            <p:cNvPr id="21" name="Ορθογώνιο: Στρογγύλεμα γωνιών 20">
              <a:extLst>
                <a:ext uri="{FF2B5EF4-FFF2-40B4-BE49-F238E27FC236}">
                  <a16:creationId xmlns:a16="http://schemas.microsoft.com/office/drawing/2014/main" id="{C78EA803-E104-B7EA-C6AE-FDE163D29D14}"/>
                </a:ext>
              </a:extLst>
            </p:cNvPr>
            <p:cNvSpPr/>
            <p:nvPr/>
          </p:nvSpPr>
          <p:spPr>
            <a:xfrm>
              <a:off x="7837799" y="445523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4" name="Αντικείμενο 33">
              <a:extLst>
                <a:ext uri="{FF2B5EF4-FFF2-40B4-BE49-F238E27FC236}">
                  <a16:creationId xmlns:a16="http://schemas.microsoft.com/office/drawing/2014/main" id="{B88241C5-2119-6C40-EFE4-DCCF3A6D19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10477" y="4497388"/>
            <a:ext cx="20875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2" imgW="1938847" imgH="645324" progId="ChemDraw.Document.6.0">
                    <p:embed/>
                  </p:oleObj>
                </mc:Choice>
                <mc:Fallback>
                  <p:oleObj name="CS ChemDraw Drawing" r:id="rId12" imgW="1938847" imgH="645324" progId="ChemDraw.Document.6.0">
                    <p:embed/>
                    <p:pic>
                      <p:nvPicPr>
                        <p:cNvPr id="34" name="Αντικείμενο 33">
                          <a:extLst>
                            <a:ext uri="{FF2B5EF4-FFF2-40B4-BE49-F238E27FC236}">
                              <a16:creationId xmlns:a16="http://schemas.microsoft.com/office/drawing/2014/main" id="{B88241C5-2119-6C40-EFE4-DCCF3A6D19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610477" y="4497388"/>
                          <a:ext cx="2087563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EC0A2A-FC3C-D182-D234-1AE0A20652A9}"/>
              </a:ext>
            </a:extLst>
          </p:cNvPr>
          <p:cNvSpPr txBox="1"/>
          <p:nvPr/>
        </p:nvSpPr>
        <p:spPr>
          <a:xfrm>
            <a:off x="4737690" y="3240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B408CE-2EA9-2BDD-A0CC-578734EFCEC8}"/>
              </a:ext>
            </a:extLst>
          </p:cNvPr>
          <p:cNvSpPr txBox="1"/>
          <p:nvPr/>
        </p:nvSpPr>
        <p:spPr>
          <a:xfrm>
            <a:off x="5407966" y="3231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8B9839-59D0-EAE3-0214-3C7375B8EEA3}"/>
              </a:ext>
            </a:extLst>
          </p:cNvPr>
          <p:cNvSpPr txBox="1"/>
          <p:nvPr/>
        </p:nvSpPr>
        <p:spPr>
          <a:xfrm>
            <a:off x="6037983" y="3238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89511D-2686-B3BF-DD81-D7234FB24C22}"/>
              </a:ext>
            </a:extLst>
          </p:cNvPr>
          <p:cNvSpPr txBox="1"/>
          <p:nvPr/>
        </p:nvSpPr>
        <p:spPr>
          <a:xfrm>
            <a:off x="6660417" y="3222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0E5F9D-FA40-E322-04D8-36D210298C93}"/>
              </a:ext>
            </a:extLst>
          </p:cNvPr>
          <p:cNvSpPr txBox="1"/>
          <p:nvPr/>
        </p:nvSpPr>
        <p:spPr>
          <a:xfrm>
            <a:off x="7273830" y="3240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445ED9-BC04-EDDA-9E6F-1D347B2AB7A5}"/>
              </a:ext>
            </a:extLst>
          </p:cNvPr>
          <p:cNvSpPr txBox="1"/>
          <p:nvPr/>
        </p:nvSpPr>
        <p:spPr>
          <a:xfrm>
            <a:off x="6881913" y="4302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BAA1FD-4CAD-86B7-8065-138D0219E248}"/>
              </a:ext>
            </a:extLst>
          </p:cNvPr>
          <p:cNvSpPr txBox="1"/>
          <p:nvPr/>
        </p:nvSpPr>
        <p:spPr>
          <a:xfrm>
            <a:off x="6303276" y="43090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1A5956-EF5D-DE28-9386-8682DB6277E4}"/>
              </a:ext>
            </a:extLst>
          </p:cNvPr>
          <p:cNvSpPr txBox="1"/>
          <p:nvPr/>
        </p:nvSpPr>
        <p:spPr>
          <a:xfrm>
            <a:off x="5644078" y="4316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6C1483-0B2A-B189-4203-FACC4CB417B4}"/>
              </a:ext>
            </a:extLst>
          </p:cNvPr>
          <p:cNvSpPr txBox="1"/>
          <p:nvPr/>
        </p:nvSpPr>
        <p:spPr>
          <a:xfrm>
            <a:off x="5012793" y="4329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6822B9-98C2-F5F0-BDAA-6644F8A99701}"/>
              </a:ext>
            </a:extLst>
          </p:cNvPr>
          <p:cNvSpPr txBox="1"/>
          <p:nvPr/>
        </p:nvSpPr>
        <p:spPr>
          <a:xfrm>
            <a:off x="4827545" y="50531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38956D-9760-7DD8-BCD1-A3B6F37F39C0}"/>
              </a:ext>
            </a:extLst>
          </p:cNvPr>
          <p:cNvSpPr txBox="1"/>
          <p:nvPr/>
        </p:nvSpPr>
        <p:spPr>
          <a:xfrm>
            <a:off x="5887140" y="5852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EA1B33-219C-04E5-F34A-ED69F97A8416}"/>
              </a:ext>
            </a:extLst>
          </p:cNvPr>
          <p:cNvSpPr txBox="1"/>
          <p:nvPr/>
        </p:nvSpPr>
        <p:spPr>
          <a:xfrm>
            <a:off x="5202694" y="6044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A83E9F-F9D1-D27D-955B-0B91A0FA305D}"/>
              </a:ext>
            </a:extLst>
          </p:cNvPr>
          <p:cNvSpPr txBox="1"/>
          <p:nvPr/>
        </p:nvSpPr>
        <p:spPr>
          <a:xfrm>
            <a:off x="5381976" y="5353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93301-41AE-36EA-D7B7-C4858A0E442A}"/>
              </a:ext>
            </a:extLst>
          </p:cNvPr>
          <p:cNvSpPr txBox="1"/>
          <p:nvPr/>
        </p:nvSpPr>
        <p:spPr>
          <a:xfrm>
            <a:off x="5993096" y="5330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130BA8-710B-4476-E143-53B4EBE46CAC}"/>
              </a:ext>
            </a:extLst>
          </p:cNvPr>
          <p:cNvSpPr txBox="1"/>
          <p:nvPr/>
        </p:nvSpPr>
        <p:spPr>
          <a:xfrm>
            <a:off x="6640515" y="5337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CA41C9-C6BD-A435-27E9-18493C18BAFF}"/>
              </a:ext>
            </a:extLst>
          </p:cNvPr>
          <p:cNvSpPr txBox="1"/>
          <p:nvPr/>
        </p:nvSpPr>
        <p:spPr>
          <a:xfrm>
            <a:off x="5736297" y="50394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E1524E-1CAB-69C2-6CB8-71B0399DBE65}"/>
              </a:ext>
            </a:extLst>
          </p:cNvPr>
          <p:cNvSpPr txBox="1"/>
          <p:nvPr/>
        </p:nvSpPr>
        <p:spPr>
          <a:xfrm>
            <a:off x="7244685" y="533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172E1C3-CB18-C633-3DAD-78D426672C94}"/>
              </a:ext>
            </a:extLst>
          </p:cNvPr>
          <p:cNvSpPr/>
          <p:nvPr/>
        </p:nvSpPr>
        <p:spPr>
          <a:xfrm>
            <a:off x="8329912" y="3528976"/>
            <a:ext cx="3626564" cy="748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…</a:t>
            </a:r>
            <a:r>
              <a:rPr lang="el-GR" dirty="0" err="1"/>
              <a:t>πεντάν</a:t>
            </a:r>
            <a:r>
              <a:rPr lang="el-GR" dirty="0"/>
              <a:t>…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C9445002-0371-AB9B-49ED-B740C5A68F95}"/>
              </a:ext>
            </a:extLst>
          </p:cNvPr>
          <p:cNvSpPr/>
          <p:nvPr/>
        </p:nvSpPr>
        <p:spPr>
          <a:xfrm>
            <a:off x="8409503" y="4588119"/>
            <a:ext cx="3626564" cy="748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…</a:t>
            </a:r>
            <a:r>
              <a:rPr lang="el-GR" dirty="0" err="1"/>
              <a:t>εξάν</a:t>
            </a:r>
            <a:r>
              <a:rPr lang="el-GR" dirty="0"/>
              <a:t>…</a:t>
            </a: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4DC71956-EA7C-AE3E-04C6-2A8D36212C6C}"/>
              </a:ext>
            </a:extLst>
          </p:cNvPr>
          <p:cNvSpPr/>
          <p:nvPr/>
        </p:nvSpPr>
        <p:spPr>
          <a:xfrm>
            <a:off x="8373094" y="5646258"/>
            <a:ext cx="3626564" cy="748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…</a:t>
            </a:r>
            <a:r>
              <a:rPr lang="el-GR" dirty="0" err="1"/>
              <a:t>εξάν</a:t>
            </a:r>
            <a:r>
              <a:rPr lang="el-G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67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9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1.</a:t>
            </a:r>
            <a:r>
              <a:rPr lang="el-GR" sz="2000" b="1" dirty="0"/>
              <a:t>3</a:t>
            </a:r>
            <a:r>
              <a:rPr lang="en-US" sz="2000" b="1" dirty="0"/>
              <a:t> </a:t>
            </a:r>
            <a:r>
              <a:rPr lang="el-GR" sz="2000" b="1" dirty="0"/>
              <a:t>Ονοματολογία υδρογονανθράκων.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l-GR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…4) Στο τέλος του ονόματος της προσθέτουμε την κατάληξη, που δίνει η χαρακτηριστική ομάδα      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Πως ονομάζουμε τη </a:t>
            </a:r>
            <a:r>
              <a:rPr lang="el-GR" sz="1800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χαρακτηριστική ομάδα</a:t>
            </a:r>
            <a:r>
              <a:rPr lang="el-GR" sz="18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						  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Αναγνωρίζουμε ποια είναι και δίνουμε την αντίστοιχη </a:t>
            </a:r>
            <a:r>
              <a:rPr lang="el-GR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κατάληξη</a:t>
            </a:r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στην ονομασία της κύριας αλυσίδας. (2η στήλη του πίνακα). Αν δεν υπάρχει χαρακτηριστική ομάδα (υδρογονάνθρακες ή </a:t>
            </a:r>
            <a:r>
              <a:rPr lang="el-G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αλκυλαλογονίδια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τότε γράφουμε: 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l-G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ιο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Ένωση       		ΚΥΡΙΑ ανθρακική αλυσίδα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διακλάδωση		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ΟΝΟΜΑ: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FE80DD8F-9ACC-3C67-BE9E-57BF9F2BF852}"/>
              </a:ext>
            </a:extLst>
          </p:cNvPr>
          <p:cNvGrpSpPr/>
          <p:nvPr/>
        </p:nvGrpSpPr>
        <p:grpSpPr>
          <a:xfrm>
            <a:off x="268599" y="3566562"/>
            <a:ext cx="3626564" cy="748974"/>
            <a:chOff x="254000" y="3566562"/>
            <a:chExt cx="3626564" cy="748974"/>
          </a:xfrm>
        </p:grpSpPr>
        <p:sp>
          <p:nvSpPr>
            <p:cNvPr id="2" name="Ορθογώνιο: Στρογγύλεμα γωνιών 1">
              <a:extLst>
                <a:ext uri="{FF2B5EF4-FFF2-40B4-BE49-F238E27FC236}">
                  <a16:creationId xmlns:a16="http://schemas.microsoft.com/office/drawing/2014/main" id="{AE2F211F-8A1E-54C1-1F6B-07F3234793D8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8" name="Αντικείμενο 7">
              <a:extLst>
                <a:ext uri="{FF2B5EF4-FFF2-40B4-BE49-F238E27FC236}">
                  <a16:creationId xmlns:a16="http://schemas.microsoft.com/office/drawing/2014/main" id="{4EEE543E-B030-5681-BF0B-40519F691F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2235" y="3566562"/>
            <a:ext cx="2921789" cy="748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2712366" imgH="701001" progId="ChemDraw.Document.6.0">
                    <p:embed/>
                  </p:oleObj>
                </mc:Choice>
                <mc:Fallback>
                  <p:oleObj name="CS ChemDraw Drawing" r:id="rId2" imgW="2712366" imgH="701001" progId="ChemDraw.Document.6.0">
                    <p:embed/>
                    <p:pic>
                      <p:nvPicPr>
                        <p:cNvPr id="8" name="Αντικείμενο 7">
                          <a:extLst>
                            <a:ext uri="{FF2B5EF4-FFF2-40B4-BE49-F238E27FC236}">
                              <a16:creationId xmlns:a16="http://schemas.microsoft.com/office/drawing/2014/main" id="{4EEE543E-B030-5681-BF0B-40519F691F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42235" y="3566562"/>
                          <a:ext cx="2921789" cy="7489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BF23084C-89CD-3219-49CC-A0194A618405}"/>
              </a:ext>
            </a:extLst>
          </p:cNvPr>
          <p:cNvGrpSpPr/>
          <p:nvPr/>
        </p:nvGrpSpPr>
        <p:grpSpPr>
          <a:xfrm>
            <a:off x="4330657" y="3556624"/>
            <a:ext cx="3626564" cy="753678"/>
            <a:chOff x="7823200" y="3567113"/>
            <a:chExt cx="3626564" cy="753678"/>
          </a:xfrm>
        </p:grpSpPr>
        <p:sp>
          <p:nvSpPr>
            <p:cNvPr id="6" name="Ορθογώνιο: Στρογγύλεμα γωνιών 5">
              <a:extLst>
                <a:ext uri="{FF2B5EF4-FFF2-40B4-BE49-F238E27FC236}">
                  <a16:creationId xmlns:a16="http://schemas.microsoft.com/office/drawing/2014/main" id="{35BCE707-E698-CDA2-08E8-414D8CB091A0}"/>
                </a:ext>
              </a:extLst>
            </p:cNvPr>
            <p:cNvSpPr/>
            <p:nvPr/>
          </p:nvSpPr>
          <p:spPr>
            <a:xfrm>
              <a:off x="7823200" y="3571817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0" name="Αντικείμενο 9">
              <a:extLst>
                <a:ext uri="{FF2B5EF4-FFF2-40B4-BE49-F238E27FC236}">
                  <a16:creationId xmlns:a16="http://schemas.microsoft.com/office/drawing/2014/main" id="{DCA911A0-45DC-33ED-103E-94E0F237F8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20088" y="3567113"/>
            <a:ext cx="272256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2529486" imgH="645324" progId="ChemDraw.Document.6.0">
                    <p:embed/>
                  </p:oleObj>
                </mc:Choice>
                <mc:Fallback>
                  <p:oleObj name="CS ChemDraw Drawing" r:id="rId4" imgW="2529486" imgH="645324" progId="ChemDraw.Document.6.0">
                    <p:embed/>
                    <p:pic>
                      <p:nvPicPr>
                        <p:cNvPr id="10" name="Αντικείμενο 9">
                          <a:extLst>
                            <a:ext uri="{FF2B5EF4-FFF2-40B4-BE49-F238E27FC236}">
                              <a16:creationId xmlns:a16="http://schemas.microsoft.com/office/drawing/2014/main" id="{DCA911A0-45DC-33ED-103E-94E0F237F8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320088" y="3567113"/>
                          <a:ext cx="2722562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61C05048-3BED-18E4-77D5-731E0DBA5EB3}"/>
              </a:ext>
            </a:extLst>
          </p:cNvPr>
          <p:cNvGrpSpPr/>
          <p:nvPr/>
        </p:nvGrpSpPr>
        <p:grpSpPr>
          <a:xfrm>
            <a:off x="268599" y="4603412"/>
            <a:ext cx="3626564" cy="748974"/>
            <a:chOff x="254000" y="3566562"/>
            <a:chExt cx="3626564" cy="748974"/>
          </a:xfrm>
        </p:grpSpPr>
        <p:sp>
          <p:nvSpPr>
            <p:cNvPr id="15" name="Ορθογώνιο: Στρογγύλεμα γωνιών 14">
              <a:extLst>
                <a:ext uri="{FF2B5EF4-FFF2-40B4-BE49-F238E27FC236}">
                  <a16:creationId xmlns:a16="http://schemas.microsoft.com/office/drawing/2014/main" id="{D3B6261A-3FFA-8425-1C49-849240E254D6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6" name="Αντικείμενο 15">
              <a:extLst>
                <a:ext uri="{FF2B5EF4-FFF2-40B4-BE49-F238E27FC236}">
                  <a16:creationId xmlns:a16="http://schemas.microsoft.com/office/drawing/2014/main" id="{29997B98-206A-CF27-2BFC-7293F5DB6E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2001" y="3577460"/>
            <a:ext cx="2282825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2119600" imgH="681381" progId="ChemDraw.Document.6.0">
                    <p:embed/>
                  </p:oleObj>
                </mc:Choice>
                <mc:Fallback>
                  <p:oleObj name="CS ChemDraw Drawing" r:id="rId6" imgW="2119600" imgH="681381" progId="ChemDraw.Document.6.0">
                    <p:embed/>
                    <p:pic>
                      <p:nvPicPr>
                        <p:cNvPr id="16" name="Αντικείμενο 15">
                          <a:extLst>
                            <a:ext uri="{FF2B5EF4-FFF2-40B4-BE49-F238E27FC236}">
                              <a16:creationId xmlns:a16="http://schemas.microsoft.com/office/drawing/2014/main" id="{29997B98-206A-CF27-2BFC-7293F5DB6E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22001" y="3577460"/>
                          <a:ext cx="2282825" cy="7254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FBB107DC-5B5E-B92C-07D8-64BC1454698F}"/>
              </a:ext>
            </a:extLst>
          </p:cNvPr>
          <p:cNvGrpSpPr/>
          <p:nvPr/>
        </p:nvGrpSpPr>
        <p:grpSpPr>
          <a:xfrm>
            <a:off x="254000" y="5661141"/>
            <a:ext cx="3626564" cy="748974"/>
            <a:chOff x="254000" y="3566562"/>
            <a:chExt cx="3626564" cy="748974"/>
          </a:xfrm>
        </p:grpSpPr>
        <p:sp>
          <p:nvSpPr>
            <p:cNvPr id="26" name="Ορθογώνιο: Στρογγύλεμα γωνιών 25">
              <a:extLst>
                <a:ext uri="{FF2B5EF4-FFF2-40B4-BE49-F238E27FC236}">
                  <a16:creationId xmlns:a16="http://schemas.microsoft.com/office/drawing/2014/main" id="{DB788A04-C362-8586-9911-1E82BB599FED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27" name="Αντικείμενο 26">
              <a:extLst>
                <a:ext uri="{FF2B5EF4-FFF2-40B4-BE49-F238E27FC236}">
                  <a16:creationId xmlns:a16="http://schemas.microsoft.com/office/drawing/2014/main" id="{988859A0-9D5B-F014-C58D-4F32E8897B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2639" y="3577460"/>
            <a:ext cx="2917825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8" imgW="2710239" imgH="681381" progId="ChemDraw.Document.6.0">
                    <p:embed/>
                  </p:oleObj>
                </mc:Choice>
                <mc:Fallback>
                  <p:oleObj name="CS ChemDraw Drawing" r:id="rId8" imgW="2710239" imgH="681381" progId="ChemDraw.Document.6.0">
                    <p:embed/>
                    <p:pic>
                      <p:nvPicPr>
                        <p:cNvPr id="27" name="Αντικείμενο 26">
                          <a:extLst>
                            <a:ext uri="{FF2B5EF4-FFF2-40B4-BE49-F238E27FC236}">
                              <a16:creationId xmlns:a16="http://schemas.microsoft.com/office/drawing/2014/main" id="{988859A0-9D5B-F014-C58D-4F32E8897B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42639" y="3577460"/>
                          <a:ext cx="2917825" cy="727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3A1C08AA-6F16-629E-A59C-5C4149F38F47}"/>
              </a:ext>
            </a:extLst>
          </p:cNvPr>
          <p:cNvGrpSpPr/>
          <p:nvPr/>
        </p:nvGrpSpPr>
        <p:grpSpPr>
          <a:xfrm>
            <a:off x="4323358" y="5646258"/>
            <a:ext cx="3626564" cy="752856"/>
            <a:chOff x="7823200" y="3567935"/>
            <a:chExt cx="3626564" cy="752856"/>
          </a:xfrm>
        </p:grpSpPr>
        <p:sp>
          <p:nvSpPr>
            <p:cNvPr id="32" name="Ορθογώνιο: Στρογγύλεμα γωνιών 31">
              <a:extLst>
                <a:ext uri="{FF2B5EF4-FFF2-40B4-BE49-F238E27FC236}">
                  <a16:creationId xmlns:a16="http://schemas.microsoft.com/office/drawing/2014/main" id="{829B8717-7522-8FCD-1B50-269891E9B34F}"/>
                </a:ext>
              </a:extLst>
            </p:cNvPr>
            <p:cNvSpPr/>
            <p:nvPr/>
          </p:nvSpPr>
          <p:spPr>
            <a:xfrm>
              <a:off x="7823200" y="3571817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3" name="Αντικείμενο 32">
              <a:extLst>
                <a:ext uri="{FF2B5EF4-FFF2-40B4-BE49-F238E27FC236}">
                  <a16:creationId xmlns:a16="http://schemas.microsoft.com/office/drawing/2014/main" id="{E2BF6138-659B-599A-ABC6-D1F587EB9E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19776" y="3567935"/>
            <a:ext cx="272256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0" imgW="2529486" imgH="645324" progId="ChemDraw.Document.6.0">
                    <p:embed/>
                  </p:oleObj>
                </mc:Choice>
                <mc:Fallback>
                  <p:oleObj name="CS ChemDraw Drawing" r:id="rId10" imgW="2529486" imgH="645324" progId="ChemDraw.Document.6.0">
                    <p:embed/>
                    <p:pic>
                      <p:nvPicPr>
                        <p:cNvPr id="33" name="Αντικείμενο 32">
                          <a:extLst>
                            <a:ext uri="{FF2B5EF4-FFF2-40B4-BE49-F238E27FC236}">
                              <a16:creationId xmlns:a16="http://schemas.microsoft.com/office/drawing/2014/main" id="{E2BF6138-659B-599A-ABC6-D1F587EB9E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319776" y="3567935"/>
                          <a:ext cx="2722563" cy="685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114E5AAD-6430-9172-6DAE-DCE87CBDEE39}"/>
              </a:ext>
            </a:extLst>
          </p:cNvPr>
          <p:cNvGrpSpPr/>
          <p:nvPr/>
        </p:nvGrpSpPr>
        <p:grpSpPr>
          <a:xfrm>
            <a:off x="4323358" y="4589486"/>
            <a:ext cx="3626564" cy="748974"/>
            <a:chOff x="7837799" y="4455232"/>
            <a:chExt cx="3626564" cy="748974"/>
          </a:xfrm>
        </p:grpSpPr>
        <p:sp>
          <p:nvSpPr>
            <p:cNvPr id="21" name="Ορθογώνιο: Στρογγύλεμα γωνιών 20">
              <a:extLst>
                <a:ext uri="{FF2B5EF4-FFF2-40B4-BE49-F238E27FC236}">
                  <a16:creationId xmlns:a16="http://schemas.microsoft.com/office/drawing/2014/main" id="{C78EA803-E104-B7EA-C6AE-FDE163D29D14}"/>
                </a:ext>
              </a:extLst>
            </p:cNvPr>
            <p:cNvSpPr/>
            <p:nvPr/>
          </p:nvSpPr>
          <p:spPr>
            <a:xfrm>
              <a:off x="7837799" y="445523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4" name="Αντικείμενο 33">
              <a:extLst>
                <a:ext uri="{FF2B5EF4-FFF2-40B4-BE49-F238E27FC236}">
                  <a16:creationId xmlns:a16="http://schemas.microsoft.com/office/drawing/2014/main" id="{B88241C5-2119-6C40-EFE4-DCCF3A6D19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10477" y="4497388"/>
            <a:ext cx="20875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2" imgW="1938847" imgH="645324" progId="ChemDraw.Document.6.0">
                    <p:embed/>
                  </p:oleObj>
                </mc:Choice>
                <mc:Fallback>
                  <p:oleObj name="CS ChemDraw Drawing" r:id="rId12" imgW="1938847" imgH="645324" progId="ChemDraw.Document.6.0">
                    <p:embed/>
                    <p:pic>
                      <p:nvPicPr>
                        <p:cNvPr id="34" name="Αντικείμενο 33">
                          <a:extLst>
                            <a:ext uri="{FF2B5EF4-FFF2-40B4-BE49-F238E27FC236}">
                              <a16:creationId xmlns:a16="http://schemas.microsoft.com/office/drawing/2014/main" id="{B88241C5-2119-6C40-EFE4-DCCF3A6D19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610477" y="4497388"/>
                          <a:ext cx="2087563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EC0A2A-FC3C-D182-D234-1AE0A20652A9}"/>
              </a:ext>
            </a:extLst>
          </p:cNvPr>
          <p:cNvSpPr txBox="1"/>
          <p:nvPr/>
        </p:nvSpPr>
        <p:spPr>
          <a:xfrm>
            <a:off x="4737690" y="3240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B408CE-2EA9-2BDD-A0CC-578734EFCEC8}"/>
              </a:ext>
            </a:extLst>
          </p:cNvPr>
          <p:cNvSpPr txBox="1"/>
          <p:nvPr/>
        </p:nvSpPr>
        <p:spPr>
          <a:xfrm>
            <a:off x="5407966" y="3231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8B9839-59D0-EAE3-0214-3C7375B8EEA3}"/>
              </a:ext>
            </a:extLst>
          </p:cNvPr>
          <p:cNvSpPr txBox="1"/>
          <p:nvPr/>
        </p:nvSpPr>
        <p:spPr>
          <a:xfrm>
            <a:off x="6037983" y="3238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89511D-2686-B3BF-DD81-D7234FB24C22}"/>
              </a:ext>
            </a:extLst>
          </p:cNvPr>
          <p:cNvSpPr txBox="1"/>
          <p:nvPr/>
        </p:nvSpPr>
        <p:spPr>
          <a:xfrm>
            <a:off x="6660417" y="3222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0E5F9D-FA40-E322-04D8-36D210298C93}"/>
              </a:ext>
            </a:extLst>
          </p:cNvPr>
          <p:cNvSpPr txBox="1"/>
          <p:nvPr/>
        </p:nvSpPr>
        <p:spPr>
          <a:xfrm>
            <a:off x="7273830" y="3240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445ED9-BC04-EDDA-9E6F-1D347B2AB7A5}"/>
              </a:ext>
            </a:extLst>
          </p:cNvPr>
          <p:cNvSpPr txBox="1"/>
          <p:nvPr/>
        </p:nvSpPr>
        <p:spPr>
          <a:xfrm>
            <a:off x="6881913" y="4302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BAA1FD-4CAD-86B7-8065-138D0219E248}"/>
              </a:ext>
            </a:extLst>
          </p:cNvPr>
          <p:cNvSpPr txBox="1"/>
          <p:nvPr/>
        </p:nvSpPr>
        <p:spPr>
          <a:xfrm>
            <a:off x="6303276" y="43090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1A5956-EF5D-DE28-9386-8682DB6277E4}"/>
              </a:ext>
            </a:extLst>
          </p:cNvPr>
          <p:cNvSpPr txBox="1"/>
          <p:nvPr/>
        </p:nvSpPr>
        <p:spPr>
          <a:xfrm>
            <a:off x="5644078" y="4316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6C1483-0B2A-B189-4203-FACC4CB417B4}"/>
              </a:ext>
            </a:extLst>
          </p:cNvPr>
          <p:cNvSpPr txBox="1"/>
          <p:nvPr/>
        </p:nvSpPr>
        <p:spPr>
          <a:xfrm>
            <a:off x="5012793" y="4329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6822B9-98C2-F5F0-BDAA-6644F8A99701}"/>
              </a:ext>
            </a:extLst>
          </p:cNvPr>
          <p:cNvSpPr txBox="1"/>
          <p:nvPr/>
        </p:nvSpPr>
        <p:spPr>
          <a:xfrm>
            <a:off x="4827545" y="50531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38956D-9760-7DD8-BCD1-A3B6F37F39C0}"/>
              </a:ext>
            </a:extLst>
          </p:cNvPr>
          <p:cNvSpPr txBox="1"/>
          <p:nvPr/>
        </p:nvSpPr>
        <p:spPr>
          <a:xfrm>
            <a:off x="5887140" y="5852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EA1B33-219C-04E5-F34A-ED69F97A8416}"/>
              </a:ext>
            </a:extLst>
          </p:cNvPr>
          <p:cNvSpPr txBox="1"/>
          <p:nvPr/>
        </p:nvSpPr>
        <p:spPr>
          <a:xfrm>
            <a:off x="5202694" y="6044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A83E9F-F9D1-D27D-955B-0B91A0FA305D}"/>
              </a:ext>
            </a:extLst>
          </p:cNvPr>
          <p:cNvSpPr txBox="1"/>
          <p:nvPr/>
        </p:nvSpPr>
        <p:spPr>
          <a:xfrm>
            <a:off x="5381976" y="5353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93301-41AE-36EA-D7B7-C4858A0E442A}"/>
              </a:ext>
            </a:extLst>
          </p:cNvPr>
          <p:cNvSpPr txBox="1"/>
          <p:nvPr/>
        </p:nvSpPr>
        <p:spPr>
          <a:xfrm>
            <a:off x="5993096" y="5330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130BA8-710B-4476-E143-53B4EBE46CAC}"/>
              </a:ext>
            </a:extLst>
          </p:cNvPr>
          <p:cNvSpPr txBox="1"/>
          <p:nvPr/>
        </p:nvSpPr>
        <p:spPr>
          <a:xfrm>
            <a:off x="6640515" y="5337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CA41C9-C6BD-A435-27E9-18493C18BAFF}"/>
              </a:ext>
            </a:extLst>
          </p:cNvPr>
          <p:cNvSpPr txBox="1"/>
          <p:nvPr/>
        </p:nvSpPr>
        <p:spPr>
          <a:xfrm>
            <a:off x="5736297" y="50394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E1524E-1CAB-69C2-6CB8-71B0399DBE65}"/>
              </a:ext>
            </a:extLst>
          </p:cNvPr>
          <p:cNvSpPr txBox="1"/>
          <p:nvPr/>
        </p:nvSpPr>
        <p:spPr>
          <a:xfrm>
            <a:off x="7244685" y="533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172E1C3-CB18-C633-3DAD-78D426672C94}"/>
              </a:ext>
            </a:extLst>
          </p:cNvPr>
          <p:cNvSpPr/>
          <p:nvPr/>
        </p:nvSpPr>
        <p:spPr>
          <a:xfrm>
            <a:off x="8329912" y="3528976"/>
            <a:ext cx="3626564" cy="748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…πεντάν</a:t>
            </a:r>
            <a:r>
              <a:rPr lang="el-GR" b="1" dirty="0">
                <a:solidFill>
                  <a:schemeClr val="accent1"/>
                </a:solidFill>
              </a:rPr>
              <a:t>ιο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C9445002-0371-AB9B-49ED-B740C5A68F95}"/>
              </a:ext>
            </a:extLst>
          </p:cNvPr>
          <p:cNvSpPr/>
          <p:nvPr/>
        </p:nvSpPr>
        <p:spPr>
          <a:xfrm>
            <a:off x="8409503" y="4588119"/>
            <a:ext cx="3626564" cy="748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…</a:t>
            </a:r>
            <a:r>
              <a:rPr lang="el-GR" dirty="0" err="1"/>
              <a:t>εξάν</a:t>
            </a:r>
            <a:r>
              <a:rPr lang="el-GR" b="1" dirty="0" err="1">
                <a:solidFill>
                  <a:schemeClr val="accent1"/>
                </a:solidFill>
              </a:rPr>
              <a:t>ιο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4DC71956-EA7C-AE3E-04C6-2A8D36212C6C}"/>
              </a:ext>
            </a:extLst>
          </p:cNvPr>
          <p:cNvSpPr/>
          <p:nvPr/>
        </p:nvSpPr>
        <p:spPr>
          <a:xfrm>
            <a:off x="8373094" y="5646258"/>
            <a:ext cx="3626564" cy="748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…</a:t>
            </a:r>
            <a:r>
              <a:rPr lang="el-GR" dirty="0" err="1"/>
              <a:t>εξάν</a:t>
            </a:r>
            <a:r>
              <a:rPr lang="el-GR" b="1" dirty="0" err="1">
                <a:solidFill>
                  <a:schemeClr val="accent1"/>
                </a:solidFill>
              </a:rPr>
              <a:t>ιο</a:t>
            </a:r>
            <a:endParaRPr lang="el-G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1.</a:t>
            </a:r>
            <a:r>
              <a:rPr lang="el-GR" sz="2000" b="1" dirty="0"/>
              <a:t>3</a:t>
            </a:r>
            <a:r>
              <a:rPr lang="en-US" sz="2000" b="1" dirty="0"/>
              <a:t> </a:t>
            </a:r>
            <a:r>
              <a:rPr lang="el-GR" sz="2000" b="1" dirty="0"/>
              <a:t>Ονοματολογία υδρογονανθράκων.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l-GR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…5) Στην αρχή του ονόματος της προσθέτουμε αλφαβητικά τα ονόματα των διακλαδώσεων</a:t>
            </a:r>
            <a:endParaRPr lang="el-GR" sz="2400" dirty="0"/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18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Πως ονομάζουμε τις </a:t>
            </a:r>
            <a:r>
              <a:rPr lang="el-GR" sz="1800" b="1" dirty="0">
                <a:solidFill>
                  <a:srgbClr val="FF0000"/>
                </a:solidFill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διακλαδώσεις</a:t>
            </a:r>
            <a:r>
              <a:rPr lang="el-GR" sz="1800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						   	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Αναγνωρίζουμε ποια είναι και δίνουμε το αντίστοιχο πρόθεμα </a:t>
            </a:r>
            <a:r>
              <a:rPr lang="el-G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μπροστά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από την ονομασία της κύριας αλυσίδας. (3η στήλη του πίνακα). Οι διακλαδώσεις τοποθετούνται </a:t>
            </a:r>
            <a:r>
              <a:rPr lang="el-G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αλφαβητικά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Αν υπάρχουν 2 ή παραπάνω ίδιες διακλαδώσεις, τότε το όνομα τους ενώνεται σε ένα. Π.χ. αν έχουμε δύο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μεθυλομάδες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σε θέση χ και ψ θα ονομαστούν μαζί ως χ, ψ-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διμέθυλο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ή αν έχουμε 3 χλώρια σε θέσεις 1, 2 και 3 τότε γράφουμε: 1, 2, 3-τριχλωρο…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Ένωση       		ΚΥΡΙΑ ανθρακική αλυσίδα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διακλάδωση		</a:t>
            </a:r>
            <a:r>
              <a:rPr lang="el-G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ΟΝΟΜΑ: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FE80DD8F-9ACC-3C67-BE9E-57BF9F2BF852}"/>
              </a:ext>
            </a:extLst>
          </p:cNvPr>
          <p:cNvGrpSpPr/>
          <p:nvPr/>
        </p:nvGrpSpPr>
        <p:grpSpPr>
          <a:xfrm>
            <a:off x="268599" y="3566562"/>
            <a:ext cx="3626564" cy="748974"/>
            <a:chOff x="254000" y="3566562"/>
            <a:chExt cx="3626564" cy="748974"/>
          </a:xfrm>
        </p:grpSpPr>
        <p:sp>
          <p:nvSpPr>
            <p:cNvPr id="2" name="Ορθογώνιο: Στρογγύλεμα γωνιών 1">
              <a:extLst>
                <a:ext uri="{FF2B5EF4-FFF2-40B4-BE49-F238E27FC236}">
                  <a16:creationId xmlns:a16="http://schemas.microsoft.com/office/drawing/2014/main" id="{AE2F211F-8A1E-54C1-1F6B-07F3234793D8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8" name="Αντικείμενο 7">
              <a:extLst>
                <a:ext uri="{FF2B5EF4-FFF2-40B4-BE49-F238E27FC236}">
                  <a16:creationId xmlns:a16="http://schemas.microsoft.com/office/drawing/2014/main" id="{4EEE543E-B030-5681-BF0B-40519F691F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2235" y="3566562"/>
            <a:ext cx="2921789" cy="748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2" imgW="2712366" imgH="701001" progId="ChemDraw.Document.6.0">
                    <p:embed/>
                  </p:oleObj>
                </mc:Choice>
                <mc:Fallback>
                  <p:oleObj name="CS ChemDraw Drawing" r:id="rId2" imgW="2712366" imgH="701001" progId="ChemDraw.Document.6.0">
                    <p:embed/>
                    <p:pic>
                      <p:nvPicPr>
                        <p:cNvPr id="8" name="Αντικείμενο 7">
                          <a:extLst>
                            <a:ext uri="{FF2B5EF4-FFF2-40B4-BE49-F238E27FC236}">
                              <a16:creationId xmlns:a16="http://schemas.microsoft.com/office/drawing/2014/main" id="{4EEE543E-B030-5681-BF0B-40519F691F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42235" y="3566562"/>
                          <a:ext cx="2921789" cy="74897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BF23084C-89CD-3219-49CC-A0194A618405}"/>
              </a:ext>
            </a:extLst>
          </p:cNvPr>
          <p:cNvGrpSpPr/>
          <p:nvPr/>
        </p:nvGrpSpPr>
        <p:grpSpPr>
          <a:xfrm>
            <a:off x="4330657" y="3556624"/>
            <a:ext cx="3626564" cy="753678"/>
            <a:chOff x="7823200" y="3567113"/>
            <a:chExt cx="3626564" cy="753678"/>
          </a:xfrm>
        </p:grpSpPr>
        <p:sp>
          <p:nvSpPr>
            <p:cNvPr id="6" name="Ορθογώνιο: Στρογγύλεμα γωνιών 5">
              <a:extLst>
                <a:ext uri="{FF2B5EF4-FFF2-40B4-BE49-F238E27FC236}">
                  <a16:creationId xmlns:a16="http://schemas.microsoft.com/office/drawing/2014/main" id="{35BCE707-E698-CDA2-08E8-414D8CB091A0}"/>
                </a:ext>
              </a:extLst>
            </p:cNvPr>
            <p:cNvSpPr/>
            <p:nvPr/>
          </p:nvSpPr>
          <p:spPr>
            <a:xfrm>
              <a:off x="7823200" y="3571817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0" name="Αντικείμενο 9">
              <a:extLst>
                <a:ext uri="{FF2B5EF4-FFF2-40B4-BE49-F238E27FC236}">
                  <a16:creationId xmlns:a16="http://schemas.microsoft.com/office/drawing/2014/main" id="{DCA911A0-45DC-33ED-103E-94E0F237F8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20088" y="3567113"/>
            <a:ext cx="2722562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4" imgW="2529486" imgH="645324" progId="ChemDraw.Document.6.0">
                    <p:embed/>
                  </p:oleObj>
                </mc:Choice>
                <mc:Fallback>
                  <p:oleObj name="CS ChemDraw Drawing" r:id="rId4" imgW="2529486" imgH="645324" progId="ChemDraw.Document.6.0">
                    <p:embed/>
                    <p:pic>
                      <p:nvPicPr>
                        <p:cNvPr id="10" name="Αντικείμενο 9">
                          <a:extLst>
                            <a:ext uri="{FF2B5EF4-FFF2-40B4-BE49-F238E27FC236}">
                              <a16:creationId xmlns:a16="http://schemas.microsoft.com/office/drawing/2014/main" id="{DCA911A0-45DC-33ED-103E-94E0F237F8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320088" y="3567113"/>
                          <a:ext cx="2722562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61C05048-3BED-18E4-77D5-731E0DBA5EB3}"/>
              </a:ext>
            </a:extLst>
          </p:cNvPr>
          <p:cNvGrpSpPr/>
          <p:nvPr/>
        </p:nvGrpSpPr>
        <p:grpSpPr>
          <a:xfrm>
            <a:off x="268599" y="4603412"/>
            <a:ext cx="3626564" cy="748974"/>
            <a:chOff x="254000" y="3566562"/>
            <a:chExt cx="3626564" cy="748974"/>
          </a:xfrm>
        </p:grpSpPr>
        <p:sp>
          <p:nvSpPr>
            <p:cNvPr id="15" name="Ορθογώνιο: Στρογγύλεμα γωνιών 14">
              <a:extLst>
                <a:ext uri="{FF2B5EF4-FFF2-40B4-BE49-F238E27FC236}">
                  <a16:creationId xmlns:a16="http://schemas.microsoft.com/office/drawing/2014/main" id="{D3B6261A-3FFA-8425-1C49-849240E254D6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16" name="Αντικείμενο 15">
              <a:extLst>
                <a:ext uri="{FF2B5EF4-FFF2-40B4-BE49-F238E27FC236}">
                  <a16:creationId xmlns:a16="http://schemas.microsoft.com/office/drawing/2014/main" id="{29997B98-206A-CF27-2BFC-7293F5DB6E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22001" y="3577460"/>
            <a:ext cx="2282825" cy="725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6" imgW="2119600" imgH="681381" progId="ChemDraw.Document.6.0">
                    <p:embed/>
                  </p:oleObj>
                </mc:Choice>
                <mc:Fallback>
                  <p:oleObj name="CS ChemDraw Drawing" r:id="rId6" imgW="2119600" imgH="681381" progId="ChemDraw.Document.6.0">
                    <p:embed/>
                    <p:pic>
                      <p:nvPicPr>
                        <p:cNvPr id="16" name="Αντικείμενο 15">
                          <a:extLst>
                            <a:ext uri="{FF2B5EF4-FFF2-40B4-BE49-F238E27FC236}">
                              <a16:creationId xmlns:a16="http://schemas.microsoft.com/office/drawing/2014/main" id="{29997B98-206A-CF27-2BFC-7293F5DB6E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22001" y="3577460"/>
                          <a:ext cx="2282825" cy="7254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Ομάδα 24">
            <a:extLst>
              <a:ext uri="{FF2B5EF4-FFF2-40B4-BE49-F238E27FC236}">
                <a16:creationId xmlns:a16="http://schemas.microsoft.com/office/drawing/2014/main" id="{FBB107DC-5B5E-B92C-07D8-64BC1454698F}"/>
              </a:ext>
            </a:extLst>
          </p:cNvPr>
          <p:cNvGrpSpPr/>
          <p:nvPr/>
        </p:nvGrpSpPr>
        <p:grpSpPr>
          <a:xfrm>
            <a:off x="254000" y="5661141"/>
            <a:ext cx="3626564" cy="748974"/>
            <a:chOff x="254000" y="3566562"/>
            <a:chExt cx="3626564" cy="748974"/>
          </a:xfrm>
        </p:grpSpPr>
        <p:sp>
          <p:nvSpPr>
            <p:cNvPr id="26" name="Ορθογώνιο: Στρογγύλεμα γωνιών 25">
              <a:extLst>
                <a:ext uri="{FF2B5EF4-FFF2-40B4-BE49-F238E27FC236}">
                  <a16:creationId xmlns:a16="http://schemas.microsoft.com/office/drawing/2014/main" id="{DB788A04-C362-8586-9911-1E82BB599FED}"/>
                </a:ext>
              </a:extLst>
            </p:cNvPr>
            <p:cNvSpPr/>
            <p:nvPr/>
          </p:nvSpPr>
          <p:spPr>
            <a:xfrm>
              <a:off x="254000" y="356656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27" name="Αντικείμενο 26">
              <a:extLst>
                <a:ext uri="{FF2B5EF4-FFF2-40B4-BE49-F238E27FC236}">
                  <a16:creationId xmlns:a16="http://schemas.microsoft.com/office/drawing/2014/main" id="{988859A0-9D5B-F014-C58D-4F32E8897B5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42639" y="3577460"/>
            <a:ext cx="2917825" cy="727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8" imgW="2710239" imgH="681381" progId="ChemDraw.Document.6.0">
                    <p:embed/>
                  </p:oleObj>
                </mc:Choice>
                <mc:Fallback>
                  <p:oleObj name="CS ChemDraw Drawing" r:id="rId8" imgW="2710239" imgH="681381" progId="ChemDraw.Document.6.0">
                    <p:embed/>
                    <p:pic>
                      <p:nvPicPr>
                        <p:cNvPr id="27" name="Αντικείμενο 26">
                          <a:extLst>
                            <a:ext uri="{FF2B5EF4-FFF2-40B4-BE49-F238E27FC236}">
                              <a16:creationId xmlns:a16="http://schemas.microsoft.com/office/drawing/2014/main" id="{988859A0-9D5B-F014-C58D-4F32E8897B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742639" y="3577460"/>
                          <a:ext cx="2917825" cy="7270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3A1C08AA-6F16-629E-A59C-5C4149F38F47}"/>
              </a:ext>
            </a:extLst>
          </p:cNvPr>
          <p:cNvGrpSpPr/>
          <p:nvPr/>
        </p:nvGrpSpPr>
        <p:grpSpPr>
          <a:xfrm>
            <a:off x="4323358" y="5646258"/>
            <a:ext cx="3626564" cy="752856"/>
            <a:chOff x="7823200" y="3567935"/>
            <a:chExt cx="3626564" cy="752856"/>
          </a:xfrm>
        </p:grpSpPr>
        <p:sp>
          <p:nvSpPr>
            <p:cNvPr id="32" name="Ορθογώνιο: Στρογγύλεμα γωνιών 31">
              <a:extLst>
                <a:ext uri="{FF2B5EF4-FFF2-40B4-BE49-F238E27FC236}">
                  <a16:creationId xmlns:a16="http://schemas.microsoft.com/office/drawing/2014/main" id="{829B8717-7522-8FCD-1B50-269891E9B34F}"/>
                </a:ext>
              </a:extLst>
            </p:cNvPr>
            <p:cNvSpPr/>
            <p:nvPr/>
          </p:nvSpPr>
          <p:spPr>
            <a:xfrm>
              <a:off x="7823200" y="3571817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3" name="Αντικείμενο 32">
              <a:extLst>
                <a:ext uri="{FF2B5EF4-FFF2-40B4-BE49-F238E27FC236}">
                  <a16:creationId xmlns:a16="http://schemas.microsoft.com/office/drawing/2014/main" id="{E2BF6138-659B-599A-ABC6-D1F587EB9E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319776" y="3567935"/>
            <a:ext cx="272256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0" imgW="2529486" imgH="645324" progId="ChemDraw.Document.6.0">
                    <p:embed/>
                  </p:oleObj>
                </mc:Choice>
                <mc:Fallback>
                  <p:oleObj name="CS ChemDraw Drawing" r:id="rId10" imgW="2529486" imgH="645324" progId="ChemDraw.Document.6.0">
                    <p:embed/>
                    <p:pic>
                      <p:nvPicPr>
                        <p:cNvPr id="33" name="Αντικείμενο 32">
                          <a:extLst>
                            <a:ext uri="{FF2B5EF4-FFF2-40B4-BE49-F238E27FC236}">
                              <a16:creationId xmlns:a16="http://schemas.microsoft.com/office/drawing/2014/main" id="{E2BF6138-659B-599A-ABC6-D1F587EB9E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319776" y="3567935"/>
                          <a:ext cx="2722563" cy="6858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Ομάδα 34">
            <a:extLst>
              <a:ext uri="{FF2B5EF4-FFF2-40B4-BE49-F238E27FC236}">
                <a16:creationId xmlns:a16="http://schemas.microsoft.com/office/drawing/2014/main" id="{114E5AAD-6430-9172-6DAE-DCE87CBDEE39}"/>
              </a:ext>
            </a:extLst>
          </p:cNvPr>
          <p:cNvGrpSpPr/>
          <p:nvPr/>
        </p:nvGrpSpPr>
        <p:grpSpPr>
          <a:xfrm>
            <a:off x="4323358" y="4589486"/>
            <a:ext cx="3626564" cy="748974"/>
            <a:chOff x="7837799" y="4455232"/>
            <a:chExt cx="3626564" cy="748974"/>
          </a:xfrm>
        </p:grpSpPr>
        <p:sp>
          <p:nvSpPr>
            <p:cNvPr id="21" name="Ορθογώνιο: Στρογγύλεμα γωνιών 20">
              <a:extLst>
                <a:ext uri="{FF2B5EF4-FFF2-40B4-BE49-F238E27FC236}">
                  <a16:creationId xmlns:a16="http://schemas.microsoft.com/office/drawing/2014/main" id="{C78EA803-E104-B7EA-C6AE-FDE163D29D14}"/>
                </a:ext>
              </a:extLst>
            </p:cNvPr>
            <p:cNvSpPr/>
            <p:nvPr/>
          </p:nvSpPr>
          <p:spPr>
            <a:xfrm>
              <a:off x="7837799" y="4455232"/>
              <a:ext cx="3626564" cy="74897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graphicFrame>
          <p:nvGraphicFramePr>
            <p:cNvPr id="34" name="Αντικείμενο 33">
              <a:extLst>
                <a:ext uri="{FF2B5EF4-FFF2-40B4-BE49-F238E27FC236}">
                  <a16:creationId xmlns:a16="http://schemas.microsoft.com/office/drawing/2014/main" id="{B88241C5-2119-6C40-EFE4-DCCF3A6D198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610477" y="4497388"/>
            <a:ext cx="208756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2" imgW="1938847" imgH="645324" progId="ChemDraw.Document.6.0">
                    <p:embed/>
                  </p:oleObj>
                </mc:Choice>
                <mc:Fallback>
                  <p:oleObj name="CS ChemDraw Drawing" r:id="rId12" imgW="1938847" imgH="645324" progId="ChemDraw.Document.6.0">
                    <p:embed/>
                    <p:pic>
                      <p:nvPicPr>
                        <p:cNvPr id="34" name="Αντικείμενο 33">
                          <a:extLst>
                            <a:ext uri="{FF2B5EF4-FFF2-40B4-BE49-F238E27FC236}">
                              <a16:creationId xmlns:a16="http://schemas.microsoft.com/office/drawing/2014/main" id="{B88241C5-2119-6C40-EFE4-DCCF3A6D198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 r="19077" b="20062"/>
                        <a:stretch>
                          <a:fillRect/>
                        </a:stretch>
                      </p:blipFill>
                      <p:spPr bwMode="auto">
                        <a:xfrm>
                          <a:off x="8610477" y="4497388"/>
                          <a:ext cx="2087563" cy="68897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EC0A2A-FC3C-D182-D234-1AE0A20652A9}"/>
              </a:ext>
            </a:extLst>
          </p:cNvPr>
          <p:cNvSpPr txBox="1"/>
          <p:nvPr/>
        </p:nvSpPr>
        <p:spPr>
          <a:xfrm>
            <a:off x="4737690" y="3240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B408CE-2EA9-2BDD-A0CC-578734EFCEC8}"/>
              </a:ext>
            </a:extLst>
          </p:cNvPr>
          <p:cNvSpPr txBox="1"/>
          <p:nvPr/>
        </p:nvSpPr>
        <p:spPr>
          <a:xfrm>
            <a:off x="5407966" y="32317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8B9839-59D0-EAE3-0214-3C7375B8EEA3}"/>
              </a:ext>
            </a:extLst>
          </p:cNvPr>
          <p:cNvSpPr txBox="1"/>
          <p:nvPr/>
        </p:nvSpPr>
        <p:spPr>
          <a:xfrm>
            <a:off x="6037983" y="3238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89511D-2686-B3BF-DD81-D7234FB24C22}"/>
              </a:ext>
            </a:extLst>
          </p:cNvPr>
          <p:cNvSpPr txBox="1"/>
          <p:nvPr/>
        </p:nvSpPr>
        <p:spPr>
          <a:xfrm>
            <a:off x="6660417" y="3222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0E5F9D-FA40-E322-04D8-36D210298C93}"/>
              </a:ext>
            </a:extLst>
          </p:cNvPr>
          <p:cNvSpPr txBox="1"/>
          <p:nvPr/>
        </p:nvSpPr>
        <p:spPr>
          <a:xfrm>
            <a:off x="7273830" y="3240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445ED9-BC04-EDDA-9E6F-1D347B2AB7A5}"/>
              </a:ext>
            </a:extLst>
          </p:cNvPr>
          <p:cNvSpPr txBox="1"/>
          <p:nvPr/>
        </p:nvSpPr>
        <p:spPr>
          <a:xfrm>
            <a:off x="6881913" y="4302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BAA1FD-4CAD-86B7-8065-138D0219E248}"/>
              </a:ext>
            </a:extLst>
          </p:cNvPr>
          <p:cNvSpPr txBox="1"/>
          <p:nvPr/>
        </p:nvSpPr>
        <p:spPr>
          <a:xfrm>
            <a:off x="6303276" y="43090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1A5956-EF5D-DE28-9386-8682DB6277E4}"/>
              </a:ext>
            </a:extLst>
          </p:cNvPr>
          <p:cNvSpPr txBox="1"/>
          <p:nvPr/>
        </p:nvSpPr>
        <p:spPr>
          <a:xfrm>
            <a:off x="5644078" y="4316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6C1483-0B2A-B189-4203-FACC4CB417B4}"/>
              </a:ext>
            </a:extLst>
          </p:cNvPr>
          <p:cNvSpPr txBox="1"/>
          <p:nvPr/>
        </p:nvSpPr>
        <p:spPr>
          <a:xfrm>
            <a:off x="5012793" y="4329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6822B9-98C2-F5F0-BDAA-6644F8A99701}"/>
              </a:ext>
            </a:extLst>
          </p:cNvPr>
          <p:cNvSpPr txBox="1"/>
          <p:nvPr/>
        </p:nvSpPr>
        <p:spPr>
          <a:xfrm>
            <a:off x="4827545" y="50531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38956D-9760-7DD8-BCD1-A3B6F37F39C0}"/>
              </a:ext>
            </a:extLst>
          </p:cNvPr>
          <p:cNvSpPr txBox="1"/>
          <p:nvPr/>
        </p:nvSpPr>
        <p:spPr>
          <a:xfrm>
            <a:off x="5887140" y="5852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EA1B33-219C-04E5-F34A-ED69F97A8416}"/>
              </a:ext>
            </a:extLst>
          </p:cNvPr>
          <p:cNvSpPr txBox="1"/>
          <p:nvPr/>
        </p:nvSpPr>
        <p:spPr>
          <a:xfrm>
            <a:off x="5202694" y="6044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A83E9F-F9D1-D27D-955B-0B91A0FA305D}"/>
              </a:ext>
            </a:extLst>
          </p:cNvPr>
          <p:cNvSpPr txBox="1"/>
          <p:nvPr/>
        </p:nvSpPr>
        <p:spPr>
          <a:xfrm>
            <a:off x="5381976" y="53532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93301-41AE-36EA-D7B7-C4858A0E442A}"/>
              </a:ext>
            </a:extLst>
          </p:cNvPr>
          <p:cNvSpPr txBox="1"/>
          <p:nvPr/>
        </p:nvSpPr>
        <p:spPr>
          <a:xfrm>
            <a:off x="5993096" y="53301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130BA8-710B-4476-E143-53B4EBE46CAC}"/>
              </a:ext>
            </a:extLst>
          </p:cNvPr>
          <p:cNvSpPr txBox="1"/>
          <p:nvPr/>
        </p:nvSpPr>
        <p:spPr>
          <a:xfrm>
            <a:off x="6640515" y="5337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CA41C9-C6BD-A435-27E9-18493C18BAFF}"/>
              </a:ext>
            </a:extLst>
          </p:cNvPr>
          <p:cNvSpPr txBox="1"/>
          <p:nvPr/>
        </p:nvSpPr>
        <p:spPr>
          <a:xfrm>
            <a:off x="5736297" y="50394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6E1524E-1CAB-69C2-6CB8-71B0399DBE65}"/>
              </a:ext>
            </a:extLst>
          </p:cNvPr>
          <p:cNvSpPr txBox="1"/>
          <p:nvPr/>
        </p:nvSpPr>
        <p:spPr>
          <a:xfrm>
            <a:off x="7244685" y="533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172E1C3-CB18-C633-3DAD-78D426672C94}"/>
              </a:ext>
            </a:extLst>
          </p:cNvPr>
          <p:cNvSpPr/>
          <p:nvPr/>
        </p:nvSpPr>
        <p:spPr>
          <a:xfrm>
            <a:off x="8329912" y="3528976"/>
            <a:ext cx="3626564" cy="748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2-μέθυλο </a:t>
            </a:r>
            <a:r>
              <a:rPr lang="el-GR" dirty="0"/>
              <a:t>πεντάν</a:t>
            </a:r>
            <a:r>
              <a:rPr lang="el-GR" b="1" dirty="0">
                <a:solidFill>
                  <a:schemeClr val="accent1"/>
                </a:solidFill>
              </a:rPr>
              <a:t>ιο</a:t>
            </a:r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C9445002-0371-AB9B-49ED-B740C5A68F95}"/>
              </a:ext>
            </a:extLst>
          </p:cNvPr>
          <p:cNvSpPr/>
          <p:nvPr/>
        </p:nvSpPr>
        <p:spPr>
          <a:xfrm>
            <a:off x="8409503" y="4588119"/>
            <a:ext cx="3626564" cy="748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/>
              <a:t>εξάν</a:t>
            </a:r>
            <a:r>
              <a:rPr lang="el-GR" b="1" dirty="0" err="1">
                <a:solidFill>
                  <a:schemeClr val="accent1"/>
                </a:solidFill>
              </a:rPr>
              <a:t>ιο</a:t>
            </a:r>
            <a:endParaRPr lang="el-GR" b="1" dirty="0">
              <a:solidFill>
                <a:schemeClr val="accent1"/>
              </a:solidFill>
            </a:endParaRPr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4DC71956-EA7C-AE3E-04C6-2A8D36212C6C}"/>
              </a:ext>
            </a:extLst>
          </p:cNvPr>
          <p:cNvSpPr/>
          <p:nvPr/>
        </p:nvSpPr>
        <p:spPr>
          <a:xfrm>
            <a:off x="8373094" y="5646258"/>
            <a:ext cx="3626564" cy="748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>
                <a:solidFill>
                  <a:srgbClr val="FF0000"/>
                </a:solidFill>
              </a:rPr>
              <a:t>3-μέθυλο </a:t>
            </a:r>
            <a:r>
              <a:rPr lang="el-GR" dirty="0" err="1"/>
              <a:t>εξάν</a:t>
            </a:r>
            <a:r>
              <a:rPr lang="el-GR" b="1" dirty="0" err="1">
                <a:solidFill>
                  <a:schemeClr val="accent1"/>
                </a:solidFill>
              </a:rPr>
              <a:t>ιο</a:t>
            </a:r>
            <a:endParaRPr lang="el-G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1.</a:t>
            </a:r>
            <a:r>
              <a:rPr lang="el-GR" sz="2000" b="1" dirty="0"/>
              <a:t>3</a:t>
            </a:r>
            <a:r>
              <a:rPr lang="en-US" sz="2000" b="1" dirty="0"/>
              <a:t> </a:t>
            </a:r>
            <a:r>
              <a:rPr lang="el-GR" sz="2000" b="1" dirty="0"/>
              <a:t>Ονοματολογία υδρογονανθράκων.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Εντοπίζουμε την κύρια αλυσίδα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Την αριθμούμε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Την ονομάζουμε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Στο τέλος του ονόματος της προσθέτουμε την κατάληξη, που δίνει η χαρακτηριστική ομάδα       </a:t>
            </a:r>
          </a:p>
          <a:p>
            <a:pPr marL="0" lvl="0" indent="0">
              <a:lnSpc>
                <a:spcPct val="115000"/>
              </a:lnSpc>
              <a:buNone/>
            </a:pPr>
            <a:r>
              <a:rPr lang="el-GR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Στην αρχή του ονόματος της προσθέτουμε αλφαβητικά τα ονόματα των διακλαδώσεων</a:t>
            </a:r>
            <a:endParaRPr lang="el-GR" sz="2000" dirty="0"/>
          </a:p>
          <a:p>
            <a:pPr marL="0" indent="0">
              <a:buNone/>
            </a:pPr>
            <a:endParaRPr lang="el-GR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B6BC48AA-E6FF-E476-FAD2-35C4CC3427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657" y="3063875"/>
          <a:ext cx="247491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00886" imgH="681381" progId="ChemDraw.Document.6.0">
                  <p:embed/>
                </p:oleObj>
              </mc:Choice>
              <mc:Fallback>
                <p:oleObj name="CS ChemDraw Drawing" r:id="rId2" imgW="2300886" imgH="681381" progId="ChemDraw.Document.6.0">
                  <p:embed/>
                  <p:pic>
                    <p:nvPicPr>
                      <p:cNvPr id="2" name="Αντικείμενο 1">
                        <a:extLst>
                          <a:ext uri="{FF2B5EF4-FFF2-40B4-BE49-F238E27FC236}">
                            <a16:creationId xmlns:a16="http://schemas.microsoft.com/office/drawing/2014/main" id="{B6BC48AA-E6FF-E476-FAD2-35C4CC3427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r="19077" b="20062"/>
                      <a:stretch>
                        <a:fillRect/>
                      </a:stretch>
                    </p:blipFill>
                    <p:spPr bwMode="auto">
                      <a:xfrm>
                        <a:off x="345657" y="3063875"/>
                        <a:ext cx="247491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>
            <a:extLst>
              <a:ext uri="{FF2B5EF4-FFF2-40B4-BE49-F238E27FC236}">
                <a16:creationId xmlns:a16="http://schemas.microsoft.com/office/drawing/2014/main" id="{C8DB86E2-F8DA-E010-5E71-BBDF44424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3175" y="3081338"/>
          <a:ext cx="20843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938847" imgH="645324" progId="ChemDraw.Document.6.0">
                  <p:embed/>
                </p:oleObj>
              </mc:Choice>
              <mc:Fallback>
                <p:oleObj name="CS ChemDraw Drawing" r:id="rId4" imgW="1938847" imgH="645324" progId="ChemDraw.Document.6.0">
                  <p:embed/>
                  <p:pic>
                    <p:nvPicPr>
                      <p:cNvPr id="5" name="Αντικείμενο 4">
                        <a:extLst>
                          <a:ext uri="{FF2B5EF4-FFF2-40B4-BE49-F238E27FC236}">
                            <a16:creationId xmlns:a16="http://schemas.microsoft.com/office/drawing/2014/main" id="{C8DB86E2-F8DA-E010-5E71-BBDF444240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19077" b="20062"/>
                      <a:stretch>
                        <a:fillRect/>
                      </a:stretch>
                    </p:blipFill>
                    <p:spPr bwMode="auto">
                      <a:xfrm>
                        <a:off x="3813175" y="3081338"/>
                        <a:ext cx="20843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EBF5E06-6AD1-AE6D-EEDF-44D36A1E379B}"/>
              </a:ext>
            </a:extLst>
          </p:cNvPr>
          <p:cNvSpPr/>
          <p:nvPr/>
        </p:nvSpPr>
        <p:spPr>
          <a:xfrm>
            <a:off x="7383428" y="3036540"/>
            <a:ext cx="3626564" cy="6369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2-μέθυλο</a:t>
            </a:r>
            <a:r>
              <a:rPr lang="el-GR" b="1" dirty="0">
                <a:solidFill>
                  <a:schemeClr val="tx1"/>
                </a:solidFill>
              </a:rPr>
              <a:t>-1-</a:t>
            </a:r>
            <a:r>
              <a:rPr lang="el-GR" dirty="0"/>
              <a:t>βουτ</a:t>
            </a:r>
            <a:r>
              <a:rPr lang="el-GR" b="1" dirty="0"/>
              <a:t>έν</a:t>
            </a:r>
            <a:r>
              <a:rPr lang="el-GR" b="1" dirty="0">
                <a:solidFill>
                  <a:schemeClr val="accent1"/>
                </a:solidFill>
              </a:rPr>
              <a:t>ιο</a:t>
            </a:r>
          </a:p>
        </p:txBody>
      </p:sp>
      <p:graphicFrame>
        <p:nvGraphicFramePr>
          <p:cNvPr id="7" name="Αντικείμενο 6">
            <a:extLst>
              <a:ext uri="{FF2B5EF4-FFF2-40B4-BE49-F238E27FC236}">
                <a16:creationId xmlns:a16="http://schemas.microsoft.com/office/drawing/2014/main" id="{E9C4716E-322F-4506-4D4F-FBB31F4640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455" y="4114641"/>
          <a:ext cx="343217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86578" imgH="666004" progId="ChemDraw.Document.6.0">
                  <p:embed/>
                </p:oleObj>
              </mc:Choice>
              <mc:Fallback>
                <p:oleObj name="CS ChemDraw Drawing" r:id="rId6" imgW="3186578" imgH="666004" progId="ChemDraw.Document.6.0">
                  <p:embed/>
                  <p:pic>
                    <p:nvPicPr>
                      <p:cNvPr id="7" name="Αντικείμενο 6">
                        <a:extLst>
                          <a:ext uri="{FF2B5EF4-FFF2-40B4-BE49-F238E27FC236}">
                            <a16:creationId xmlns:a16="http://schemas.microsoft.com/office/drawing/2014/main" id="{E9C4716E-322F-4506-4D4F-FBB31F4640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r="19077" b="20062"/>
                      <a:stretch>
                        <a:fillRect/>
                      </a:stretch>
                    </p:blipFill>
                    <p:spPr bwMode="auto">
                      <a:xfrm>
                        <a:off x="113455" y="4114641"/>
                        <a:ext cx="3432175" cy="712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Αντικείμενο 7">
            <a:extLst>
              <a:ext uri="{FF2B5EF4-FFF2-40B4-BE49-F238E27FC236}">
                <a16:creationId xmlns:a16="http://schemas.microsoft.com/office/drawing/2014/main" id="{002A0395-B68B-2426-33F0-AA57C226A1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0138" y="4119563"/>
          <a:ext cx="3238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005824" imgH="666004" progId="ChemDraw.Document.6.0">
                  <p:embed/>
                </p:oleObj>
              </mc:Choice>
              <mc:Fallback>
                <p:oleObj name="CS ChemDraw Drawing" r:id="rId8" imgW="3005824" imgH="666004" progId="ChemDraw.Document.6.0">
                  <p:embed/>
                  <p:pic>
                    <p:nvPicPr>
                      <p:cNvPr id="8" name="Αντικείμενο 7">
                        <a:extLst>
                          <a:ext uri="{FF2B5EF4-FFF2-40B4-BE49-F238E27FC236}">
                            <a16:creationId xmlns:a16="http://schemas.microsoft.com/office/drawing/2014/main" id="{002A0395-B68B-2426-33F0-AA57C226A1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 r="19077" b="20062"/>
                      <a:stretch>
                        <a:fillRect/>
                      </a:stretch>
                    </p:blipFill>
                    <p:spPr bwMode="auto">
                      <a:xfrm>
                        <a:off x="3640138" y="4119563"/>
                        <a:ext cx="3238500" cy="712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DBEEAEA4-D45C-81F9-DE33-E9C6B30A8B8A}"/>
              </a:ext>
            </a:extLst>
          </p:cNvPr>
          <p:cNvSpPr/>
          <p:nvPr/>
        </p:nvSpPr>
        <p:spPr>
          <a:xfrm>
            <a:off x="7383428" y="4114641"/>
            <a:ext cx="3626564" cy="6369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3-αιθυλο</a:t>
            </a:r>
            <a:r>
              <a:rPr lang="el-GR" b="1" dirty="0">
                <a:solidFill>
                  <a:schemeClr val="tx1"/>
                </a:solidFill>
              </a:rPr>
              <a:t>-1-</a:t>
            </a:r>
            <a:r>
              <a:rPr lang="el-GR" dirty="0"/>
              <a:t>εξ</a:t>
            </a:r>
            <a:r>
              <a:rPr lang="el-GR" b="1" dirty="0"/>
              <a:t>ίν</a:t>
            </a:r>
            <a:r>
              <a:rPr lang="el-GR" b="1" dirty="0">
                <a:solidFill>
                  <a:schemeClr val="accent1"/>
                </a:solidFill>
              </a:rPr>
              <a:t>ιο</a:t>
            </a:r>
          </a:p>
        </p:txBody>
      </p:sp>
      <p:graphicFrame>
        <p:nvGraphicFramePr>
          <p:cNvPr id="10" name="Αντικείμενο 9">
            <a:extLst>
              <a:ext uri="{FF2B5EF4-FFF2-40B4-BE49-F238E27FC236}">
                <a16:creationId xmlns:a16="http://schemas.microsoft.com/office/drawing/2014/main" id="{1A0B0962-CE3B-7817-FC2F-2E2553B7E5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713" y="5141913"/>
          <a:ext cx="3432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186578" imgH="681381" progId="ChemDraw.Document.6.0">
                  <p:embed/>
                </p:oleObj>
              </mc:Choice>
              <mc:Fallback>
                <p:oleObj name="CS ChemDraw Drawing" r:id="rId10" imgW="3186578" imgH="681381" progId="ChemDraw.Document.6.0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1A0B0962-CE3B-7817-FC2F-2E2553B7E5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 r="19077" b="20062"/>
                      <a:stretch>
                        <a:fillRect/>
                      </a:stretch>
                    </p:blipFill>
                    <p:spPr bwMode="auto">
                      <a:xfrm>
                        <a:off x="112713" y="5141913"/>
                        <a:ext cx="3432175" cy="72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Αντικείμενο 10">
            <a:extLst>
              <a:ext uri="{FF2B5EF4-FFF2-40B4-BE49-F238E27FC236}">
                <a16:creationId xmlns:a16="http://schemas.microsoft.com/office/drawing/2014/main" id="{EDD5CD20-450B-14AD-35DF-2A51C3DBD4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81425" y="5168900"/>
          <a:ext cx="32385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3005824" imgH="645324" progId="ChemDraw.Document.6.0">
                  <p:embed/>
                </p:oleObj>
              </mc:Choice>
              <mc:Fallback>
                <p:oleObj name="CS ChemDraw Drawing" r:id="rId12" imgW="3005824" imgH="645324" progId="ChemDraw.Document.6.0">
                  <p:embed/>
                  <p:pic>
                    <p:nvPicPr>
                      <p:cNvPr id="11" name="Αντικείμενο 10">
                        <a:extLst>
                          <a:ext uri="{FF2B5EF4-FFF2-40B4-BE49-F238E27FC236}">
                            <a16:creationId xmlns:a16="http://schemas.microsoft.com/office/drawing/2014/main" id="{EDD5CD20-450B-14AD-35DF-2A51C3DBD4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 r="19077" b="20062"/>
                      <a:stretch>
                        <a:fillRect/>
                      </a:stretch>
                    </p:blipFill>
                    <p:spPr bwMode="auto">
                      <a:xfrm>
                        <a:off x="3781425" y="5168900"/>
                        <a:ext cx="323850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08635385-7060-80C2-536F-D2C88E8D3FF1}"/>
              </a:ext>
            </a:extLst>
          </p:cNvPr>
          <p:cNvSpPr/>
          <p:nvPr/>
        </p:nvSpPr>
        <p:spPr>
          <a:xfrm>
            <a:off x="7383428" y="5109161"/>
            <a:ext cx="3626564" cy="6369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,5</a:t>
            </a:r>
            <a:r>
              <a:rPr lang="el-GR" dirty="0">
                <a:solidFill>
                  <a:srgbClr val="FF0000"/>
                </a:solidFill>
              </a:rPr>
              <a:t>-διμεθυλο</a:t>
            </a:r>
            <a:r>
              <a:rPr lang="el-GR" b="1" dirty="0">
                <a:solidFill>
                  <a:schemeClr val="tx1"/>
                </a:solidFill>
              </a:rPr>
              <a:t>-1,4-</a:t>
            </a:r>
            <a:r>
              <a:rPr lang="el-GR" dirty="0"/>
              <a:t>εξα</a:t>
            </a:r>
            <a:r>
              <a:rPr lang="el-GR" b="1" dirty="0"/>
              <a:t>διέν</a:t>
            </a:r>
            <a:r>
              <a:rPr lang="el-GR" b="1" dirty="0">
                <a:solidFill>
                  <a:schemeClr val="accent1"/>
                </a:solidFill>
              </a:rPr>
              <a:t>ιο</a:t>
            </a:r>
          </a:p>
        </p:txBody>
      </p:sp>
    </p:spTree>
    <p:extLst>
      <p:ext uri="{BB962C8B-B14F-4D97-AF65-F5344CB8AC3E}">
        <p14:creationId xmlns:p14="http://schemas.microsoft.com/office/powerpoint/2010/main" val="20043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1.</a:t>
            </a:r>
            <a:r>
              <a:rPr lang="el-GR" sz="2000" b="1" dirty="0"/>
              <a:t>3</a:t>
            </a:r>
            <a:r>
              <a:rPr lang="en-US" sz="2000" b="1" dirty="0"/>
              <a:t> </a:t>
            </a:r>
            <a:r>
              <a:rPr lang="el-GR" sz="2000" b="1" dirty="0"/>
              <a:t>Ονοματολογία υδρογονανθράκων (αντίστροφα).</a:t>
            </a:r>
          </a:p>
          <a:p>
            <a:pPr marL="0" indent="0">
              <a:buNone/>
            </a:pP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l-GR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b="1" dirty="0"/>
              <a:t>1-</a:t>
            </a:r>
            <a:r>
              <a:rPr lang="el-GR" sz="2000" dirty="0"/>
              <a:t>οκτ</a:t>
            </a:r>
            <a:r>
              <a:rPr lang="el-GR" sz="2000" b="1" dirty="0"/>
              <a:t>έν</a:t>
            </a:r>
            <a:r>
              <a:rPr lang="el-GR" sz="2000" b="1" dirty="0">
                <a:solidFill>
                  <a:schemeClr val="accent1"/>
                </a:solidFill>
              </a:rPr>
              <a:t>ιο: </a:t>
            </a:r>
            <a:r>
              <a:rPr lang="el-GR" sz="2000" b="1" dirty="0"/>
              <a:t>8 άνθρακες με ένα διπλό δεσμό μεταξύ των ανθράκων 1 και</a:t>
            </a:r>
            <a:r>
              <a:rPr lang="en-US" sz="2000" b="1" dirty="0"/>
              <a:t> 2. </a:t>
            </a:r>
            <a:r>
              <a:rPr lang="el-GR" sz="2000" b="1" dirty="0"/>
              <a:t>Η αρίθμηση ορίζεται τυχαία από ένα άκρο της αλυσίδας</a:t>
            </a:r>
          </a:p>
          <a:p>
            <a:pPr marL="0" indent="0" algn="ctr">
              <a:buNone/>
            </a:pPr>
            <a:r>
              <a:rPr lang="el-GR" sz="2000" b="1" baseline="30000" dirty="0"/>
              <a:t>1</a:t>
            </a:r>
            <a:r>
              <a:rPr lang="en-US" sz="2000" b="1" dirty="0"/>
              <a:t>C=</a:t>
            </a:r>
            <a:r>
              <a:rPr lang="el-GR" sz="2000" b="1" baseline="30000" dirty="0"/>
              <a:t>2</a:t>
            </a:r>
            <a:r>
              <a:rPr lang="en-US" sz="2000" b="1" dirty="0"/>
              <a:t>C-</a:t>
            </a:r>
            <a:r>
              <a:rPr lang="el-GR" sz="2000" b="1" baseline="30000" dirty="0"/>
              <a:t>3</a:t>
            </a:r>
            <a:r>
              <a:rPr lang="en-US" sz="2000" b="1" dirty="0"/>
              <a:t>C-</a:t>
            </a:r>
            <a:r>
              <a:rPr lang="el-GR" sz="2000" b="1" baseline="30000" dirty="0"/>
              <a:t>4</a:t>
            </a:r>
            <a:r>
              <a:rPr lang="en-US" sz="2000" b="1" dirty="0"/>
              <a:t>C-</a:t>
            </a:r>
            <a:r>
              <a:rPr lang="el-GR" sz="2000" b="1" baseline="30000" dirty="0"/>
              <a:t>5</a:t>
            </a:r>
            <a:r>
              <a:rPr lang="en-US" sz="2000" b="1" dirty="0"/>
              <a:t>C-</a:t>
            </a:r>
            <a:r>
              <a:rPr lang="el-GR" sz="2000" b="1" baseline="30000" dirty="0"/>
              <a:t>6</a:t>
            </a:r>
            <a:r>
              <a:rPr lang="en-US" sz="2000" b="1" dirty="0"/>
              <a:t>C-</a:t>
            </a:r>
            <a:r>
              <a:rPr lang="el-GR" sz="2000" b="1" baseline="30000" dirty="0"/>
              <a:t>7</a:t>
            </a:r>
            <a:r>
              <a:rPr lang="en-US" sz="2000" b="1" dirty="0"/>
              <a:t>C-</a:t>
            </a:r>
            <a:r>
              <a:rPr lang="el-GR" sz="2000" b="1" baseline="30000" dirty="0"/>
              <a:t>8</a:t>
            </a:r>
            <a:r>
              <a:rPr lang="en-US" sz="2000" b="1" dirty="0"/>
              <a:t>C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Στη θέση 2 προσθέτουμε έναν άνθρακα (</a:t>
            </a:r>
            <a:r>
              <a:rPr lang="en-US" sz="2000" b="1" dirty="0"/>
              <a:t>-CH</a:t>
            </a:r>
            <a:r>
              <a:rPr lang="en-US" sz="2000" b="1" baseline="-25000" dirty="0"/>
              <a:t>3</a:t>
            </a:r>
            <a:r>
              <a:rPr lang="en-US" sz="2000" b="1" dirty="0"/>
              <a:t>)</a:t>
            </a:r>
            <a:r>
              <a:rPr lang="el-GR" sz="2000" b="1" dirty="0"/>
              <a:t> και στη θέση 4 δύο άνθρακες: </a:t>
            </a:r>
            <a:r>
              <a:rPr lang="en-US" sz="2000" b="1" dirty="0"/>
              <a:t>(CH</a:t>
            </a:r>
            <a:r>
              <a:rPr lang="en-US" sz="2000" b="1" baseline="-25000" dirty="0"/>
              <a:t>2</a:t>
            </a:r>
            <a:r>
              <a:rPr lang="en-US" sz="2000" b="1" dirty="0"/>
              <a:t>CH</a:t>
            </a:r>
            <a:r>
              <a:rPr lang="en-US" sz="2000" b="1" baseline="-25000" dirty="0"/>
              <a:t>3</a:t>
            </a:r>
            <a:r>
              <a:rPr lang="en-US" sz="2000" b="1" dirty="0"/>
              <a:t>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b="1" dirty="0"/>
              <a:t>2,4-</a:t>
            </a:r>
            <a:r>
              <a:rPr lang="el-GR" sz="2000" dirty="0"/>
              <a:t>επτα</a:t>
            </a:r>
            <a:r>
              <a:rPr lang="el-GR" sz="2000" b="1" dirty="0"/>
              <a:t>διιν</a:t>
            </a:r>
            <a:r>
              <a:rPr lang="el-GR" sz="2000" b="1" dirty="0">
                <a:solidFill>
                  <a:schemeClr val="accent1"/>
                </a:solidFill>
              </a:rPr>
              <a:t>ιο: </a:t>
            </a:r>
            <a:r>
              <a:rPr lang="en-US" sz="2000" b="1" dirty="0"/>
              <a:t>7</a:t>
            </a:r>
            <a:r>
              <a:rPr lang="el-GR" sz="2000" b="1" dirty="0"/>
              <a:t> άνθρακες με δύο τριπλούς δεσμούς μεταξύ των ανθράκων 2-3 και</a:t>
            </a:r>
            <a:r>
              <a:rPr lang="en-US" sz="2000" b="1" dirty="0"/>
              <a:t> </a:t>
            </a:r>
            <a:r>
              <a:rPr lang="el-GR" sz="2000" b="1" dirty="0"/>
              <a:t>4-5</a:t>
            </a:r>
            <a:r>
              <a:rPr lang="en-US" sz="2000" b="1" dirty="0"/>
              <a:t>. </a:t>
            </a:r>
            <a:r>
              <a:rPr lang="el-GR" sz="2000" b="1" dirty="0"/>
              <a:t>Η αρίθμηση ορίζεται τυχαία από ένα άκρο της αλυσίδας</a:t>
            </a:r>
          </a:p>
          <a:p>
            <a:pPr marL="0" indent="0" algn="ctr">
              <a:buNone/>
            </a:pPr>
            <a:r>
              <a:rPr lang="en-US" sz="2000" b="1" dirty="0"/>
              <a:t>CH</a:t>
            </a:r>
            <a:r>
              <a:rPr lang="en-US" sz="2000" b="1" baseline="-25000" dirty="0"/>
              <a:t>3</a:t>
            </a:r>
            <a:r>
              <a:rPr lang="en-US" sz="2000" b="1" dirty="0"/>
              <a:t>-C≡C-C≡C-CH</a:t>
            </a:r>
            <a:r>
              <a:rPr lang="el-GR" sz="2000" b="1" baseline="-25000" dirty="0"/>
              <a:t>2</a:t>
            </a:r>
            <a:r>
              <a:rPr lang="el-GR" sz="2000" b="1" dirty="0"/>
              <a:t>-</a:t>
            </a:r>
            <a:r>
              <a:rPr lang="en-US" sz="2000" b="1" dirty="0"/>
              <a:t>CH</a:t>
            </a:r>
            <a:r>
              <a:rPr lang="en-US" sz="2000" b="1" baseline="-25000" dirty="0"/>
              <a:t>3</a:t>
            </a:r>
            <a:r>
              <a:rPr lang="en-US" sz="2000" b="1" dirty="0"/>
              <a:t>.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6,6-διχλώρο-2,4-εξαδιίνιο:</a:t>
            </a:r>
          </a:p>
          <a:p>
            <a:pPr marL="0" indent="0">
              <a:buNone/>
            </a:pPr>
            <a:endParaRPr lang="el-GR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D7680723-A91D-C011-5B78-0E6DAE3EC1D1}"/>
              </a:ext>
            </a:extLst>
          </p:cNvPr>
          <p:cNvSpPr/>
          <p:nvPr/>
        </p:nvSpPr>
        <p:spPr>
          <a:xfrm>
            <a:off x="4282718" y="640181"/>
            <a:ext cx="3626564" cy="6369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4-αιθυλο-2-μέθυλο</a:t>
            </a:r>
            <a:r>
              <a:rPr lang="el-GR" b="1" dirty="0">
                <a:solidFill>
                  <a:schemeClr val="tx1"/>
                </a:solidFill>
              </a:rPr>
              <a:t>-1-</a:t>
            </a:r>
            <a:r>
              <a:rPr lang="el-GR" dirty="0"/>
              <a:t>οκτ</a:t>
            </a:r>
            <a:r>
              <a:rPr lang="el-GR" b="1" dirty="0"/>
              <a:t>έν</a:t>
            </a:r>
            <a:r>
              <a:rPr lang="el-GR" b="1" dirty="0">
                <a:solidFill>
                  <a:schemeClr val="accent1"/>
                </a:solidFill>
              </a:rPr>
              <a:t>ιο</a:t>
            </a:r>
          </a:p>
        </p:txBody>
      </p:sp>
      <p:graphicFrame>
        <p:nvGraphicFramePr>
          <p:cNvPr id="15" name="Αντικείμενο 14">
            <a:extLst>
              <a:ext uri="{FF2B5EF4-FFF2-40B4-BE49-F238E27FC236}">
                <a16:creationId xmlns:a16="http://schemas.microsoft.com/office/drawing/2014/main" id="{08E6B903-3A17-172E-96CC-7A05F6AC5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994291"/>
              </p:ext>
            </p:extLst>
          </p:nvPr>
        </p:nvGraphicFramePr>
        <p:xfrm>
          <a:off x="3709193" y="2880519"/>
          <a:ext cx="4773613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434308" imgH="681911" progId="ChemDraw.Document.6.0">
                  <p:embed/>
                </p:oleObj>
              </mc:Choice>
              <mc:Fallback>
                <p:oleObj name="CS ChemDraw Drawing" r:id="rId2" imgW="4434308" imgH="681911" progId="ChemDraw.Document.6.0">
                  <p:embed/>
                  <p:pic>
                    <p:nvPicPr>
                      <p:cNvPr id="10" name="Αντικείμενο 9">
                        <a:extLst>
                          <a:ext uri="{FF2B5EF4-FFF2-40B4-BE49-F238E27FC236}">
                            <a16:creationId xmlns:a16="http://schemas.microsoft.com/office/drawing/2014/main" id="{1A0B0962-CE3B-7817-FC2F-2E2553B7E5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r="19077" b="20062"/>
                      <a:stretch>
                        <a:fillRect/>
                      </a:stretch>
                    </p:blipFill>
                    <p:spPr bwMode="auto">
                      <a:xfrm>
                        <a:off x="3709193" y="2880519"/>
                        <a:ext cx="4773613" cy="73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B2237638-DC18-BE5E-1535-7D3EA8149462}"/>
              </a:ext>
            </a:extLst>
          </p:cNvPr>
          <p:cNvSpPr/>
          <p:nvPr/>
        </p:nvSpPr>
        <p:spPr>
          <a:xfrm>
            <a:off x="4282718" y="3702655"/>
            <a:ext cx="3626564" cy="6369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2,4</a:t>
            </a:r>
            <a:r>
              <a:rPr lang="el-GR" b="1" dirty="0">
                <a:solidFill>
                  <a:schemeClr val="tx1"/>
                </a:solidFill>
              </a:rPr>
              <a:t>-</a:t>
            </a:r>
            <a:r>
              <a:rPr lang="el-GR" dirty="0" err="1"/>
              <a:t>επτά</a:t>
            </a:r>
            <a:r>
              <a:rPr lang="el-GR" b="1" dirty="0" err="1"/>
              <a:t>διιν</a:t>
            </a:r>
            <a:r>
              <a:rPr lang="el-GR" b="1" dirty="0" err="1">
                <a:solidFill>
                  <a:schemeClr val="accent1"/>
                </a:solidFill>
              </a:rPr>
              <a:t>ιο</a:t>
            </a:r>
            <a:endParaRPr lang="el-GR" b="1" dirty="0">
              <a:solidFill>
                <a:schemeClr val="accent1"/>
              </a:solidFill>
            </a:endParaRPr>
          </a:p>
        </p:txBody>
      </p:sp>
      <p:graphicFrame>
        <p:nvGraphicFramePr>
          <p:cNvPr id="17" name="Αντικείμενο 16">
            <a:extLst>
              <a:ext uri="{FF2B5EF4-FFF2-40B4-BE49-F238E27FC236}">
                <a16:creationId xmlns:a16="http://schemas.microsoft.com/office/drawing/2014/main" id="{2C822184-184A-D89A-6E78-4B8565318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090372"/>
              </p:ext>
            </p:extLst>
          </p:nvPr>
        </p:nvGraphicFramePr>
        <p:xfrm>
          <a:off x="4330700" y="5322888"/>
          <a:ext cx="41894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891516" imgH="1121495" progId="ChemDraw.Document.6.0">
                  <p:embed/>
                </p:oleObj>
              </mc:Choice>
              <mc:Fallback>
                <p:oleObj name="CS ChemDraw Drawing" r:id="rId4" imgW="3891516" imgH="1121495" progId="ChemDraw.Document.6.0">
                  <p:embed/>
                  <p:pic>
                    <p:nvPicPr>
                      <p:cNvPr id="15" name="Αντικείμενο 14">
                        <a:extLst>
                          <a:ext uri="{FF2B5EF4-FFF2-40B4-BE49-F238E27FC236}">
                            <a16:creationId xmlns:a16="http://schemas.microsoft.com/office/drawing/2014/main" id="{08E6B903-3A17-172E-96CC-7A05F6AC53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19077" b="20062"/>
                      <a:stretch>
                        <a:fillRect/>
                      </a:stretch>
                    </p:blipFill>
                    <p:spPr bwMode="auto">
                      <a:xfrm>
                        <a:off x="4330700" y="5322888"/>
                        <a:ext cx="4189413" cy="119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3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1.</a:t>
            </a:r>
            <a:r>
              <a:rPr lang="el-GR" sz="2000" b="1" dirty="0"/>
              <a:t>3</a:t>
            </a:r>
            <a:r>
              <a:rPr lang="en-US" sz="2000" b="1" dirty="0"/>
              <a:t> </a:t>
            </a:r>
            <a:r>
              <a:rPr lang="el-GR" sz="2000" b="1" dirty="0"/>
              <a:t>Ονοματολογία υδρογονανθράκων.</a:t>
            </a:r>
          </a:p>
          <a:p>
            <a:pPr marL="0" indent="0">
              <a:buNone/>
            </a:pPr>
            <a:r>
              <a:rPr lang="el-GR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el-GR" sz="20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0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graphicFrame>
        <p:nvGraphicFramePr>
          <p:cNvPr id="13" name="Πίνακας 12">
            <a:extLst>
              <a:ext uri="{FF2B5EF4-FFF2-40B4-BE49-F238E27FC236}">
                <a16:creationId xmlns:a16="http://schemas.microsoft.com/office/drawing/2014/main" id="{27C8C449-B605-8547-DC92-0BB8CD1D7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142476"/>
              </p:ext>
            </p:extLst>
          </p:nvPr>
        </p:nvGraphicFramePr>
        <p:xfrm>
          <a:off x="1189244" y="537431"/>
          <a:ext cx="9618768" cy="2489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411">
                  <a:extLst>
                    <a:ext uri="{9D8B030D-6E8A-4147-A177-3AD203B41FA5}">
                      <a16:colId xmlns:a16="http://schemas.microsoft.com/office/drawing/2014/main" val="1140782985"/>
                    </a:ext>
                  </a:extLst>
                </a:gridCol>
                <a:gridCol w="3824842">
                  <a:extLst>
                    <a:ext uri="{9D8B030D-6E8A-4147-A177-3AD203B41FA5}">
                      <a16:colId xmlns:a16="http://schemas.microsoft.com/office/drawing/2014/main" val="2689554367"/>
                    </a:ext>
                  </a:extLst>
                </a:gridCol>
                <a:gridCol w="4207515">
                  <a:extLst>
                    <a:ext uri="{9D8B030D-6E8A-4147-A177-3AD203B41FA5}">
                      <a16:colId xmlns:a16="http://schemas.microsoft.com/office/drawing/2014/main" val="872499716"/>
                    </a:ext>
                  </a:extLst>
                </a:gridCol>
              </a:tblGrid>
              <a:tr h="1078499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l-GR" sz="2000" kern="1200" dirty="0">
                          <a:effectLst/>
                        </a:rPr>
                        <a:t>Κατηγορία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l-GR" sz="2000" kern="1200" dirty="0">
                          <a:effectLst/>
                        </a:rPr>
                        <a:t>Ασκήσεις</a:t>
                      </a:r>
                    </a:p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l-GR" sz="2000" kern="1200" dirty="0">
                          <a:effectLst/>
                        </a:rPr>
                        <a:t> 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l-GR" sz="2000" kern="1200" dirty="0">
                          <a:effectLst/>
                        </a:rPr>
                        <a:t>Ασκήσεις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686" marR="65686" marT="0" marB="0"/>
                </a:tc>
                <a:extLst>
                  <a:ext uri="{0D108BD9-81ED-4DB2-BD59-A6C34878D82A}">
                    <a16:rowId xmlns:a16="http://schemas.microsoft.com/office/drawing/2014/main" val="2201725839"/>
                  </a:ext>
                </a:extLst>
              </a:tr>
              <a:tr h="1411049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l-GR" sz="2000" kern="1200" dirty="0">
                          <a:effectLst/>
                        </a:rPr>
                        <a:t>1</a:t>
                      </a:r>
                    </a:p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l-GR" sz="2000" kern="1200" dirty="0">
                          <a:effectLst/>
                        </a:rPr>
                        <a:t>(14+14)</a:t>
                      </a:r>
                    </a:p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l-GR" sz="2000" kern="1200" dirty="0">
                          <a:effectLst/>
                        </a:rPr>
                        <a:t> 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l-GR" sz="2000" kern="1200" dirty="0">
                          <a:effectLst/>
                        </a:rPr>
                        <a:t>1 ως 14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686" marR="65686" marT="0" marB="0"/>
                </a:tc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</a:pPr>
                      <a:r>
                        <a:rPr lang="el-GR" sz="2000" kern="1200">
                          <a:effectLst/>
                        </a:rPr>
                        <a:t>15 ως 28</a:t>
                      </a:r>
                      <a:endParaRPr lang="el-GR" sz="2000" kern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5686" marR="65686" marT="0" marB="0"/>
                </a:tc>
                <a:extLst>
                  <a:ext uri="{0D108BD9-81ED-4DB2-BD59-A6C34878D82A}">
                    <a16:rowId xmlns:a16="http://schemas.microsoft.com/office/drawing/2014/main" val="3150968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805827"/>
      </p:ext>
    </p:extLst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984</Words>
  <Application>Microsoft Office PowerPoint</Application>
  <PresentationFormat>Ευρεία οθόνη</PresentationFormat>
  <Paragraphs>165</Paragraphs>
  <Slides>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1_Θέμα του Office</vt:lpstr>
      <vt:lpstr>CS ChemDraw Drawing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11</cp:revision>
  <dcterms:created xsi:type="dcterms:W3CDTF">2022-10-03T11:27:18Z</dcterms:created>
  <dcterms:modified xsi:type="dcterms:W3CDTF">2024-09-22T19:04:36Z</dcterms:modified>
</cp:coreProperties>
</file>