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395" r:id="rId2"/>
    <p:sldId id="403" r:id="rId3"/>
    <p:sldId id="404" r:id="rId4"/>
    <p:sldId id="405" r:id="rId5"/>
    <p:sldId id="406" r:id="rId6"/>
    <p:sldId id="407" r:id="rId7"/>
    <p:sldId id="408" r:id="rId8"/>
    <p:sldId id="409" r:id="rId9"/>
    <p:sldId id="410" r:id="rId10"/>
    <p:sldId id="411"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8" d="100"/>
          <a:sy n="78" d="100"/>
        </p:scale>
        <p:origin x="3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745375-8ECA-48F3-B32A-35B94404528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B759ED3-FA7F-4DAC-AFC7-41E1AFD553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CD4D34F-5765-4EA9-9257-74258DD31C28}"/>
              </a:ext>
            </a:extLst>
          </p:cNvPr>
          <p:cNvSpPr>
            <a:spLocks noGrp="1"/>
          </p:cNvSpPr>
          <p:nvPr>
            <p:ph type="dt" sz="half" idx="10"/>
          </p:nvPr>
        </p:nvSpPr>
        <p:spPr/>
        <p:txBody>
          <a:bodyPr/>
          <a:lstStyle/>
          <a:p>
            <a:fld id="{A8F27D30-81CA-40C2-BD94-C30B123B4E47}" type="datetime1">
              <a:rPr lang="el-GR" smtClean="0"/>
              <a:t>22/9/2024</a:t>
            </a:fld>
            <a:endParaRPr lang="el-GR"/>
          </a:p>
        </p:txBody>
      </p:sp>
      <p:sp>
        <p:nvSpPr>
          <p:cNvPr id="5" name="Θέση υποσέλιδου 4">
            <a:extLst>
              <a:ext uri="{FF2B5EF4-FFF2-40B4-BE49-F238E27FC236}">
                <a16:creationId xmlns:a16="http://schemas.microsoft.com/office/drawing/2014/main" id="{4E652A08-7E12-424C-B46E-934EC3C5B482}"/>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72E07E45-215A-4F4E-8060-468C32DCC207}"/>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3846954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CAB6A8-8F53-4D10-85CA-A09D300B6C7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93BA5D2-FDF3-40BF-808B-5FCF73741905}"/>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D14440B-5386-4C3A-ACA8-104C9B50A40A}"/>
              </a:ext>
            </a:extLst>
          </p:cNvPr>
          <p:cNvSpPr>
            <a:spLocks noGrp="1"/>
          </p:cNvSpPr>
          <p:nvPr>
            <p:ph type="dt" sz="half" idx="10"/>
          </p:nvPr>
        </p:nvSpPr>
        <p:spPr/>
        <p:txBody>
          <a:bodyPr/>
          <a:lstStyle/>
          <a:p>
            <a:fld id="{8203F847-6D6F-4328-B6A7-5A0F3D5B3361}" type="datetime1">
              <a:rPr lang="el-GR" smtClean="0"/>
              <a:t>22/9/2024</a:t>
            </a:fld>
            <a:endParaRPr lang="el-GR"/>
          </a:p>
        </p:txBody>
      </p:sp>
      <p:sp>
        <p:nvSpPr>
          <p:cNvPr id="5" name="Θέση υποσέλιδου 4">
            <a:extLst>
              <a:ext uri="{FF2B5EF4-FFF2-40B4-BE49-F238E27FC236}">
                <a16:creationId xmlns:a16="http://schemas.microsoft.com/office/drawing/2014/main" id="{0D01A3EE-FD32-4A05-9A55-6D9D2F0DDDCE}"/>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C10E7DF4-7EE0-4797-B6A4-DBB0D87F77DB}"/>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387932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6DE7936-9E84-4FB9-8B35-869B4F9565D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F2AFBDA-6A31-4274-A5B2-5D076425228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C05CBCD-B9C9-4F53-AB7A-DF452879BB8C}"/>
              </a:ext>
            </a:extLst>
          </p:cNvPr>
          <p:cNvSpPr>
            <a:spLocks noGrp="1"/>
          </p:cNvSpPr>
          <p:nvPr>
            <p:ph type="dt" sz="half" idx="10"/>
          </p:nvPr>
        </p:nvSpPr>
        <p:spPr/>
        <p:txBody>
          <a:bodyPr/>
          <a:lstStyle/>
          <a:p>
            <a:fld id="{EA679F8A-E579-47F3-8961-831D8181C402}" type="datetime1">
              <a:rPr lang="el-GR" smtClean="0"/>
              <a:t>22/9/2024</a:t>
            </a:fld>
            <a:endParaRPr lang="el-GR"/>
          </a:p>
        </p:txBody>
      </p:sp>
      <p:sp>
        <p:nvSpPr>
          <p:cNvPr id="5" name="Θέση υποσέλιδου 4">
            <a:extLst>
              <a:ext uri="{FF2B5EF4-FFF2-40B4-BE49-F238E27FC236}">
                <a16:creationId xmlns:a16="http://schemas.microsoft.com/office/drawing/2014/main" id="{C165E2BA-B676-4E7B-9FF1-16CE86D6F56C}"/>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41ECCD43-C895-403F-80F7-9BFCCDD636A3}"/>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215913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905111-552B-4399-B7B5-A30186DC4C3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1C2950D-C15F-4783-AE34-F01CF69AB0B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B55142C-BCA3-4AE2-8740-9FD1F34DBEF2}"/>
              </a:ext>
            </a:extLst>
          </p:cNvPr>
          <p:cNvSpPr>
            <a:spLocks noGrp="1"/>
          </p:cNvSpPr>
          <p:nvPr>
            <p:ph type="dt" sz="half" idx="10"/>
          </p:nvPr>
        </p:nvSpPr>
        <p:spPr/>
        <p:txBody>
          <a:bodyPr/>
          <a:lstStyle/>
          <a:p>
            <a:fld id="{23806F0E-BB4D-400A-A3F9-CF91781AFF0E}" type="datetime1">
              <a:rPr lang="el-GR" smtClean="0"/>
              <a:t>22/9/2024</a:t>
            </a:fld>
            <a:endParaRPr lang="el-GR"/>
          </a:p>
        </p:txBody>
      </p:sp>
      <p:sp>
        <p:nvSpPr>
          <p:cNvPr id="5" name="Θέση υποσέλιδου 4">
            <a:extLst>
              <a:ext uri="{FF2B5EF4-FFF2-40B4-BE49-F238E27FC236}">
                <a16:creationId xmlns:a16="http://schemas.microsoft.com/office/drawing/2014/main" id="{F0080F97-F4C9-4CB5-907A-EE3A811F2162}"/>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21DC0F82-8A6D-407C-A8D2-98B1F9605247}"/>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3915731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F9C31F-4596-4384-8F90-700EA7B4073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CB8ACD6-4C8C-4B8B-BC8A-3A249EF45B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471F4E9-61EE-4419-8618-D07CC19A12A4}"/>
              </a:ext>
            </a:extLst>
          </p:cNvPr>
          <p:cNvSpPr>
            <a:spLocks noGrp="1"/>
          </p:cNvSpPr>
          <p:nvPr>
            <p:ph type="dt" sz="half" idx="10"/>
          </p:nvPr>
        </p:nvSpPr>
        <p:spPr/>
        <p:txBody>
          <a:bodyPr/>
          <a:lstStyle/>
          <a:p>
            <a:fld id="{298B5174-5794-4A87-AF13-F1FFDFF0F9E2}" type="datetime1">
              <a:rPr lang="el-GR" smtClean="0"/>
              <a:t>22/9/2024</a:t>
            </a:fld>
            <a:endParaRPr lang="el-GR"/>
          </a:p>
        </p:txBody>
      </p:sp>
      <p:sp>
        <p:nvSpPr>
          <p:cNvPr id="5" name="Θέση υποσέλιδου 4">
            <a:extLst>
              <a:ext uri="{FF2B5EF4-FFF2-40B4-BE49-F238E27FC236}">
                <a16:creationId xmlns:a16="http://schemas.microsoft.com/office/drawing/2014/main" id="{9BD9B3A8-DBB9-452B-A7F7-8952DB2B22E9}"/>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EAC4DD68-B461-4D5B-85B3-A840B2A82C82}"/>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98632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7CDB82-4BBA-42A8-AD90-099A04604A5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2A2E554-9CBB-47DD-8F4B-42B37CFEBF7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9FB536A-3704-4C66-A26E-8815FFD497C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8A7FD69-24E4-431D-B19F-7D3FC3BF805F}"/>
              </a:ext>
            </a:extLst>
          </p:cNvPr>
          <p:cNvSpPr>
            <a:spLocks noGrp="1"/>
          </p:cNvSpPr>
          <p:nvPr>
            <p:ph type="dt" sz="half" idx="10"/>
          </p:nvPr>
        </p:nvSpPr>
        <p:spPr/>
        <p:txBody>
          <a:bodyPr/>
          <a:lstStyle/>
          <a:p>
            <a:fld id="{E464595E-03CA-4420-8360-EA6753E8414F}" type="datetime1">
              <a:rPr lang="el-GR" smtClean="0"/>
              <a:t>22/9/2024</a:t>
            </a:fld>
            <a:endParaRPr lang="el-GR"/>
          </a:p>
        </p:txBody>
      </p:sp>
      <p:sp>
        <p:nvSpPr>
          <p:cNvPr id="6" name="Θέση υποσέλιδου 5">
            <a:extLst>
              <a:ext uri="{FF2B5EF4-FFF2-40B4-BE49-F238E27FC236}">
                <a16:creationId xmlns:a16="http://schemas.microsoft.com/office/drawing/2014/main" id="{505C30C9-3839-46EB-BE27-4C2AD366C977}"/>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7" name="Θέση αριθμού διαφάνειας 6">
            <a:extLst>
              <a:ext uri="{FF2B5EF4-FFF2-40B4-BE49-F238E27FC236}">
                <a16:creationId xmlns:a16="http://schemas.microsoft.com/office/drawing/2014/main" id="{B54BF2CA-1F35-449D-BEC0-D5F8F950EE96}"/>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4222319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BB76E9-9C5A-4E04-BE12-536B2F17D49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39D2408-EEEB-493E-9D3D-55179B965A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5BD490E-94DE-46DE-AF4B-032972C8152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CAE220B-51A0-4407-97A3-94B9B1760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C1BB804-6DC8-4845-B62F-0BF1F0B08B4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A07DD1F-5742-4AD8-92BE-8FB5834DBC3A}"/>
              </a:ext>
            </a:extLst>
          </p:cNvPr>
          <p:cNvSpPr>
            <a:spLocks noGrp="1"/>
          </p:cNvSpPr>
          <p:nvPr>
            <p:ph type="dt" sz="half" idx="10"/>
          </p:nvPr>
        </p:nvSpPr>
        <p:spPr/>
        <p:txBody>
          <a:bodyPr/>
          <a:lstStyle/>
          <a:p>
            <a:fld id="{423D78E3-E77C-40F9-8D4A-F920DF01DA89}" type="datetime1">
              <a:rPr lang="el-GR" smtClean="0"/>
              <a:t>22/9/2024</a:t>
            </a:fld>
            <a:endParaRPr lang="el-GR"/>
          </a:p>
        </p:txBody>
      </p:sp>
      <p:sp>
        <p:nvSpPr>
          <p:cNvPr id="8" name="Θέση υποσέλιδου 7">
            <a:extLst>
              <a:ext uri="{FF2B5EF4-FFF2-40B4-BE49-F238E27FC236}">
                <a16:creationId xmlns:a16="http://schemas.microsoft.com/office/drawing/2014/main" id="{6C3A1C28-30E2-4029-AB5D-77D11D4F9053}"/>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9" name="Θέση αριθμού διαφάνειας 8">
            <a:extLst>
              <a:ext uri="{FF2B5EF4-FFF2-40B4-BE49-F238E27FC236}">
                <a16:creationId xmlns:a16="http://schemas.microsoft.com/office/drawing/2014/main" id="{8B6F60A8-6109-431D-AB0F-B60050910920}"/>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4591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3EBD3E-6431-4C17-ABC2-11D5A9DCC98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4F0A881-4A96-48B2-B8FB-4C0996B7E58B}"/>
              </a:ext>
            </a:extLst>
          </p:cNvPr>
          <p:cNvSpPr>
            <a:spLocks noGrp="1"/>
          </p:cNvSpPr>
          <p:nvPr>
            <p:ph type="dt" sz="half" idx="10"/>
          </p:nvPr>
        </p:nvSpPr>
        <p:spPr/>
        <p:txBody>
          <a:bodyPr/>
          <a:lstStyle/>
          <a:p>
            <a:fld id="{52D70DD7-1FA0-4642-9901-D2BA34C5EFB5}" type="datetime1">
              <a:rPr lang="el-GR" smtClean="0"/>
              <a:t>22/9/2024</a:t>
            </a:fld>
            <a:endParaRPr lang="el-GR"/>
          </a:p>
        </p:txBody>
      </p:sp>
      <p:sp>
        <p:nvSpPr>
          <p:cNvPr id="4" name="Θέση υποσέλιδου 3">
            <a:extLst>
              <a:ext uri="{FF2B5EF4-FFF2-40B4-BE49-F238E27FC236}">
                <a16:creationId xmlns:a16="http://schemas.microsoft.com/office/drawing/2014/main" id="{341656A3-923D-49D8-BB18-A77155BE9D62}"/>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5" name="Θέση αριθμού διαφάνειας 4">
            <a:extLst>
              <a:ext uri="{FF2B5EF4-FFF2-40B4-BE49-F238E27FC236}">
                <a16:creationId xmlns:a16="http://schemas.microsoft.com/office/drawing/2014/main" id="{DBFB0D51-BCEC-4EA9-B016-A233515E0696}"/>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151696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73C8209-243C-4D16-8743-E7030B323A44}"/>
              </a:ext>
            </a:extLst>
          </p:cNvPr>
          <p:cNvSpPr>
            <a:spLocks noGrp="1"/>
          </p:cNvSpPr>
          <p:nvPr>
            <p:ph type="dt" sz="half" idx="10"/>
          </p:nvPr>
        </p:nvSpPr>
        <p:spPr/>
        <p:txBody>
          <a:bodyPr/>
          <a:lstStyle/>
          <a:p>
            <a:fld id="{618614F9-0BC9-4493-BA0B-C1C16891B78A}" type="datetime1">
              <a:rPr lang="el-GR" smtClean="0"/>
              <a:t>22/9/2024</a:t>
            </a:fld>
            <a:endParaRPr lang="el-GR"/>
          </a:p>
        </p:txBody>
      </p:sp>
      <p:sp>
        <p:nvSpPr>
          <p:cNvPr id="3" name="Θέση υποσέλιδου 2">
            <a:extLst>
              <a:ext uri="{FF2B5EF4-FFF2-40B4-BE49-F238E27FC236}">
                <a16:creationId xmlns:a16="http://schemas.microsoft.com/office/drawing/2014/main" id="{22A551DF-9A54-4345-B8FB-5376093729C0}"/>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4" name="Θέση αριθμού διαφάνειας 3">
            <a:extLst>
              <a:ext uri="{FF2B5EF4-FFF2-40B4-BE49-F238E27FC236}">
                <a16:creationId xmlns:a16="http://schemas.microsoft.com/office/drawing/2014/main" id="{777CBCB4-3E3D-4C86-B77C-07B554F0666E}"/>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3977413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2B7173-DCE0-4055-9B7E-0613FCBE52A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226179C-E07D-4AC6-8E85-18AC32D3D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CAE3C4B9-E343-43AE-B23F-89F05AE11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4989487-8C94-4037-B144-BE2113EE9F33}"/>
              </a:ext>
            </a:extLst>
          </p:cNvPr>
          <p:cNvSpPr>
            <a:spLocks noGrp="1"/>
          </p:cNvSpPr>
          <p:nvPr>
            <p:ph type="dt" sz="half" idx="10"/>
          </p:nvPr>
        </p:nvSpPr>
        <p:spPr/>
        <p:txBody>
          <a:bodyPr/>
          <a:lstStyle/>
          <a:p>
            <a:fld id="{1AEE3E88-F641-472C-B1EA-2527FCC8852D}" type="datetime1">
              <a:rPr lang="el-GR" smtClean="0"/>
              <a:t>22/9/2024</a:t>
            </a:fld>
            <a:endParaRPr lang="el-GR"/>
          </a:p>
        </p:txBody>
      </p:sp>
      <p:sp>
        <p:nvSpPr>
          <p:cNvPr id="6" name="Θέση υποσέλιδου 5">
            <a:extLst>
              <a:ext uri="{FF2B5EF4-FFF2-40B4-BE49-F238E27FC236}">
                <a16:creationId xmlns:a16="http://schemas.microsoft.com/office/drawing/2014/main" id="{049485D3-3562-4A49-BA59-450F09E68A27}"/>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7" name="Θέση αριθμού διαφάνειας 6">
            <a:extLst>
              <a:ext uri="{FF2B5EF4-FFF2-40B4-BE49-F238E27FC236}">
                <a16:creationId xmlns:a16="http://schemas.microsoft.com/office/drawing/2014/main" id="{98840034-570A-4242-8CDB-72A5427A10C3}"/>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280118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3B8085-E4B5-4296-9BEA-795CA4E1BA0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CFA9D6F-631D-4A1E-88AC-9A4831CD5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8BC96B96-1641-41C1-9A77-503D89B3F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B85292F-E9A0-4B91-A382-9F1245A5749D}"/>
              </a:ext>
            </a:extLst>
          </p:cNvPr>
          <p:cNvSpPr>
            <a:spLocks noGrp="1"/>
          </p:cNvSpPr>
          <p:nvPr>
            <p:ph type="dt" sz="half" idx="10"/>
          </p:nvPr>
        </p:nvSpPr>
        <p:spPr/>
        <p:txBody>
          <a:bodyPr/>
          <a:lstStyle/>
          <a:p>
            <a:fld id="{FFCA5FAC-F7BD-46E0-9268-090976C76874}" type="datetime1">
              <a:rPr lang="el-GR" smtClean="0"/>
              <a:t>22/9/2024</a:t>
            </a:fld>
            <a:endParaRPr lang="el-GR"/>
          </a:p>
        </p:txBody>
      </p:sp>
      <p:sp>
        <p:nvSpPr>
          <p:cNvPr id="6" name="Θέση υποσέλιδου 5">
            <a:extLst>
              <a:ext uri="{FF2B5EF4-FFF2-40B4-BE49-F238E27FC236}">
                <a16:creationId xmlns:a16="http://schemas.microsoft.com/office/drawing/2014/main" id="{8E0C6976-0FF1-4E26-8CC9-440E1A363BD7}"/>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7" name="Θέση αριθμού διαφάνειας 6">
            <a:extLst>
              <a:ext uri="{FF2B5EF4-FFF2-40B4-BE49-F238E27FC236}">
                <a16:creationId xmlns:a16="http://schemas.microsoft.com/office/drawing/2014/main" id="{DFF80707-2478-4754-9C5D-2AFA05090F3D}"/>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2442893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3000" b="-43000"/>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13A3C85-9D4E-4B37-96FB-71DD9D511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8231ACB-833F-4498-A285-F125549D5A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0622440-47B4-4CFE-AA76-A7E331FCE1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70552-894F-46CB-BEB4-249C5E2DA472}" type="datetime1">
              <a:rPr lang="el-GR" smtClean="0"/>
              <a:t>22/9/2024</a:t>
            </a:fld>
            <a:endParaRPr lang="el-GR"/>
          </a:p>
        </p:txBody>
      </p:sp>
      <p:sp>
        <p:nvSpPr>
          <p:cNvPr id="5" name="Θέση υποσέλιδου 4">
            <a:extLst>
              <a:ext uri="{FF2B5EF4-FFF2-40B4-BE49-F238E27FC236}">
                <a16:creationId xmlns:a16="http://schemas.microsoft.com/office/drawing/2014/main" id="{94AEB8BF-BD06-4E78-B474-5A079B0EFF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7637FD89-2262-4C46-BD09-60BFB09B94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14AA5-5A5F-4150-B4C9-756F2A09AACD}" type="slidenum">
              <a:rPr lang="el-GR" smtClean="0"/>
              <a:t>‹#›</a:t>
            </a:fld>
            <a:endParaRPr lang="el-GR"/>
          </a:p>
        </p:txBody>
      </p:sp>
    </p:spTree>
    <p:extLst>
      <p:ext uri="{BB962C8B-B14F-4D97-AF65-F5344CB8AC3E}">
        <p14:creationId xmlns:p14="http://schemas.microsoft.com/office/powerpoint/2010/main" val="1597451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15.emf"/><Relationship Id="rId3" Type="http://schemas.openxmlformats.org/officeDocument/2006/relationships/image" Target="../media/image28.emf"/><Relationship Id="rId7" Type="http://schemas.openxmlformats.org/officeDocument/2006/relationships/image" Target="../media/image30.emf"/><Relationship Id="rId12" Type="http://schemas.openxmlformats.org/officeDocument/2006/relationships/oleObject" Target="../embeddings/oleObject34.bin"/><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31.bin"/><Relationship Id="rId11" Type="http://schemas.openxmlformats.org/officeDocument/2006/relationships/image" Target="../media/image14.emf"/><Relationship Id="rId5" Type="http://schemas.openxmlformats.org/officeDocument/2006/relationships/image" Target="../media/image29.emf"/><Relationship Id="rId15" Type="http://schemas.openxmlformats.org/officeDocument/2006/relationships/image" Target="../media/image31.e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13.emf"/><Relationship Id="rId14" Type="http://schemas.openxmlformats.org/officeDocument/2006/relationships/oleObject" Target="../embeddings/oleObject35.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5.emf"/><Relationship Id="rId7"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6.emf"/><Relationship Id="rId4" Type="http://schemas.openxmlformats.org/officeDocument/2006/relationships/oleObject" Target="../embeddings/oleObject5.bin"/><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10.emf"/><Relationship Id="rId4" Type="http://schemas.openxmlformats.org/officeDocument/2006/relationships/oleObject" Target="../embeddings/oleObject9.bin"/><Relationship Id="rId9" Type="http://schemas.openxmlformats.org/officeDocument/2006/relationships/image" Target="../media/image12.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5.emf"/><Relationship Id="rId12" Type="http://schemas.openxmlformats.org/officeDocument/2006/relationships/oleObject" Target="../embeddings/oleObject17.bin"/><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11" Type="http://schemas.openxmlformats.org/officeDocument/2006/relationships/image" Target="../media/image17.emf"/><Relationship Id="rId5" Type="http://schemas.openxmlformats.org/officeDocument/2006/relationships/image" Target="../media/image14.e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6.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1.emf"/><Relationship Id="rId12" Type="http://schemas.openxmlformats.org/officeDocument/2006/relationships/oleObject" Target="../embeddings/oleObject23.bin"/><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11" Type="http://schemas.openxmlformats.org/officeDocument/2006/relationships/image" Target="../media/image23.emf"/><Relationship Id="rId5" Type="http://schemas.openxmlformats.org/officeDocument/2006/relationships/image" Target="../media/image20.e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2.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25.emf"/><Relationship Id="rId7" Type="http://schemas.openxmlformats.org/officeDocument/2006/relationships/image" Target="../media/image10.e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11" Type="http://schemas.openxmlformats.org/officeDocument/2006/relationships/image" Target="../media/image27.emf"/><Relationship Id="rId5" Type="http://schemas.openxmlformats.org/officeDocument/2006/relationships/image" Target="../media/image9.e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254000" y="136524"/>
            <a:ext cx="11765280" cy="6436995"/>
          </a:xfrm>
        </p:spPr>
        <p:txBody>
          <a:bodyPr>
            <a:normAutofit/>
          </a:bodyPr>
          <a:lstStyle/>
          <a:p>
            <a:pPr marL="0" indent="0" algn="ctr">
              <a:buNone/>
            </a:pPr>
            <a:r>
              <a:rPr lang="en-US" sz="2000" b="1" dirty="0"/>
              <a:t>1.</a:t>
            </a:r>
            <a:r>
              <a:rPr lang="el-GR" sz="2000" b="1" dirty="0"/>
              <a:t>4</a:t>
            </a:r>
            <a:r>
              <a:rPr lang="en-US" sz="2000" b="1" dirty="0"/>
              <a:t> </a:t>
            </a:r>
            <a:r>
              <a:rPr lang="el-GR" sz="2000" b="1" dirty="0"/>
              <a:t>Ισομέρεια.</a:t>
            </a:r>
          </a:p>
          <a:p>
            <a:pPr marL="1143000" lvl="2" indent="-228600" algn="ctr">
              <a:lnSpc>
                <a:spcPct val="115000"/>
              </a:lnSpc>
              <a:spcBef>
                <a:spcPts val="1000"/>
              </a:spcBef>
              <a:spcAft>
                <a:spcPts val="600"/>
              </a:spcAft>
              <a:buFont typeface="+mj-lt"/>
              <a:buAutoNum type="romanLcPeriod"/>
            </a:pPr>
            <a:r>
              <a:rPr lang="el-GR" b="1" kern="0" dirty="0">
                <a:solidFill>
                  <a:srgbClr val="C0504D"/>
                </a:solidFill>
                <a:effectLst/>
                <a:latin typeface="Calibri" panose="020F0502020204030204" pitchFamily="34" charset="0"/>
                <a:ea typeface="Times New Roman" panose="02020603050405020304" pitchFamily="18" charset="0"/>
                <a:cs typeface="Verdana" panose="020B0604030504040204" pitchFamily="34" charset="0"/>
              </a:rPr>
              <a:t>Τι είναι ισομέρεια;</a:t>
            </a:r>
            <a:endParaRPr lang="el-GR"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914400" lvl="2" indent="0" algn="ctr">
              <a:lnSpc>
                <a:spcPct val="115000"/>
              </a:lnSpc>
              <a:spcBef>
                <a:spcPts val="1000"/>
              </a:spcBef>
              <a:spcAft>
                <a:spcPts val="600"/>
              </a:spcAft>
              <a:buNone/>
            </a:pPr>
            <a:r>
              <a:rPr lang="el-GR" kern="0" dirty="0">
                <a:solidFill>
                  <a:srgbClr val="000000"/>
                </a:solidFill>
                <a:effectLst/>
                <a:latin typeface="Calibri" panose="020F0502020204030204" pitchFamily="34" charset="0"/>
                <a:ea typeface="Calibri" panose="020F0502020204030204" pitchFamily="34" charset="0"/>
                <a:cs typeface="Verdana" panose="020B0604030504040204" pitchFamily="34" charset="0"/>
              </a:rPr>
              <a:t>Δύο ή περισσότερες ενώσεις ονομάζονται ισομερείς όταν έχουν τον </a:t>
            </a:r>
            <a:r>
              <a:rPr lang="el-GR" b="1" kern="0" dirty="0">
                <a:solidFill>
                  <a:srgbClr val="000000"/>
                </a:solidFill>
                <a:effectLst/>
                <a:latin typeface="Calibri" panose="020F0502020204030204" pitchFamily="34" charset="0"/>
                <a:ea typeface="Calibri" panose="020F0502020204030204" pitchFamily="34" charset="0"/>
                <a:cs typeface="Verdana" panose="020B0604030504040204" pitchFamily="34" charset="0"/>
              </a:rPr>
              <a:t>ίδιο μοριακό τύπο</a:t>
            </a:r>
            <a:r>
              <a:rPr lang="el-GR" kern="0" dirty="0">
                <a:solidFill>
                  <a:srgbClr val="000000"/>
                </a:solidFill>
                <a:effectLst/>
                <a:latin typeface="Calibri" panose="020F0502020204030204" pitchFamily="34" charset="0"/>
                <a:ea typeface="Calibri" panose="020F0502020204030204" pitchFamily="34" charset="0"/>
                <a:cs typeface="Verdana" panose="020B0604030504040204" pitchFamily="34" charset="0"/>
              </a:rPr>
              <a:t>, αλλά διαφέρουν ως προς κάποιο άλλο χαρακτηριστικό ή ιδιότητα. </a:t>
            </a:r>
          </a:p>
          <a:p>
            <a:pPr marL="914400" lvl="2" indent="0" algn="ctr">
              <a:lnSpc>
                <a:spcPct val="115000"/>
              </a:lnSpc>
              <a:spcBef>
                <a:spcPts val="1000"/>
              </a:spcBef>
              <a:spcAft>
                <a:spcPts val="600"/>
              </a:spcAft>
              <a:buNone/>
            </a:pPr>
            <a:r>
              <a:rPr lang="el-GR" kern="0" dirty="0">
                <a:solidFill>
                  <a:srgbClr val="000000"/>
                </a:solidFill>
                <a:effectLst/>
                <a:latin typeface="Calibri" panose="020F0502020204030204" pitchFamily="34" charset="0"/>
                <a:ea typeface="Calibri" panose="020F0502020204030204" pitchFamily="34" charset="0"/>
                <a:cs typeface="Verdana" panose="020B0604030504040204" pitchFamily="34" charset="0"/>
              </a:rPr>
              <a:t>Υπάρχουν διάφορα είδη ισομέρειας, όμως θα ασχοληθούμε μόνο με τη </a:t>
            </a:r>
            <a:r>
              <a:rPr lang="el-GR" b="1" kern="0" dirty="0">
                <a:solidFill>
                  <a:srgbClr val="000000"/>
                </a:solidFill>
                <a:effectLst/>
                <a:latin typeface="Calibri" panose="020F0502020204030204" pitchFamily="34" charset="0"/>
                <a:ea typeface="Calibri" panose="020F0502020204030204" pitchFamily="34" charset="0"/>
                <a:cs typeface="Verdana" panose="020B0604030504040204" pitchFamily="34" charset="0"/>
              </a:rPr>
              <a:t>συντακτική</a:t>
            </a:r>
            <a:r>
              <a:rPr lang="el-GR" kern="0" dirty="0">
                <a:solidFill>
                  <a:srgbClr val="000000"/>
                </a:solidFill>
                <a:effectLst/>
                <a:latin typeface="Calibri" panose="020F0502020204030204" pitchFamily="34" charset="0"/>
                <a:ea typeface="Calibri" panose="020F0502020204030204" pitchFamily="34" charset="0"/>
                <a:cs typeface="Verdana" panose="020B0604030504040204" pitchFamily="34" charset="0"/>
              </a:rPr>
              <a:t> ισομέρεια.</a:t>
            </a:r>
            <a:endParaRPr lang="el-GR"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914400" lvl="2" indent="0" algn="ctr">
              <a:lnSpc>
                <a:spcPct val="115000"/>
              </a:lnSpc>
              <a:spcBef>
                <a:spcPts val="1000"/>
              </a:spcBef>
              <a:spcAft>
                <a:spcPts val="600"/>
              </a:spcAft>
              <a:buNone/>
            </a:pPr>
            <a:r>
              <a:rPr lang="en-US" b="1" kern="0" dirty="0">
                <a:solidFill>
                  <a:srgbClr val="C0504D"/>
                </a:solidFill>
                <a:effectLst/>
                <a:latin typeface="Calibri" panose="020F0502020204030204" pitchFamily="34" charset="0"/>
                <a:ea typeface="Times New Roman" panose="02020603050405020304" pitchFamily="18" charset="0"/>
                <a:cs typeface="Verdana" panose="020B0604030504040204" pitchFamily="34" charset="0"/>
              </a:rPr>
              <a:t>ii. </a:t>
            </a:r>
            <a:r>
              <a:rPr lang="el-GR" b="1" kern="0" dirty="0">
                <a:solidFill>
                  <a:srgbClr val="C0504D"/>
                </a:solidFill>
                <a:effectLst/>
                <a:latin typeface="Calibri" panose="020F0502020204030204" pitchFamily="34" charset="0"/>
                <a:ea typeface="Times New Roman" panose="02020603050405020304" pitchFamily="18" charset="0"/>
                <a:cs typeface="Verdana" panose="020B0604030504040204" pitchFamily="34" charset="0"/>
              </a:rPr>
              <a:t>Τι είναι συντακτική ισομέρεια;</a:t>
            </a:r>
            <a:endParaRPr lang="el-GR"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indent="0" algn="ctr">
              <a:lnSpc>
                <a:spcPct val="115000"/>
              </a:lnSpc>
              <a:spcAft>
                <a:spcPts val="1000"/>
              </a:spcAft>
              <a:buNone/>
            </a:pPr>
            <a:r>
              <a:rPr lang="el-GR" sz="2000" kern="0" dirty="0">
                <a:solidFill>
                  <a:srgbClr val="000000"/>
                </a:solidFill>
                <a:effectLst/>
                <a:latin typeface="Calibri" panose="020F0502020204030204" pitchFamily="34" charset="0"/>
                <a:ea typeface="Calibri" panose="020F0502020204030204" pitchFamily="34" charset="0"/>
                <a:cs typeface="Verdana" panose="020B0604030504040204" pitchFamily="34" charset="0"/>
              </a:rPr>
              <a:t>Δύο ή περισσότερες ενώσεις ονομάζονται συντακτικά ισομερείς όταν έχουν τον </a:t>
            </a:r>
            <a:r>
              <a:rPr lang="el-GR" sz="2000" b="1" kern="0" dirty="0">
                <a:solidFill>
                  <a:srgbClr val="000000"/>
                </a:solidFill>
                <a:effectLst/>
                <a:latin typeface="Calibri" panose="020F0502020204030204" pitchFamily="34" charset="0"/>
                <a:ea typeface="Calibri" panose="020F0502020204030204" pitchFamily="34" charset="0"/>
                <a:cs typeface="Verdana" panose="020B0604030504040204" pitchFamily="34" charset="0"/>
              </a:rPr>
              <a:t>ίδιο μοριακό τύπο</a:t>
            </a:r>
            <a:r>
              <a:rPr lang="el-GR" sz="2000" kern="0" dirty="0">
                <a:solidFill>
                  <a:srgbClr val="000000"/>
                </a:solidFill>
                <a:effectLst/>
                <a:latin typeface="Calibri" panose="020F0502020204030204" pitchFamily="34" charset="0"/>
                <a:ea typeface="Calibri" panose="020F0502020204030204" pitchFamily="34" charset="0"/>
                <a:cs typeface="Verdana" panose="020B0604030504040204" pitchFamily="34" charset="0"/>
              </a:rPr>
              <a:t>, </a:t>
            </a:r>
            <a:r>
              <a:rPr lang="el-GR" sz="2000" b="1" kern="0" dirty="0">
                <a:solidFill>
                  <a:srgbClr val="000000"/>
                </a:solidFill>
                <a:effectLst/>
                <a:latin typeface="Calibri" panose="020F0502020204030204" pitchFamily="34" charset="0"/>
                <a:ea typeface="Calibri" panose="020F0502020204030204" pitchFamily="34" charset="0"/>
                <a:cs typeface="Verdana" panose="020B0604030504040204" pitchFamily="34" charset="0"/>
              </a:rPr>
              <a:t>αλλά διαφέρουν ως προς το συντακτικό τους τύπο</a:t>
            </a:r>
            <a:r>
              <a:rPr lang="el-GR" sz="2000" kern="0" dirty="0">
                <a:solidFill>
                  <a:srgbClr val="000000"/>
                </a:solidFill>
                <a:effectLst/>
                <a:latin typeface="Calibri" panose="020F0502020204030204" pitchFamily="34" charset="0"/>
                <a:ea typeface="Calibri" panose="020F0502020204030204" pitchFamily="34" charset="0"/>
                <a:cs typeface="Verdana" panose="020B0604030504040204" pitchFamily="34" charset="0"/>
              </a:rPr>
              <a:t>. </a:t>
            </a:r>
          </a:p>
          <a:p>
            <a:pPr indent="0" algn="ctr">
              <a:lnSpc>
                <a:spcPct val="115000"/>
              </a:lnSpc>
              <a:spcAft>
                <a:spcPts val="1000"/>
              </a:spcAft>
              <a:buNone/>
            </a:pPr>
            <a:r>
              <a:rPr lang="el-GR" sz="2000" kern="0" dirty="0">
                <a:solidFill>
                  <a:srgbClr val="000000"/>
                </a:solidFill>
                <a:effectLst/>
                <a:latin typeface="Calibri" panose="020F0502020204030204" pitchFamily="34" charset="0"/>
                <a:ea typeface="Calibri" panose="020F0502020204030204" pitchFamily="34" charset="0"/>
                <a:cs typeface="Verdana" panose="020B0604030504040204" pitchFamily="34" charset="0"/>
              </a:rPr>
              <a:t>Δηλαδή περιέχουν το ίδιο είδος και αριθμό ατόμων, τα οποία όμως συντάσσονται με διαφορετική σειρά. </a:t>
            </a:r>
            <a:endParaRPr lang="el-GR" sz="20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l-GR" sz="2000" dirty="0">
                <a:effectLst/>
                <a:latin typeface="Calibri" panose="020F0502020204030204" pitchFamily="34" charset="0"/>
                <a:ea typeface="Calibri" panose="020F0502020204030204" pitchFamily="34" charset="0"/>
              </a:rPr>
              <a:t>Με όρους «γραμματικής» θα μπορούσαμε να πούμε ότι οι λέξεις «πιάτο» και «τοπία» είναι συντακτικά ισομερή, αφού αποτελούνται από τα ίδια γράμματα, τα οποία όμως διατάσσονται με διαφορετικό τρόπο, με αποτέλεσμα να προκύπτουν δύο λέξεις με εντελώς διαφορετικό νόημα. </a:t>
            </a:r>
          </a:p>
          <a:p>
            <a:pPr marL="0" indent="0" algn="ctr">
              <a:buNone/>
            </a:pPr>
            <a:r>
              <a:rPr lang="el-GR" sz="2000" dirty="0">
                <a:effectLst/>
                <a:latin typeface="Calibri" panose="020F0502020204030204" pitchFamily="34" charset="0"/>
                <a:ea typeface="Calibri" panose="020F0502020204030204" pitchFamily="34" charset="0"/>
              </a:rPr>
              <a:t>Κατά αντίστοιχο τρόπο οι ενώσεις </a:t>
            </a:r>
            <a:r>
              <a:rPr lang="en-US" sz="2000" dirty="0">
                <a:effectLst/>
                <a:latin typeface="Calibri" panose="020F0502020204030204" pitchFamily="34" charset="0"/>
                <a:ea typeface="Calibri" panose="020F0502020204030204" pitchFamily="34" charset="0"/>
              </a:rPr>
              <a:t>CH</a:t>
            </a:r>
            <a:r>
              <a:rPr lang="el-GR" sz="2000" baseline="-25000" dirty="0">
                <a:effectLst/>
                <a:latin typeface="Calibri" panose="020F0502020204030204" pitchFamily="34" charset="0"/>
                <a:ea typeface="Calibri" panose="020F0502020204030204" pitchFamily="34" charset="0"/>
              </a:rPr>
              <a:t>3</a:t>
            </a:r>
            <a:r>
              <a:rPr lang="el-GR" sz="2000" dirty="0">
                <a:effectLst/>
                <a:latin typeface="Calibri" panose="020F0502020204030204" pitchFamily="34" charset="0"/>
                <a:ea typeface="Calibri" panose="020F0502020204030204" pitchFamily="34" charset="0"/>
              </a:rPr>
              <a:t>-</a:t>
            </a:r>
            <a:r>
              <a:rPr lang="en-US" sz="2000" dirty="0">
                <a:effectLst/>
                <a:latin typeface="Calibri" panose="020F0502020204030204" pitchFamily="34" charset="0"/>
                <a:ea typeface="Calibri" panose="020F0502020204030204" pitchFamily="34" charset="0"/>
              </a:rPr>
              <a:t>CH</a:t>
            </a:r>
            <a:r>
              <a:rPr lang="el-GR" sz="2000" baseline="-25000" dirty="0">
                <a:effectLst/>
                <a:latin typeface="Calibri" panose="020F0502020204030204" pitchFamily="34" charset="0"/>
                <a:ea typeface="Calibri" panose="020F0502020204030204" pitchFamily="34" charset="0"/>
              </a:rPr>
              <a:t>2</a:t>
            </a:r>
            <a:r>
              <a:rPr lang="el-GR" sz="2000" dirty="0">
                <a:effectLst/>
                <a:latin typeface="Calibri" panose="020F0502020204030204" pitchFamily="34" charset="0"/>
                <a:ea typeface="Calibri" panose="020F0502020204030204" pitchFamily="34" charset="0"/>
              </a:rPr>
              <a:t>-</a:t>
            </a:r>
            <a:r>
              <a:rPr lang="en-US" sz="2000" dirty="0">
                <a:effectLst/>
                <a:latin typeface="Calibri" panose="020F0502020204030204" pitchFamily="34" charset="0"/>
                <a:ea typeface="Calibri" panose="020F0502020204030204" pitchFamily="34" charset="0"/>
              </a:rPr>
              <a:t>CH</a:t>
            </a:r>
            <a:r>
              <a:rPr lang="el-GR" sz="2000" baseline="-25000" dirty="0">
                <a:effectLst/>
                <a:latin typeface="Calibri" panose="020F0502020204030204" pitchFamily="34" charset="0"/>
                <a:ea typeface="Calibri" panose="020F0502020204030204" pitchFamily="34" charset="0"/>
              </a:rPr>
              <a:t>2</a:t>
            </a:r>
            <a:r>
              <a:rPr lang="el-GR" sz="2000" dirty="0">
                <a:effectLst/>
                <a:latin typeface="Calibri" panose="020F0502020204030204" pitchFamily="34" charset="0"/>
                <a:ea typeface="Calibri" panose="020F0502020204030204" pitchFamily="34" charset="0"/>
              </a:rPr>
              <a:t>-ΟΗ και </a:t>
            </a:r>
            <a:r>
              <a:rPr lang="en-US" sz="2000" dirty="0">
                <a:effectLst/>
                <a:latin typeface="Calibri" panose="020F0502020204030204" pitchFamily="34" charset="0"/>
                <a:ea typeface="Calibri" panose="020F0502020204030204" pitchFamily="34" charset="0"/>
              </a:rPr>
              <a:t>CH</a:t>
            </a:r>
            <a:r>
              <a:rPr lang="el-GR" sz="2000" baseline="-25000" dirty="0">
                <a:effectLst/>
                <a:latin typeface="Calibri" panose="020F0502020204030204" pitchFamily="34" charset="0"/>
                <a:ea typeface="Calibri" panose="020F0502020204030204" pitchFamily="34" charset="0"/>
              </a:rPr>
              <a:t>3</a:t>
            </a:r>
            <a:r>
              <a:rPr lang="el-GR" sz="2000" dirty="0">
                <a:effectLst/>
                <a:latin typeface="Calibri" panose="020F0502020204030204" pitchFamily="34" charset="0"/>
                <a:ea typeface="Calibri" panose="020F0502020204030204" pitchFamily="34" charset="0"/>
              </a:rPr>
              <a:t>-</a:t>
            </a:r>
            <a:r>
              <a:rPr lang="en-US" sz="2000" dirty="0">
                <a:effectLst/>
                <a:latin typeface="Calibri" panose="020F0502020204030204" pitchFamily="34" charset="0"/>
                <a:ea typeface="Calibri" panose="020F0502020204030204" pitchFamily="34" charset="0"/>
              </a:rPr>
              <a:t>CH</a:t>
            </a:r>
            <a:r>
              <a:rPr lang="el-GR" sz="2000" baseline="-25000" dirty="0">
                <a:effectLst/>
                <a:latin typeface="Calibri" panose="020F0502020204030204" pitchFamily="34" charset="0"/>
                <a:ea typeface="Calibri" panose="020F0502020204030204" pitchFamily="34" charset="0"/>
              </a:rPr>
              <a:t>2</a:t>
            </a:r>
            <a:r>
              <a:rPr lang="el-GR" sz="2000" dirty="0">
                <a:effectLst/>
                <a:latin typeface="Calibri" panose="020F0502020204030204" pitchFamily="34" charset="0"/>
                <a:ea typeface="Calibri" panose="020F0502020204030204" pitchFamily="34" charset="0"/>
              </a:rPr>
              <a:t>-Ο-</a:t>
            </a:r>
            <a:r>
              <a:rPr lang="en-US" sz="2000" dirty="0">
                <a:effectLst/>
                <a:latin typeface="Calibri" panose="020F0502020204030204" pitchFamily="34" charset="0"/>
                <a:ea typeface="Calibri" panose="020F0502020204030204" pitchFamily="34" charset="0"/>
              </a:rPr>
              <a:t>CH</a:t>
            </a:r>
            <a:r>
              <a:rPr lang="el-GR" sz="2000" baseline="-25000" dirty="0">
                <a:effectLst/>
                <a:latin typeface="Calibri" panose="020F0502020204030204" pitchFamily="34" charset="0"/>
                <a:ea typeface="Calibri" panose="020F0502020204030204" pitchFamily="34" charset="0"/>
              </a:rPr>
              <a:t>3</a:t>
            </a:r>
            <a:r>
              <a:rPr lang="el-GR" sz="2000" dirty="0">
                <a:effectLst/>
                <a:latin typeface="Calibri" panose="020F0502020204030204" pitchFamily="34" charset="0"/>
                <a:ea typeface="Calibri" panose="020F0502020204030204" pitchFamily="34" charset="0"/>
              </a:rPr>
              <a:t> είναι συντακτικά ισομερή</a:t>
            </a:r>
            <a:endParaRPr lang="el-GR" sz="2000" b="1" dirty="0">
              <a:solidFill>
                <a:srgbClr val="FF0000"/>
              </a:solidFill>
              <a:ea typeface="Calibri" panose="020F0502020204030204" pitchFamily="34" charset="0"/>
              <a:cs typeface="Times New Roman" panose="02020603050405020304" pitchFamily="18" charset="0"/>
            </a:endParaRPr>
          </a:p>
          <a:p>
            <a:pPr marL="0" indent="0" algn="ctr">
              <a:spcBef>
                <a:spcPts val="0"/>
              </a:spcBef>
              <a:buNone/>
            </a:pPr>
            <a:endParaRPr lang="el-GR" sz="2000" dirty="0"/>
          </a:p>
        </p:txBody>
      </p:sp>
      <p:sp>
        <p:nvSpPr>
          <p:cNvPr id="4" name="Θέση υποσέλιδου 3">
            <a:extLst>
              <a:ext uri="{FF2B5EF4-FFF2-40B4-BE49-F238E27FC236}">
                <a16:creationId xmlns:a16="http://schemas.microsoft.com/office/drawing/2014/main" id="{7AAB34E5-72B2-4733-9358-924003E2EAD8}"/>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65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254000" y="136524"/>
            <a:ext cx="11765280" cy="6436995"/>
          </a:xfrm>
        </p:spPr>
        <p:txBody>
          <a:bodyPr>
            <a:normAutofit fontScale="92500" lnSpcReduction="20000"/>
          </a:bodyPr>
          <a:lstStyle/>
          <a:p>
            <a:pPr marL="0" indent="0" algn="ctr">
              <a:buNone/>
            </a:pPr>
            <a:r>
              <a:rPr lang="en-US" sz="2000" b="1" dirty="0"/>
              <a:t>1.</a:t>
            </a:r>
            <a:r>
              <a:rPr lang="el-GR" sz="2000" b="1" dirty="0"/>
              <a:t>4</a:t>
            </a:r>
            <a:r>
              <a:rPr lang="en-US" sz="2000" b="1" dirty="0"/>
              <a:t> </a:t>
            </a:r>
            <a:r>
              <a:rPr lang="el-GR" sz="2000" b="1" dirty="0"/>
              <a:t>Ισομέρεια.</a:t>
            </a:r>
            <a:endParaRPr lang="el-GR" sz="2000" b="1" kern="0" dirty="0">
              <a:solidFill>
                <a:srgbClr val="C0504D"/>
              </a:solidFill>
              <a:latin typeface="Calibri" panose="020F0502020204030204" pitchFamily="34" charset="0"/>
            </a:endParaRPr>
          </a:p>
          <a:p>
            <a:pPr marL="0" lvl="0" indent="0">
              <a:buNone/>
            </a:pPr>
            <a:r>
              <a:rPr lang="el-GR" sz="2200" b="1" dirty="0"/>
              <a:t>Άσκηση 4. </a:t>
            </a:r>
            <a:r>
              <a:rPr lang="el-GR" sz="2200" dirty="0"/>
              <a:t>Να γράψετε τους συντακτικούς τύπους και τα ονόματα όλων των ενώσεων που εμφανίζουν ισομέρεια αλυσίδας (μόνο) με τις παρακάτω ενώσεις: Δ. 2-πεντένιο</a:t>
            </a:r>
          </a:p>
          <a:p>
            <a:pPr marL="0" lvl="0" indent="0">
              <a:buNone/>
            </a:pPr>
            <a:endParaRPr lang="el-GR" sz="2000" b="1" baseline="-25000" dirty="0"/>
          </a:p>
          <a:p>
            <a:pPr marL="0" indent="0">
              <a:buNone/>
            </a:pPr>
            <a:r>
              <a:rPr lang="el-GR" sz="2200" b="1" dirty="0" err="1"/>
              <a:t>Tα</a:t>
            </a:r>
            <a:r>
              <a:rPr lang="el-GR" sz="2200" b="1" dirty="0"/>
              <a:t> ισομερή αλυσίδας θα πρέπει να ανήκουν στην ίδια ομόλογη σειρά αλλά να έχουν διαφορετική ανθρακική αλυσίδα. 		2-πεντένιο: </a:t>
            </a:r>
            <a:r>
              <a:rPr lang="en-US" sz="2200" b="1" dirty="0"/>
              <a:t>CH</a:t>
            </a:r>
            <a:r>
              <a:rPr lang="en-US" sz="2200" b="1" baseline="-25000" dirty="0"/>
              <a:t>3</a:t>
            </a:r>
            <a:r>
              <a:rPr lang="en-US" sz="2200" b="1" dirty="0"/>
              <a:t>-CH=CH-CH</a:t>
            </a:r>
            <a:r>
              <a:rPr lang="en-US" sz="2200" b="1" baseline="-25000" dirty="0"/>
              <a:t>2</a:t>
            </a:r>
            <a:r>
              <a:rPr lang="en-US" sz="2200" b="1" dirty="0"/>
              <a:t>CH</a:t>
            </a:r>
            <a:r>
              <a:rPr lang="en-US" sz="2200" b="1" baseline="-25000" dirty="0"/>
              <a:t>3</a:t>
            </a:r>
            <a:r>
              <a:rPr lang="en-US" sz="2200" b="1" dirty="0"/>
              <a:t>.</a:t>
            </a:r>
          </a:p>
          <a:p>
            <a:pPr marL="0" indent="0">
              <a:buNone/>
            </a:pPr>
            <a:r>
              <a:rPr lang="el-GR" sz="2200" b="1" dirty="0"/>
              <a:t>Επομένως αναζητούμε διακλαδισμένα αλκένια</a:t>
            </a:r>
            <a:r>
              <a:rPr lang="en-US" sz="2200" b="1" dirty="0"/>
              <a:t>.</a:t>
            </a:r>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1600" b="1" dirty="0"/>
          </a:p>
          <a:p>
            <a:pPr marL="0" indent="0">
              <a:buNone/>
            </a:pPr>
            <a:endParaRPr lang="en-US" sz="1600" b="1" dirty="0"/>
          </a:p>
          <a:p>
            <a:pPr marL="0" indent="0">
              <a:buNone/>
            </a:pPr>
            <a:endParaRPr lang="el-GR"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l-GR" sz="2000" b="1" dirty="0"/>
          </a:p>
          <a:p>
            <a:pPr marL="0" indent="0">
              <a:buNone/>
            </a:pPr>
            <a:endParaRPr lang="el-GR" sz="2000" b="1" dirty="0"/>
          </a:p>
          <a:p>
            <a:pPr marL="0" indent="0">
              <a:buNone/>
            </a:pPr>
            <a:endParaRPr lang="el-GR" sz="2000" b="1" dirty="0"/>
          </a:p>
          <a:p>
            <a:pPr marL="0" indent="0">
              <a:buNone/>
            </a:pPr>
            <a:r>
              <a:rPr lang="el-GR" sz="2200" b="1" dirty="0"/>
              <a:t>3</a:t>
            </a:r>
            <a:r>
              <a:rPr lang="en-US" sz="2200" b="1" dirty="0"/>
              <a:t>-</a:t>
            </a:r>
            <a:r>
              <a:rPr lang="el-GR" sz="2200" b="1" dirty="0"/>
              <a:t>μέθυλο-1-βουτένιο		2</a:t>
            </a:r>
            <a:r>
              <a:rPr lang="en-US" sz="2200" b="1" dirty="0"/>
              <a:t>-</a:t>
            </a:r>
            <a:r>
              <a:rPr lang="el-GR" sz="2200" b="1" dirty="0"/>
              <a:t>μέθυλο-2-βουτένιο			2</a:t>
            </a:r>
            <a:r>
              <a:rPr lang="en-US" sz="2200" b="1" dirty="0"/>
              <a:t>-</a:t>
            </a:r>
            <a:r>
              <a:rPr lang="el-GR" sz="2200" b="1" dirty="0"/>
              <a:t>μέθυλο-1-βουτένιο</a:t>
            </a:r>
          </a:p>
        </p:txBody>
      </p:sp>
      <p:sp>
        <p:nvSpPr>
          <p:cNvPr id="4" name="Θέση υποσέλιδου 3">
            <a:extLst>
              <a:ext uri="{FF2B5EF4-FFF2-40B4-BE49-F238E27FC236}">
                <a16:creationId xmlns:a16="http://schemas.microsoft.com/office/drawing/2014/main" id="{7AAB34E5-72B2-4733-9358-924003E2EAD8}"/>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Ομάδα 11">
            <a:extLst>
              <a:ext uri="{FF2B5EF4-FFF2-40B4-BE49-F238E27FC236}">
                <a16:creationId xmlns:a16="http://schemas.microsoft.com/office/drawing/2014/main" id="{2F399B39-9CEC-42A4-799A-8CF9C6423DAA}"/>
              </a:ext>
            </a:extLst>
          </p:cNvPr>
          <p:cNvGrpSpPr/>
          <p:nvPr/>
        </p:nvGrpSpPr>
        <p:grpSpPr>
          <a:xfrm>
            <a:off x="0" y="4982318"/>
            <a:ext cx="12019280" cy="1437366"/>
            <a:chOff x="18656" y="5334000"/>
            <a:chExt cx="12315584" cy="1662539"/>
          </a:xfrm>
        </p:grpSpPr>
        <p:graphicFrame>
          <p:nvGraphicFramePr>
            <p:cNvPr id="2" name="Αντικείμενο 1">
              <a:extLst>
                <a:ext uri="{FF2B5EF4-FFF2-40B4-BE49-F238E27FC236}">
                  <a16:creationId xmlns:a16="http://schemas.microsoft.com/office/drawing/2014/main" id="{DAC5ABEF-C9E5-6FC1-63C4-508E26428CF8}"/>
                </a:ext>
              </a:extLst>
            </p:cNvPr>
            <p:cNvGraphicFramePr>
              <a:graphicFrameLocks noChangeAspect="1"/>
            </p:cNvGraphicFramePr>
            <p:nvPr>
              <p:extLst>
                <p:ext uri="{D42A27DB-BD31-4B8C-83A1-F6EECF244321}">
                  <p14:modId xmlns:p14="http://schemas.microsoft.com/office/powerpoint/2010/main" val="2136625077"/>
                </p:ext>
              </p:extLst>
            </p:nvPr>
          </p:nvGraphicFramePr>
          <p:xfrm>
            <a:off x="18656" y="5374226"/>
            <a:ext cx="3996310" cy="1622313"/>
          </p:xfrm>
          <a:graphic>
            <a:graphicData uri="http://schemas.openxmlformats.org/presentationml/2006/ole">
              <mc:AlternateContent xmlns:mc="http://schemas.openxmlformats.org/markup-compatibility/2006">
                <mc:Choice xmlns:v="urn:schemas-microsoft-com:vml" Requires="v">
                  <p:oleObj name="CS ChemDraw Drawing" r:id="rId2" imgW="2005300" imgH="698880" progId="ChemDraw.Document.6.0">
                    <p:embed/>
                  </p:oleObj>
                </mc:Choice>
                <mc:Fallback>
                  <p:oleObj name="CS ChemDraw Drawing" r:id="rId2" imgW="2005300" imgH="698880" progId="ChemDraw.Document.6.0">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r="17061" b="4546"/>
                        <a:stretch>
                          <a:fillRect/>
                        </a:stretch>
                      </p:blipFill>
                      <p:spPr bwMode="auto">
                        <a:xfrm>
                          <a:off x="18656" y="5374226"/>
                          <a:ext cx="3996310" cy="1622313"/>
                        </a:xfrm>
                        <a:prstGeom prst="rect">
                          <a:avLst/>
                        </a:prstGeom>
                        <a:noFill/>
                      </p:spPr>
                    </p:pic>
                  </p:oleObj>
                </mc:Fallback>
              </mc:AlternateContent>
            </a:graphicData>
          </a:graphic>
        </p:graphicFrame>
        <p:graphicFrame>
          <p:nvGraphicFramePr>
            <p:cNvPr id="5" name="Αντικείμενο 4">
              <a:extLst>
                <a:ext uri="{FF2B5EF4-FFF2-40B4-BE49-F238E27FC236}">
                  <a16:creationId xmlns:a16="http://schemas.microsoft.com/office/drawing/2014/main" id="{6BB77148-68C6-E62B-D612-8FA5FABE0EB7}"/>
                </a:ext>
              </a:extLst>
            </p:cNvPr>
            <p:cNvGraphicFramePr>
              <a:graphicFrameLocks noChangeAspect="1"/>
            </p:cNvGraphicFramePr>
            <p:nvPr>
              <p:extLst>
                <p:ext uri="{D42A27DB-BD31-4B8C-83A1-F6EECF244321}">
                  <p14:modId xmlns:p14="http://schemas.microsoft.com/office/powerpoint/2010/main" val="467220654"/>
                </p:ext>
              </p:extLst>
            </p:nvPr>
          </p:nvGraphicFramePr>
          <p:xfrm>
            <a:off x="3881922" y="5374226"/>
            <a:ext cx="3996310" cy="1574735"/>
          </p:xfrm>
          <a:graphic>
            <a:graphicData uri="http://schemas.openxmlformats.org/presentationml/2006/ole">
              <mc:AlternateContent xmlns:mc="http://schemas.openxmlformats.org/markup-compatibility/2006">
                <mc:Choice xmlns:v="urn:schemas-microsoft-com:vml" Requires="v">
                  <p:oleObj name="CS ChemDraw Drawing" r:id="rId4" imgW="2005300" imgH="679790" progId="ChemDraw.Document.6.0">
                    <p:embed/>
                  </p:oleObj>
                </mc:Choice>
                <mc:Fallback>
                  <p:oleObj name="CS ChemDraw Drawing" r:id="rId4" imgW="2005300" imgH="679790" progId="ChemDraw.Document.6.0">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r="17061" b="4546"/>
                        <a:stretch>
                          <a:fillRect/>
                        </a:stretch>
                      </p:blipFill>
                      <p:spPr bwMode="auto">
                        <a:xfrm>
                          <a:off x="3881922" y="5374226"/>
                          <a:ext cx="3996310" cy="1574735"/>
                        </a:xfrm>
                        <a:prstGeom prst="rect">
                          <a:avLst/>
                        </a:prstGeom>
                        <a:noFill/>
                      </p:spPr>
                    </p:pic>
                  </p:oleObj>
                </mc:Fallback>
              </mc:AlternateContent>
            </a:graphicData>
          </a:graphic>
        </p:graphicFrame>
        <p:graphicFrame>
          <p:nvGraphicFramePr>
            <p:cNvPr id="6" name="Αντικείμενο 5">
              <a:extLst>
                <a:ext uri="{FF2B5EF4-FFF2-40B4-BE49-F238E27FC236}">
                  <a16:creationId xmlns:a16="http://schemas.microsoft.com/office/drawing/2014/main" id="{0648CCBF-45DA-8E1E-3DAB-46F139DE718A}"/>
                </a:ext>
              </a:extLst>
            </p:cNvPr>
            <p:cNvGraphicFramePr>
              <a:graphicFrameLocks noChangeAspect="1"/>
            </p:cNvGraphicFramePr>
            <p:nvPr>
              <p:extLst>
                <p:ext uri="{D42A27DB-BD31-4B8C-83A1-F6EECF244321}">
                  <p14:modId xmlns:p14="http://schemas.microsoft.com/office/powerpoint/2010/main" val="2572828343"/>
                </p:ext>
              </p:extLst>
            </p:nvPr>
          </p:nvGraphicFramePr>
          <p:xfrm>
            <a:off x="7971600" y="5334000"/>
            <a:ext cx="4362640" cy="1646099"/>
          </p:xfrm>
          <a:graphic>
            <a:graphicData uri="http://schemas.openxmlformats.org/presentationml/2006/ole">
              <mc:AlternateContent xmlns:mc="http://schemas.openxmlformats.org/markup-compatibility/2006">
                <mc:Choice xmlns:v="urn:schemas-microsoft-com:vml" Requires="v">
                  <p:oleObj name="CS ChemDraw Drawing" r:id="rId6" imgW="2186586" imgH="701001" progId="ChemDraw.Document.6.0">
                    <p:embed/>
                  </p:oleObj>
                </mc:Choice>
                <mc:Fallback>
                  <p:oleObj name="CS ChemDraw Drawing" r:id="rId6" imgW="2186586" imgH="701001" progId="ChemDraw.Document.6.0">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r="17061" b="4546"/>
                        <a:stretch>
                          <a:fillRect/>
                        </a:stretch>
                      </p:blipFill>
                      <p:spPr bwMode="auto">
                        <a:xfrm>
                          <a:off x="7971600" y="5334000"/>
                          <a:ext cx="4362640" cy="1646099"/>
                        </a:xfrm>
                        <a:prstGeom prst="rect">
                          <a:avLst/>
                        </a:prstGeom>
                        <a:noFill/>
                      </p:spPr>
                    </p:pic>
                  </p:oleObj>
                </mc:Fallback>
              </mc:AlternateContent>
            </a:graphicData>
          </a:graphic>
        </p:graphicFrame>
      </p:grpSp>
      <p:graphicFrame>
        <p:nvGraphicFramePr>
          <p:cNvPr id="13" name="Αντικείμενο 12">
            <a:extLst>
              <a:ext uri="{FF2B5EF4-FFF2-40B4-BE49-F238E27FC236}">
                <a16:creationId xmlns:a16="http://schemas.microsoft.com/office/drawing/2014/main" id="{DAFB29F6-97D8-B648-6E5C-547D2A2C03A3}"/>
              </a:ext>
            </a:extLst>
          </p:cNvPr>
          <p:cNvGraphicFramePr>
            <a:graphicFrameLocks noChangeAspect="1"/>
          </p:cNvGraphicFramePr>
          <p:nvPr>
            <p:extLst>
              <p:ext uri="{D42A27DB-BD31-4B8C-83A1-F6EECF244321}">
                <p14:modId xmlns:p14="http://schemas.microsoft.com/office/powerpoint/2010/main" val="2713566581"/>
              </p:ext>
            </p:extLst>
          </p:nvPr>
        </p:nvGraphicFramePr>
        <p:xfrm>
          <a:off x="176515" y="2545972"/>
          <a:ext cx="3719513" cy="306388"/>
        </p:xfrm>
        <a:graphic>
          <a:graphicData uri="http://schemas.openxmlformats.org/presentationml/2006/ole">
            <mc:AlternateContent xmlns:mc="http://schemas.openxmlformats.org/markup-compatibility/2006">
              <mc:Choice xmlns:v="urn:schemas-microsoft-com:vml" Requires="v">
                <p:oleObj name="CS ChemDraw Drawing" r:id="rId8" imgW="2300886" imgH="169152" progId="ChemDraw.Document.6.0">
                  <p:embed/>
                </p:oleObj>
              </mc:Choice>
              <mc:Fallback>
                <p:oleObj name="CS ChemDraw Drawing" r:id="rId8" imgW="2300886" imgH="169152" progId="ChemDraw.Document.6.0">
                  <p:embed/>
                  <p:pic>
                    <p:nvPicPr>
                      <p:cNvPr id="6" name="Αντικείμενο 5">
                        <a:extLst>
                          <a:ext uri="{FF2B5EF4-FFF2-40B4-BE49-F238E27FC236}">
                            <a16:creationId xmlns:a16="http://schemas.microsoft.com/office/drawing/2014/main" id="{F8EB1BD2-5258-EDE6-2F10-390909006ECA}"/>
                          </a:ext>
                        </a:extLst>
                      </p:cNvPr>
                      <p:cNvPicPr>
                        <a:picLocks noChangeAspect="1" noChangeArrowheads="1"/>
                      </p:cNvPicPr>
                      <p:nvPr/>
                    </p:nvPicPr>
                    <p:blipFill>
                      <a:blip r:embed="rId9"/>
                      <a:srcRect l="-4488" r="17050" b="4420"/>
                      <a:stretch>
                        <a:fillRect/>
                      </a:stretch>
                    </p:blipFill>
                    <p:spPr bwMode="auto">
                      <a:xfrm>
                        <a:off x="176515" y="2545972"/>
                        <a:ext cx="3719513" cy="306388"/>
                      </a:xfrm>
                      <a:prstGeom prst="rect">
                        <a:avLst/>
                      </a:prstGeom>
                      <a:noFill/>
                    </p:spPr>
                  </p:pic>
                </p:oleObj>
              </mc:Fallback>
            </mc:AlternateContent>
          </a:graphicData>
        </a:graphic>
      </p:graphicFrame>
      <p:graphicFrame>
        <p:nvGraphicFramePr>
          <p:cNvPr id="14" name="Αντικείμενο 13">
            <a:extLst>
              <a:ext uri="{FF2B5EF4-FFF2-40B4-BE49-F238E27FC236}">
                <a16:creationId xmlns:a16="http://schemas.microsoft.com/office/drawing/2014/main" id="{F974D530-B5FB-7039-1EC7-EAA9B7ADF3E8}"/>
              </a:ext>
            </a:extLst>
          </p:cNvPr>
          <p:cNvGraphicFramePr>
            <a:graphicFrameLocks noChangeAspect="1"/>
          </p:cNvGraphicFramePr>
          <p:nvPr>
            <p:extLst>
              <p:ext uri="{D42A27DB-BD31-4B8C-83A1-F6EECF244321}">
                <p14:modId xmlns:p14="http://schemas.microsoft.com/office/powerpoint/2010/main" val="584493055"/>
              </p:ext>
            </p:extLst>
          </p:nvPr>
        </p:nvGraphicFramePr>
        <p:xfrm>
          <a:off x="4717256" y="2407552"/>
          <a:ext cx="2757487" cy="1168400"/>
        </p:xfrm>
        <a:graphic>
          <a:graphicData uri="http://schemas.openxmlformats.org/presentationml/2006/ole">
            <mc:AlternateContent xmlns:mc="http://schemas.openxmlformats.org/markup-compatibility/2006">
              <mc:Choice xmlns:v="urn:schemas-microsoft-com:vml" Requires="v">
                <p:oleObj name="CS ChemDraw Drawing" r:id="rId10" imgW="1710247" imgH="645324" progId="ChemDraw.Document.6.0">
                  <p:embed/>
                </p:oleObj>
              </mc:Choice>
              <mc:Fallback>
                <p:oleObj name="CS ChemDraw Drawing" r:id="rId10" imgW="1710247" imgH="645324" progId="ChemDraw.Document.6.0">
                  <p:embed/>
                  <p:pic>
                    <p:nvPicPr>
                      <p:cNvPr id="10" name="Αντικείμενο 9">
                        <a:extLst>
                          <a:ext uri="{FF2B5EF4-FFF2-40B4-BE49-F238E27FC236}">
                            <a16:creationId xmlns:a16="http://schemas.microsoft.com/office/drawing/2014/main" id="{940CF522-5C54-FBA1-DED9-B5DB81F7D881}"/>
                          </a:ext>
                        </a:extLst>
                      </p:cNvPr>
                      <p:cNvPicPr>
                        <a:picLocks noChangeAspect="1" noChangeArrowheads="1"/>
                      </p:cNvPicPr>
                      <p:nvPr/>
                    </p:nvPicPr>
                    <p:blipFill>
                      <a:blip r:embed="rId11"/>
                      <a:srcRect l="-4488" r="17050" b="4420"/>
                      <a:stretch>
                        <a:fillRect/>
                      </a:stretch>
                    </p:blipFill>
                    <p:spPr bwMode="auto">
                      <a:xfrm>
                        <a:off x="4717256" y="2407552"/>
                        <a:ext cx="2757487" cy="1168400"/>
                      </a:xfrm>
                      <a:prstGeom prst="rect">
                        <a:avLst/>
                      </a:prstGeom>
                      <a:noFill/>
                    </p:spPr>
                  </p:pic>
                </p:oleObj>
              </mc:Fallback>
            </mc:AlternateContent>
          </a:graphicData>
        </a:graphic>
      </p:graphicFrame>
      <p:graphicFrame>
        <p:nvGraphicFramePr>
          <p:cNvPr id="15" name="Αντικείμενο 14">
            <a:extLst>
              <a:ext uri="{FF2B5EF4-FFF2-40B4-BE49-F238E27FC236}">
                <a16:creationId xmlns:a16="http://schemas.microsoft.com/office/drawing/2014/main" id="{F617CF2F-AFEB-39D8-52C6-DD017F11FE47}"/>
              </a:ext>
            </a:extLst>
          </p:cNvPr>
          <p:cNvGraphicFramePr>
            <a:graphicFrameLocks noChangeAspect="1"/>
          </p:cNvGraphicFramePr>
          <p:nvPr>
            <p:extLst>
              <p:ext uri="{D42A27DB-BD31-4B8C-83A1-F6EECF244321}">
                <p14:modId xmlns:p14="http://schemas.microsoft.com/office/powerpoint/2010/main" val="978361779"/>
              </p:ext>
            </p:extLst>
          </p:nvPr>
        </p:nvGraphicFramePr>
        <p:xfrm>
          <a:off x="8673929" y="1737375"/>
          <a:ext cx="1987550" cy="2063750"/>
        </p:xfrm>
        <a:graphic>
          <a:graphicData uri="http://schemas.openxmlformats.org/presentationml/2006/ole">
            <mc:AlternateContent xmlns:mc="http://schemas.openxmlformats.org/markup-compatibility/2006">
              <mc:Choice xmlns:v="urn:schemas-microsoft-com:vml" Requires="v">
                <p:oleObj name="CS ChemDraw Drawing" r:id="rId12" imgW="1233908" imgH="1140584" progId="ChemDraw.Document.6.0">
                  <p:embed/>
                </p:oleObj>
              </mc:Choice>
              <mc:Fallback>
                <p:oleObj name="CS ChemDraw Drawing" r:id="rId12" imgW="1233908" imgH="1140584" progId="ChemDraw.Document.6.0">
                  <p:embed/>
                  <p:pic>
                    <p:nvPicPr>
                      <p:cNvPr id="5" name="Αντικείμενο 4">
                        <a:extLst>
                          <a:ext uri="{FF2B5EF4-FFF2-40B4-BE49-F238E27FC236}">
                            <a16:creationId xmlns:a16="http://schemas.microsoft.com/office/drawing/2014/main" id="{CD482924-B893-5945-C27C-F9D0ABE63689}"/>
                          </a:ext>
                        </a:extLst>
                      </p:cNvPr>
                      <p:cNvPicPr>
                        <a:picLocks noChangeAspect="1" noChangeArrowheads="1"/>
                      </p:cNvPicPr>
                      <p:nvPr/>
                    </p:nvPicPr>
                    <p:blipFill>
                      <a:blip r:embed="rId13"/>
                      <a:srcRect l="-4488" r="17050" b="4420"/>
                      <a:stretch>
                        <a:fillRect/>
                      </a:stretch>
                    </p:blipFill>
                    <p:spPr bwMode="auto">
                      <a:xfrm>
                        <a:off x="8673929" y="1737375"/>
                        <a:ext cx="1987550" cy="2063750"/>
                      </a:xfrm>
                      <a:prstGeom prst="rect">
                        <a:avLst/>
                      </a:prstGeom>
                      <a:noFill/>
                    </p:spPr>
                  </p:pic>
                </p:oleObj>
              </mc:Fallback>
            </mc:AlternateContent>
          </a:graphicData>
        </a:graphic>
      </p:graphicFrame>
      <p:cxnSp>
        <p:nvCxnSpPr>
          <p:cNvPr id="17" name="Ευθεία γραμμή σύνδεσης 16">
            <a:extLst>
              <a:ext uri="{FF2B5EF4-FFF2-40B4-BE49-F238E27FC236}">
                <a16:creationId xmlns:a16="http://schemas.microsoft.com/office/drawing/2014/main" id="{CDF35948-EEE1-0932-379F-5F99A02F0110}"/>
              </a:ext>
            </a:extLst>
          </p:cNvPr>
          <p:cNvCxnSpPr/>
          <p:nvPr/>
        </p:nvCxnSpPr>
        <p:spPr>
          <a:xfrm flipV="1">
            <a:off x="462455" y="2186152"/>
            <a:ext cx="2921876" cy="110358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a:extLst>
              <a:ext uri="{FF2B5EF4-FFF2-40B4-BE49-F238E27FC236}">
                <a16:creationId xmlns:a16="http://schemas.microsoft.com/office/drawing/2014/main" id="{6C6C274C-C81D-29F3-84EB-9BB268D7C3D1}"/>
              </a:ext>
            </a:extLst>
          </p:cNvPr>
          <p:cNvCxnSpPr>
            <a:cxnSpLocks/>
          </p:cNvCxnSpPr>
          <p:nvPr/>
        </p:nvCxnSpPr>
        <p:spPr>
          <a:xfrm>
            <a:off x="662152" y="2109602"/>
            <a:ext cx="2480441" cy="118013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a:extLst>
              <a:ext uri="{FF2B5EF4-FFF2-40B4-BE49-F238E27FC236}">
                <a16:creationId xmlns:a16="http://schemas.microsoft.com/office/drawing/2014/main" id="{C8D388C6-A25F-03CA-0197-1ECB1C253F9C}"/>
              </a:ext>
            </a:extLst>
          </p:cNvPr>
          <p:cNvCxnSpPr/>
          <p:nvPr/>
        </p:nvCxnSpPr>
        <p:spPr>
          <a:xfrm flipV="1">
            <a:off x="8139321" y="2075092"/>
            <a:ext cx="2921876" cy="110358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a:extLst>
              <a:ext uri="{FF2B5EF4-FFF2-40B4-BE49-F238E27FC236}">
                <a16:creationId xmlns:a16="http://schemas.microsoft.com/office/drawing/2014/main" id="{6EC60F8D-11E6-F657-83A5-C4885B7D7526}"/>
              </a:ext>
            </a:extLst>
          </p:cNvPr>
          <p:cNvCxnSpPr>
            <a:cxnSpLocks/>
          </p:cNvCxnSpPr>
          <p:nvPr/>
        </p:nvCxnSpPr>
        <p:spPr>
          <a:xfrm>
            <a:off x="8339018" y="1998542"/>
            <a:ext cx="2480441" cy="1180136"/>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24" name="Αντικείμενο 23">
            <a:extLst>
              <a:ext uri="{FF2B5EF4-FFF2-40B4-BE49-F238E27FC236}">
                <a16:creationId xmlns:a16="http://schemas.microsoft.com/office/drawing/2014/main" id="{9D79AD8B-35D6-6283-E293-1B5F0964FEBD}"/>
              </a:ext>
            </a:extLst>
          </p:cNvPr>
          <p:cNvGraphicFramePr>
            <a:graphicFrameLocks noChangeAspect="1"/>
          </p:cNvGraphicFramePr>
          <p:nvPr>
            <p:extLst>
              <p:ext uri="{D42A27DB-BD31-4B8C-83A1-F6EECF244321}">
                <p14:modId xmlns:p14="http://schemas.microsoft.com/office/powerpoint/2010/main" val="1901949764"/>
              </p:ext>
            </p:extLst>
          </p:nvPr>
        </p:nvGraphicFramePr>
        <p:xfrm>
          <a:off x="4757738" y="3788382"/>
          <a:ext cx="2757487" cy="1169987"/>
        </p:xfrm>
        <a:graphic>
          <a:graphicData uri="http://schemas.openxmlformats.org/presentationml/2006/ole">
            <mc:AlternateContent xmlns:mc="http://schemas.openxmlformats.org/markup-compatibility/2006">
              <mc:Choice xmlns:v="urn:schemas-microsoft-com:vml" Requires="v">
                <p:oleObj name="CS ChemDraw Drawing" r:id="rId14" imgW="1710247" imgH="645324" progId="ChemDraw.Document.6.0">
                  <p:embed/>
                </p:oleObj>
              </mc:Choice>
              <mc:Fallback>
                <p:oleObj name="CS ChemDraw Drawing" r:id="rId14" imgW="1710247" imgH="645324" progId="ChemDraw.Document.6.0">
                  <p:embed/>
                  <p:pic>
                    <p:nvPicPr>
                      <p:cNvPr id="14" name="Αντικείμενο 13">
                        <a:extLst>
                          <a:ext uri="{FF2B5EF4-FFF2-40B4-BE49-F238E27FC236}">
                            <a16:creationId xmlns:a16="http://schemas.microsoft.com/office/drawing/2014/main" id="{F974D530-B5FB-7039-1EC7-EAA9B7ADF3E8}"/>
                          </a:ext>
                        </a:extLst>
                      </p:cNvPr>
                      <p:cNvPicPr>
                        <a:picLocks noChangeAspect="1" noChangeArrowheads="1"/>
                      </p:cNvPicPr>
                      <p:nvPr/>
                    </p:nvPicPr>
                    <p:blipFill>
                      <a:blip r:embed="rId15"/>
                      <a:srcRect l="-4488" r="17050" b="4420"/>
                      <a:stretch>
                        <a:fillRect/>
                      </a:stretch>
                    </p:blipFill>
                    <p:spPr bwMode="auto">
                      <a:xfrm>
                        <a:off x="4757738" y="3788382"/>
                        <a:ext cx="2757487" cy="1169987"/>
                      </a:xfrm>
                      <a:prstGeom prst="rect">
                        <a:avLst/>
                      </a:prstGeom>
                      <a:noFill/>
                    </p:spPr>
                  </p:pic>
                </p:oleObj>
              </mc:Fallback>
            </mc:AlternateContent>
          </a:graphicData>
        </a:graphic>
      </p:graphicFrame>
    </p:spTree>
    <p:extLst>
      <p:ext uri="{BB962C8B-B14F-4D97-AF65-F5344CB8AC3E}">
        <p14:creationId xmlns:p14="http://schemas.microsoft.com/office/powerpoint/2010/main" val="384029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anim calcmode="lin" valueType="num">
                                      <p:cBhvr>
                                        <p:cTn id="66" dur="1000" fill="hold"/>
                                        <p:tgtEl>
                                          <p:spTgt spid="12"/>
                                        </p:tgtEl>
                                        <p:attrNameLst>
                                          <p:attrName>ppt_x</p:attrName>
                                        </p:attrNameLst>
                                      </p:cBhvr>
                                      <p:tavLst>
                                        <p:tav tm="0">
                                          <p:val>
                                            <p:strVal val="#ppt_x"/>
                                          </p:val>
                                        </p:tav>
                                        <p:tav tm="100000">
                                          <p:val>
                                            <p:strVal val="#ppt_x"/>
                                          </p:val>
                                        </p:tav>
                                      </p:tavLst>
                                    </p:anim>
                                    <p:anim calcmode="lin" valueType="num">
                                      <p:cBhvr>
                                        <p:cTn id="6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
                                            <p:txEl>
                                              <p:pRg st="18" end="18"/>
                                            </p:txEl>
                                          </p:spTgt>
                                        </p:tgtEl>
                                        <p:attrNameLst>
                                          <p:attrName>style.visibility</p:attrName>
                                        </p:attrNameLst>
                                      </p:cBhvr>
                                      <p:to>
                                        <p:strVal val="visible"/>
                                      </p:to>
                                    </p:set>
                                    <p:animEffect transition="in" filter="fade">
                                      <p:cBhvr>
                                        <p:cTn id="72" dur="1000"/>
                                        <p:tgtEl>
                                          <p:spTgt spid="3">
                                            <p:txEl>
                                              <p:pRg st="18" end="18"/>
                                            </p:txEl>
                                          </p:spTgt>
                                        </p:tgtEl>
                                      </p:cBhvr>
                                    </p:animEffect>
                                    <p:anim calcmode="lin" valueType="num">
                                      <p:cBhvr>
                                        <p:cTn id="73"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254000" y="136524"/>
            <a:ext cx="11765280" cy="6436995"/>
          </a:xfrm>
        </p:spPr>
        <p:txBody>
          <a:bodyPr>
            <a:normAutofit/>
          </a:bodyPr>
          <a:lstStyle/>
          <a:p>
            <a:pPr marL="0" indent="0" algn="ctr">
              <a:buNone/>
            </a:pPr>
            <a:r>
              <a:rPr lang="en-US" sz="2000" b="1" dirty="0"/>
              <a:t>1.</a:t>
            </a:r>
            <a:r>
              <a:rPr lang="el-GR" sz="2000" b="1" dirty="0"/>
              <a:t>4</a:t>
            </a:r>
            <a:r>
              <a:rPr lang="en-US" sz="2000" b="1" dirty="0"/>
              <a:t> </a:t>
            </a:r>
            <a:r>
              <a:rPr lang="el-GR" sz="2000" b="1" dirty="0"/>
              <a:t>Ισομέρεια.</a:t>
            </a:r>
          </a:p>
          <a:p>
            <a:pPr marL="914400" lvl="2" indent="0">
              <a:buNone/>
            </a:pPr>
            <a:endParaRPr lang="el-GR" dirty="0"/>
          </a:p>
          <a:p>
            <a:pPr marL="914400" lvl="2" indent="0">
              <a:buNone/>
            </a:pPr>
            <a:r>
              <a:rPr lang="el-GR" b="1" dirty="0"/>
              <a:t>			</a:t>
            </a:r>
            <a:r>
              <a:rPr lang="el-GR" b="1" dirty="0" err="1">
                <a:solidFill>
                  <a:srgbClr val="C00000"/>
                </a:solidFill>
              </a:rPr>
              <a:t>iii</a:t>
            </a:r>
            <a:r>
              <a:rPr lang="el-GR" b="1" dirty="0">
                <a:solidFill>
                  <a:srgbClr val="C00000"/>
                </a:solidFill>
              </a:rPr>
              <a:t>. Ποια είναι τα είδη συντακτικής ισομέρειας</a:t>
            </a:r>
            <a:endParaRPr lang="el-GR" dirty="0">
              <a:solidFill>
                <a:srgbClr val="C00000"/>
              </a:solidFill>
            </a:endParaRPr>
          </a:p>
          <a:p>
            <a:pPr marL="0" indent="0">
              <a:buNone/>
            </a:pPr>
            <a:r>
              <a:rPr lang="el-GR" sz="2000" b="1" dirty="0"/>
              <a:t>Α) ισομέρεια ομόλογης σειράς:</a:t>
            </a:r>
            <a:r>
              <a:rPr lang="el-GR" sz="2000" dirty="0"/>
              <a:t> Δύο ενώσεις με ίδιο μοριακό τύπο, που ανήκουν σε διαφορετική ομόλογη σειρά:</a:t>
            </a:r>
          </a:p>
          <a:p>
            <a:pPr marL="0" indent="0">
              <a:buNone/>
            </a:pPr>
            <a:r>
              <a:rPr lang="el-GR" sz="2000" b="1" dirty="0"/>
              <a:t>Β) ισομέρεια αλυσίδας: </a:t>
            </a:r>
            <a:r>
              <a:rPr lang="el-GR" sz="2000" dirty="0"/>
              <a:t>Δύο ενώσεις με ίδιο μοριακό τύπο, που η κύρια ανθρακική αλυσίδα τους έχει διαφορετική διάταξη. </a:t>
            </a:r>
          </a:p>
          <a:p>
            <a:pPr marL="0" indent="0">
              <a:buNone/>
            </a:pPr>
            <a:r>
              <a:rPr lang="el-GR" sz="2000" b="1" dirty="0"/>
              <a:t>Γ) ισομέρεια θέσης:</a:t>
            </a:r>
            <a:r>
              <a:rPr lang="el-GR" sz="2000" dirty="0"/>
              <a:t> Δύο ενώσεις με ίδιο μοριακό τύπο, που η χαρακτηριστική τους ομάδα ή κάποιος πολλαπλός δεσμός βρίσκεται σε διαφορετική θέση</a:t>
            </a:r>
          </a:p>
          <a:p>
            <a:pPr marL="0" indent="0">
              <a:buNone/>
            </a:pPr>
            <a:endParaRPr lang="el-GR" sz="2000" dirty="0"/>
          </a:p>
          <a:p>
            <a:pPr marL="0" indent="0">
              <a:buNone/>
            </a:pPr>
            <a:endParaRPr lang="el-GR" sz="2000" dirty="0"/>
          </a:p>
          <a:p>
            <a:pPr marL="0" indent="0">
              <a:buNone/>
            </a:pPr>
            <a:endParaRPr lang="el-GR" sz="2000" dirty="0"/>
          </a:p>
          <a:p>
            <a:pPr marL="0" indent="0">
              <a:buNone/>
            </a:pPr>
            <a:endParaRPr lang="el-GR" sz="2000" dirty="0"/>
          </a:p>
          <a:p>
            <a:pPr marL="0" indent="0">
              <a:buNone/>
            </a:pPr>
            <a:endParaRPr lang="el-GR" sz="2000" dirty="0"/>
          </a:p>
          <a:p>
            <a:pPr marL="0" indent="0">
              <a:buNone/>
            </a:pPr>
            <a:r>
              <a:rPr lang="el-GR" sz="2000" dirty="0"/>
              <a:t>Κάθε μοριακός τύπος μπορεί να αντιστοιχεί σε μια σειρά συντακτικών ισομερών (θέσης, αλυσίδας και ομόλογης σειράς). Για την εύρεση όλων των πιθανών ισομερών ακολουθούνται τα εξής βήματα, σύμφωνα με το επόμενο παράδειγμα:</a:t>
            </a:r>
          </a:p>
          <a:p>
            <a:pPr marL="0" indent="0">
              <a:buNone/>
            </a:pPr>
            <a:endParaRPr lang="el-GR" sz="2000" dirty="0"/>
          </a:p>
          <a:p>
            <a:endParaRPr lang="el-GR" sz="2000" dirty="0"/>
          </a:p>
        </p:txBody>
      </p:sp>
      <p:sp>
        <p:nvSpPr>
          <p:cNvPr id="4" name="Θέση υποσέλιδου 3">
            <a:extLst>
              <a:ext uri="{FF2B5EF4-FFF2-40B4-BE49-F238E27FC236}">
                <a16:creationId xmlns:a16="http://schemas.microsoft.com/office/drawing/2014/main" id="{7AAB34E5-72B2-4733-9358-924003E2EAD8}"/>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0">
            <a:extLst>
              <a:ext uri="{FF2B5EF4-FFF2-40B4-BE49-F238E27FC236}">
                <a16:creationId xmlns:a16="http://schemas.microsoft.com/office/drawing/2014/main" id="{707CF17E-4C84-D9A5-0467-02ACC0B61E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4" name="Αντικείμενο 13">
            <a:extLst>
              <a:ext uri="{FF2B5EF4-FFF2-40B4-BE49-F238E27FC236}">
                <a16:creationId xmlns:a16="http://schemas.microsoft.com/office/drawing/2014/main" id="{CEB2734B-E39C-0CA7-81AF-D62C7F90A855}"/>
              </a:ext>
            </a:extLst>
          </p:cNvPr>
          <p:cNvGraphicFramePr>
            <a:graphicFrameLocks noChangeAspect="1"/>
          </p:cNvGraphicFramePr>
          <p:nvPr>
            <p:extLst>
              <p:ext uri="{D42A27DB-BD31-4B8C-83A1-F6EECF244321}">
                <p14:modId xmlns:p14="http://schemas.microsoft.com/office/powerpoint/2010/main" val="3097539604"/>
              </p:ext>
            </p:extLst>
          </p:nvPr>
        </p:nvGraphicFramePr>
        <p:xfrm>
          <a:off x="1595438" y="3441700"/>
          <a:ext cx="8961437" cy="1266825"/>
        </p:xfrm>
        <a:graphic>
          <a:graphicData uri="http://schemas.openxmlformats.org/presentationml/2006/ole">
            <mc:AlternateContent xmlns:mc="http://schemas.openxmlformats.org/markup-compatibility/2006">
              <mc:Choice xmlns:v="urn:schemas-microsoft-com:vml" Requires="v">
                <p:oleObj name="CS ChemDraw Drawing" r:id="rId2" imgW="6545031" imgH="920027" progId="ChemDraw.Document.6.0">
                  <p:embed/>
                </p:oleObj>
              </mc:Choice>
              <mc:Fallback>
                <p:oleObj name="CS ChemDraw Drawing" r:id="rId2" imgW="6545031" imgH="920027" progId="ChemDraw.Document.6.0">
                  <p:embed/>
                  <p:pic>
                    <p:nvPicPr>
                      <p:cNvPr id="0" name="Object 9"/>
                      <p:cNvPicPr>
                        <a:picLocks noChangeAspect="1" noChangeArrowheads="1"/>
                      </p:cNvPicPr>
                      <p:nvPr/>
                    </p:nvPicPr>
                    <p:blipFill>
                      <a:blip r:embed="rId3"/>
                      <a:srcRect/>
                      <a:stretch>
                        <a:fillRect/>
                      </a:stretch>
                    </p:blipFill>
                    <p:spPr bwMode="auto">
                      <a:xfrm>
                        <a:off x="1595438" y="3441700"/>
                        <a:ext cx="8961437" cy="1266825"/>
                      </a:xfrm>
                      <a:prstGeom prst="rect">
                        <a:avLst/>
                      </a:prstGeom>
                      <a:noFill/>
                    </p:spPr>
                  </p:pic>
                </p:oleObj>
              </mc:Fallback>
            </mc:AlternateContent>
          </a:graphicData>
        </a:graphic>
      </p:graphicFrame>
    </p:spTree>
    <p:extLst>
      <p:ext uri="{BB962C8B-B14F-4D97-AF65-F5344CB8AC3E}">
        <p14:creationId xmlns:p14="http://schemas.microsoft.com/office/powerpoint/2010/main" val="373121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254000" y="136524"/>
            <a:ext cx="11765280" cy="6436995"/>
          </a:xfrm>
        </p:spPr>
        <p:txBody>
          <a:bodyPr>
            <a:normAutofit/>
          </a:bodyPr>
          <a:lstStyle/>
          <a:p>
            <a:pPr marL="0" indent="0" algn="ctr">
              <a:buNone/>
            </a:pPr>
            <a:r>
              <a:rPr lang="en-US" sz="2000" b="1" dirty="0"/>
              <a:t>1.</a:t>
            </a:r>
            <a:r>
              <a:rPr lang="el-GR" sz="2000" b="1" dirty="0"/>
              <a:t>4</a:t>
            </a:r>
            <a:r>
              <a:rPr lang="en-US" sz="2000" b="1" dirty="0"/>
              <a:t> </a:t>
            </a:r>
            <a:r>
              <a:rPr lang="el-GR" sz="2000" b="1" dirty="0"/>
              <a:t>Ισομέρεια.</a:t>
            </a:r>
          </a:p>
          <a:p>
            <a:pPr marL="0" indent="0">
              <a:buNone/>
            </a:pPr>
            <a:r>
              <a:rPr lang="el-GR" sz="2000" b="1" dirty="0">
                <a:solidFill>
                  <a:srgbClr val="C00000"/>
                </a:solidFill>
              </a:rPr>
              <a:t>Παράδειγμα. </a:t>
            </a:r>
            <a:r>
              <a:rPr lang="el-GR" sz="2000" dirty="0"/>
              <a:t>Να βρεθούν και να ονομαστούν όλα τα πιθανά ισομερή με </a:t>
            </a:r>
            <a:r>
              <a:rPr lang="en-US" sz="2000" dirty="0"/>
              <a:t>M</a:t>
            </a:r>
            <a:r>
              <a:rPr lang="el-GR" sz="2000" dirty="0"/>
              <a:t>.</a:t>
            </a:r>
            <a:r>
              <a:rPr lang="en-US" sz="2000" dirty="0"/>
              <a:t>T</a:t>
            </a:r>
            <a:r>
              <a:rPr lang="el-GR" sz="2000" dirty="0"/>
              <a:t>.: </a:t>
            </a:r>
            <a:r>
              <a:rPr lang="en-US" sz="2000" b="1" dirty="0"/>
              <a:t>C</a:t>
            </a:r>
            <a:r>
              <a:rPr lang="el-GR" sz="2000" b="1" baseline="-25000" dirty="0"/>
              <a:t>4</a:t>
            </a:r>
            <a:r>
              <a:rPr lang="en-US" sz="2000" b="1" dirty="0"/>
              <a:t>H</a:t>
            </a:r>
            <a:r>
              <a:rPr lang="el-GR" sz="2000" b="1" baseline="-25000" dirty="0"/>
              <a:t>10</a:t>
            </a:r>
            <a:r>
              <a:rPr lang="en-US" sz="2000" b="1" dirty="0"/>
              <a:t>O</a:t>
            </a:r>
            <a:r>
              <a:rPr lang="el-GR" sz="2000" dirty="0"/>
              <a:t>.</a:t>
            </a:r>
          </a:p>
          <a:p>
            <a:pPr marL="0" lvl="0" indent="0">
              <a:buNone/>
            </a:pPr>
            <a:r>
              <a:rPr lang="el-GR" sz="2000" dirty="0"/>
              <a:t>1) Εντοπίζουμε τις πιθανές ομόλογες σειρές με βάση το Μ.Τ. </a:t>
            </a:r>
          </a:p>
          <a:p>
            <a:pPr marL="0" indent="0">
              <a:buNone/>
            </a:pPr>
            <a:r>
              <a:rPr lang="el-GR" sz="2000" dirty="0"/>
              <a:t>Για τη συγκεκριμένη περίπτωση αυτές είναι οι κορεσμένες μονοσθενείς αλκοόλες και αιθέρες, αφού ο μοριακός τύπος είναι </a:t>
            </a:r>
            <a:r>
              <a:rPr lang="en-US" sz="2000" dirty="0"/>
              <a:t>C</a:t>
            </a:r>
            <a:r>
              <a:rPr lang="en-US" sz="2000" baseline="-25000" dirty="0"/>
              <a:t>v</a:t>
            </a:r>
            <a:r>
              <a:rPr lang="en-US" sz="2000" dirty="0"/>
              <a:t>H</a:t>
            </a:r>
            <a:r>
              <a:rPr lang="el-GR" sz="2000" baseline="-25000" dirty="0"/>
              <a:t>2</a:t>
            </a:r>
            <a:r>
              <a:rPr lang="en-US" sz="2000" baseline="-25000" dirty="0"/>
              <a:t>v</a:t>
            </a:r>
            <a:r>
              <a:rPr lang="el-GR" sz="2000" baseline="-25000" dirty="0"/>
              <a:t>+2</a:t>
            </a:r>
            <a:r>
              <a:rPr lang="en-US" sz="2000" dirty="0"/>
              <a:t>O</a:t>
            </a:r>
            <a:r>
              <a:rPr lang="el-GR" sz="2000" dirty="0"/>
              <a:t> για ν = 4.</a:t>
            </a:r>
          </a:p>
          <a:p>
            <a:pPr marL="0" indent="0">
              <a:buNone/>
            </a:pPr>
            <a:r>
              <a:rPr lang="el-GR" sz="2000" dirty="0"/>
              <a:t>2) Παραλείπουμε τα υδρογόνα και γράφουμε κάθε πιθανή αλυσίδα, συμπεριλαμβάνοντας ή μη σε αυτή το οξυγόνο:</a:t>
            </a:r>
          </a:p>
          <a:p>
            <a:pPr marL="0" indent="0">
              <a:buNone/>
            </a:pPr>
            <a:endParaRPr lang="el-GR" sz="2000" dirty="0"/>
          </a:p>
          <a:p>
            <a:pPr marL="0" indent="0">
              <a:buNone/>
            </a:pPr>
            <a:endParaRPr lang="el-GR" sz="2000" dirty="0"/>
          </a:p>
          <a:p>
            <a:pPr marL="0" indent="0">
              <a:buNone/>
            </a:pPr>
            <a:endParaRPr lang="el-GR" sz="2000" dirty="0"/>
          </a:p>
          <a:p>
            <a:pPr marL="0" indent="0">
              <a:buNone/>
            </a:pPr>
            <a:r>
              <a:rPr lang="el-GR" sz="2000" dirty="0"/>
              <a:t>3)Τοποθετούμε το οξυγόνο σε κάθε πιθανή θέση για τις δύο πρώτες αλυσίδες:</a:t>
            </a:r>
          </a:p>
          <a:p>
            <a:pPr marL="0" indent="0">
              <a:buNone/>
            </a:pPr>
            <a:endParaRPr lang="el-GR" sz="1600" dirty="0"/>
          </a:p>
        </p:txBody>
      </p:sp>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0">
            <a:extLst>
              <a:ext uri="{FF2B5EF4-FFF2-40B4-BE49-F238E27FC236}">
                <a16:creationId xmlns:a16="http://schemas.microsoft.com/office/drawing/2014/main" id="{707CF17E-4C84-D9A5-0467-02ACC0B61E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2" name="Rectangle 2">
            <a:extLst>
              <a:ext uri="{FF2B5EF4-FFF2-40B4-BE49-F238E27FC236}">
                <a16:creationId xmlns:a16="http://schemas.microsoft.com/office/drawing/2014/main" id="{8BA46506-6AD9-5554-5C61-618F2E55FDB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a:extLst>
              <a:ext uri="{FF2B5EF4-FFF2-40B4-BE49-F238E27FC236}">
                <a16:creationId xmlns:a16="http://schemas.microsoft.com/office/drawing/2014/main" id="{BE579F0B-513B-A3AC-4CAE-ACE676ADF630}"/>
              </a:ext>
            </a:extLst>
          </p:cNvPr>
          <p:cNvGraphicFramePr>
            <a:graphicFrameLocks noChangeAspect="1"/>
          </p:cNvGraphicFramePr>
          <p:nvPr>
            <p:extLst>
              <p:ext uri="{D42A27DB-BD31-4B8C-83A1-F6EECF244321}">
                <p14:modId xmlns:p14="http://schemas.microsoft.com/office/powerpoint/2010/main" val="2411147222"/>
              </p:ext>
            </p:extLst>
          </p:nvPr>
        </p:nvGraphicFramePr>
        <p:xfrm>
          <a:off x="306769" y="2420609"/>
          <a:ext cx="11712511" cy="1205460"/>
        </p:xfrm>
        <a:graphic>
          <a:graphicData uri="http://schemas.openxmlformats.org/presentationml/2006/ole">
            <mc:AlternateContent xmlns:mc="http://schemas.openxmlformats.org/markup-compatibility/2006">
              <mc:Choice xmlns:v="urn:schemas-microsoft-com:vml" Requires="v">
                <p:oleObj name="CS ChemDraw Drawing" r:id="rId2" imgW="7618320" imgH="793800" progId="ChemDraw.Document.6.0">
                  <p:embed/>
                </p:oleObj>
              </mc:Choice>
              <mc:Fallback>
                <p:oleObj name="CS ChemDraw Drawing" r:id="rId2" imgW="7618320" imgH="793800" progId="ChemDraw.Document.6.0">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69" y="2420609"/>
                        <a:ext cx="11712511" cy="1205460"/>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C521721D-81B9-CE44-DA59-0506AF9E981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a:extLst>
              <a:ext uri="{FF2B5EF4-FFF2-40B4-BE49-F238E27FC236}">
                <a16:creationId xmlns:a16="http://schemas.microsoft.com/office/drawing/2014/main" id="{D50A8CB5-E3F9-641C-1F06-6DCB08C4B8A9}"/>
              </a:ext>
            </a:extLst>
          </p:cNvPr>
          <p:cNvGraphicFramePr>
            <a:graphicFrameLocks noChangeAspect="1"/>
          </p:cNvGraphicFramePr>
          <p:nvPr>
            <p:extLst>
              <p:ext uri="{D42A27DB-BD31-4B8C-83A1-F6EECF244321}">
                <p14:modId xmlns:p14="http://schemas.microsoft.com/office/powerpoint/2010/main" val="1353961831"/>
              </p:ext>
            </p:extLst>
          </p:nvPr>
        </p:nvGraphicFramePr>
        <p:xfrm>
          <a:off x="872355" y="4197122"/>
          <a:ext cx="10352691" cy="2530360"/>
        </p:xfrm>
        <a:graphic>
          <a:graphicData uri="http://schemas.openxmlformats.org/presentationml/2006/ole">
            <mc:AlternateContent xmlns:mc="http://schemas.openxmlformats.org/markup-compatibility/2006">
              <mc:Choice xmlns:v="urn:schemas-microsoft-com:vml" Requires="v">
                <p:oleObj name="CS ChemDraw Drawing" r:id="rId4" imgW="8812440" imgH="2151000" progId="ChemDraw.Document.6.0">
                  <p:embed/>
                </p:oleObj>
              </mc:Choice>
              <mc:Fallback>
                <p:oleObj name="CS ChemDraw Drawing" r:id="rId4" imgW="8812440" imgH="2151000" progId="ChemDraw.Document.6.0">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355" y="4197122"/>
                        <a:ext cx="10352691" cy="2530360"/>
                      </a:xfrm>
                      <a:prstGeom prst="rect">
                        <a:avLst/>
                      </a:prstGeom>
                      <a:noFill/>
                    </p:spPr>
                  </p:pic>
                </p:oleObj>
              </mc:Fallback>
            </mc:AlternateContent>
          </a:graphicData>
        </a:graphic>
      </p:graphicFrame>
    </p:spTree>
    <p:extLst>
      <p:ext uri="{BB962C8B-B14F-4D97-AF65-F5344CB8AC3E}">
        <p14:creationId xmlns:p14="http://schemas.microsoft.com/office/powerpoint/2010/main" val="307286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254000" y="136524"/>
            <a:ext cx="11765280" cy="6436995"/>
          </a:xfrm>
        </p:spPr>
        <p:txBody>
          <a:bodyPr>
            <a:normAutofit/>
          </a:bodyPr>
          <a:lstStyle/>
          <a:p>
            <a:pPr marL="0" indent="0" algn="ctr">
              <a:buNone/>
            </a:pPr>
            <a:r>
              <a:rPr lang="en-US" sz="2000" b="1" dirty="0"/>
              <a:t>1.</a:t>
            </a:r>
            <a:r>
              <a:rPr lang="el-GR" sz="2000" b="1" dirty="0"/>
              <a:t>4</a:t>
            </a:r>
            <a:r>
              <a:rPr lang="en-US" sz="2000" b="1" dirty="0"/>
              <a:t> </a:t>
            </a:r>
            <a:r>
              <a:rPr lang="el-GR" sz="2000" b="1" dirty="0"/>
              <a:t>Ισομέρεια.</a:t>
            </a:r>
            <a:r>
              <a:rPr lang="el-GR" dirty="0"/>
              <a:t> </a:t>
            </a:r>
          </a:p>
          <a:p>
            <a:pPr marL="0" indent="0" algn="ctr">
              <a:buNone/>
            </a:pPr>
            <a:r>
              <a:rPr lang="el-GR" sz="2000" dirty="0"/>
              <a:t>4) Συμπληρώνουμε τα υδρογόνα και ονοματίζουμε τις ενώσεις:</a:t>
            </a:r>
          </a:p>
          <a:p>
            <a:pPr marL="0" indent="0" algn="ctr">
              <a:buNone/>
            </a:pPr>
            <a:endParaRPr lang="el-GR" sz="2000" dirty="0"/>
          </a:p>
        </p:txBody>
      </p:sp>
      <p:sp>
        <p:nvSpPr>
          <p:cNvPr id="4" name="Θέση υποσέλιδου 3">
            <a:extLst>
              <a:ext uri="{FF2B5EF4-FFF2-40B4-BE49-F238E27FC236}">
                <a16:creationId xmlns:a16="http://schemas.microsoft.com/office/drawing/2014/main" id="{7AAB34E5-72B2-4733-9358-924003E2EAD8}"/>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9" name="Πίνακας 8">
            <a:extLst>
              <a:ext uri="{FF2B5EF4-FFF2-40B4-BE49-F238E27FC236}">
                <a16:creationId xmlns:a16="http://schemas.microsoft.com/office/drawing/2014/main" id="{DE3883E7-4FC9-A481-740C-B4D6065A33B2}"/>
              </a:ext>
            </a:extLst>
          </p:cNvPr>
          <p:cNvGraphicFramePr>
            <a:graphicFrameLocks noGrp="1"/>
          </p:cNvGraphicFramePr>
          <p:nvPr>
            <p:extLst>
              <p:ext uri="{D42A27DB-BD31-4B8C-83A1-F6EECF244321}">
                <p14:modId xmlns:p14="http://schemas.microsoft.com/office/powerpoint/2010/main" val="317814526"/>
              </p:ext>
            </p:extLst>
          </p:nvPr>
        </p:nvGraphicFramePr>
        <p:xfrm>
          <a:off x="254000" y="975717"/>
          <a:ext cx="11765280" cy="6024173"/>
        </p:xfrm>
        <a:graphic>
          <a:graphicData uri="http://schemas.openxmlformats.org/drawingml/2006/table">
            <a:tbl>
              <a:tblPr firstRow="1" firstCol="1" bandRow="1">
                <a:tableStyleId>{3B4B98B0-60AC-42C2-AFA5-B58CD77FA1E5}</a:tableStyleId>
              </a:tblPr>
              <a:tblGrid>
                <a:gridCol w="2384097">
                  <a:extLst>
                    <a:ext uri="{9D8B030D-6E8A-4147-A177-3AD203B41FA5}">
                      <a16:colId xmlns:a16="http://schemas.microsoft.com/office/drawing/2014/main" val="1643798383"/>
                    </a:ext>
                  </a:extLst>
                </a:gridCol>
                <a:gridCol w="3268717">
                  <a:extLst>
                    <a:ext uri="{9D8B030D-6E8A-4147-A177-3AD203B41FA5}">
                      <a16:colId xmlns:a16="http://schemas.microsoft.com/office/drawing/2014/main" val="1849878646"/>
                    </a:ext>
                  </a:extLst>
                </a:gridCol>
                <a:gridCol w="3447393">
                  <a:extLst>
                    <a:ext uri="{9D8B030D-6E8A-4147-A177-3AD203B41FA5}">
                      <a16:colId xmlns:a16="http://schemas.microsoft.com/office/drawing/2014/main" val="430284760"/>
                    </a:ext>
                  </a:extLst>
                </a:gridCol>
                <a:gridCol w="2665073">
                  <a:extLst>
                    <a:ext uri="{9D8B030D-6E8A-4147-A177-3AD203B41FA5}">
                      <a16:colId xmlns:a16="http://schemas.microsoft.com/office/drawing/2014/main" val="632945591"/>
                    </a:ext>
                  </a:extLst>
                </a:gridCol>
              </a:tblGrid>
              <a:tr h="367981">
                <a:tc>
                  <a:txBody>
                    <a:bodyPr/>
                    <a:lstStyle/>
                    <a:p>
                      <a:pPr marL="457200" indent="-228600" algn="ctr">
                        <a:lnSpc>
                          <a:spcPct val="115000"/>
                        </a:lnSpc>
                        <a:spcAft>
                          <a:spcPts val="600"/>
                        </a:spcAft>
                      </a:pPr>
                      <a:r>
                        <a:rPr lang="el-GR" sz="1800" kern="0" dirty="0">
                          <a:effectLst/>
                        </a:rPr>
                        <a:t>1</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r>
                        <a:rPr lang="el-GR" sz="1800" kern="0" dirty="0">
                          <a:effectLst/>
                        </a:rPr>
                        <a:t>2</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r>
                        <a:rPr lang="el-GR" sz="1800" kern="0">
                          <a:effectLst/>
                        </a:rPr>
                        <a:t>3</a:t>
                      </a: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r>
                        <a:rPr lang="el-GR" sz="1800" kern="0">
                          <a:effectLst/>
                        </a:rPr>
                        <a:t>4</a:t>
                      </a: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3912320871"/>
                  </a:ext>
                </a:extLst>
              </a:tr>
              <a:tr h="1231297">
                <a:tc>
                  <a:txBody>
                    <a:bodyPr/>
                    <a:lstStyle/>
                    <a:p>
                      <a:pPr marL="457200" indent="-228600" algn="ctr">
                        <a:lnSpc>
                          <a:spcPct val="115000"/>
                        </a:lnSpc>
                        <a:spcAft>
                          <a:spcPts val="600"/>
                        </a:spcAft>
                      </a:pPr>
                      <a:r>
                        <a:rPr lang="en-US" sz="1800" kern="1200" dirty="0">
                          <a:effectLst/>
                        </a:rPr>
                        <a:t>CH</a:t>
                      </a:r>
                      <a:r>
                        <a:rPr lang="en-US" sz="1800" kern="1200" baseline="-25000" dirty="0">
                          <a:effectLst/>
                        </a:rPr>
                        <a:t>3</a:t>
                      </a:r>
                      <a:r>
                        <a:rPr lang="en-US" sz="1800" kern="1200" dirty="0">
                          <a:effectLst/>
                        </a:rPr>
                        <a:t>-CH</a:t>
                      </a:r>
                      <a:r>
                        <a:rPr lang="en-US" sz="1800" kern="1200" baseline="-25000" dirty="0">
                          <a:effectLst/>
                        </a:rPr>
                        <a:t>2</a:t>
                      </a:r>
                      <a:r>
                        <a:rPr lang="en-US" sz="1800" kern="1200" dirty="0">
                          <a:effectLst/>
                        </a:rPr>
                        <a:t>-CH</a:t>
                      </a:r>
                      <a:r>
                        <a:rPr lang="en-US" sz="1800" kern="1200" baseline="-25000" dirty="0">
                          <a:effectLst/>
                        </a:rPr>
                        <a:t>2</a:t>
                      </a:r>
                      <a:r>
                        <a:rPr lang="en-US" sz="1800" kern="1200" dirty="0">
                          <a:effectLst/>
                        </a:rPr>
                        <a:t>-CH</a:t>
                      </a:r>
                      <a:r>
                        <a:rPr lang="en-US" sz="1800" kern="1200" baseline="-25000" dirty="0">
                          <a:effectLst/>
                        </a:rPr>
                        <a:t>2</a:t>
                      </a:r>
                      <a:r>
                        <a:rPr lang="en-US" sz="1800" kern="1200" dirty="0">
                          <a:effectLst/>
                        </a:rPr>
                        <a:t>-OH</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773661826"/>
                  </a:ext>
                </a:extLst>
              </a:tr>
              <a:tr h="762467">
                <a:tc>
                  <a:txBody>
                    <a:bodyPr/>
                    <a:lstStyle/>
                    <a:p>
                      <a:pPr marL="457200" indent="-228600" algn="ctr">
                        <a:lnSpc>
                          <a:spcPct val="115000"/>
                        </a:lnSpc>
                        <a:spcAft>
                          <a:spcPts val="600"/>
                        </a:spcAft>
                      </a:pPr>
                      <a:endParaRPr lang="el-GR" sz="1800" kern="0" dirty="0">
                        <a:effectLst/>
                      </a:endParaRPr>
                    </a:p>
                    <a:p>
                      <a:pPr marL="457200" indent="-228600" algn="ctr">
                        <a:lnSpc>
                          <a:spcPct val="115000"/>
                        </a:lnSpc>
                        <a:spcAft>
                          <a:spcPts val="600"/>
                        </a:spcAft>
                      </a:pPr>
                      <a:r>
                        <a:rPr lang="el-GR" sz="1800" b="0" kern="0" dirty="0">
                          <a:effectLst/>
                        </a:rPr>
                        <a:t>1-βουτανόλη</a:t>
                      </a:r>
                      <a:endParaRPr lang="el-GR" sz="1800" b="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endParaRPr lang="el-GR" sz="1800" kern="0" dirty="0">
                        <a:effectLst/>
                      </a:endParaRPr>
                    </a:p>
                    <a:p>
                      <a:pPr marL="457200" indent="-228600" algn="ctr">
                        <a:lnSpc>
                          <a:spcPct val="115000"/>
                        </a:lnSpc>
                        <a:spcAft>
                          <a:spcPts val="600"/>
                        </a:spcAft>
                      </a:pPr>
                      <a:r>
                        <a:rPr lang="el-GR" sz="1800" kern="0" dirty="0">
                          <a:effectLst/>
                        </a:rPr>
                        <a:t>2-βουτανόλη</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endParaRPr lang="el-GR" sz="1800" kern="0" dirty="0">
                        <a:effectLst/>
                      </a:endParaRPr>
                    </a:p>
                    <a:p>
                      <a:pPr marL="457200" indent="-228600" algn="ctr">
                        <a:lnSpc>
                          <a:spcPct val="115000"/>
                        </a:lnSpc>
                        <a:spcAft>
                          <a:spcPts val="600"/>
                        </a:spcAft>
                      </a:pPr>
                      <a:r>
                        <a:rPr lang="el-GR" sz="1800" kern="0" dirty="0" err="1">
                          <a:effectLst/>
                        </a:rPr>
                        <a:t>μέθυλο</a:t>
                      </a:r>
                      <a:r>
                        <a:rPr lang="el-GR" sz="1800" kern="0" dirty="0">
                          <a:effectLst/>
                        </a:rPr>
                        <a:t>-</a:t>
                      </a:r>
                      <a:r>
                        <a:rPr lang="en-US" sz="1800" kern="0" dirty="0">
                          <a:effectLst/>
                        </a:rPr>
                        <a:t>1-</a:t>
                      </a:r>
                      <a:r>
                        <a:rPr lang="el-GR" sz="1800" kern="0" dirty="0">
                          <a:effectLst/>
                        </a:rPr>
                        <a:t>προπανόλη</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endParaRPr lang="el-GR" sz="1800" kern="0" dirty="0">
                        <a:effectLst/>
                      </a:endParaRPr>
                    </a:p>
                    <a:p>
                      <a:pPr marL="457200" indent="-228600" algn="ctr">
                        <a:lnSpc>
                          <a:spcPct val="115000"/>
                        </a:lnSpc>
                        <a:spcAft>
                          <a:spcPts val="600"/>
                        </a:spcAft>
                      </a:pPr>
                      <a:r>
                        <a:rPr lang="el-GR" sz="1800" kern="0" dirty="0">
                          <a:effectLst/>
                        </a:rPr>
                        <a:t>μέθυλο-2-προπανόλη</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2819113423"/>
                  </a:ext>
                </a:extLst>
              </a:tr>
              <a:tr h="367981">
                <a:tc>
                  <a:txBody>
                    <a:bodyPr/>
                    <a:lstStyle/>
                    <a:p>
                      <a:pPr marL="457200" indent="-228600" algn="ctr">
                        <a:lnSpc>
                          <a:spcPct val="115000"/>
                        </a:lnSpc>
                        <a:spcAft>
                          <a:spcPts val="600"/>
                        </a:spcAft>
                      </a:pPr>
                      <a:r>
                        <a:rPr lang="el-GR" sz="1800" kern="0" dirty="0">
                          <a:effectLst/>
                        </a:rPr>
                        <a:t>5</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r>
                        <a:rPr lang="el-GR" sz="1800" b="1" kern="0" dirty="0">
                          <a:effectLst/>
                        </a:rPr>
                        <a:t>6</a:t>
                      </a:r>
                      <a:endParaRPr lang="el-GR" sz="1800" b="1"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r>
                        <a:rPr lang="el-GR" sz="1800" b="1" kern="0" dirty="0">
                          <a:effectLst/>
                        </a:rPr>
                        <a:t>7</a:t>
                      </a:r>
                      <a:endParaRPr lang="el-GR" sz="1800" b="1"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r>
                        <a:rPr lang="el-GR" sz="1800" kern="1200">
                          <a:effectLst/>
                        </a:rPr>
                        <a:t> </a:t>
                      </a: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873022024"/>
                  </a:ext>
                </a:extLst>
              </a:tr>
              <a:tr h="1007046">
                <a:tc>
                  <a:txBody>
                    <a:bodyPr/>
                    <a:lstStyle/>
                    <a:p>
                      <a:pPr marL="457200" indent="-228600" algn="ctr">
                        <a:lnSpc>
                          <a:spcPct val="115000"/>
                        </a:lnSpc>
                        <a:spcAft>
                          <a:spcPts val="600"/>
                        </a:spcAft>
                      </a:pPr>
                      <a:r>
                        <a:rPr lang="en-US" sz="1800" kern="1200" dirty="0">
                          <a:effectLst/>
                        </a:rPr>
                        <a:t>CH</a:t>
                      </a:r>
                      <a:r>
                        <a:rPr lang="en-US" sz="1800" kern="1200" baseline="-25000" dirty="0">
                          <a:effectLst/>
                        </a:rPr>
                        <a:t>3</a:t>
                      </a:r>
                      <a:r>
                        <a:rPr lang="en-US" sz="1800" kern="1200" dirty="0">
                          <a:effectLst/>
                        </a:rPr>
                        <a:t>-CH</a:t>
                      </a:r>
                      <a:r>
                        <a:rPr lang="en-US" sz="1800" kern="1200" baseline="-25000" dirty="0">
                          <a:effectLst/>
                        </a:rPr>
                        <a:t>2</a:t>
                      </a:r>
                      <a:r>
                        <a:rPr lang="en-US" sz="1800" kern="1200" dirty="0">
                          <a:effectLst/>
                        </a:rPr>
                        <a:t>-O-CH</a:t>
                      </a:r>
                      <a:r>
                        <a:rPr lang="en-US" sz="1800" kern="1200" baseline="-25000" dirty="0">
                          <a:effectLst/>
                        </a:rPr>
                        <a:t>2</a:t>
                      </a:r>
                      <a:r>
                        <a:rPr lang="en-US" sz="1800" kern="1200" dirty="0">
                          <a:effectLst/>
                        </a:rPr>
                        <a:t>-CH</a:t>
                      </a:r>
                      <a:r>
                        <a:rPr lang="en-US" sz="1800" kern="1200" baseline="-25000" dirty="0">
                          <a:effectLst/>
                        </a:rPr>
                        <a:t>3</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r>
                        <a:rPr lang="en-US" sz="1800" kern="1200" dirty="0">
                          <a:effectLst/>
                        </a:rPr>
                        <a:t>CH</a:t>
                      </a:r>
                      <a:r>
                        <a:rPr lang="en-US" sz="1800" kern="1200" baseline="-25000" dirty="0">
                          <a:effectLst/>
                        </a:rPr>
                        <a:t>3</a:t>
                      </a:r>
                      <a:r>
                        <a:rPr lang="en-US" sz="1800" kern="1200" dirty="0">
                          <a:effectLst/>
                        </a:rPr>
                        <a:t>- O-CH</a:t>
                      </a:r>
                      <a:r>
                        <a:rPr lang="en-US" sz="1800" kern="1200" baseline="-25000" dirty="0">
                          <a:effectLst/>
                        </a:rPr>
                        <a:t>2</a:t>
                      </a:r>
                      <a:r>
                        <a:rPr lang="en-US" sz="1800" kern="1200" dirty="0">
                          <a:effectLst/>
                        </a:rPr>
                        <a:t>-CH</a:t>
                      </a:r>
                      <a:r>
                        <a:rPr lang="en-US" sz="1800" kern="1200" baseline="-25000" dirty="0">
                          <a:effectLst/>
                        </a:rPr>
                        <a:t>2</a:t>
                      </a:r>
                      <a:r>
                        <a:rPr lang="en-US" sz="1800" kern="1200" dirty="0">
                          <a:effectLst/>
                        </a:rPr>
                        <a:t>--CH</a:t>
                      </a:r>
                      <a:r>
                        <a:rPr lang="en-US" sz="1800" kern="1200" baseline="-25000" dirty="0">
                          <a:effectLst/>
                        </a:rPr>
                        <a:t>3</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endParaRPr lang="en-US"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r>
                        <a:rPr lang="en-US" sz="1800" kern="1200" dirty="0">
                          <a:effectLst/>
                        </a:rPr>
                        <a:t> </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378640747"/>
                  </a:ext>
                </a:extLst>
              </a:tr>
              <a:tr h="762467">
                <a:tc>
                  <a:txBody>
                    <a:bodyPr/>
                    <a:lstStyle/>
                    <a:p>
                      <a:pPr marL="457200" indent="-228600" algn="ctr">
                        <a:lnSpc>
                          <a:spcPct val="115000"/>
                        </a:lnSpc>
                        <a:spcAft>
                          <a:spcPts val="600"/>
                        </a:spcAft>
                      </a:pPr>
                      <a:r>
                        <a:rPr lang="el-GR" sz="1800" b="0" kern="0" dirty="0" err="1">
                          <a:effectLst/>
                        </a:rPr>
                        <a:t>Διαιθυλαιθέρας</a:t>
                      </a:r>
                      <a:endParaRPr lang="el-GR" sz="1800" b="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r>
                        <a:rPr lang="el-GR" sz="1800" kern="0" dirty="0" err="1">
                          <a:effectLst/>
                        </a:rPr>
                        <a:t>Μέθυλοπρόπυλοαιθέρας</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r>
                        <a:rPr lang="el-GR" sz="1800" kern="0" dirty="0" err="1">
                          <a:effectLst/>
                        </a:rPr>
                        <a:t>Μέθυλοισοπρόπυλοαιθέρας</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r>
                        <a:rPr lang="el-GR" sz="1800" kern="0" dirty="0">
                          <a:effectLst/>
                        </a:rPr>
                        <a:t> </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2310160125"/>
                  </a:ext>
                </a:extLst>
              </a:tr>
              <a:tr h="762467">
                <a:tc>
                  <a:txBody>
                    <a:bodyPr/>
                    <a:lstStyle/>
                    <a:p>
                      <a:pPr marL="457200" indent="-228600" algn="ctr">
                        <a:lnSpc>
                          <a:spcPct val="115000"/>
                        </a:lnSpc>
                        <a:spcAft>
                          <a:spcPts val="600"/>
                        </a:spcAft>
                      </a:pPr>
                      <a:r>
                        <a:rPr lang="el-GR" sz="1800" kern="0" dirty="0">
                          <a:effectLst/>
                        </a:rPr>
                        <a:t>1-2, 3-4 και 5-6</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r>
                        <a:rPr lang="el-GR" sz="1800" kern="0" dirty="0">
                          <a:effectLst/>
                        </a:rPr>
                        <a:t>Ισομέρεια θέσης</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r>
                        <a:rPr lang="el-GR" sz="1800" b="1" kern="0" dirty="0">
                          <a:effectLst/>
                        </a:rPr>
                        <a:t>1-3, 2-3, 1-4, 2-4 και 5-7, 6-7</a:t>
                      </a:r>
                      <a:endParaRPr lang="el-GR" sz="1800" b="1"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r>
                        <a:rPr lang="el-GR" sz="1800" kern="0" dirty="0">
                          <a:effectLst/>
                        </a:rPr>
                        <a:t>Ισομέρεια αλυσίδας</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3301030042"/>
                  </a:ext>
                </a:extLst>
              </a:tr>
              <a:tr h="762467">
                <a:tc>
                  <a:txBody>
                    <a:bodyPr/>
                    <a:lstStyle/>
                    <a:p>
                      <a:pPr marL="457200" indent="-228600" algn="ctr">
                        <a:lnSpc>
                          <a:spcPct val="115000"/>
                        </a:lnSpc>
                        <a:spcAft>
                          <a:spcPts val="600"/>
                        </a:spcAft>
                      </a:pPr>
                      <a:r>
                        <a:rPr lang="el-GR" sz="1800" kern="0" dirty="0">
                          <a:effectLst/>
                        </a:rPr>
                        <a:t>1 ως 4 με 5 ως 7</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r>
                        <a:rPr lang="el-GR" sz="1800" kern="0" dirty="0">
                          <a:effectLst/>
                        </a:rPr>
                        <a:t>Ισομέρεια ομόλογης σειράς</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r>
                        <a:rPr lang="el-GR" sz="1800" kern="0" dirty="0">
                          <a:effectLst/>
                        </a:rPr>
                        <a:t> </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ctr">
                        <a:lnSpc>
                          <a:spcPct val="115000"/>
                        </a:lnSpc>
                        <a:spcAft>
                          <a:spcPts val="600"/>
                        </a:spcAft>
                      </a:pPr>
                      <a:r>
                        <a:rPr lang="el-GR" sz="1800" kern="0" dirty="0">
                          <a:effectLst/>
                        </a:rPr>
                        <a:t> </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761344362"/>
                  </a:ext>
                </a:extLst>
              </a:tr>
            </a:tbl>
          </a:graphicData>
        </a:graphic>
      </p:graphicFrame>
      <p:graphicFrame>
        <p:nvGraphicFramePr>
          <p:cNvPr id="10" name="Αντικείμενο 9">
            <a:extLst>
              <a:ext uri="{FF2B5EF4-FFF2-40B4-BE49-F238E27FC236}">
                <a16:creationId xmlns:a16="http://schemas.microsoft.com/office/drawing/2014/main" id="{3C70BB16-AEF5-0F8C-C797-AD529784AEE7}"/>
              </a:ext>
            </a:extLst>
          </p:cNvPr>
          <p:cNvGraphicFramePr>
            <a:graphicFrameLocks noChangeAspect="1"/>
          </p:cNvGraphicFramePr>
          <p:nvPr>
            <p:extLst>
              <p:ext uri="{D42A27DB-BD31-4B8C-83A1-F6EECF244321}">
                <p14:modId xmlns:p14="http://schemas.microsoft.com/office/powerpoint/2010/main" val="842361084"/>
              </p:ext>
            </p:extLst>
          </p:nvPr>
        </p:nvGraphicFramePr>
        <p:xfrm>
          <a:off x="3019659" y="1428011"/>
          <a:ext cx="2643400" cy="1025891"/>
        </p:xfrm>
        <a:graphic>
          <a:graphicData uri="http://schemas.openxmlformats.org/presentationml/2006/ole">
            <mc:AlternateContent xmlns:mc="http://schemas.openxmlformats.org/markup-compatibility/2006">
              <mc:Choice xmlns:v="urn:schemas-microsoft-com:vml" Requires="v">
                <p:oleObj name="CS ChemDraw Drawing" r:id="rId2" imgW="2005300" imgH="664413" progId="ChemDraw.Document.6.0">
                  <p:embed/>
                </p:oleObj>
              </mc:Choice>
              <mc:Fallback>
                <p:oleObj name="CS ChemDraw Drawing" r:id="rId2" imgW="2005300" imgH="664413" progId="ChemDraw.Document.6.0">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r="17061" b="4546"/>
                      <a:stretch>
                        <a:fillRect/>
                      </a:stretch>
                    </p:blipFill>
                    <p:spPr bwMode="auto">
                      <a:xfrm>
                        <a:off x="3019659" y="1428011"/>
                        <a:ext cx="2643400" cy="1025891"/>
                      </a:xfrm>
                      <a:prstGeom prst="rect">
                        <a:avLst/>
                      </a:prstGeom>
                      <a:noFill/>
                    </p:spPr>
                  </p:pic>
                </p:oleObj>
              </mc:Fallback>
            </mc:AlternateContent>
          </a:graphicData>
        </a:graphic>
      </p:graphicFrame>
      <p:graphicFrame>
        <p:nvGraphicFramePr>
          <p:cNvPr id="11" name="Αντικείμενο 10">
            <a:extLst>
              <a:ext uri="{FF2B5EF4-FFF2-40B4-BE49-F238E27FC236}">
                <a16:creationId xmlns:a16="http://schemas.microsoft.com/office/drawing/2014/main" id="{5F37BC5F-689A-C337-BA4B-7E361F3AC35F}"/>
              </a:ext>
            </a:extLst>
          </p:cNvPr>
          <p:cNvGraphicFramePr>
            <a:graphicFrameLocks noChangeAspect="1"/>
          </p:cNvGraphicFramePr>
          <p:nvPr>
            <p:extLst>
              <p:ext uri="{D42A27DB-BD31-4B8C-83A1-F6EECF244321}">
                <p14:modId xmlns:p14="http://schemas.microsoft.com/office/powerpoint/2010/main" val="386553989"/>
              </p:ext>
            </p:extLst>
          </p:nvPr>
        </p:nvGraphicFramePr>
        <p:xfrm>
          <a:off x="6528943" y="1471067"/>
          <a:ext cx="1899776" cy="860159"/>
        </p:xfrm>
        <a:graphic>
          <a:graphicData uri="http://schemas.openxmlformats.org/presentationml/2006/ole">
            <mc:AlternateContent xmlns:mc="http://schemas.openxmlformats.org/markup-compatibility/2006">
              <mc:Choice xmlns:v="urn:schemas-microsoft-com:vml" Requires="v">
                <p:oleObj name="CS ChemDraw Drawing" r:id="rId4" imgW="1415193" imgH="698880" progId="ChemDraw.Document.6.0">
                  <p:embed/>
                </p:oleObj>
              </mc:Choice>
              <mc:Fallback>
                <p:oleObj name="CS ChemDraw Drawing" r:id="rId4" imgW="1415193" imgH="698880" progId="ChemDraw.Document.6.0">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r="14095" b="20833"/>
                      <a:stretch>
                        <a:fillRect/>
                      </a:stretch>
                    </p:blipFill>
                    <p:spPr bwMode="auto">
                      <a:xfrm>
                        <a:off x="6528943" y="1471067"/>
                        <a:ext cx="1899776" cy="860159"/>
                      </a:xfrm>
                      <a:prstGeom prst="rect">
                        <a:avLst/>
                      </a:prstGeom>
                      <a:noFill/>
                    </p:spPr>
                  </p:pic>
                </p:oleObj>
              </mc:Fallback>
            </mc:AlternateContent>
          </a:graphicData>
        </a:graphic>
      </p:graphicFrame>
      <p:graphicFrame>
        <p:nvGraphicFramePr>
          <p:cNvPr id="12" name="Αντικείμενο 11">
            <a:extLst>
              <a:ext uri="{FF2B5EF4-FFF2-40B4-BE49-F238E27FC236}">
                <a16:creationId xmlns:a16="http://schemas.microsoft.com/office/drawing/2014/main" id="{112597C4-9177-A5D3-AEE5-29374151D479}"/>
              </a:ext>
            </a:extLst>
          </p:cNvPr>
          <p:cNvGraphicFramePr>
            <a:graphicFrameLocks noChangeAspect="1"/>
          </p:cNvGraphicFramePr>
          <p:nvPr>
            <p:extLst>
              <p:ext uri="{D42A27DB-BD31-4B8C-83A1-F6EECF244321}">
                <p14:modId xmlns:p14="http://schemas.microsoft.com/office/powerpoint/2010/main" val="337599668"/>
              </p:ext>
            </p:extLst>
          </p:nvPr>
        </p:nvGraphicFramePr>
        <p:xfrm>
          <a:off x="9880539" y="1371281"/>
          <a:ext cx="1660635" cy="1378973"/>
        </p:xfrm>
        <a:graphic>
          <a:graphicData uri="http://schemas.openxmlformats.org/presentationml/2006/ole">
            <mc:AlternateContent xmlns:mc="http://schemas.openxmlformats.org/markup-compatibility/2006">
              <mc:Choice xmlns:v="urn:schemas-microsoft-com:vml" Requires="v">
                <p:oleObj name="CS ChemDraw Drawing" r:id="rId6" imgW="1300362" imgH="1177172" progId="ChemDraw.Document.6.0">
                  <p:embed/>
                </p:oleObj>
              </mc:Choice>
              <mc:Fallback>
                <p:oleObj name="CS ChemDraw Drawing" r:id="rId6" imgW="1300362" imgH="1177172" progId="ChemDraw.Document.6.0">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r="14095" b="20833"/>
                      <a:stretch>
                        <a:fillRect/>
                      </a:stretch>
                    </p:blipFill>
                    <p:spPr bwMode="auto">
                      <a:xfrm>
                        <a:off x="9880539" y="1371281"/>
                        <a:ext cx="1660635" cy="1378973"/>
                      </a:xfrm>
                      <a:prstGeom prst="rect">
                        <a:avLst/>
                      </a:prstGeom>
                      <a:noFill/>
                    </p:spPr>
                  </p:pic>
                </p:oleObj>
              </mc:Fallback>
            </mc:AlternateContent>
          </a:graphicData>
        </a:graphic>
      </p:graphicFrame>
      <p:graphicFrame>
        <p:nvGraphicFramePr>
          <p:cNvPr id="13" name="Αντικείμενο 12">
            <a:extLst>
              <a:ext uri="{FF2B5EF4-FFF2-40B4-BE49-F238E27FC236}">
                <a16:creationId xmlns:a16="http://schemas.microsoft.com/office/drawing/2014/main" id="{5BED5C09-1EE9-786B-2B84-ED84B261A4CE}"/>
              </a:ext>
            </a:extLst>
          </p:cNvPr>
          <p:cNvGraphicFramePr>
            <a:graphicFrameLocks noChangeAspect="1"/>
          </p:cNvGraphicFramePr>
          <p:nvPr>
            <p:extLst>
              <p:ext uri="{D42A27DB-BD31-4B8C-83A1-F6EECF244321}">
                <p14:modId xmlns:p14="http://schemas.microsoft.com/office/powerpoint/2010/main" val="2304504188"/>
              </p:ext>
            </p:extLst>
          </p:nvPr>
        </p:nvGraphicFramePr>
        <p:xfrm>
          <a:off x="6290381" y="3747362"/>
          <a:ext cx="2622392" cy="1064565"/>
        </p:xfrm>
        <a:graphic>
          <a:graphicData uri="http://schemas.openxmlformats.org/presentationml/2006/ole">
            <mc:AlternateContent xmlns:mc="http://schemas.openxmlformats.org/markup-compatibility/2006">
              <mc:Choice xmlns:v="urn:schemas-microsoft-com:vml" Requires="v">
                <p:oleObj name="CS ChemDraw Drawing" r:id="rId8" imgW="2005300" imgH="698880" progId="ChemDraw.Document.6.0">
                  <p:embed/>
                </p:oleObj>
              </mc:Choice>
              <mc:Fallback>
                <p:oleObj name="CS ChemDraw Drawing" r:id="rId8" imgW="2005300" imgH="698880" progId="ChemDraw.Document.6.0">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r="17061" b="4546"/>
                      <a:stretch>
                        <a:fillRect/>
                      </a:stretch>
                    </p:blipFill>
                    <p:spPr bwMode="auto">
                      <a:xfrm>
                        <a:off x="6290381" y="3747362"/>
                        <a:ext cx="2622392" cy="1064565"/>
                      </a:xfrm>
                      <a:prstGeom prst="rect">
                        <a:avLst/>
                      </a:prstGeom>
                      <a:noFill/>
                    </p:spPr>
                  </p:pic>
                </p:oleObj>
              </mc:Fallback>
            </mc:AlternateContent>
          </a:graphicData>
        </a:graphic>
      </p:graphicFrame>
    </p:spTree>
    <p:extLst>
      <p:ext uri="{BB962C8B-B14F-4D97-AF65-F5344CB8AC3E}">
        <p14:creationId xmlns:p14="http://schemas.microsoft.com/office/powerpoint/2010/main" val="4277701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254000" y="136524"/>
            <a:ext cx="11765280" cy="6436995"/>
          </a:xfrm>
        </p:spPr>
        <p:txBody>
          <a:bodyPr>
            <a:normAutofit/>
          </a:bodyPr>
          <a:lstStyle/>
          <a:p>
            <a:pPr marL="0" indent="0" algn="ctr">
              <a:buNone/>
            </a:pPr>
            <a:r>
              <a:rPr lang="en-US" sz="2000" b="1" dirty="0"/>
              <a:t>1.</a:t>
            </a:r>
            <a:r>
              <a:rPr lang="el-GR" sz="2000" b="1" dirty="0"/>
              <a:t>4</a:t>
            </a:r>
            <a:r>
              <a:rPr lang="en-US" sz="2000" b="1" dirty="0"/>
              <a:t> </a:t>
            </a:r>
            <a:r>
              <a:rPr lang="el-GR" sz="2000" b="1" dirty="0"/>
              <a:t>Ισομέρεια.</a:t>
            </a:r>
            <a:endParaRPr lang="el-GR" sz="2000" b="1" kern="0" dirty="0">
              <a:solidFill>
                <a:srgbClr val="C0504D"/>
              </a:solidFill>
              <a:latin typeface="Calibri" panose="020F0502020204030204" pitchFamily="34" charset="0"/>
            </a:endParaRPr>
          </a:p>
          <a:p>
            <a:pPr marL="0" lvl="0" indent="0">
              <a:buNone/>
            </a:pPr>
            <a:r>
              <a:rPr lang="el-GR" sz="2000" b="1" dirty="0"/>
              <a:t>Άσκηση 1. </a:t>
            </a:r>
            <a:r>
              <a:rPr lang="el-GR" sz="2000" dirty="0"/>
              <a:t>Να εξηγήσετε αν τα παρακάτω ζεύγη είναι συντακτικά ισομερή μεταξύ τους:</a:t>
            </a:r>
          </a:p>
          <a:p>
            <a:pPr marL="0" indent="0">
              <a:buNone/>
            </a:pPr>
            <a:r>
              <a:rPr lang="el-GR" sz="2000" dirty="0"/>
              <a:t>Α</a:t>
            </a:r>
            <a:r>
              <a:rPr lang="en-US" sz="2000" dirty="0"/>
              <a:t>. CH</a:t>
            </a:r>
            <a:r>
              <a:rPr lang="en-US" sz="2000" baseline="-25000" dirty="0"/>
              <a:t>3</a:t>
            </a:r>
            <a:r>
              <a:rPr lang="en-US" sz="2000" dirty="0"/>
              <a:t>CH</a:t>
            </a:r>
            <a:r>
              <a:rPr lang="en-US" sz="2000" baseline="-25000" dirty="0"/>
              <a:t>2</a:t>
            </a:r>
            <a:r>
              <a:rPr lang="en-US" sz="2000" dirty="0"/>
              <a:t>CH</a:t>
            </a:r>
            <a:r>
              <a:rPr lang="en-US" sz="2000" baseline="-25000" dirty="0"/>
              <a:t>3</a:t>
            </a:r>
            <a:r>
              <a:rPr lang="en-US" sz="2000" dirty="0"/>
              <a:t>  </a:t>
            </a:r>
            <a:r>
              <a:rPr lang="el-GR" sz="2000" dirty="0"/>
              <a:t>και</a:t>
            </a:r>
            <a:r>
              <a:rPr lang="en-US" sz="2000" dirty="0"/>
              <a:t> CH</a:t>
            </a:r>
            <a:r>
              <a:rPr lang="en-US" sz="2000" baseline="-25000" dirty="0"/>
              <a:t>3</a:t>
            </a:r>
            <a:r>
              <a:rPr lang="en-US" sz="2000" dirty="0"/>
              <a:t>CH</a:t>
            </a:r>
            <a:r>
              <a:rPr lang="en-US" sz="2000" baseline="-25000" dirty="0"/>
              <a:t>2</a:t>
            </a:r>
            <a:r>
              <a:rPr lang="en-US" sz="2000" dirty="0"/>
              <a:t>CH</a:t>
            </a:r>
            <a:r>
              <a:rPr lang="en-US" sz="2000" baseline="-25000" dirty="0"/>
              <a:t>2</a:t>
            </a:r>
            <a:r>
              <a:rPr lang="en-US" sz="2000" dirty="0"/>
              <a:t>CH</a:t>
            </a:r>
            <a:r>
              <a:rPr lang="en-US" sz="2000" baseline="-25000" dirty="0"/>
              <a:t>3</a:t>
            </a:r>
            <a:r>
              <a:rPr lang="en-US" sz="2000" dirty="0"/>
              <a:t>		</a:t>
            </a:r>
            <a:endParaRPr lang="el-GR" sz="2000" dirty="0"/>
          </a:p>
          <a:p>
            <a:pPr marL="0" indent="0">
              <a:buNone/>
            </a:pPr>
            <a:r>
              <a:rPr lang="en-US" sz="2000" dirty="0"/>
              <a:t>B. CH</a:t>
            </a:r>
            <a:r>
              <a:rPr lang="en-US" sz="2000" baseline="-25000" dirty="0"/>
              <a:t>3</a:t>
            </a:r>
            <a:r>
              <a:rPr lang="en-US" sz="2000" dirty="0"/>
              <a:t>CH</a:t>
            </a:r>
            <a:r>
              <a:rPr lang="en-US" sz="2000" baseline="-25000" dirty="0"/>
              <a:t>2</a:t>
            </a:r>
            <a:r>
              <a:rPr lang="en-US" sz="2000" dirty="0"/>
              <a:t>CH</a:t>
            </a:r>
            <a:r>
              <a:rPr lang="en-US" sz="2000" baseline="-25000" dirty="0"/>
              <a:t>2</a:t>
            </a:r>
            <a:r>
              <a:rPr lang="en-US" sz="2000" dirty="0"/>
              <a:t>OH </a:t>
            </a:r>
            <a:r>
              <a:rPr lang="el-GR" sz="2000" dirty="0"/>
              <a:t>και</a:t>
            </a:r>
            <a:r>
              <a:rPr lang="en-US" sz="2000" dirty="0"/>
              <a:t> CH</a:t>
            </a:r>
            <a:r>
              <a:rPr lang="en-US" sz="2000" baseline="-25000" dirty="0"/>
              <a:t>3</a:t>
            </a:r>
            <a:r>
              <a:rPr lang="en-US" sz="2000" dirty="0"/>
              <a:t>OCH</a:t>
            </a:r>
            <a:r>
              <a:rPr lang="en-US" sz="2000" baseline="-25000" dirty="0"/>
              <a:t>2</a:t>
            </a:r>
            <a:r>
              <a:rPr lang="en-US" sz="2000" dirty="0"/>
              <a:t>CH</a:t>
            </a:r>
            <a:r>
              <a:rPr lang="en-US" sz="2000" baseline="-25000" dirty="0"/>
              <a:t>3</a:t>
            </a:r>
            <a:endParaRPr lang="el-GR" sz="2000" baseline="-25000" dirty="0"/>
          </a:p>
          <a:p>
            <a:pPr marL="0" indent="0">
              <a:buNone/>
            </a:pPr>
            <a:endParaRPr lang="el-GR" sz="2000" b="1" baseline="-25000" dirty="0"/>
          </a:p>
          <a:p>
            <a:pPr marL="514350" indent="-514350">
              <a:buAutoNum type="alphaUcPeriod"/>
            </a:pPr>
            <a:r>
              <a:rPr lang="el-GR" sz="2000" b="1" dirty="0"/>
              <a:t>όχι γιατί δεν έχουν ίδιο μοριακό τύπο.	</a:t>
            </a:r>
          </a:p>
          <a:p>
            <a:pPr marL="514350" indent="-514350">
              <a:buAutoNum type="alphaUcPeriod"/>
            </a:pPr>
            <a:r>
              <a:rPr lang="el-GR" sz="2000" b="1" dirty="0"/>
              <a:t>Ναι γιατί έχουν ίδιο Μοριακό Τύπο αλλά διαφορετικό Συντακτικό Τύπο.</a:t>
            </a:r>
            <a:endParaRPr lang="el-GR" sz="2000" dirty="0"/>
          </a:p>
          <a:p>
            <a:pPr marL="0" indent="0">
              <a:buNone/>
            </a:pPr>
            <a:endParaRPr lang="el-GR" sz="2000" b="1" dirty="0"/>
          </a:p>
        </p:txBody>
      </p:sp>
      <p:sp>
        <p:nvSpPr>
          <p:cNvPr id="4" name="Θέση υποσέλιδου 3">
            <a:extLst>
              <a:ext uri="{FF2B5EF4-FFF2-40B4-BE49-F238E27FC236}">
                <a16:creationId xmlns:a16="http://schemas.microsoft.com/office/drawing/2014/main" id="{7AAB34E5-72B2-4733-9358-924003E2EAD8}"/>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22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254000" y="136524"/>
            <a:ext cx="11765280" cy="6436995"/>
          </a:xfrm>
        </p:spPr>
        <p:txBody>
          <a:bodyPr>
            <a:normAutofit/>
          </a:bodyPr>
          <a:lstStyle/>
          <a:p>
            <a:pPr marL="0" indent="0" algn="ctr">
              <a:spcBef>
                <a:spcPts val="0"/>
              </a:spcBef>
              <a:buNone/>
            </a:pPr>
            <a:r>
              <a:rPr lang="en-US" sz="2000" b="1" dirty="0"/>
              <a:t>1.</a:t>
            </a:r>
            <a:r>
              <a:rPr lang="el-GR" sz="2000" b="1" dirty="0"/>
              <a:t>4</a:t>
            </a:r>
            <a:r>
              <a:rPr lang="en-US" sz="2000" b="1" dirty="0"/>
              <a:t> </a:t>
            </a:r>
            <a:r>
              <a:rPr lang="el-GR" sz="2000" b="1" dirty="0"/>
              <a:t>Ισομέρεια.</a:t>
            </a:r>
            <a:endParaRPr lang="el-GR" sz="2000" b="1" kern="0" dirty="0">
              <a:solidFill>
                <a:srgbClr val="C0504D"/>
              </a:solidFill>
              <a:latin typeface="Calibri" panose="020F0502020204030204" pitchFamily="34" charset="0"/>
            </a:endParaRPr>
          </a:p>
          <a:p>
            <a:pPr marL="0" lvl="0" indent="0" algn="just">
              <a:lnSpc>
                <a:spcPct val="115000"/>
              </a:lnSpc>
              <a:spcBef>
                <a:spcPts val="0"/>
              </a:spcBef>
              <a:spcAft>
                <a:spcPts val="1000"/>
              </a:spcAft>
              <a:buNone/>
              <a:tabLst>
                <a:tab pos="228600" algn="l"/>
                <a:tab pos="457200" algn="l"/>
              </a:tabLst>
            </a:pPr>
            <a:r>
              <a:rPr lang="el-GR" sz="2000" b="1" dirty="0"/>
              <a:t>Άσκηση 2. </a:t>
            </a:r>
            <a:r>
              <a:rPr lang="el-GR" sz="1800" kern="0" dirty="0">
                <a:solidFill>
                  <a:srgbClr val="000000"/>
                </a:solidFill>
                <a:effectLst/>
                <a:latin typeface="Calibri" panose="020F0502020204030204" pitchFamily="34" charset="0"/>
                <a:ea typeface="Calibri" panose="020F0502020204030204" pitchFamily="34" charset="0"/>
                <a:cs typeface="Verdana" panose="020B0604030504040204" pitchFamily="34" charset="0"/>
              </a:rPr>
              <a:t>Να βρεθούν και να ονομαστούν όλα τα πιθανά ισομερή με μοριακό τύπο (Μ.Τ.): </a:t>
            </a:r>
            <a:r>
              <a:rPr lang="el-GR" sz="1800" b="1" dirty="0">
                <a:effectLst/>
                <a:latin typeface="Calibri" panose="020F0502020204030204" pitchFamily="34" charset="0"/>
                <a:ea typeface="Calibri" panose="020F0502020204030204" pitchFamily="34" charset="0"/>
              </a:rPr>
              <a:t>Γ</a:t>
            </a:r>
            <a:r>
              <a:rPr lang="en-US" sz="1800" b="1" dirty="0">
                <a:effectLst/>
                <a:latin typeface="Calibri" panose="020F0502020204030204" pitchFamily="34" charset="0"/>
                <a:ea typeface="Calibri" panose="020F0502020204030204" pitchFamily="34" charset="0"/>
              </a:rPr>
              <a:t>. C</a:t>
            </a:r>
            <a:r>
              <a:rPr lang="en-US" sz="1800" b="1" baseline="-25000" dirty="0">
                <a:effectLst/>
                <a:latin typeface="Calibri" panose="020F0502020204030204" pitchFamily="34" charset="0"/>
                <a:ea typeface="Calibri" panose="020F0502020204030204" pitchFamily="34" charset="0"/>
              </a:rPr>
              <a:t>4</a:t>
            </a:r>
            <a:r>
              <a:rPr lang="en-US" sz="1800" b="1" dirty="0">
                <a:effectLst/>
                <a:latin typeface="Calibri" panose="020F0502020204030204" pitchFamily="34" charset="0"/>
                <a:ea typeface="Calibri" panose="020F0502020204030204" pitchFamily="34" charset="0"/>
              </a:rPr>
              <a:t>H</a:t>
            </a:r>
            <a:r>
              <a:rPr lang="en-US" sz="1800" b="1" baseline="-25000" dirty="0">
                <a:effectLst/>
                <a:latin typeface="Calibri" panose="020F0502020204030204" pitchFamily="34" charset="0"/>
                <a:ea typeface="Calibri" panose="020F0502020204030204" pitchFamily="34" charset="0"/>
              </a:rPr>
              <a:t>6</a:t>
            </a:r>
            <a:endParaRPr lang="el-GR" sz="1800" b="1" baseline="-25000" dirty="0">
              <a:effectLst/>
              <a:latin typeface="Calibri" panose="020F0502020204030204" pitchFamily="34" charset="0"/>
              <a:ea typeface="Calibri" panose="020F0502020204030204" pitchFamily="34" charset="0"/>
            </a:endParaRPr>
          </a:p>
          <a:p>
            <a:pPr marL="342900" lvl="0" indent="-342900" algn="just">
              <a:lnSpc>
                <a:spcPct val="115000"/>
              </a:lnSpc>
              <a:spcBef>
                <a:spcPts val="0"/>
              </a:spcBef>
              <a:spcAft>
                <a:spcPts val="1000"/>
              </a:spcAft>
              <a:buAutoNum type="arabicPeriod"/>
              <a:tabLst>
                <a:tab pos="228600" algn="l"/>
                <a:tab pos="457200" algn="l"/>
              </a:tabLst>
            </a:pPr>
            <a:r>
              <a:rPr lang="el-GR" sz="1800" b="1" dirty="0">
                <a:latin typeface="Calibri" panose="020F0502020204030204" pitchFamily="34" charset="0"/>
                <a:ea typeface="Calibri" panose="020F0502020204030204" pitchFamily="34" charset="0"/>
              </a:rPr>
              <a:t>Ο Γ.Μ.Τ. </a:t>
            </a:r>
            <a:r>
              <a:rPr lang="en-US" sz="1800" b="1" dirty="0">
                <a:latin typeface="Calibri" panose="020F0502020204030204" pitchFamily="34" charset="0"/>
                <a:ea typeface="Calibri" panose="020F0502020204030204" pitchFamily="34" charset="0"/>
              </a:rPr>
              <a:t>C</a:t>
            </a:r>
            <a:r>
              <a:rPr lang="en-US" sz="1800" b="1" baseline="-25000" dirty="0">
                <a:latin typeface="Calibri" panose="020F0502020204030204" pitchFamily="34" charset="0"/>
                <a:ea typeface="Calibri" panose="020F0502020204030204" pitchFamily="34" charset="0"/>
              </a:rPr>
              <a:t>v</a:t>
            </a:r>
            <a:r>
              <a:rPr lang="en-US" sz="1800" b="1" dirty="0">
                <a:latin typeface="Calibri" panose="020F0502020204030204" pitchFamily="34" charset="0"/>
                <a:ea typeface="Calibri" panose="020F0502020204030204" pitchFamily="34" charset="0"/>
              </a:rPr>
              <a:t>H</a:t>
            </a:r>
            <a:r>
              <a:rPr lang="en-US" sz="1800" b="1" baseline="-25000" dirty="0">
                <a:latin typeface="Calibri" panose="020F0502020204030204" pitchFamily="34" charset="0"/>
                <a:ea typeface="Calibri" panose="020F0502020204030204" pitchFamily="34" charset="0"/>
              </a:rPr>
              <a:t>2v-2</a:t>
            </a:r>
            <a:r>
              <a:rPr lang="en-US" sz="1800" b="1" dirty="0">
                <a:latin typeface="Calibri" panose="020F0502020204030204" pitchFamily="34" charset="0"/>
                <a:ea typeface="Calibri" panose="020F0502020204030204" pitchFamily="34" charset="0"/>
              </a:rPr>
              <a:t> </a:t>
            </a:r>
            <a:r>
              <a:rPr lang="el-GR" sz="1800" b="1" dirty="0">
                <a:latin typeface="Calibri" panose="020F0502020204030204" pitchFamily="34" charset="0"/>
                <a:ea typeface="Calibri" panose="020F0502020204030204" pitchFamily="34" charset="0"/>
              </a:rPr>
              <a:t>αντιστοιχεί σε </a:t>
            </a:r>
            <a:r>
              <a:rPr lang="el-GR" sz="1800" b="1" dirty="0" err="1">
                <a:latin typeface="Calibri" panose="020F0502020204030204" pitchFamily="34" charset="0"/>
                <a:ea typeface="Calibri" panose="020F0502020204030204" pitchFamily="34" charset="0"/>
              </a:rPr>
              <a:t>αλκίνια</a:t>
            </a:r>
            <a:r>
              <a:rPr lang="el-GR" sz="1800" b="1" dirty="0">
                <a:latin typeface="Calibri" panose="020F0502020204030204" pitchFamily="34" charset="0"/>
                <a:ea typeface="Calibri" panose="020F0502020204030204" pitchFamily="34" charset="0"/>
              </a:rPr>
              <a:t> ή </a:t>
            </a:r>
            <a:r>
              <a:rPr lang="el-GR" sz="1800" b="1" dirty="0" err="1">
                <a:latin typeface="Calibri" panose="020F0502020204030204" pitchFamily="34" charset="0"/>
                <a:ea typeface="Calibri" panose="020F0502020204030204" pitchFamily="34" charset="0"/>
              </a:rPr>
              <a:t>αλκαδιένια</a:t>
            </a:r>
            <a:endParaRPr lang="el-GR" sz="1800" b="1" dirty="0">
              <a:latin typeface="Calibri" panose="020F0502020204030204" pitchFamily="34" charset="0"/>
              <a:ea typeface="Calibri" panose="020F0502020204030204" pitchFamily="34" charset="0"/>
            </a:endParaRPr>
          </a:p>
          <a:p>
            <a:pPr marL="342900" lvl="0" indent="-342900" algn="just">
              <a:lnSpc>
                <a:spcPct val="115000"/>
              </a:lnSpc>
              <a:spcBef>
                <a:spcPts val="0"/>
              </a:spcBef>
              <a:spcAft>
                <a:spcPts val="1000"/>
              </a:spcAft>
              <a:buAutoNum type="arabicPeriod"/>
              <a:tabLst>
                <a:tab pos="228600" algn="l"/>
                <a:tab pos="457200" algn="l"/>
              </a:tabLst>
            </a:pPr>
            <a:r>
              <a:rPr lang="el-GR" sz="1800" b="1" dirty="0">
                <a:latin typeface="Calibri" panose="020F0502020204030204" pitchFamily="34" charset="0"/>
                <a:ea typeface="Calibri" panose="020F0502020204030204" pitchFamily="34" charset="0"/>
              </a:rPr>
              <a:t>Μια ανθρακική αλυσίδα με 4 άνθρακες μπορεί να έχει τις εξής δομές:</a:t>
            </a:r>
          </a:p>
          <a:p>
            <a:pPr marL="0" lvl="0" indent="0" algn="just">
              <a:lnSpc>
                <a:spcPct val="115000"/>
              </a:lnSpc>
              <a:spcAft>
                <a:spcPts val="1000"/>
              </a:spcAft>
              <a:buNone/>
              <a:tabLst>
                <a:tab pos="228600" algn="l"/>
                <a:tab pos="457200" algn="l"/>
              </a:tabLst>
            </a:pPr>
            <a:r>
              <a:rPr lang="el-GR" sz="1800" b="1" dirty="0">
                <a:latin typeface="Calibri" panose="020F0502020204030204" pitchFamily="34" charset="0"/>
                <a:ea typeface="Calibri" panose="020F0502020204030204" pitchFamily="34" charset="0"/>
              </a:rPr>
              <a:t>3. Τοποθετούμε τους πολλαπλούς δεσμούς σε κάθε πιθανή διαφορετική θέση και</a:t>
            </a:r>
          </a:p>
          <a:p>
            <a:pPr marL="0" lvl="0" indent="0" algn="just">
              <a:lnSpc>
                <a:spcPct val="115000"/>
              </a:lnSpc>
              <a:spcAft>
                <a:spcPts val="1000"/>
              </a:spcAft>
              <a:buNone/>
              <a:tabLst>
                <a:tab pos="228600" algn="l"/>
                <a:tab pos="457200" algn="l"/>
              </a:tabLst>
            </a:pPr>
            <a:endParaRPr lang="el-GR" sz="1800" b="1" dirty="0">
              <a:latin typeface="Calibri" panose="020F0502020204030204" pitchFamily="34" charset="0"/>
              <a:ea typeface="Calibri" panose="020F0502020204030204" pitchFamily="34" charset="0"/>
            </a:endParaRPr>
          </a:p>
          <a:p>
            <a:pPr marL="0" lvl="0" indent="0" algn="just">
              <a:lnSpc>
                <a:spcPct val="115000"/>
              </a:lnSpc>
              <a:spcAft>
                <a:spcPts val="1000"/>
              </a:spcAft>
              <a:buNone/>
              <a:tabLst>
                <a:tab pos="228600" algn="l"/>
                <a:tab pos="457200" algn="l"/>
              </a:tabLst>
            </a:pPr>
            <a:r>
              <a:rPr lang="el-GR" sz="1800" b="1" dirty="0">
                <a:latin typeface="Calibri" panose="020F0502020204030204" pitchFamily="34" charset="0"/>
                <a:ea typeface="Calibri" panose="020F0502020204030204" pitchFamily="34" charset="0"/>
              </a:rPr>
              <a:t>4. Συμπληρώνουμε τα υδρογόνα και ονοματίζουμε τις ενώσεις.</a:t>
            </a:r>
          </a:p>
          <a:p>
            <a:pPr marL="0" lvl="0" indent="0" algn="just">
              <a:lnSpc>
                <a:spcPct val="115000"/>
              </a:lnSpc>
              <a:spcAft>
                <a:spcPts val="1000"/>
              </a:spcAft>
              <a:buNone/>
              <a:tabLst>
                <a:tab pos="228600" algn="l"/>
                <a:tab pos="457200" algn="l"/>
              </a:tabLst>
            </a:pPr>
            <a:endParaRPr lang="el-GR" sz="1800" b="1" baseline="-25000" dirty="0">
              <a:effectLst/>
              <a:latin typeface="Calibri" panose="020F0502020204030204" pitchFamily="34" charset="0"/>
              <a:ea typeface="Calibri" panose="020F0502020204030204" pitchFamily="34" charset="0"/>
            </a:endParaRPr>
          </a:p>
        </p:txBody>
      </p:sp>
      <p:sp>
        <p:nvSpPr>
          <p:cNvPr id="4" name="Θέση υποσέλιδου 3">
            <a:extLst>
              <a:ext uri="{FF2B5EF4-FFF2-40B4-BE49-F238E27FC236}">
                <a16:creationId xmlns:a16="http://schemas.microsoft.com/office/drawing/2014/main" id="{7AAB34E5-72B2-4733-9358-924003E2EAD8}"/>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 name="Πίνακας 1">
            <a:extLst>
              <a:ext uri="{FF2B5EF4-FFF2-40B4-BE49-F238E27FC236}">
                <a16:creationId xmlns:a16="http://schemas.microsoft.com/office/drawing/2014/main" id="{F3CEAE5F-791B-7528-DA6C-3033CCE99286}"/>
              </a:ext>
            </a:extLst>
          </p:cNvPr>
          <p:cNvGraphicFramePr>
            <a:graphicFrameLocks noGrp="1"/>
          </p:cNvGraphicFramePr>
          <p:nvPr>
            <p:extLst>
              <p:ext uri="{D42A27DB-BD31-4B8C-83A1-F6EECF244321}">
                <p14:modId xmlns:p14="http://schemas.microsoft.com/office/powerpoint/2010/main" val="676284111"/>
              </p:ext>
            </p:extLst>
          </p:nvPr>
        </p:nvGraphicFramePr>
        <p:xfrm>
          <a:off x="300420" y="3815255"/>
          <a:ext cx="11591160" cy="2369204"/>
        </p:xfrm>
        <a:graphic>
          <a:graphicData uri="http://schemas.openxmlformats.org/drawingml/2006/table">
            <a:tbl>
              <a:tblPr firstRow="1" firstCol="1" bandRow="1">
                <a:tableStyleId>{3B4B98B0-60AC-42C2-AFA5-B58CD77FA1E5}</a:tableStyleId>
              </a:tblPr>
              <a:tblGrid>
                <a:gridCol w="2765995">
                  <a:extLst>
                    <a:ext uri="{9D8B030D-6E8A-4147-A177-3AD203B41FA5}">
                      <a16:colId xmlns:a16="http://schemas.microsoft.com/office/drawing/2014/main" val="959053466"/>
                    </a:ext>
                  </a:extLst>
                </a:gridCol>
                <a:gridCol w="2772841">
                  <a:extLst>
                    <a:ext uri="{9D8B030D-6E8A-4147-A177-3AD203B41FA5}">
                      <a16:colId xmlns:a16="http://schemas.microsoft.com/office/drawing/2014/main" val="1259052399"/>
                    </a:ext>
                  </a:extLst>
                </a:gridCol>
                <a:gridCol w="2772841">
                  <a:extLst>
                    <a:ext uri="{9D8B030D-6E8A-4147-A177-3AD203B41FA5}">
                      <a16:colId xmlns:a16="http://schemas.microsoft.com/office/drawing/2014/main" val="2639501982"/>
                    </a:ext>
                  </a:extLst>
                </a:gridCol>
                <a:gridCol w="3279483">
                  <a:extLst>
                    <a:ext uri="{9D8B030D-6E8A-4147-A177-3AD203B41FA5}">
                      <a16:colId xmlns:a16="http://schemas.microsoft.com/office/drawing/2014/main" val="1289076735"/>
                    </a:ext>
                  </a:extLst>
                </a:gridCol>
              </a:tblGrid>
              <a:tr h="348833">
                <a:tc>
                  <a:txBody>
                    <a:bodyPr/>
                    <a:lstStyle/>
                    <a:p>
                      <a:pPr marL="457200" indent="-228600" algn="just">
                        <a:lnSpc>
                          <a:spcPct val="115000"/>
                        </a:lnSpc>
                        <a:spcAft>
                          <a:spcPts val="600"/>
                        </a:spcAft>
                      </a:pPr>
                      <a:r>
                        <a:rPr lang="el-GR" sz="2000" kern="0" dirty="0">
                          <a:effectLst/>
                        </a:rPr>
                        <a:t>1</a:t>
                      </a:r>
                      <a:endParaRPr lang="el-GR" sz="20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2000" kern="0" dirty="0">
                          <a:effectLst/>
                        </a:rPr>
                        <a:t>2</a:t>
                      </a:r>
                      <a:endParaRPr lang="el-GR" sz="20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2000" kern="0" dirty="0">
                          <a:effectLst/>
                        </a:rPr>
                        <a:t>3</a:t>
                      </a:r>
                      <a:endParaRPr lang="el-GR" sz="20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2000" kern="0" dirty="0">
                          <a:effectLst/>
                        </a:rPr>
                        <a:t>4</a:t>
                      </a:r>
                      <a:endParaRPr lang="el-GR" sz="20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427589124"/>
                  </a:ext>
                </a:extLst>
              </a:tr>
              <a:tr h="401507">
                <a:tc>
                  <a:txBody>
                    <a:bodyPr/>
                    <a:lstStyle/>
                    <a:p>
                      <a:pPr marL="457200" indent="-228600" algn="just">
                        <a:lnSpc>
                          <a:spcPct val="115000"/>
                        </a:lnSpc>
                        <a:spcAft>
                          <a:spcPts val="600"/>
                        </a:spcAft>
                      </a:pPr>
                      <a:r>
                        <a:rPr lang="en-US" sz="2000" b="0" kern="1200" dirty="0">
                          <a:solidFill>
                            <a:srgbClr val="000000"/>
                          </a:solidFill>
                          <a:effectLst/>
                        </a:rPr>
                        <a:t>CH</a:t>
                      </a:r>
                      <a:r>
                        <a:rPr lang="en-US" sz="2000" b="0" kern="1200" baseline="-25000" dirty="0">
                          <a:solidFill>
                            <a:srgbClr val="000000"/>
                          </a:solidFill>
                          <a:effectLst/>
                        </a:rPr>
                        <a:t>3</a:t>
                      </a:r>
                      <a:r>
                        <a:rPr lang="en-US" sz="2000" b="0" kern="1200" baseline="0" dirty="0">
                          <a:solidFill>
                            <a:srgbClr val="000000"/>
                          </a:solidFill>
                          <a:effectLst/>
                        </a:rPr>
                        <a:t>CH</a:t>
                      </a:r>
                      <a:r>
                        <a:rPr lang="en-US" sz="2000" b="0" kern="1200" baseline="-25000" dirty="0">
                          <a:solidFill>
                            <a:srgbClr val="000000"/>
                          </a:solidFill>
                          <a:effectLst/>
                        </a:rPr>
                        <a:t>2</a:t>
                      </a:r>
                      <a:r>
                        <a:rPr lang="en-US" sz="2000" b="0" kern="1200" baseline="0" dirty="0">
                          <a:solidFill>
                            <a:srgbClr val="000000"/>
                          </a:solidFill>
                          <a:effectLst/>
                        </a:rPr>
                        <a:t>C≡CH</a:t>
                      </a:r>
                      <a:endParaRPr lang="el-GR" sz="2000" b="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marR="0" lvl="0" indent="-228600" algn="just" defTabSz="914400" rtl="0" eaLnBrk="1" fontAlgn="auto" latinLnBrk="0" hangingPunct="1">
                        <a:lnSpc>
                          <a:spcPct val="115000"/>
                        </a:lnSpc>
                        <a:spcBef>
                          <a:spcPts val="0"/>
                        </a:spcBef>
                        <a:spcAft>
                          <a:spcPts val="600"/>
                        </a:spcAft>
                        <a:buClrTx/>
                        <a:buSzTx/>
                        <a:buFontTx/>
                        <a:buNone/>
                        <a:tabLst/>
                        <a:defRPr/>
                      </a:pPr>
                      <a:r>
                        <a:rPr lang="en-US" sz="2000" kern="1200" dirty="0">
                          <a:solidFill>
                            <a:srgbClr val="000000"/>
                          </a:solidFill>
                          <a:effectLst/>
                        </a:rPr>
                        <a:t>CH</a:t>
                      </a:r>
                      <a:r>
                        <a:rPr lang="en-US" sz="2000" kern="1200" baseline="-25000" dirty="0">
                          <a:solidFill>
                            <a:srgbClr val="000000"/>
                          </a:solidFill>
                          <a:effectLst/>
                        </a:rPr>
                        <a:t>3</a:t>
                      </a:r>
                      <a:r>
                        <a:rPr lang="en-US" sz="2000" kern="1200" baseline="0" dirty="0">
                          <a:solidFill>
                            <a:srgbClr val="000000"/>
                          </a:solidFill>
                          <a:effectLst/>
                        </a:rPr>
                        <a:t>-C≡C-CH</a:t>
                      </a:r>
                      <a:r>
                        <a:rPr lang="en-US" sz="2000" kern="1200" baseline="-25000" dirty="0">
                          <a:solidFill>
                            <a:srgbClr val="000000"/>
                          </a:solidFill>
                          <a:effectLst/>
                        </a:rPr>
                        <a:t>3</a:t>
                      </a:r>
                      <a:endParaRPr lang="el-GR" sz="2000" kern="1200" dirty="0">
                        <a:solidFill>
                          <a:srgbClr val="000000"/>
                        </a:solidFill>
                        <a:effectLst/>
                      </a:endParaRPr>
                    </a:p>
                    <a:p>
                      <a:pPr marL="457200" indent="-228600" algn="just">
                        <a:lnSpc>
                          <a:spcPct val="115000"/>
                        </a:lnSpc>
                        <a:spcAft>
                          <a:spcPts val="600"/>
                        </a:spcAft>
                      </a:pPr>
                      <a:endParaRPr lang="el-GR" sz="20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n-US" sz="2000" kern="1200" dirty="0">
                          <a:solidFill>
                            <a:srgbClr val="000000"/>
                          </a:solidFill>
                          <a:effectLst/>
                        </a:rPr>
                        <a:t>CH</a:t>
                      </a:r>
                      <a:r>
                        <a:rPr lang="en-US" sz="2000" kern="1200" baseline="-25000" dirty="0">
                          <a:solidFill>
                            <a:srgbClr val="000000"/>
                          </a:solidFill>
                          <a:effectLst/>
                        </a:rPr>
                        <a:t>2</a:t>
                      </a:r>
                      <a:r>
                        <a:rPr lang="en-US" sz="2000" kern="1200" baseline="0" dirty="0">
                          <a:solidFill>
                            <a:srgbClr val="000000"/>
                          </a:solidFill>
                          <a:effectLst/>
                        </a:rPr>
                        <a:t>=CH-CH=CH</a:t>
                      </a:r>
                      <a:r>
                        <a:rPr lang="en-US" sz="2000" kern="1200" baseline="-25000" dirty="0">
                          <a:solidFill>
                            <a:srgbClr val="000000"/>
                          </a:solidFill>
                          <a:effectLst/>
                        </a:rPr>
                        <a:t>2</a:t>
                      </a:r>
                      <a:endParaRPr lang="el-GR" sz="20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n-US" sz="2000" kern="1200" dirty="0">
                          <a:solidFill>
                            <a:srgbClr val="000000"/>
                          </a:solidFill>
                          <a:effectLst/>
                        </a:rPr>
                        <a:t>CH</a:t>
                      </a:r>
                      <a:r>
                        <a:rPr lang="en-US" sz="2000" kern="1200" baseline="-25000" dirty="0">
                          <a:solidFill>
                            <a:srgbClr val="000000"/>
                          </a:solidFill>
                          <a:effectLst/>
                        </a:rPr>
                        <a:t>3</a:t>
                      </a:r>
                      <a:r>
                        <a:rPr lang="en-US" sz="2000" kern="1200" baseline="0" dirty="0">
                          <a:solidFill>
                            <a:srgbClr val="000000"/>
                          </a:solidFill>
                          <a:effectLst/>
                        </a:rPr>
                        <a:t>-CH=C=CH</a:t>
                      </a:r>
                      <a:r>
                        <a:rPr lang="en-US" sz="2000" kern="1200" baseline="-25000" dirty="0">
                          <a:solidFill>
                            <a:srgbClr val="000000"/>
                          </a:solidFill>
                          <a:effectLst/>
                        </a:rPr>
                        <a:t>2</a:t>
                      </a:r>
                      <a:endParaRPr lang="el-GR" sz="20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2150415279"/>
                  </a:ext>
                </a:extLst>
              </a:tr>
              <a:tr h="416050">
                <a:tc>
                  <a:txBody>
                    <a:bodyPr/>
                    <a:lstStyle/>
                    <a:p>
                      <a:pPr marL="457200" indent="-228600" algn="just">
                        <a:lnSpc>
                          <a:spcPct val="115000"/>
                        </a:lnSpc>
                        <a:spcAft>
                          <a:spcPts val="600"/>
                        </a:spcAft>
                      </a:pPr>
                      <a:r>
                        <a:rPr lang="el-GR" sz="2000" b="0" kern="0" dirty="0">
                          <a:effectLst/>
                        </a:rPr>
                        <a:t>1-βουτίνιο</a:t>
                      </a:r>
                      <a:endParaRPr lang="el-GR" sz="2000" b="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2000" kern="0" dirty="0">
                          <a:effectLst/>
                        </a:rPr>
                        <a:t>2-βουτίνιο</a:t>
                      </a:r>
                      <a:endParaRPr lang="el-GR" sz="20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2000" kern="0" dirty="0">
                          <a:effectLst/>
                        </a:rPr>
                        <a:t>1,3-βουταδιένιο</a:t>
                      </a:r>
                      <a:endParaRPr lang="el-GR" sz="20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2000" kern="0">
                          <a:effectLst/>
                        </a:rPr>
                        <a:t>1,2-βουταδιένιο</a:t>
                      </a:r>
                      <a:endParaRPr lang="el-GR" sz="20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3400669815"/>
                  </a:ext>
                </a:extLst>
              </a:tr>
              <a:tr h="862069">
                <a:tc>
                  <a:txBody>
                    <a:bodyPr/>
                    <a:lstStyle/>
                    <a:p>
                      <a:pPr marL="457200" indent="-228600" algn="just">
                        <a:lnSpc>
                          <a:spcPct val="115000"/>
                        </a:lnSpc>
                        <a:spcAft>
                          <a:spcPts val="600"/>
                        </a:spcAft>
                      </a:pPr>
                      <a:r>
                        <a:rPr lang="el-GR" sz="2000" b="0" kern="0" dirty="0">
                          <a:effectLst/>
                        </a:rPr>
                        <a:t>1-2 και 3-4</a:t>
                      </a:r>
                      <a:endParaRPr lang="el-GR" sz="2000" b="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2000" kern="0" dirty="0">
                          <a:effectLst/>
                        </a:rPr>
                        <a:t>Ισομέρεια θέσης</a:t>
                      </a:r>
                      <a:endParaRPr lang="el-GR" sz="20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2000" kern="0" dirty="0">
                          <a:effectLst/>
                        </a:rPr>
                        <a:t>1-3, 2-3, 1-4 και 2-4</a:t>
                      </a:r>
                      <a:endParaRPr lang="el-GR" sz="20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2000" kern="0" dirty="0">
                          <a:effectLst/>
                        </a:rPr>
                        <a:t>Ισομέρεια ομόλογης σειράς</a:t>
                      </a:r>
                      <a:endParaRPr lang="el-GR" sz="20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2143546574"/>
                  </a:ext>
                </a:extLst>
              </a:tr>
            </a:tbl>
          </a:graphicData>
        </a:graphic>
      </p:graphicFrame>
      <p:graphicFrame>
        <p:nvGraphicFramePr>
          <p:cNvPr id="6" name="Αντικείμενο 5">
            <a:extLst>
              <a:ext uri="{FF2B5EF4-FFF2-40B4-BE49-F238E27FC236}">
                <a16:creationId xmlns:a16="http://schemas.microsoft.com/office/drawing/2014/main" id="{F8EB1BD2-5258-EDE6-2F10-390909006ECA}"/>
              </a:ext>
            </a:extLst>
          </p:cNvPr>
          <p:cNvGraphicFramePr>
            <a:graphicFrameLocks noChangeAspect="1"/>
          </p:cNvGraphicFramePr>
          <p:nvPr>
            <p:extLst>
              <p:ext uri="{D42A27DB-BD31-4B8C-83A1-F6EECF244321}">
                <p14:modId xmlns:p14="http://schemas.microsoft.com/office/powerpoint/2010/main" val="610719838"/>
              </p:ext>
            </p:extLst>
          </p:nvPr>
        </p:nvGraphicFramePr>
        <p:xfrm>
          <a:off x="7321979" y="1715638"/>
          <a:ext cx="2946400" cy="307975"/>
        </p:xfrm>
        <a:graphic>
          <a:graphicData uri="http://schemas.openxmlformats.org/presentationml/2006/ole">
            <mc:AlternateContent xmlns:mc="http://schemas.openxmlformats.org/markup-compatibility/2006">
              <mc:Choice xmlns:v="urn:schemas-microsoft-com:vml" Requires="v">
                <p:oleObj name="CS ChemDraw Drawing" r:id="rId2" imgW="1824547" imgH="169152" progId="ChemDraw.Document.6.0">
                  <p:embed/>
                </p:oleObj>
              </mc:Choice>
              <mc:Fallback>
                <p:oleObj name="CS ChemDraw Drawing" r:id="rId2" imgW="1824547" imgH="169152" progId="ChemDraw.Document.6.0">
                  <p:embed/>
                  <p:pic>
                    <p:nvPicPr>
                      <p:cNvPr id="0" name="Object 3"/>
                      <p:cNvPicPr>
                        <a:picLocks noChangeAspect="1" noChangeArrowheads="1"/>
                      </p:cNvPicPr>
                      <p:nvPr/>
                    </p:nvPicPr>
                    <p:blipFill>
                      <a:blip r:embed="rId3"/>
                      <a:srcRect l="-4488" r="17050" b="4420"/>
                      <a:stretch>
                        <a:fillRect/>
                      </a:stretch>
                    </p:blipFill>
                    <p:spPr bwMode="auto">
                      <a:xfrm>
                        <a:off x="7321979" y="1715638"/>
                        <a:ext cx="2946400" cy="307975"/>
                      </a:xfrm>
                      <a:prstGeom prst="rect">
                        <a:avLst/>
                      </a:prstGeom>
                      <a:noFill/>
                    </p:spPr>
                  </p:pic>
                </p:oleObj>
              </mc:Fallback>
            </mc:AlternateContent>
          </a:graphicData>
        </a:graphic>
      </p:graphicFrame>
      <p:graphicFrame>
        <p:nvGraphicFramePr>
          <p:cNvPr id="10" name="Αντικείμενο 9">
            <a:extLst>
              <a:ext uri="{FF2B5EF4-FFF2-40B4-BE49-F238E27FC236}">
                <a16:creationId xmlns:a16="http://schemas.microsoft.com/office/drawing/2014/main" id="{940CF522-5C54-FBA1-DED9-B5DB81F7D881}"/>
              </a:ext>
            </a:extLst>
          </p:cNvPr>
          <p:cNvGraphicFramePr>
            <a:graphicFrameLocks noChangeAspect="1"/>
          </p:cNvGraphicFramePr>
          <p:nvPr>
            <p:extLst>
              <p:ext uri="{D42A27DB-BD31-4B8C-83A1-F6EECF244321}">
                <p14:modId xmlns:p14="http://schemas.microsoft.com/office/powerpoint/2010/main" val="163052388"/>
              </p:ext>
            </p:extLst>
          </p:nvPr>
        </p:nvGraphicFramePr>
        <p:xfrm>
          <a:off x="10212923" y="1353131"/>
          <a:ext cx="1990725" cy="1173162"/>
        </p:xfrm>
        <a:graphic>
          <a:graphicData uri="http://schemas.openxmlformats.org/presentationml/2006/ole">
            <mc:AlternateContent xmlns:mc="http://schemas.openxmlformats.org/markup-compatibility/2006">
              <mc:Choice xmlns:v="urn:schemas-microsoft-com:vml" Requires="v">
                <p:oleObj name="CS ChemDraw Drawing" r:id="rId4" imgW="1233908" imgH="646914" progId="ChemDraw.Document.6.0">
                  <p:embed/>
                </p:oleObj>
              </mc:Choice>
              <mc:Fallback>
                <p:oleObj name="CS ChemDraw Drawing" r:id="rId4" imgW="1233908" imgH="646914" progId="ChemDraw.Document.6.0">
                  <p:embed/>
                  <p:pic>
                    <p:nvPicPr>
                      <p:cNvPr id="6" name="Αντικείμενο 5">
                        <a:extLst>
                          <a:ext uri="{FF2B5EF4-FFF2-40B4-BE49-F238E27FC236}">
                            <a16:creationId xmlns:a16="http://schemas.microsoft.com/office/drawing/2014/main" id="{F8EB1BD2-5258-EDE6-2F10-390909006ECA}"/>
                          </a:ext>
                        </a:extLst>
                      </p:cNvPr>
                      <p:cNvPicPr>
                        <a:picLocks noChangeAspect="1" noChangeArrowheads="1"/>
                      </p:cNvPicPr>
                      <p:nvPr/>
                    </p:nvPicPr>
                    <p:blipFill>
                      <a:blip r:embed="rId5"/>
                      <a:srcRect l="-4488" r="17050" b="4420"/>
                      <a:stretch>
                        <a:fillRect/>
                      </a:stretch>
                    </p:blipFill>
                    <p:spPr bwMode="auto">
                      <a:xfrm>
                        <a:off x="10212923" y="1353131"/>
                        <a:ext cx="1990725" cy="1173162"/>
                      </a:xfrm>
                      <a:prstGeom prst="rect">
                        <a:avLst/>
                      </a:prstGeom>
                      <a:noFill/>
                    </p:spPr>
                  </p:pic>
                </p:oleObj>
              </mc:Fallback>
            </mc:AlternateContent>
          </a:graphicData>
        </a:graphic>
      </p:graphicFrame>
      <p:graphicFrame>
        <p:nvGraphicFramePr>
          <p:cNvPr id="11" name="Αντικείμενο 10">
            <a:extLst>
              <a:ext uri="{FF2B5EF4-FFF2-40B4-BE49-F238E27FC236}">
                <a16:creationId xmlns:a16="http://schemas.microsoft.com/office/drawing/2014/main" id="{64013CDB-DBBA-6DCE-6779-BD85D317DE4A}"/>
              </a:ext>
            </a:extLst>
          </p:cNvPr>
          <p:cNvGraphicFramePr>
            <a:graphicFrameLocks noChangeAspect="1"/>
          </p:cNvGraphicFramePr>
          <p:nvPr>
            <p:extLst>
              <p:ext uri="{D42A27DB-BD31-4B8C-83A1-F6EECF244321}">
                <p14:modId xmlns:p14="http://schemas.microsoft.com/office/powerpoint/2010/main" val="2585589294"/>
              </p:ext>
            </p:extLst>
          </p:nvPr>
        </p:nvGraphicFramePr>
        <p:xfrm>
          <a:off x="1704975" y="2624031"/>
          <a:ext cx="2946400" cy="307975"/>
        </p:xfrm>
        <a:graphic>
          <a:graphicData uri="http://schemas.openxmlformats.org/presentationml/2006/ole">
            <mc:AlternateContent xmlns:mc="http://schemas.openxmlformats.org/markup-compatibility/2006">
              <mc:Choice xmlns:v="urn:schemas-microsoft-com:vml" Requires="v">
                <p:oleObj name="CS ChemDraw Drawing" r:id="rId6" imgW="1824547" imgH="169152" progId="ChemDraw.Document.6.0">
                  <p:embed/>
                </p:oleObj>
              </mc:Choice>
              <mc:Fallback>
                <p:oleObj name="CS ChemDraw Drawing" r:id="rId6" imgW="1824547" imgH="169152" progId="ChemDraw.Document.6.0">
                  <p:embed/>
                  <p:pic>
                    <p:nvPicPr>
                      <p:cNvPr id="6" name="Αντικείμενο 5">
                        <a:extLst>
                          <a:ext uri="{FF2B5EF4-FFF2-40B4-BE49-F238E27FC236}">
                            <a16:creationId xmlns:a16="http://schemas.microsoft.com/office/drawing/2014/main" id="{F8EB1BD2-5258-EDE6-2F10-390909006ECA}"/>
                          </a:ext>
                        </a:extLst>
                      </p:cNvPr>
                      <p:cNvPicPr>
                        <a:picLocks noChangeAspect="1" noChangeArrowheads="1"/>
                      </p:cNvPicPr>
                      <p:nvPr/>
                    </p:nvPicPr>
                    <p:blipFill>
                      <a:blip r:embed="rId7"/>
                      <a:srcRect l="-4488" r="17050" b="4420"/>
                      <a:stretch>
                        <a:fillRect/>
                      </a:stretch>
                    </p:blipFill>
                    <p:spPr bwMode="auto">
                      <a:xfrm>
                        <a:off x="1704975" y="2624031"/>
                        <a:ext cx="2946400" cy="307975"/>
                      </a:xfrm>
                      <a:prstGeom prst="rect">
                        <a:avLst/>
                      </a:prstGeom>
                      <a:noFill/>
                    </p:spPr>
                  </p:pic>
                </p:oleObj>
              </mc:Fallback>
            </mc:AlternateContent>
          </a:graphicData>
        </a:graphic>
      </p:graphicFrame>
      <p:graphicFrame>
        <p:nvGraphicFramePr>
          <p:cNvPr id="12" name="Αντικείμενο 11">
            <a:extLst>
              <a:ext uri="{FF2B5EF4-FFF2-40B4-BE49-F238E27FC236}">
                <a16:creationId xmlns:a16="http://schemas.microsoft.com/office/drawing/2014/main" id="{45294CE6-1BC6-F2C6-F20F-95DF113341BB}"/>
              </a:ext>
            </a:extLst>
          </p:cNvPr>
          <p:cNvGraphicFramePr>
            <a:graphicFrameLocks noChangeAspect="1"/>
          </p:cNvGraphicFramePr>
          <p:nvPr>
            <p:extLst>
              <p:ext uri="{D42A27DB-BD31-4B8C-83A1-F6EECF244321}">
                <p14:modId xmlns:p14="http://schemas.microsoft.com/office/powerpoint/2010/main" val="2631535960"/>
              </p:ext>
            </p:extLst>
          </p:nvPr>
        </p:nvGraphicFramePr>
        <p:xfrm>
          <a:off x="5781675" y="2290656"/>
          <a:ext cx="1990725" cy="1171575"/>
        </p:xfrm>
        <a:graphic>
          <a:graphicData uri="http://schemas.openxmlformats.org/presentationml/2006/ole">
            <mc:AlternateContent xmlns:mc="http://schemas.openxmlformats.org/markup-compatibility/2006">
              <mc:Choice xmlns:v="urn:schemas-microsoft-com:vml" Requires="v">
                <p:oleObj name="CS ChemDraw Drawing" r:id="rId8" imgW="1233908" imgH="645324" progId="ChemDraw.Document.6.0">
                  <p:embed/>
                </p:oleObj>
              </mc:Choice>
              <mc:Fallback>
                <p:oleObj name="CS ChemDraw Drawing" r:id="rId8" imgW="1233908" imgH="645324" progId="ChemDraw.Document.6.0">
                  <p:embed/>
                  <p:pic>
                    <p:nvPicPr>
                      <p:cNvPr id="10" name="Αντικείμενο 9">
                        <a:extLst>
                          <a:ext uri="{FF2B5EF4-FFF2-40B4-BE49-F238E27FC236}">
                            <a16:creationId xmlns:a16="http://schemas.microsoft.com/office/drawing/2014/main" id="{940CF522-5C54-FBA1-DED9-B5DB81F7D881}"/>
                          </a:ext>
                        </a:extLst>
                      </p:cNvPr>
                      <p:cNvPicPr>
                        <a:picLocks noChangeAspect="1" noChangeArrowheads="1"/>
                      </p:cNvPicPr>
                      <p:nvPr/>
                    </p:nvPicPr>
                    <p:blipFill>
                      <a:blip r:embed="rId9"/>
                      <a:srcRect l="-4488" r="17050" b="4420"/>
                      <a:stretch>
                        <a:fillRect/>
                      </a:stretch>
                    </p:blipFill>
                    <p:spPr bwMode="auto">
                      <a:xfrm>
                        <a:off x="5781675" y="2290656"/>
                        <a:ext cx="1990725" cy="1171575"/>
                      </a:xfrm>
                      <a:prstGeom prst="rect">
                        <a:avLst/>
                      </a:prstGeom>
                      <a:noFill/>
                    </p:spPr>
                  </p:pic>
                </p:oleObj>
              </mc:Fallback>
            </mc:AlternateContent>
          </a:graphicData>
        </a:graphic>
      </p:graphicFrame>
    </p:spTree>
    <p:extLst>
      <p:ext uri="{BB962C8B-B14F-4D97-AF65-F5344CB8AC3E}">
        <p14:creationId xmlns:p14="http://schemas.microsoft.com/office/powerpoint/2010/main" val="190661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254000" y="136524"/>
            <a:ext cx="11765280" cy="6436995"/>
          </a:xfrm>
        </p:spPr>
        <p:txBody>
          <a:bodyPr>
            <a:normAutofit/>
          </a:bodyPr>
          <a:lstStyle/>
          <a:p>
            <a:pPr marL="0" indent="0" algn="ctr">
              <a:spcBef>
                <a:spcPts val="0"/>
              </a:spcBef>
              <a:buNone/>
            </a:pPr>
            <a:r>
              <a:rPr lang="en-US" sz="2000" b="1" dirty="0"/>
              <a:t>1.</a:t>
            </a:r>
            <a:r>
              <a:rPr lang="el-GR" sz="2000" b="1" dirty="0"/>
              <a:t>4</a:t>
            </a:r>
            <a:r>
              <a:rPr lang="en-US" sz="2000" b="1" dirty="0"/>
              <a:t> </a:t>
            </a:r>
            <a:r>
              <a:rPr lang="el-GR" sz="2000" b="1" dirty="0"/>
              <a:t>Ισομέρεια.</a:t>
            </a:r>
            <a:endParaRPr lang="el-GR" sz="2000" b="1" kern="0" dirty="0">
              <a:solidFill>
                <a:srgbClr val="C0504D"/>
              </a:solidFill>
              <a:latin typeface="Calibri" panose="020F0502020204030204" pitchFamily="34" charset="0"/>
            </a:endParaRPr>
          </a:p>
          <a:p>
            <a:pPr marL="0" lvl="0" indent="0" algn="just">
              <a:lnSpc>
                <a:spcPct val="115000"/>
              </a:lnSpc>
              <a:spcBef>
                <a:spcPts val="0"/>
              </a:spcBef>
              <a:spcAft>
                <a:spcPts val="1000"/>
              </a:spcAft>
              <a:buNone/>
              <a:tabLst>
                <a:tab pos="228600" algn="l"/>
                <a:tab pos="457200" algn="l"/>
              </a:tabLst>
            </a:pPr>
            <a:r>
              <a:rPr lang="el-GR" sz="2000" b="1" dirty="0"/>
              <a:t>Άσκηση 2. </a:t>
            </a:r>
            <a:r>
              <a:rPr lang="el-GR" sz="1800" kern="0" dirty="0">
                <a:solidFill>
                  <a:srgbClr val="000000"/>
                </a:solidFill>
                <a:effectLst/>
                <a:latin typeface="Calibri" panose="020F0502020204030204" pitchFamily="34" charset="0"/>
                <a:ea typeface="Calibri" panose="020F0502020204030204" pitchFamily="34" charset="0"/>
                <a:cs typeface="Verdana" panose="020B0604030504040204" pitchFamily="34" charset="0"/>
              </a:rPr>
              <a:t>Να βρεθούν και να ονομαστούν όλα τα πιθανά ισομερή με μοριακό τύπο (Μ.Τ.): </a:t>
            </a:r>
            <a:r>
              <a:rPr lang="el-GR" sz="1800" b="1" dirty="0">
                <a:effectLst/>
                <a:latin typeface="Calibri" panose="020F0502020204030204" pitchFamily="34" charset="0"/>
                <a:ea typeface="Calibri" panose="020F0502020204030204" pitchFamily="34" charset="0"/>
              </a:rPr>
              <a:t>ΙΕ</a:t>
            </a:r>
            <a:r>
              <a:rPr lang="en-US" sz="1800" b="1" dirty="0">
                <a:effectLst/>
                <a:latin typeface="Calibri" panose="020F0502020204030204" pitchFamily="34" charset="0"/>
                <a:ea typeface="Calibri" panose="020F0502020204030204" pitchFamily="34" charset="0"/>
              </a:rPr>
              <a:t>. C</a:t>
            </a:r>
            <a:r>
              <a:rPr lang="el-GR" sz="1800" b="1" baseline="-25000" dirty="0">
                <a:effectLst/>
                <a:latin typeface="Calibri" panose="020F0502020204030204" pitchFamily="34" charset="0"/>
                <a:ea typeface="Calibri" panose="020F0502020204030204" pitchFamily="34" charset="0"/>
              </a:rPr>
              <a:t>5</a:t>
            </a:r>
            <a:r>
              <a:rPr lang="en-US" sz="1800" b="1" dirty="0">
                <a:effectLst/>
                <a:latin typeface="Calibri" panose="020F0502020204030204" pitchFamily="34" charset="0"/>
                <a:ea typeface="Calibri" panose="020F0502020204030204" pitchFamily="34" charset="0"/>
              </a:rPr>
              <a:t>H</a:t>
            </a:r>
            <a:r>
              <a:rPr lang="el-GR" sz="1800" b="1" baseline="-25000" dirty="0">
                <a:effectLst/>
                <a:latin typeface="Calibri" panose="020F0502020204030204" pitchFamily="34" charset="0"/>
                <a:ea typeface="Calibri" panose="020F0502020204030204" pitchFamily="34" charset="0"/>
              </a:rPr>
              <a:t>10</a:t>
            </a:r>
            <a:r>
              <a:rPr lang="el-GR" sz="1800" b="1" dirty="0">
                <a:effectLst/>
                <a:latin typeface="Calibri" panose="020F0502020204030204" pitchFamily="34" charset="0"/>
                <a:ea typeface="Calibri" panose="020F0502020204030204" pitchFamily="34" charset="0"/>
              </a:rPr>
              <a:t>Ο (μόνο καρβονυλικές ενώσεις)</a:t>
            </a:r>
            <a:endParaRPr lang="el-GR" sz="1800" b="1" baseline="-25000" dirty="0">
              <a:effectLst/>
              <a:latin typeface="Calibri" panose="020F0502020204030204" pitchFamily="34" charset="0"/>
              <a:ea typeface="Calibri" panose="020F0502020204030204" pitchFamily="34" charset="0"/>
            </a:endParaRPr>
          </a:p>
          <a:p>
            <a:pPr marL="342900" lvl="0" indent="-342900" algn="just">
              <a:lnSpc>
                <a:spcPct val="115000"/>
              </a:lnSpc>
              <a:spcBef>
                <a:spcPts val="0"/>
              </a:spcBef>
              <a:spcAft>
                <a:spcPts val="1000"/>
              </a:spcAft>
              <a:buAutoNum type="arabicPeriod"/>
              <a:tabLst>
                <a:tab pos="228600" algn="l"/>
                <a:tab pos="457200" algn="l"/>
              </a:tabLst>
            </a:pPr>
            <a:r>
              <a:rPr lang="el-GR" sz="1800" b="1" dirty="0">
                <a:latin typeface="Calibri" panose="020F0502020204030204" pitchFamily="34" charset="0"/>
                <a:ea typeface="Calibri" panose="020F0502020204030204" pitchFamily="34" charset="0"/>
              </a:rPr>
              <a:t>Ο Γ.Μ.Τ. </a:t>
            </a:r>
            <a:r>
              <a:rPr lang="en-US" sz="1800" b="1" dirty="0">
                <a:latin typeface="Calibri" panose="020F0502020204030204" pitchFamily="34" charset="0"/>
                <a:ea typeface="Calibri" panose="020F0502020204030204" pitchFamily="34" charset="0"/>
              </a:rPr>
              <a:t>C</a:t>
            </a:r>
            <a:r>
              <a:rPr lang="en-US" sz="1800" b="1" baseline="-25000" dirty="0">
                <a:latin typeface="Calibri" panose="020F0502020204030204" pitchFamily="34" charset="0"/>
                <a:ea typeface="Calibri" panose="020F0502020204030204" pitchFamily="34" charset="0"/>
              </a:rPr>
              <a:t>v</a:t>
            </a:r>
            <a:r>
              <a:rPr lang="en-US" sz="1800" b="1" dirty="0">
                <a:latin typeface="Calibri" panose="020F0502020204030204" pitchFamily="34" charset="0"/>
                <a:ea typeface="Calibri" panose="020F0502020204030204" pitchFamily="34" charset="0"/>
              </a:rPr>
              <a:t>H</a:t>
            </a:r>
            <a:r>
              <a:rPr lang="en-US" sz="1800" b="1" baseline="-25000" dirty="0">
                <a:latin typeface="Calibri" panose="020F0502020204030204" pitchFamily="34" charset="0"/>
                <a:ea typeface="Calibri" panose="020F0502020204030204" pitchFamily="34" charset="0"/>
              </a:rPr>
              <a:t>2v</a:t>
            </a:r>
            <a:r>
              <a:rPr lang="el-GR" sz="1800" b="1" dirty="0">
                <a:latin typeface="Calibri" panose="020F0502020204030204" pitchFamily="34" charset="0"/>
                <a:ea typeface="Calibri" panose="020F0502020204030204" pitchFamily="34" charset="0"/>
              </a:rPr>
              <a:t>Ο</a:t>
            </a:r>
            <a:r>
              <a:rPr lang="en-US" sz="1800" b="1" dirty="0">
                <a:latin typeface="Calibri" panose="020F0502020204030204" pitchFamily="34" charset="0"/>
                <a:ea typeface="Calibri" panose="020F0502020204030204" pitchFamily="34" charset="0"/>
              </a:rPr>
              <a:t> </a:t>
            </a:r>
            <a:r>
              <a:rPr lang="el-GR" sz="1800" b="1" dirty="0">
                <a:latin typeface="Calibri" panose="020F0502020204030204" pitchFamily="34" charset="0"/>
                <a:ea typeface="Calibri" panose="020F0502020204030204" pitchFamily="34" charset="0"/>
              </a:rPr>
              <a:t>αντιστοιχεί σε αλδεΰδες ή κετόνες.</a:t>
            </a:r>
            <a:r>
              <a:rPr lang="en-US" sz="1800" b="1" dirty="0">
                <a:latin typeface="Calibri" panose="020F0502020204030204" pitchFamily="34" charset="0"/>
                <a:ea typeface="Calibri" panose="020F0502020204030204" pitchFamily="34" charset="0"/>
              </a:rPr>
              <a:t> </a:t>
            </a:r>
            <a:r>
              <a:rPr lang="el-GR" sz="1800" b="1" dirty="0">
                <a:latin typeface="Calibri" panose="020F0502020204030204" pitchFamily="34" charset="0"/>
                <a:ea typeface="Calibri" panose="020F0502020204030204" pitchFamily="34" charset="0"/>
              </a:rPr>
              <a:t>Χαρακτηριστική ομάδα: </a:t>
            </a:r>
            <a:r>
              <a:rPr lang="en-US" sz="1800" b="1" dirty="0">
                <a:latin typeface="Calibri" panose="020F0502020204030204" pitchFamily="34" charset="0"/>
                <a:ea typeface="Calibri" panose="020F0502020204030204" pitchFamily="34" charset="0"/>
              </a:rPr>
              <a:t>C=O</a:t>
            </a:r>
            <a:endParaRPr lang="el-GR" sz="1800" b="1" dirty="0">
              <a:latin typeface="Calibri" panose="020F0502020204030204" pitchFamily="34" charset="0"/>
              <a:ea typeface="Calibri" panose="020F0502020204030204" pitchFamily="34" charset="0"/>
            </a:endParaRPr>
          </a:p>
          <a:p>
            <a:pPr marL="342900" lvl="0" indent="-342900" algn="just">
              <a:lnSpc>
                <a:spcPct val="115000"/>
              </a:lnSpc>
              <a:spcBef>
                <a:spcPts val="0"/>
              </a:spcBef>
              <a:buAutoNum type="arabicPeriod"/>
              <a:tabLst>
                <a:tab pos="228600" algn="l"/>
                <a:tab pos="457200" algn="l"/>
              </a:tabLst>
            </a:pPr>
            <a:r>
              <a:rPr lang="el-GR" sz="1800" b="1" dirty="0">
                <a:latin typeface="Calibri" panose="020F0502020204030204" pitchFamily="34" charset="0"/>
                <a:ea typeface="Calibri" panose="020F0502020204030204" pitchFamily="34" charset="0"/>
              </a:rPr>
              <a:t>Μια ανθρακική αλυσίδα με 5 άνθρακες μπορεί να έχει τις εξής δομές:</a:t>
            </a:r>
          </a:p>
          <a:p>
            <a:pPr marL="0" lvl="0" indent="0" algn="just">
              <a:lnSpc>
                <a:spcPct val="115000"/>
              </a:lnSpc>
              <a:buNone/>
              <a:tabLst>
                <a:tab pos="228600" algn="l"/>
                <a:tab pos="457200" algn="l"/>
              </a:tabLst>
            </a:pPr>
            <a:endParaRPr lang="el-GR" sz="1800" b="1" baseline="-25000" dirty="0">
              <a:effectLst/>
              <a:latin typeface="Calibri" panose="020F0502020204030204" pitchFamily="34" charset="0"/>
              <a:ea typeface="Calibri" panose="020F0502020204030204" pitchFamily="34" charset="0"/>
            </a:endParaRPr>
          </a:p>
          <a:p>
            <a:pPr marL="0" lvl="0" indent="0" algn="just">
              <a:lnSpc>
                <a:spcPct val="115000"/>
              </a:lnSpc>
              <a:buNone/>
              <a:tabLst>
                <a:tab pos="228600" algn="l"/>
                <a:tab pos="457200" algn="l"/>
              </a:tabLst>
            </a:pPr>
            <a:endParaRPr lang="el-GR" sz="1800" b="1" dirty="0">
              <a:latin typeface="Calibri" panose="020F0502020204030204" pitchFamily="34" charset="0"/>
              <a:ea typeface="Calibri" panose="020F0502020204030204" pitchFamily="34" charset="0"/>
            </a:endParaRPr>
          </a:p>
          <a:p>
            <a:pPr marL="0" lvl="0" indent="0" algn="just">
              <a:lnSpc>
                <a:spcPct val="115000"/>
              </a:lnSpc>
              <a:buNone/>
              <a:tabLst>
                <a:tab pos="228600" algn="l"/>
                <a:tab pos="457200" algn="l"/>
              </a:tabLst>
            </a:pPr>
            <a:r>
              <a:rPr lang="el-GR" sz="1800" b="1" dirty="0">
                <a:latin typeface="Calibri" panose="020F0502020204030204" pitchFamily="34" charset="0"/>
                <a:ea typeface="Calibri" panose="020F0502020204030204" pitchFamily="34" charset="0"/>
              </a:rPr>
              <a:t>3. Τοποθετούμε τη χαρακτηριστική ομάδα σε κάθε πιθανή διαφορετική θέση και</a:t>
            </a:r>
          </a:p>
          <a:p>
            <a:pPr marL="0" lvl="0" indent="0" algn="just">
              <a:lnSpc>
                <a:spcPct val="115000"/>
              </a:lnSpc>
              <a:buNone/>
              <a:tabLst>
                <a:tab pos="228600" algn="l"/>
                <a:tab pos="457200" algn="l"/>
              </a:tabLst>
            </a:pPr>
            <a:endParaRPr lang="el-GR" sz="1800" b="1" dirty="0">
              <a:latin typeface="Calibri" panose="020F0502020204030204" pitchFamily="34" charset="0"/>
              <a:ea typeface="Calibri" panose="020F0502020204030204" pitchFamily="34" charset="0"/>
            </a:endParaRPr>
          </a:p>
          <a:p>
            <a:pPr marL="0" lvl="0" indent="0" algn="just">
              <a:lnSpc>
                <a:spcPct val="115000"/>
              </a:lnSpc>
              <a:buNone/>
              <a:tabLst>
                <a:tab pos="228600" algn="l"/>
                <a:tab pos="457200" algn="l"/>
              </a:tabLst>
            </a:pPr>
            <a:endParaRPr lang="el-GR" sz="1800" b="1" dirty="0">
              <a:latin typeface="Calibri" panose="020F0502020204030204" pitchFamily="34" charset="0"/>
              <a:ea typeface="Calibri" panose="020F0502020204030204" pitchFamily="34" charset="0"/>
            </a:endParaRPr>
          </a:p>
          <a:p>
            <a:pPr marL="0" lvl="0" indent="0" algn="just">
              <a:lnSpc>
                <a:spcPct val="115000"/>
              </a:lnSpc>
              <a:buNone/>
              <a:tabLst>
                <a:tab pos="228600" algn="l"/>
                <a:tab pos="457200" algn="l"/>
              </a:tabLst>
            </a:pPr>
            <a:endParaRPr lang="el-GR" sz="1800" b="1" dirty="0">
              <a:latin typeface="Calibri" panose="020F0502020204030204" pitchFamily="34" charset="0"/>
              <a:ea typeface="Calibri" panose="020F0502020204030204" pitchFamily="34" charset="0"/>
            </a:endParaRPr>
          </a:p>
          <a:p>
            <a:pPr marL="0" lvl="0" indent="0" algn="just">
              <a:lnSpc>
                <a:spcPct val="115000"/>
              </a:lnSpc>
              <a:buNone/>
              <a:tabLst>
                <a:tab pos="228600" algn="l"/>
                <a:tab pos="457200" algn="l"/>
              </a:tabLst>
            </a:pPr>
            <a:r>
              <a:rPr lang="el-GR" sz="1800" b="1" dirty="0">
                <a:latin typeface="Calibri" panose="020F0502020204030204" pitchFamily="34" charset="0"/>
                <a:ea typeface="Calibri" panose="020F0502020204030204" pitchFamily="34" charset="0"/>
              </a:rPr>
              <a:t>4. Συμπληρώνουμε τα υδρογόνα και ονοματίζουμε τις ενώσεις.</a:t>
            </a:r>
          </a:p>
          <a:p>
            <a:pPr marL="0" lvl="0" indent="0" algn="just">
              <a:lnSpc>
                <a:spcPct val="115000"/>
              </a:lnSpc>
              <a:buNone/>
              <a:tabLst>
                <a:tab pos="228600" algn="l"/>
                <a:tab pos="457200" algn="l"/>
              </a:tabLst>
            </a:pPr>
            <a:endParaRPr lang="el-GR" sz="1800" b="1" baseline="-25000" dirty="0">
              <a:effectLst/>
              <a:latin typeface="Calibri" panose="020F0502020204030204" pitchFamily="34" charset="0"/>
              <a:ea typeface="Calibri" panose="020F0502020204030204" pitchFamily="34" charset="0"/>
            </a:endParaRPr>
          </a:p>
        </p:txBody>
      </p:sp>
      <p:sp>
        <p:nvSpPr>
          <p:cNvPr id="4" name="Θέση υποσέλιδου 3">
            <a:extLst>
              <a:ext uri="{FF2B5EF4-FFF2-40B4-BE49-F238E27FC236}">
                <a16:creationId xmlns:a16="http://schemas.microsoft.com/office/drawing/2014/main" id="{7AAB34E5-72B2-4733-9358-924003E2EAD8}"/>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6" name="Αντικείμενο 5">
            <a:extLst>
              <a:ext uri="{FF2B5EF4-FFF2-40B4-BE49-F238E27FC236}">
                <a16:creationId xmlns:a16="http://schemas.microsoft.com/office/drawing/2014/main" id="{F8EB1BD2-5258-EDE6-2F10-390909006ECA}"/>
              </a:ext>
            </a:extLst>
          </p:cNvPr>
          <p:cNvGraphicFramePr>
            <a:graphicFrameLocks noChangeAspect="1"/>
          </p:cNvGraphicFramePr>
          <p:nvPr>
            <p:extLst>
              <p:ext uri="{D42A27DB-BD31-4B8C-83A1-F6EECF244321}">
                <p14:modId xmlns:p14="http://schemas.microsoft.com/office/powerpoint/2010/main" val="498554080"/>
              </p:ext>
            </p:extLst>
          </p:nvPr>
        </p:nvGraphicFramePr>
        <p:xfrm>
          <a:off x="335129" y="2143158"/>
          <a:ext cx="3719513" cy="306388"/>
        </p:xfrm>
        <a:graphic>
          <a:graphicData uri="http://schemas.openxmlformats.org/presentationml/2006/ole">
            <mc:AlternateContent xmlns:mc="http://schemas.openxmlformats.org/markup-compatibility/2006">
              <mc:Choice xmlns:v="urn:schemas-microsoft-com:vml" Requires="v">
                <p:oleObj name="CS ChemDraw Drawing" r:id="rId2" imgW="2300886" imgH="169152" progId="ChemDraw.Document.6.0">
                  <p:embed/>
                </p:oleObj>
              </mc:Choice>
              <mc:Fallback>
                <p:oleObj name="CS ChemDraw Drawing" r:id="rId2" imgW="2300886" imgH="169152" progId="ChemDraw.Document.6.0">
                  <p:embed/>
                  <p:pic>
                    <p:nvPicPr>
                      <p:cNvPr id="6" name="Αντικείμενο 5">
                        <a:extLst>
                          <a:ext uri="{FF2B5EF4-FFF2-40B4-BE49-F238E27FC236}">
                            <a16:creationId xmlns:a16="http://schemas.microsoft.com/office/drawing/2014/main" id="{F8EB1BD2-5258-EDE6-2F10-390909006ECA}"/>
                          </a:ext>
                        </a:extLst>
                      </p:cNvPr>
                      <p:cNvPicPr>
                        <a:picLocks noChangeAspect="1" noChangeArrowheads="1"/>
                      </p:cNvPicPr>
                      <p:nvPr/>
                    </p:nvPicPr>
                    <p:blipFill>
                      <a:blip r:embed="rId3"/>
                      <a:srcRect l="-4488" r="17050" b="4420"/>
                      <a:stretch>
                        <a:fillRect/>
                      </a:stretch>
                    </p:blipFill>
                    <p:spPr bwMode="auto">
                      <a:xfrm>
                        <a:off x="335129" y="2143158"/>
                        <a:ext cx="3719513" cy="306388"/>
                      </a:xfrm>
                      <a:prstGeom prst="rect">
                        <a:avLst/>
                      </a:prstGeom>
                      <a:noFill/>
                    </p:spPr>
                  </p:pic>
                </p:oleObj>
              </mc:Fallback>
            </mc:AlternateContent>
          </a:graphicData>
        </a:graphic>
      </p:graphicFrame>
      <p:graphicFrame>
        <p:nvGraphicFramePr>
          <p:cNvPr id="10" name="Αντικείμενο 9">
            <a:extLst>
              <a:ext uri="{FF2B5EF4-FFF2-40B4-BE49-F238E27FC236}">
                <a16:creationId xmlns:a16="http://schemas.microsoft.com/office/drawing/2014/main" id="{940CF522-5C54-FBA1-DED9-B5DB81F7D881}"/>
              </a:ext>
            </a:extLst>
          </p:cNvPr>
          <p:cNvGraphicFramePr>
            <a:graphicFrameLocks noChangeAspect="1"/>
          </p:cNvGraphicFramePr>
          <p:nvPr>
            <p:extLst>
              <p:ext uri="{D42A27DB-BD31-4B8C-83A1-F6EECF244321}">
                <p14:modId xmlns:p14="http://schemas.microsoft.com/office/powerpoint/2010/main" val="463131122"/>
              </p:ext>
            </p:extLst>
          </p:nvPr>
        </p:nvGraphicFramePr>
        <p:xfrm>
          <a:off x="4875870" y="2004738"/>
          <a:ext cx="2757487" cy="1168400"/>
        </p:xfrm>
        <a:graphic>
          <a:graphicData uri="http://schemas.openxmlformats.org/presentationml/2006/ole">
            <mc:AlternateContent xmlns:mc="http://schemas.openxmlformats.org/markup-compatibility/2006">
              <mc:Choice xmlns:v="urn:schemas-microsoft-com:vml" Requires="v">
                <p:oleObj name="CS ChemDraw Drawing" r:id="rId4" imgW="1710247" imgH="645324" progId="ChemDraw.Document.6.0">
                  <p:embed/>
                </p:oleObj>
              </mc:Choice>
              <mc:Fallback>
                <p:oleObj name="CS ChemDraw Drawing" r:id="rId4" imgW="1710247" imgH="645324" progId="ChemDraw.Document.6.0">
                  <p:embed/>
                  <p:pic>
                    <p:nvPicPr>
                      <p:cNvPr id="10" name="Αντικείμενο 9">
                        <a:extLst>
                          <a:ext uri="{FF2B5EF4-FFF2-40B4-BE49-F238E27FC236}">
                            <a16:creationId xmlns:a16="http://schemas.microsoft.com/office/drawing/2014/main" id="{940CF522-5C54-FBA1-DED9-B5DB81F7D881}"/>
                          </a:ext>
                        </a:extLst>
                      </p:cNvPr>
                      <p:cNvPicPr>
                        <a:picLocks noChangeAspect="1" noChangeArrowheads="1"/>
                      </p:cNvPicPr>
                      <p:nvPr/>
                    </p:nvPicPr>
                    <p:blipFill>
                      <a:blip r:embed="rId5"/>
                      <a:srcRect l="-4488" r="17050" b="4420"/>
                      <a:stretch>
                        <a:fillRect/>
                      </a:stretch>
                    </p:blipFill>
                    <p:spPr bwMode="auto">
                      <a:xfrm>
                        <a:off x="4875870" y="2004738"/>
                        <a:ext cx="2757487" cy="1168400"/>
                      </a:xfrm>
                      <a:prstGeom prst="rect">
                        <a:avLst/>
                      </a:prstGeom>
                      <a:noFill/>
                    </p:spPr>
                  </p:pic>
                </p:oleObj>
              </mc:Fallback>
            </mc:AlternateContent>
          </a:graphicData>
        </a:graphic>
      </p:graphicFrame>
      <p:graphicFrame>
        <p:nvGraphicFramePr>
          <p:cNvPr id="5" name="Αντικείμενο 4">
            <a:extLst>
              <a:ext uri="{FF2B5EF4-FFF2-40B4-BE49-F238E27FC236}">
                <a16:creationId xmlns:a16="http://schemas.microsoft.com/office/drawing/2014/main" id="{CD482924-B893-5945-C27C-F9D0ABE63689}"/>
              </a:ext>
            </a:extLst>
          </p:cNvPr>
          <p:cNvGraphicFramePr>
            <a:graphicFrameLocks noChangeAspect="1"/>
          </p:cNvGraphicFramePr>
          <p:nvPr>
            <p:extLst>
              <p:ext uri="{D42A27DB-BD31-4B8C-83A1-F6EECF244321}">
                <p14:modId xmlns:p14="http://schemas.microsoft.com/office/powerpoint/2010/main" val="986786015"/>
              </p:ext>
            </p:extLst>
          </p:nvPr>
        </p:nvGraphicFramePr>
        <p:xfrm>
          <a:off x="8832543" y="1334561"/>
          <a:ext cx="1987550" cy="2063750"/>
        </p:xfrm>
        <a:graphic>
          <a:graphicData uri="http://schemas.openxmlformats.org/presentationml/2006/ole">
            <mc:AlternateContent xmlns:mc="http://schemas.openxmlformats.org/markup-compatibility/2006">
              <mc:Choice xmlns:v="urn:schemas-microsoft-com:vml" Requires="v">
                <p:oleObj name="CS ChemDraw Drawing" r:id="rId6" imgW="1233908" imgH="1140584" progId="ChemDraw.Document.6.0">
                  <p:embed/>
                </p:oleObj>
              </mc:Choice>
              <mc:Fallback>
                <p:oleObj name="CS ChemDraw Drawing" r:id="rId6" imgW="1233908" imgH="1140584" progId="ChemDraw.Document.6.0">
                  <p:embed/>
                  <p:pic>
                    <p:nvPicPr>
                      <p:cNvPr id="10" name="Αντικείμενο 9">
                        <a:extLst>
                          <a:ext uri="{FF2B5EF4-FFF2-40B4-BE49-F238E27FC236}">
                            <a16:creationId xmlns:a16="http://schemas.microsoft.com/office/drawing/2014/main" id="{940CF522-5C54-FBA1-DED9-B5DB81F7D881}"/>
                          </a:ext>
                        </a:extLst>
                      </p:cNvPr>
                      <p:cNvPicPr>
                        <a:picLocks noChangeAspect="1" noChangeArrowheads="1"/>
                      </p:cNvPicPr>
                      <p:nvPr/>
                    </p:nvPicPr>
                    <p:blipFill>
                      <a:blip r:embed="rId7"/>
                      <a:srcRect l="-4488" r="17050" b="4420"/>
                      <a:stretch>
                        <a:fillRect/>
                      </a:stretch>
                    </p:blipFill>
                    <p:spPr bwMode="auto">
                      <a:xfrm>
                        <a:off x="8832543" y="1334561"/>
                        <a:ext cx="1987550" cy="2063750"/>
                      </a:xfrm>
                      <a:prstGeom prst="rect">
                        <a:avLst/>
                      </a:prstGeom>
                      <a:noFill/>
                    </p:spPr>
                  </p:pic>
                </p:oleObj>
              </mc:Fallback>
            </mc:AlternateContent>
          </a:graphicData>
        </a:graphic>
      </p:graphicFrame>
      <p:graphicFrame>
        <p:nvGraphicFramePr>
          <p:cNvPr id="30" name="Αντικείμενο 29">
            <a:extLst>
              <a:ext uri="{FF2B5EF4-FFF2-40B4-BE49-F238E27FC236}">
                <a16:creationId xmlns:a16="http://schemas.microsoft.com/office/drawing/2014/main" id="{CC3F9E94-DB76-4FC5-EF39-3E46072B7E0E}"/>
              </a:ext>
            </a:extLst>
          </p:cNvPr>
          <p:cNvGraphicFramePr>
            <a:graphicFrameLocks noChangeAspect="1"/>
          </p:cNvGraphicFramePr>
          <p:nvPr>
            <p:extLst>
              <p:ext uri="{D42A27DB-BD31-4B8C-83A1-F6EECF244321}">
                <p14:modId xmlns:p14="http://schemas.microsoft.com/office/powerpoint/2010/main" val="2835893360"/>
              </p:ext>
            </p:extLst>
          </p:nvPr>
        </p:nvGraphicFramePr>
        <p:xfrm>
          <a:off x="173038" y="3582166"/>
          <a:ext cx="3719512" cy="306388"/>
        </p:xfrm>
        <a:graphic>
          <a:graphicData uri="http://schemas.openxmlformats.org/presentationml/2006/ole">
            <mc:AlternateContent xmlns:mc="http://schemas.openxmlformats.org/markup-compatibility/2006">
              <mc:Choice xmlns:v="urn:schemas-microsoft-com:vml" Requires="v">
                <p:oleObj name="CS ChemDraw Drawing" r:id="rId8" imgW="2300886" imgH="169152" progId="ChemDraw.Document.6.0">
                  <p:embed/>
                </p:oleObj>
              </mc:Choice>
              <mc:Fallback>
                <p:oleObj name="CS ChemDraw Drawing" r:id="rId8" imgW="2300886" imgH="169152" progId="ChemDraw.Document.6.0">
                  <p:embed/>
                  <p:pic>
                    <p:nvPicPr>
                      <p:cNvPr id="6" name="Αντικείμενο 5">
                        <a:extLst>
                          <a:ext uri="{FF2B5EF4-FFF2-40B4-BE49-F238E27FC236}">
                            <a16:creationId xmlns:a16="http://schemas.microsoft.com/office/drawing/2014/main" id="{F8EB1BD2-5258-EDE6-2F10-390909006ECA}"/>
                          </a:ext>
                        </a:extLst>
                      </p:cNvPr>
                      <p:cNvPicPr>
                        <a:picLocks noChangeAspect="1" noChangeArrowheads="1"/>
                      </p:cNvPicPr>
                      <p:nvPr/>
                    </p:nvPicPr>
                    <p:blipFill>
                      <a:blip r:embed="rId9"/>
                      <a:srcRect l="-4488" r="17050" b="4420"/>
                      <a:stretch>
                        <a:fillRect/>
                      </a:stretch>
                    </p:blipFill>
                    <p:spPr bwMode="auto">
                      <a:xfrm>
                        <a:off x="173038" y="3582166"/>
                        <a:ext cx="3719512" cy="306388"/>
                      </a:xfrm>
                      <a:prstGeom prst="rect">
                        <a:avLst/>
                      </a:prstGeom>
                      <a:noFill/>
                    </p:spPr>
                  </p:pic>
                </p:oleObj>
              </mc:Fallback>
            </mc:AlternateContent>
          </a:graphicData>
        </a:graphic>
      </p:graphicFrame>
      <p:graphicFrame>
        <p:nvGraphicFramePr>
          <p:cNvPr id="31" name="Αντικείμενο 30">
            <a:extLst>
              <a:ext uri="{FF2B5EF4-FFF2-40B4-BE49-F238E27FC236}">
                <a16:creationId xmlns:a16="http://schemas.microsoft.com/office/drawing/2014/main" id="{124852DD-8955-CC7A-B849-4E439398D8AC}"/>
              </a:ext>
            </a:extLst>
          </p:cNvPr>
          <p:cNvGraphicFramePr>
            <a:graphicFrameLocks noChangeAspect="1"/>
          </p:cNvGraphicFramePr>
          <p:nvPr>
            <p:extLst>
              <p:ext uri="{D42A27DB-BD31-4B8C-83A1-F6EECF244321}">
                <p14:modId xmlns:p14="http://schemas.microsoft.com/office/powerpoint/2010/main" val="456049330"/>
              </p:ext>
            </p:extLst>
          </p:nvPr>
        </p:nvGraphicFramePr>
        <p:xfrm>
          <a:off x="4716463" y="3580579"/>
          <a:ext cx="2757487" cy="1169987"/>
        </p:xfrm>
        <a:graphic>
          <a:graphicData uri="http://schemas.openxmlformats.org/presentationml/2006/ole">
            <mc:AlternateContent xmlns:mc="http://schemas.openxmlformats.org/markup-compatibility/2006">
              <mc:Choice xmlns:v="urn:schemas-microsoft-com:vml" Requires="v">
                <p:oleObj name="CS ChemDraw Drawing" r:id="rId10" imgW="1710247" imgH="645324" progId="ChemDraw.Document.6.0">
                  <p:embed/>
                </p:oleObj>
              </mc:Choice>
              <mc:Fallback>
                <p:oleObj name="CS ChemDraw Drawing" r:id="rId10" imgW="1710247" imgH="645324" progId="ChemDraw.Document.6.0">
                  <p:embed/>
                  <p:pic>
                    <p:nvPicPr>
                      <p:cNvPr id="10" name="Αντικείμενο 9">
                        <a:extLst>
                          <a:ext uri="{FF2B5EF4-FFF2-40B4-BE49-F238E27FC236}">
                            <a16:creationId xmlns:a16="http://schemas.microsoft.com/office/drawing/2014/main" id="{940CF522-5C54-FBA1-DED9-B5DB81F7D881}"/>
                          </a:ext>
                        </a:extLst>
                      </p:cNvPr>
                      <p:cNvPicPr>
                        <a:picLocks noChangeAspect="1" noChangeArrowheads="1"/>
                      </p:cNvPicPr>
                      <p:nvPr/>
                    </p:nvPicPr>
                    <p:blipFill>
                      <a:blip r:embed="rId11"/>
                      <a:srcRect l="-4488" r="17050" b="4420"/>
                      <a:stretch>
                        <a:fillRect/>
                      </a:stretch>
                    </p:blipFill>
                    <p:spPr bwMode="auto">
                      <a:xfrm>
                        <a:off x="4716463" y="3580579"/>
                        <a:ext cx="2757487" cy="1169987"/>
                      </a:xfrm>
                      <a:prstGeom prst="rect">
                        <a:avLst/>
                      </a:prstGeom>
                      <a:noFill/>
                    </p:spPr>
                  </p:pic>
                </p:oleObj>
              </mc:Fallback>
            </mc:AlternateContent>
          </a:graphicData>
        </a:graphic>
      </p:graphicFrame>
      <p:graphicFrame>
        <p:nvGraphicFramePr>
          <p:cNvPr id="32" name="Αντικείμενο 31">
            <a:extLst>
              <a:ext uri="{FF2B5EF4-FFF2-40B4-BE49-F238E27FC236}">
                <a16:creationId xmlns:a16="http://schemas.microsoft.com/office/drawing/2014/main" id="{30B17BDF-A144-F70F-668C-9853D5B8B516}"/>
              </a:ext>
            </a:extLst>
          </p:cNvPr>
          <p:cNvGraphicFramePr>
            <a:graphicFrameLocks noChangeAspect="1"/>
          </p:cNvGraphicFramePr>
          <p:nvPr>
            <p:extLst>
              <p:ext uri="{D42A27DB-BD31-4B8C-83A1-F6EECF244321}">
                <p14:modId xmlns:p14="http://schemas.microsoft.com/office/powerpoint/2010/main" val="1102062891"/>
              </p:ext>
            </p:extLst>
          </p:nvPr>
        </p:nvGraphicFramePr>
        <p:xfrm>
          <a:off x="8532813" y="3012254"/>
          <a:ext cx="1987550" cy="2030412"/>
        </p:xfrm>
        <a:graphic>
          <a:graphicData uri="http://schemas.openxmlformats.org/presentationml/2006/ole">
            <mc:AlternateContent xmlns:mc="http://schemas.openxmlformats.org/markup-compatibility/2006">
              <mc:Choice xmlns:v="urn:schemas-microsoft-com:vml" Requires="v">
                <p:oleObj name="CS ChemDraw Drawing" r:id="rId12" imgW="1233908" imgH="1121495" progId="ChemDraw.Document.6.0">
                  <p:embed/>
                </p:oleObj>
              </mc:Choice>
              <mc:Fallback>
                <p:oleObj name="CS ChemDraw Drawing" r:id="rId12" imgW="1233908" imgH="1121495" progId="ChemDraw.Document.6.0">
                  <p:embed/>
                  <p:pic>
                    <p:nvPicPr>
                      <p:cNvPr id="5" name="Αντικείμενο 4">
                        <a:extLst>
                          <a:ext uri="{FF2B5EF4-FFF2-40B4-BE49-F238E27FC236}">
                            <a16:creationId xmlns:a16="http://schemas.microsoft.com/office/drawing/2014/main" id="{CD482924-B893-5945-C27C-F9D0ABE63689}"/>
                          </a:ext>
                        </a:extLst>
                      </p:cNvPr>
                      <p:cNvPicPr>
                        <a:picLocks noChangeAspect="1" noChangeArrowheads="1"/>
                      </p:cNvPicPr>
                      <p:nvPr/>
                    </p:nvPicPr>
                    <p:blipFill>
                      <a:blip r:embed="rId13"/>
                      <a:srcRect l="-4488" r="17050" b="4420"/>
                      <a:stretch>
                        <a:fillRect/>
                      </a:stretch>
                    </p:blipFill>
                    <p:spPr bwMode="auto">
                      <a:xfrm>
                        <a:off x="8532813" y="3012254"/>
                        <a:ext cx="1987550" cy="2030412"/>
                      </a:xfrm>
                      <a:prstGeom prst="rect">
                        <a:avLst/>
                      </a:prstGeom>
                      <a:noFill/>
                    </p:spPr>
                  </p:pic>
                </p:oleObj>
              </mc:Fallback>
            </mc:AlternateContent>
          </a:graphicData>
        </a:graphic>
      </p:graphicFrame>
    </p:spTree>
    <p:extLst>
      <p:ext uri="{BB962C8B-B14F-4D97-AF65-F5344CB8AC3E}">
        <p14:creationId xmlns:p14="http://schemas.microsoft.com/office/powerpoint/2010/main" val="144852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1000" fill="hold"/>
                                        <p:tgtEl>
                                          <p:spTgt spid="31"/>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1000"/>
                                        <p:tgtEl>
                                          <p:spTgt spid="3">
                                            <p:txEl>
                                              <p:pRg st="10" end="10"/>
                                            </p:txEl>
                                          </p:spTgt>
                                        </p:tgtEl>
                                      </p:cBhvr>
                                    </p:animEffect>
                                    <p:anim calcmode="lin" valueType="num">
                                      <p:cBhvr>
                                        <p:cTn id="6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254000" y="136524"/>
            <a:ext cx="11765280" cy="6436995"/>
          </a:xfrm>
        </p:spPr>
        <p:txBody>
          <a:bodyPr>
            <a:normAutofit/>
          </a:bodyPr>
          <a:lstStyle/>
          <a:p>
            <a:pPr marL="0" indent="0" algn="ctr">
              <a:buNone/>
            </a:pPr>
            <a:r>
              <a:rPr lang="en-US" sz="2000" b="1" dirty="0"/>
              <a:t>1.</a:t>
            </a:r>
            <a:r>
              <a:rPr lang="el-GR" sz="2000" b="1" dirty="0"/>
              <a:t>4</a:t>
            </a:r>
            <a:r>
              <a:rPr lang="en-US" sz="2000" b="1" dirty="0"/>
              <a:t> </a:t>
            </a:r>
            <a:r>
              <a:rPr lang="el-GR" sz="2000" b="1" dirty="0"/>
              <a:t>Ισομέρεια.</a:t>
            </a:r>
            <a:endParaRPr lang="el-GR" sz="2000" b="1" kern="0" dirty="0">
              <a:solidFill>
                <a:srgbClr val="C0504D"/>
              </a:solidFill>
              <a:latin typeface="Calibri" panose="020F0502020204030204" pitchFamily="34" charset="0"/>
            </a:endParaRPr>
          </a:p>
          <a:p>
            <a:pPr marL="0" indent="0">
              <a:buNone/>
            </a:pPr>
            <a:endParaRPr lang="el-GR" sz="2000" b="1" dirty="0"/>
          </a:p>
        </p:txBody>
      </p:sp>
      <p:sp>
        <p:nvSpPr>
          <p:cNvPr id="4" name="Θέση υποσέλιδου 3">
            <a:extLst>
              <a:ext uri="{FF2B5EF4-FFF2-40B4-BE49-F238E27FC236}">
                <a16:creationId xmlns:a16="http://schemas.microsoft.com/office/drawing/2014/main" id="{7AAB34E5-72B2-4733-9358-924003E2EAD8}"/>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 name="Πίνακας 1">
            <a:extLst>
              <a:ext uri="{FF2B5EF4-FFF2-40B4-BE49-F238E27FC236}">
                <a16:creationId xmlns:a16="http://schemas.microsoft.com/office/drawing/2014/main" id="{44CED808-035E-9233-D52C-95524E6C5336}"/>
              </a:ext>
            </a:extLst>
          </p:cNvPr>
          <p:cNvGraphicFramePr>
            <a:graphicFrameLocks noGrp="1"/>
          </p:cNvGraphicFramePr>
          <p:nvPr>
            <p:extLst>
              <p:ext uri="{D42A27DB-BD31-4B8C-83A1-F6EECF244321}">
                <p14:modId xmlns:p14="http://schemas.microsoft.com/office/powerpoint/2010/main" val="792395341"/>
              </p:ext>
            </p:extLst>
          </p:nvPr>
        </p:nvGraphicFramePr>
        <p:xfrm>
          <a:off x="84083" y="826497"/>
          <a:ext cx="11790907" cy="5675251"/>
        </p:xfrm>
        <a:graphic>
          <a:graphicData uri="http://schemas.openxmlformats.org/drawingml/2006/table">
            <a:tbl>
              <a:tblPr firstRow="1" firstCol="1" bandRow="1">
                <a:tableStyleId>{3B4B98B0-60AC-42C2-AFA5-B58CD77FA1E5}</a:tableStyleId>
              </a:tblPr>
              <a:tblGrid>
                <a:gridCol w="3126274">
                  <a:extLst>
                    <a:ext uri="{9D8B030D-6E8A-4147-A177-3AD203B41FA5}">
                      <a16:colId xmlns:a16="http://schemas.microsoft.com/office/drawing/2014/main" val="2562291385"/>
                    </a:ext>
                  </a:extLst>
                </a:gridCol>
                <a:gridCol w="2580323">
                  <a:extLst>
                    <a:ext uri="{9D8B030D-6E8A-4147-A177-3AD203B41FA5}">
                      <a16:colId xmlns:a16="http://schemas.microsoft.com/office/drawing/2014/main" val="2066527079"/>
                    </a:ext>
                  </a:extLst>
                </a:gridCol>
                <a:gridCol w="3216686">
                  <a:extLst>
                    <a:ext uri="{9D8B030D-6E8A-4147-A177-3AD203B41FA5}">
                      <a16:colId xmlns:a16="http://schemas.microsoft.com/office/drawing/2014/main" val="1923679822"/>
                    </a:ext>
                  </a:extLst>
                </a:gridCol>
                <a:gridCol w="2867624">
                  <a:extLst>
                    <a:ext uri="{9D8B030D-6E8A-4147-A177-3AD203B41FA5}">
                      <a16:colId xmlns:a16="http://schemas.microsoft.com/office/drawing/2014/main" val="1657122772"/>
                    </a:ext>
                  </a:extLst>
                </a:gridCol>
              </a:tblGrid>
              <a:tr h="240542">
                <a:tc>
                  <a:txBody>
                    <a:bodyPr/>
                    <a:lstStyle/>
                    <a:p>
                      <a:pPr marL="457200" indent="-228600" algn="just">
                        <a:lnSpc>
                          <a:spcPct val="115000"/>
                        </a:lnSpc>
                        <a:spcAft>
                          <a:spcPts val="600"/>
                        </a:spcAft>
                      </a:pPr>
                      <a:r>
                        <a:rPr lang="el-GR" sz="1800" kern="0" dirty="0">
                          <a:effectLst/>
                        </a:rPr>
                        <a:t>1</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1800" kern="0">
                          <a:effectLst/>
                        </a:rPr>
                        <a:t>2</a:t>
                      </a: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1800" kern="0" dirty="0">
                          <a:effectLst/>
                        </a:rPr>
                        <a:t>3</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1800" kern="0">
                          <a:effectLst/>
                        </a:rPr>
                        <a:t>4</a:t>
                      </a: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2380482951"/>
                  </a:ext>
                </a:extLst>
              </a:tr>
              <a:tr h="1080081">
                <a:tc>
                  <a:txBody>
                    <a:bodyPr/>
                    <a:lstStyle/>
                    <a:p>
                      <a:pPr marL="457200" indent="-228600" algn="just">
                        <a:lnSpc>
                          <a:spcPct val="115000"/>
                        </a:lnSpc>
                        <a:spcAft>
                          <a:spcPts val="600"/>
                        </a:spcAft>
                      </a:pPr>
                      <a:r>
                        <a:rPr lang="en-US" sz="1800" kern="1200" dirty="0">
                          <a:effectLst/>
                        </a:rPr>
                        <a:t>CH</a:t>
                      </a:r>
                      <a:r>
                        <a:rPr lang="en-US" sz="1800" kern="1200" baseline="-25000" dirty="0">
                          <a:effectLst/>
                        </a:rPr>
                        <a:t>3</a:t>
                      </a:r>
                      <a:r>
                        <a:rPr lang="en-US" sz="1800" kern="1200" dirty="0">
                          <a:effectLst/>
                        </a:rPr>
                        <a:t>CH</a:t>
                      </a:r>
                      <a:r>
                        <a:rPr lang="en-US" sz="1800" kern="1200" baseline="-25000" dirty="0">
                          <a:effectLst/>
                        </a:rPr>
                        <a:t>2</a:t>
                      </a:r>
                      <a:r>
                        <a:rPr lang="en-US" sz="1800" kern="1200" dirty="0">
                          <a:effectLst/>
                        </a:rPr>
                        <a:t>CH</a:t>
                      </a:r>
                      <a:r>
                        <a:rPr lang="en-US" sz="1800" kern="1200" baseline="-25000" dirty="0">
                          <a:effectLst/>
                        </a:rPr>
                        <a:t>2</a:t>
                      </a:r>
                      <a:r>
                        <a:rPr lang="en-US" sz="1800" kern="1200" dirty="0">
                          <a:effectLst/>
                        </a:rPr>
                        <a:t>CH</a:t>
                      </a:r>
                      <a:r>
                        <a:rPr lang="en-US" sz="1800" kern="1200" baseline="-25000" dirty="0">
                          <a:effectLst/>
                        </a:rPr>
                        <a:t>2</a:t>
                      </a:r>
                      <a:r>
                        <a:rPr lang="en-US" sz="1800" kern="1200" dirty="0">
                          <a:effectLst/>
                        </a:rPr>
                        <a:t>CH</a:t>
                      </a:r>
                      <a:r>
                        <a:rPr lang="el-GR" sz="1800" kern="1200" dirty="0">
                          <a:effectLst/>
                        </a:rPr>
                        <a:t>=Ο</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710088366"/>
                  </a:ext>
                </a:extLst>
              </a:tr>
              <a:tr h="498411">
                <a:tc>
                  <a:txBody>
                    <a:bodyPr/>
                    <a:lstStyle/>
                    <a:p>
                      <a:pPr marL="457200" indent="-228600" algn="just">
                        <a:lnSpc>
                          <a:spcPct val="115000"/>
                        </a:lnSpc>
                        <a:spcAft>
                          <a:spcPts val="600"/>
                        </a:spcAft>
                      </a:pPr>
                      <a:r>
                        <a:rPr lang="el-GR" sz="1800" kern="0" dirty="0" err="1">
                          <a:effectLst/>
                        </a:rPr>
                        <a:t>Πεντάνάλη</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1800" kern="0">
                          <a:effectLst/>
                        </a:rPr>
                        <a:t>2</a:t>
                      </a:r>
                      <a:r>
                        <a:rPr lang="en-US" sz="1800" kern="0">
                          <a:effectLst/>
                        </a:rPr>
                        <a:t>-</a:t>
                      </a:r>
                      <a:r>
                        <a:rPr lang="el-GR" sz="1800" kern="0">
                          <a:effectLst/>
                        </a:rPr>
                        <a:t>Πεντανόνη</a:t>
                      </a: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1800" kern="0">
                          <a:effectLst/>
                        </a:rPr>
                        <a:t>3</a:t>
                      </a:r>
                      <a:r>
                        <a:rPr lang="en-US" sz="1800" kern="0">
                          <a:effectLst/>
                        </a:rPr>
                        <a:t>-</a:t>
                      </a:r>
                      <a:r>
                        <a:rPr lang="el-GR" sz="1800" kern="0">
                          <a:effectLst/>
                        </a:rPr>
                        <a:t>Πεντανόνη</a:t>
                      </a: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1800" kern="0">
                          <a:effectLst/>
                        </a:rPr>
                        <a:t>3-μέθυλο βουτανάλη</a:t>
                      </a: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87549195"/>
                  </a:ext>
                </a:extLst>
              </a:tr>
              <a:tr h="240542">
                <a:tc>
                  <a:txBody>
                    <a:bodyPr/>
                    <a:lstStyle/>
                    <a:p>
                      <a:pPr marL="457200" indent="-228600" algn="just">
                        <a:lnSpc>
                          <a:spcPct val="115000"/>
                        </a:lnSpc>
                        <a:spcAft>
                          <a:spcPts val="600"/>
                        </a:spcAft>
                      </a:pPr>
                      <a:r>
                        <a:rPr lang="el-GR" sz="1800" kern="0">
                          <a:effectLst/>
                        </a:rPr>
                        <a:t>5</a:t>
                      </a: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1800" kern="0">
                          <a:effectLst/>
                        </a:rPr>
                        <a:t>6</a:t>
                      </a: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1800" kern="0">
                          <a:effectLst/>
                        </a:rPr>
                        <a:t>7</a:t>
                      </a: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1800" kern="0">
                          <a:effectLst/>
                        </a:rPr>
                        <a:t> </a:t>
                      </a: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2001118532"/>
                  </a:ext>
                </a:extLst>
              </a:tr>
              <a:tr h="1399943">
                <a:tc>
                  <a:txBody>
                    <a:bodyPr/>
                    <a:lstStyle/>
                    <a:p>
                      <a:pPr marL="457200" indent="-228600" algn="just">
                        <a:lnSpc>
                          <a:spcPct val="115000"/>
                        </a:lnSpc>
                        <a:spcAft>
                          <a:spcPts val="600"/>
                        </a:spcAft>
                      </a:pP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1800" kern="0" dirty="0">
                          <a:effectLst/>
                        </a:rPr>
                        <a:t> </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506530400"/>
                  </a:ext>
                </a:extLst>
              </a:tr>
              <a:tr h="421612">
                <a:tc>
                  <a:txBody>
                    <a:bodyPr/>
                    <a:lstStyle/>
                    <a:p>
                      <a:pPr marL="457200" indent="-228600" algn="just">
                        <a:lnSpc>
                          <a:spcPct val="115000"/>
                        </a:lnSpc>
                        <a:spcAft>
                          <a:spcPts val="600"/>
                        </a:spcAft>
                      </a:pPr>
                      <a:r>
                        <a:rPr lang="el-GR" sz="1800" kern="0">
                          <a:effectLst/>
                        </a:rPr>
                        <a:t>2-μέθυλο βουτανάλη</a:t>
                      </a: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1800" kern="0" dirty="0" err="1">
                          <a:effectLst/>
                        </a:rPr>
                        <a:t>Μέθυλο</a:t>
                      </a:r>
                      <a:r>
                        <a:rPr lang="el-GR" sz="1800" kern="0" dirty="0">
                          <a:effectLst/>
                        </a:rPr>
                        <a:t> </a:t>
                      </a:r>
                      <a:r>
                        <a:rPr lang="el-GR" sz="1800" kern="0" dirty="0" err="1">
                          <a:effectLst/>
                        </a:rPr>
                        <a:t>βουτανόνη</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1800" kern="0">
                          <a:effectLst/>
                        </a:rPr>
                        <a:t>Διμέθυλο προπανάλη</a:t>
                      </a: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1800" kern="1200">
                          <a:effectLst/>
                        </a:rPr>
                        <a:t> </a:t>
                      </a: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293513425"/>
                  </a:ext>
                </a:extLst>
              </a:tr>
              <a:tr h="672662">
                <a:tc>
                  <a:txBody>
                    <a:bodyPr/>
                    <a:lstStyle/>
                    <a:p>
                      <a:pPr marL="457200" indent="-228600" algn="just">
                        <a:lnSpc>
                          <a:spcPct val="115000"/>
                        </a:lnSpc>
                        <a:spcAft>
                          <a:spcPts val="600"/>
                        </a:spcAft>
                      </a:pPr>
                      <a:r>
                        <a:rPr lang="en-US" sz="1800" kern="0">
                          <a:effectLst/>
                        </a:rPr>
                        <a:t>1</a:t>
                      </a:r>
                      <a:r>
                        <a:rPr lang="el-GR" sz="1800" kern="0">
                          <a:effectLst/>
                        </a:rPr>
                        <a:t>-2, 1-3, 4-6, 5-6</a:t>
                      </a: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1800" kern="0">
                          <a:effectLst/>
                        </a:rPr>
                        <a:t>Ισομέρεια θέσης και ομόλογης σειράς</a:t>
                      </a: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1800" kern="0" dirty="0">
                          <a:effectLst/>
                        </a:rPr>
                        <a:t>2-3, 4-5</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1800" kern="0" dirty="0">
                          <a:effectLst/>
                        </a:rPr>
                        <a:t>Ισομέρεια θέσης</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335454713"/>
                  </a:ext>
                </a:extLst>
              </a:tr>
              <a:tr h="1014150">
                <a:tc>
                  <a:txBody>
                    <a:bodyPr/>
                    <a:lstStyle/>
                    <a:p>
                      <a:pPr marL="457200" indent="-228600" algn="just">
                        <a:lnSpc>
                          <a:spcPct val="115000"/>
                        </a:lnSpc>
                        <a:spcAft>
                          <a:spcPts val="600"/>
                        </a:spcAft>
                      </a:pPr>
                      <a:r>
                        <a:rPr lang="el-GR" sz="1800" kern="0">
                          <a:effectLst/>
                        </a:rPr>
                        <a:t>1-4, 1-5, 1-7, 4-7, 5-7,2-6, 3-6</a:t>
                      </a: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1800" kern="0">
                          <a:effectLst/>
                        </a:rPr>
                        <a:t>Ισομέρεια αλυσίδας</a:t>
                      </a:r>
                      <a:endParaRPr lang="el-GR" sz="1800" kern="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1800" kern="0" dirty="0">
                          <a:effectLst/>
                        </a:rPr>
                        <a:t>1-6, 2-4, 3-4, 2-5, 3-5, 2-7, 3-7, </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457200" indent="-228600" algn="just">
                        <a:lnSpc>
                          <a:spcPct val="115000"/>
                        </a:lnSpc>
                        <a:spcAft>
                          <a:spcPts val="600"/>
                        </a:spcAft>
                      </a:pPr>
                      <a:r>
                        <a:rPr lang="el-GR" sz="1800" kern="0" dirty="0">
                          <a:effectLst/>
                        </a:rPr>
                        <a:t>Ισομέρεια ομόλογης σειράς και αλυσίδας</a:t>
                      </a:r>
                      <a:endParaRPr lang="el-GR" sz="18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3337654670"/>
                  </a:ext>
                </a:extLst>
              </a:tr>
            </a:tbl>
          </a:graphicData>
        </a:graphic>
      </p:graphicFrame>
      <p:grpSp>
        <p:nvGrpSpPr>
          <p:cNvPr id="5" name="Ομάδα 4">
            <a:extLst>
              <a:ext uri="{FF2B5EF4-FFF2-40B4-BE49-F238E27FC236}">
                <a16:creationId xmlns:a16="http://schemas.microsoft.com/office/drawing/2014/main" id="{F48938AC-5D67-D921-CA11-BC1FC510F4F2}"/>
              </a:ext>
            </a:extLst>
          </p:cNvPr>
          <p:cNvGrpSpPr/>
          <p:nvPr/>
        </p:nvGrpSpPr>
        <p:grpSpPr>
          <a:xfrm>
            <a:off x="777304" y="2967373"/>
            <a:ext cx="7851689" cy="1636158"/>
            <a:chOff x="336944" y="3448549"/>
            <a:chExt cx="7667872" cy="1421492"/>
          </a:xfrm>
        </p:grpSpPr>
        <p:graphicFrame>
          <p:nvGraphicFramePr>
            <p:cNvPr id="6" name="Αντικείμενο 5">
              <a:extLst>
                <a:ext uri="{FF2B5EF4-FFF2-40B4-BE49-F238E27FC236}">
                  <a16:creationId xmlns:a16="http://schemas.microsoft.com/office/drawing/2014/main" id="{D437707D-CAAE-BC8D-3615-DF40F7F58CE8}"/>
                </a:ext>
              </a:extLst>
            </p:cNvPr>
            <p:cNvGraphicFramePr>
              <a:graphicFrameLocks noChangeAspect="1"/>
            </p:cNvGraphicFramePr>
            <p:nvPr>
              <p:extLst>
                <p:ext uri="{D42A27DB-BD31-4B8C-83A1-F6EECF244321}">
                  <p14:modId xmlns:p14="http://schemas.microsoft.com/office/powerpoint/2010/main" val="3762652780"/>
                </p:ext>
              </p:extLst>
            </p:nvPr>
          </p:nvGraphicFramePr>
          <p:xfrm>
            <a:off x="336944" y="3807613"/>
            <a:ext cx="2734946" cy="841544"/>
          </p:xfrm>
          <a:graphic>
            <a:graphicData uri="http://schemas.openxmlformats.org/presentationml/2006/ole">
              <mc:AlternateContent xmlns:mc="http://schemas.openxmlformats.org/markup-compatibility/2006">
                <mc:Choice xmlns:v="urn:schemas-microsoft-com:vml" Requires="v">
                  <p:oleObj name="CS ChemDraw Drawing" r:id="rId2" imgW="2421033" imgH="698880" progId="ChemDraw.Document.6.0">
                    <p:embed/>
                  </p:oleObj>
                </mc:Choice>
                <mc:Fallback>
                  <p:oleObj name="CS ChemDraw Drawing" r:id="rId2" imgW="2421033" imgH="698880" progId="ChemDraw.Document.6.0">
                    <p:embed/>
                    <p:pic>
                      <p:nvPicPr>
                        <p:cNvPr id="21" name="Αντικείμενο 20">
                          <a:extLst>
                            <a:ext uri="{FF2B5EF4-FFF2-40B4-BE49-F238E27FC236}">
                              <a16:creationId xmlns:a16="http://schemas.microsoft.com/office/drawing/2014/main" id="{4E6378E8-ECC3-A4F7-D944-13E067F34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7061" b="4546"/>
                        <a:stretch>
                          <a:fillRect/>
                        </a:stretch>
                      </p:blipFill>
                      <p:spPr bwMode="auto">
                        <a:xfrm>
                          <a:off x="336944" y="3807613"/>
                          <a:ext cx="2734946" cy="841544"/>
                        </a:xfrm>
                        <a:prstGeom prst="rect">
                          <a:avLst/>
                        </a:prstGeom>
                        <a:noFill/>
                      </p:spPr>
                    </p:pic>
                  </p:oleObj>
                </mc:Fallback>
              </mc:AlternateContent>
            </a:graphicData>
          </a:graphic>
        </p:graphicFrame>
        <p:graphicFrame>
          <p:nvGraphicFramePr>
            <p:cNvPr id="8" name="Αντικείμενο 7">
              <a:extLst>
                <a:ext uri="{FF2B5EF4-FFF2-40B4-BE49-F238E27FC236}">
                  <a16:creationId xmlns:a16="http://schemas.microsoft.com/office/drawing/2014/main" id="{161A7189-9460-3FE4-0C80-E2EACFC9388D}"/>
                </a:ext>
              </a:extLst>
            </p:cNvPr>
            <p:cNvGraphicFramePr>
              <a:graphicFrameLocks noChangeAspect="1"/>
            </p:cNvGraphicFramePr>
            <p:nvPr>
              <p:extLst>
                <p:ext uri="{D42A27DB-BD31-4B8C-83A1-F6EECF244321}">
                  <p14:modId xmlns:p14="http://schemas.microsoft.com/office/powerpoint/2010/main" val="3015067131"/>
                </p:ext>
              </p:extLst>
            </p:nvPr>
          </p:nvGraphicFramePr>
          <p:xfrm>
            <a:off x="3315171" y="3736064"/>
            <a:ext cx="2295468" cy="841544"/>
          </p:xfrm>
          <a:graphic>
            <a:graphicData uri="http://schemas.openxmlformats.org/presentationml/2006/ole">
              <mc:AlternateContent xmlns:mc="http://schemas.openxmlformats.org/markup-compatibility/2006">
                <mc:Choice xmlns:v="urn:schemas-microsoft-com:vml" Requires="v">
                  <p:oleObj name="CS ChemDraw Drawing" r:id="rId4" imgW="2005300" imgH="698880" progId="ChemDraw.Document.6.0">
                    <p:embed/>
                  </p:oleObj>
                </mc:Choice>
                <mc:Fallback>
                  <p:oleObj name="CS ChemDraw Drawing" r:id="rId4" imgW="2005300" imgH="698880" progId="ChemDraw.Document.6.0">
                    <p:embed/>
                    <p:pic>
                      <p:nvPicPr>
                        <p:cNvPr id="22" name="Αντικείμενο 21">
                          <a:extLst>
                            <a:ext uri="{FF2B5EF4-FFF2-40B4-BE49-F238E27FC236}">
                              <a16:creationId xmlns:a16="http://schemas.microsoft.com/office/drawing/2014/main" id="{DF4D5D6A-3D83-C16D-F62D-858274CE27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7061" b="4546"/>
                        <a:stretch>
                          <a:fillRect/>
                        </a:stretch>
                      </p:blipFill>
                      <p:spPr bwMode="auto">
                        <a:xfrm>
                          <a:off x="3315171" y="3736064"/>
                          <a:ext cx="2295468" cy="841544"/>
                        </a:xfrm>
                        <a:prstGeom prst="rect">
                          <a:avLst/>
                        </a:prstGeom>
                        <a:noFill/>
                      </p:spPr>
                    </p:pic>
                  </p:oleObj>
                </mc:Fallback>
              </mc:AlternateContent>
            </a:graphicData>
          </a:graphic>
        </p:graphicFrame>
        <p:graphicFrame>
          <p:nvGraphicFramePr>
            <p:cNvPr id="9" name="Αντικείμενο 8">
              <a:extLst>
                <a:ext uri="{FF2B5EF4-FFF2-40B4-BE49-F238E27FC236}">
                  <a16:creationId xmlns:a16="http://schemas.microsoft.com/office/drawing/2014/main" id="{710CDC39-C393-6AC4-0280-6796C49A1CBD}"/>
                </a:ext>
              </a:extLst>
            </p:cNvPr>
            <p:cNvGraphicFramePr>
              <a:graphicFrameLocks noChangeAspect="1"/>
            </p:cNvGraphicFramePr>
            <p:nvPr>
              <p:extLst>
                <p:ext uri="{D42A27DB-BD31-4B8C-83A1-F6EECF244321}">
                  <p14:modId xmlns:p14="http://schemas.microsoft.com/office/powerpoint/2010/main" val="1902399802"/>
                </p:ext>
              </p:extLst>
            </p:nvPr>
          </p:nvGraphicFramePr>
          <p:xfrm>
            <a:off x="5905802" y="3448549"/>
            <a:ext cx="2099014" cy="1421492"/>
          </p:xfrm>
          <a:graphic>
            <a:graphicData uri="http://schemas.openxmlformats.org/presentationml/2006/ole">
              <mc:AlternateContent xmlns:mc="http://schemas.openxmlformats.org/markup-compatibility/2006">
                <mc:Choice xmlns:v="urn:schemas-microsoft-com:vml" Requires="v">
                  <p:oleObj name="CS ChemDraw Drawing" r:id="rId6" imgW="1830395" imgH="1176642" progId="ChemDraw.Document.6.0">
                    <p:embed/>
                  </p:oleObj>
                </mc:Choice>
                <mc:Fallback>
                  <p:oleObj name="CS ChemDraw Drawing" r:id="rId6" imgW="1830395" imgH="1176642" progId="ChemDraw.Document.6.0">
                    <p:embed/>
                    <p:pic>
                      <p:nvPicPr>
                        <p:cNvPr id="23" name="Αντικείμενο 22">
                          <a:extLst>
                            <a:ext uri="{FF2B5EF4-FFF2-40B4-BE49-F238E27FC236}">
                              <a16:creationId xmlns:a16="http://schemas.microsoft.com/office/drawing/2014/main" id="{2D43011C-4BC0-A4CE-448C-E9C19D6123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17061" b="4546"/>
                        <a:stretch>
                          <a:fillRect/>
                        </a:stretch>
                      </p:blipFill>
                      <p:spPr bwMode="auto">
                        <a:xfrm>
                          <a:off x="5905802" y="3448549"/>
                          <a:ext cx="2099014" cy="1421492"/>
                        </a:xfrm>
                        <a:prstGeom prst="rect">
                          <a:avLst/>
                        </a:prstGeom>
                        <a:noFill/>
                      </p:spPr>
                    </p:pic>
                  </p:oleObj>
                </mc:Fallback>
              </mc:AlternateContent>
            </a:graphicData>
          </a:graphic>
        </p:graphicFrame>
      </p:grpSp>
      <p:grpSp>
        <p:nvGrpSpPr>
          <p:cNvPr id="10" name="Ομάδα 9">
            <a:extLst>
              <a:ext uri="{FF2B5EF4-FFF2-40B4-BE49-F238E27FC236}">
                <a16:creationId xmlns:a16="http://schemas.microsoft.com/office/drawing/2014/main" id="{E02E2840-7E08-1E15-FAE2-9E1C5E86DBB2}"/>
              </a:ext>
            </a:extLst>
          </p:cNvPr>
          <p:cNvGrpSpPr/>
          <p:nvPr/>
        </p:nvGrpSpPr>
        <p:grpSpPr>
          <a:xfrm>
            <a:off x="2712537" y="1210336"/>
            <a:ext cx="9246479" cy="1091433"/>
            <a:chOff x="3088202" y="5085873"/>
            <a:chExt cx="8533298" cy="842473"/>
          </a:xfrm>
        </p:grpSpPr>
        <p:graphicFrame>
          <p:nvGraphicFramePr>
            <p:cNvPr id="11" name="Αντικείμενο 10">
              <a:extLst>
                <a:ext uri="{FF2B5EF4-FFF2-40B4-BE49-F238E27FC236}">
                  <a16:creationId xmlns:a16="http://schemas.microsoft.com/office/drawing/2014/main" id="{05F29522-34E1-750A-2116-71019B65176A}"/>
                </a:ext>
              </a:extLst>
            </p:cNvPr>
            <p:cNvGraphicFramePr>
              <a:graphicFrameLocks noChangeAspect="1"/>
            </p:cNvGraphicFramePr>
            <p:nvPr>
              <p:extLst>
                <p:ext uri="{D42A27DB-BD31-4B8C-83A1-F6EECF244321}">
                  <p14:modId xmlns:p14="http://schemas.microsoft.com/office/powerpoint/2010/main" val="743637580"/>
                </p:ext>
              </p:extLst>
            </p:nvPr>
          </p:nvGraphicFramePr>
          <p:xfrm>
            <a:off x="3088202" y="5085873"/>
            <a:ext cx="2925609" cy="804525"/>
          </p:xfrm>
          <a:graphic>
            <a:graphicData uri="http://schemas.openxmlformats.org/presentationml/2006/ole">
              <mc:AlternateContent xmlns:mc="http://schemas.openxmlformats.org/markup-compatibility/2006">
                <mc:Choice xmlns:v="urn:schemas-microsoft-com:vml" Requires="v">
                  <p:oleObj name="CS ChemDraw Drawing" r:id="rId8" imgW="2595939" imgH="664413" progId="ChemDraw.Document.6.0">
                    <p:embed/>
                  </p:oleObj>
                </mc:Choice>
                <mc:Fallback>
                  <p:oleObj name="CS ChemDraw Drawing" r:id="rId8" imgW="2595939" imgH="664413" progId="ChemDraw.Document.6.0">
                    <p:embed/>
                    <p:pic>
                      <p:nvPicPr>
                        <p:cNvPr id="27" name="Αντικείμενο 26">
                          <a:extLst>
                            <a:ext uri="{FF2B5EF4-FFF2-40B4-BE49-F238E27FC236}">
                              <a16:creationId xmlns:a16="http://schemas.microsoft.com/office/drawing/2014/main" id="{3E5D213C-2C71-6C53-7093-A09F5D8CEF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r="17061" b="4546"/>
                        <a:stretch>
                          <a:fillRect/>
                        </a:stretch>
                      </p:blipFill>
                      <p:spPr bwMode="auto">
                        <a:xfrm>
                          <a:off x="3088202" y="5085873"/>
                          <a:ext cx="2925609" cy="804525"/>
                        </a:xfrm>
                        <a:prstGeom prst="rect">
                          <a:avLst/>
                        </a:prstGeom>
                        <a:noFill/>
                      </p:spPr>
                    </p:pic>
                  </p:oleObj>
                </mc:Fallback>
              </mc:AlternateContent>
            </a:graphicData>
          </a:graphic>
        </p:graphicFrame>
        <p:graphicFrame>
          <p:nvGraphicFramePr>
            <p:cNvPr id="12" name="Αντικείμενο 11">
              <a:extLst>
                <a:ext uri="{FF2B5EF4-FFF2-40B4-BE49-F238E27FC236}">
                  <a16:creationId xmlns:a16="http://schemas.microsoft.com/office/drawing/2014/main" id="{F71953E6-7A56-8CCA-0F30-20C0FF95F8B2}"/>
                </a:ext>
              </a:extLst>
            </p:cNvPr>
            <p:cNvGraphicFramePr>
              <a:graphicFrameLocks noChangeAspect="1"/>
            </p:cNvGraphicFramePr>
            <p:nvPr>
              <p:extLst>
                <p:ext uri="{D42A27DB-BD31-4B8C-83A1-F6EECF244321}">
                  <p14:modId xmlns:p14="http://schemas.microsoft.com/office/powerpoint/2010/main" val="71257105"/>
                </p:ext>
              </p:extLst>
            </p:nvPr>
          </p:nvGraphicFramePr>
          <p:xfrm>
            <a:off x="5921600" y="5085873"/>
            <a:ext cx="2788957" cy="804525"/>
          </p:xfrm>
          <a:graphic>
            <a:graphicData uri="http://schemas.openxmlformats.org/presentationml/2006/ole">
              <mc:AlternateContent xmlns:mc="http://schemas.openxmlformats.org/markup-compatibility/2006">
                <mc:Choice xmlns:v="urn:schemas-microsoft-com:vml" Requires="v">
                  <p:oleObj name="CS ChemDraw Drawing" r:id="rId10" imgW="2595939" imgH="664413" progId="ChemDraw.Document.6.0">
                    <p:embed/>
                  </p:oleObj>
                </mc:Choice>
                <mc:Fallback>
                  <p:oleObj name="CS ChemDraw Drawing" r:id="rId10" imgW="2595939" imgH="664413" progId="ChemDraw.Document.6.0">
                    <p:embed/>
                    <p:pic>
                      <p:nvPicPr>
                        <p:cNvPr id="28" name="Αντικείμενο 27">
                          <a:extLst>
                            <a:ext uri="{FF2B5EF4-FFF2-40B4-BE49-F238E27FC236}">
                              <a16:creationId xmlns:a16="http://schemas.microsoft.com/office/drawing/2014/main" id="{B7042C3E-774F-F5B7-6395-72000DD63C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r="17061" b="4546"/>
                        <a:stretch>
                          <a:fillRect/>
                        </a:stretch>
                      </p:blipFill>
                      <p:spPr bwMode="auto">
                        <a:xfrm>
                          <a:off x="5921600" y="5085873"/>
                          <a:ext cx="2788957" cy="804525"/>
                        </a:xfrm>
                        <a:prstGeom prst="rect">
                          <a:avLst/>
                        </a:prstGeom>
                        <a:noFill/>
                      </p:spPr>
                    </p:pic>
                  </p:oleObj>
                </mc:Fallback>
              </mc:AlternateContent>
            </a:graphicData>
          </a:graphic>
        </p:graphicFrame>
        <p:graphicFrame>
          <p:nvGraphicFramePr>
            <p:cNvPr id="13" name="Αντικείμενο 12">
              <a:extLst>
                <a:ext uri="{FF2B5EF4-FFF2-40B4-BE49-F238E27FC236}">
                  <a16:creationId xmlns:a16="http://schemas.microsoft.com/office/drawing/2014/main" id="{442BBD59-9B7B-A185-BF59-92C336B3DA0C}"/>
                </a:ext>
              </a:extLst>
            </p:cNvPr>
            <p:cNvGraphicFramePr>
              <a:graphicFrameLocks noChangeAspect="1"/>
            </p:cNvGraphicFramePr>
            <p:nvPr>
              <p:extLst>
                <p:ext uri="{D42A27DB-BD31-4B8C-83A1-F6EECF244321}">
                  <p14:modId xmlns:p14="http://schemas.microsoft.com/office/powerpoint/2010/main" val="1013060300"/>
                </p:ext>
              </p:extLst>
            </p:nvPr>
          </p:nvGraphicFramePr>
          <p:xfrm>
            <a:off x="8832543" y="5086802"/>
            <a:ext cx="2788957" cy="841544"/>
          </p:xfrm>
          <a:graphic>
            <a:graphicData uri="http://schemas.openxmlformats.org/presentationml/2006/ole">
              <mc:AlternateContent xmlns:mc="http://schemas.openxmlformats.org/markup-compatibility/2006">
                <mc:Choice xmlns:v="urn:schemas-microsoft-com:vml" Requires="v">
                  <p:oleObj name="CS ChemDraw Drawing" r:id="rId12" imgW="2421033" imgH="698880" progId="ChemDraw.Document.6.0">
                    <p:embed/>
                  </p:oleObj>
                </mc:Choice>
                <mc:Fallback>
                  <p:oleObj name="CS ChemDraw Drawing" r:id="rId12" imgW="2421033" imgH="698880" progId="ChemDraw.Document.6.0">
                    <p:embed/>
                    <p:pic>
                      <p:nvPicPr>
                        <p:cNvPr id="29" name="Αντικείμενο 28">
                          <a:extLst>
                            <a:ext uri="{FF2B5EF4-FFF2-40B4-BE49-F238E27FC236}">
                              <a16:creationId xmlns:a16="http://schemas.microsoft.com/office/drawing/2014/main" id="{A79579E5-E97A-F387-0FF5-46F556A7BA7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r="17061" b="4546"/>
                        <a:stretch>
                          <a:fillRect/>
                        </a:stretch>
                      </p:blipFill>
                      <p:spPr bwMode="auto">
                        <a:xfrm>
                          <a:off x="8832543" y="5086802"/>
                          <a:ext cx="2788957" cy="841544"/>
                        </a:xfrm>
                        <a:prstGeom prst="rect">
                          <a:avLst/>
                        </a:prstGeom>
                        <a:noFill/>
                      </p:spPr>
                    </p:pic>
                  </p:oleObj>
                </mc:Fallback>
              </mc:AlternateContent>
            </a:graphicData>
          </a:graphic>
        </p:graphicFrame>
      </p:grpSp>
    </p:spTree>
    <p:extLst>
      <p:ext uri="{BB962C8B-B14F-4D97-AF65-F5344CB8AC3E}">
        <p14:creationId xmlns:p14="http://schemas.microsoft.com/office/powerpoint/2010/main" val="3784780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254000" y="136524"/>
            <a:ext cx="11765280" cy="6436995"/>
          </a:xfrm>
        </p:spPr>
        <p:txBody>
          <a:bodyPr>
            <a:normAutofit/>
          </a:bodyPr>
          <a:lstStyle/>
          <a:p>
            <a:pPr marL="0" indent="0" algn="ctr">
              <a:buNone/>
            </a:pPr>
            <a:r>
              <a:rPr lang="en-US" sz="2000" b="1" dirty="0"/>
              <a:t>1.</a:t>
            </a:r>
            <a:r>
              <a:rPr lang="el-GR" sz="2000" b="1" dirty="0"/>
              <a:t>4</a:t>
            </a:r>
            <a:r>
              <a:rPr lang="en-US" sz="2000" b="1" dirty="0"/>
              <a:t> </a:t>
            </a:r>
            <a:r>
              <a:rPr lang="el-GR" sz="2000" b="1" dirty="0"/>
              <a:t>Ισομέρεια.</a:t>
            </a:r>
            <a:endParaRPr lang="el-GR" sz="2000" b="1" kern="0" dirty="0">
              <a:solidFill>
                <a:srgbClr val="C0504D"/>
              </a:solidFill>
              <a:latin typeface="Calibri" panose="020F0502020204030204" pitchFamily="34" charset="0"/>
            </a:endParaRPr>
          </a:p>
          <a:p>
            <a:pPr marL="0" lvl="0" indent="0">
              <a:buNone/>
            </a:pPr>
            <a:r>
              <a:rPr lang="el-GR" sz="2400" b="1" dirty="0"/>
              <a:t>Άσκηση 3. </a:t>
            </a:r>
            <a:r>
              <a:rPr lang="el-GR" sz="2400" dirty="0"/>
              <a:t>Να γράψετε τους συντακτικούς τύπους και τα ονόματα όλων των ενώσεων που εμφανίζουν ισομέρεια ομόλογης σειράς με τις παρακάτω ενώσεις: </a:t>
            </a:r>
          </a:p>
          <a:p>
            <a:pPr marL="0" lvl="0" indent="0">
              <a:buNone/>
            </a:pPr>
            <a:r>
              <a:rPr lang="el-GR" sz="2400" dirty="0"/>
              <a:t>Γ. </a:t>
            </a:r>
            <a:r>
              <a:rPr lang="el-GR" sz="2400" dirty="0" err="1"/>
              <a:t>αιθανικός</a:t>
            </a:r>
            <a:r>
              <a:rPr lang="el-GR" sz="2400" dirty="0"/>
              <a:t> </a:t>
            </a:r>
            <a:r>
              <a:rPr lang="el-GR" sz="2400" dirty="0" err="1"/>
              <a:t>αιθυλεστέρας</a:t>
            </a:r>
            <a:endParaRPr lang="el-GR" sz="2400" dirty="0"/>
          </a:p>
          <a:p>
            <a:r>
              <a:rPr lang="el-GR" sz="2400" b="1" dirty="0">
                <a:solidFill>
                  <a:srgbClr val="C00000"/>
                </a:solidFill>
              </a:rPr>
              <a:t>Ο </a:t>
            </a:r>
            <a:r>
              <a:rPr lang="el-GR" sz="2400" b="1" dirty="0" err="1">
                <a:solidFill>
                  <a:srgbClr val="C00000"/>
                </a:solidFill>
              </a:rPr>
              <a:t>αιθανικός</a:t>
            </a:r>
            <a:r>
              <a:rPr lang="el-GR" sz="2400" b="1" dirty="0">
                <a:solidFill>
                  <a:srgbClr val="C00000"/>
                </a:solidFill>
              </a:rPr>
              <a:t> </a:t>
            </a:r>
            <a:r>
              <a:rPr lang="el-GR" sz="2400" b="1" dirty="0" err="1">
                <a:solidFill>
                  <a:srgbClr val="C00000"/>
                </a:solidFill>
              </a:rPr>
              <a:t>αιθυλεστέρας</a:t>
            </a:r>
            <a:r>
              <a:rPr lang="el-GR" sz="2400" b="1" dirty="0">
                <a:solidFill>
                  <a:srgbClr val="C00000"/>
                </a:solidFill>
              </a:rPr>
              <a:t> έχει μοριακό τύπο: </a:t>
            </a:r>
            <a:r>
              <a:rPr lang="en-US" sz="2400" b="1" dirty="0">
                <a:solidFill>
                  <a:srgbClr val="C00000"/>
                </a:solidFill>
              </a:rPr>
              <a:t>C</a:t>
            </a:r>
            <a:r>
              <a:rPr lang="en-US" sz="2400" b="1" baseline="-25000" dirty="0">
                <a:solidFill>
                  <a:srgbClr val="C00000"/>
                </a:solidFill>
              </a:rPr>
              <a:t>4</a:t>
            </a:r>
            <a:r>
              <a:rPr lang="en-US" sz="2400" b="1" dirty="0">
                <a:solidFill>
                  <a:srgbClr val="C00000"/>
                </a:solidFill>
              </a:rPr>
              <a:t>H</a:t>
            </a:r>
            <a:r>
              <a:rPr lang="en-US" sz="2400" b="1" baseline="-25000" dirty="0">
                <a:solidFill>
                  <a:srgbClr val="C00000"/>
                </a:solidFill>
              </a:rPr>
              <a:t>8</a:t>
            </a:r>
            <a:r>
              <a:rPr lang="en-US" sz="2400" b="1" dirty="0">
                <a:solidFill>
                  <a:srgbClr val="C00000"/>
                </a:solidFill>
              </a:rPr>
              <a:t>O</a:t>
            </a:r>
            <a:r>
              <a:rPr lang="en-US" sz="2400" b="1" baseline="-25000" dirty="0">
                <a:solidFill>
                  <a:srgbClr val="C00000"/>
                </a:solidFill>
              </a:rPr>
              <a:t>2</a:t>
            </a:r>
            <a:r>
              <a:rPr lang="en-US" sz="2400" b="1" dirty="0">
                <a:solidFill>
                  <a:srgbClr val="C00000"/>
                </a:solidFill>
              </a:rPr>
              <a:t>.</a:t>
            </a:r>
          </a:p>
          <a:p>
            <a:r>
              <a:rPr lang="el-GR" sz="2400" b="1" dirty="0">
                <a:solidFill>
                  <a:schemeClr val="accent1"/>
                </a:solidFill>
              </a:rPr>
              <a:t>Το/α ισομερή ομόλογης σειράς θα πρέπει να έχουν ίδιο μοριακό τύπο, αλλά να ανήκουν σε άλλη ομόλογη σειρά, </a:t>
            </a:r>
          </a:p>
          <a:p>
            <a:pPr marL="0" indent="0">
              <a:buNone/>
            </a:pPr>
            <a:r>
              <a:rPr lang="el-GR" sz="2400" b="1" dirty="0">
                <a:solidFill>
                  <a:schemeClr val="accent1"/>
                </a:solidFill>
              </a:rPr>
              <a:t>δηλαδή ψάχνουμε </a:t>
            </a:r>
            <a:r>
              <a:rPr lang="el-GR" sz="2400" b="1" dirty="0" err="1">
                <a:solidFill>
                  <a:schemeClr val="accent1"/>
                </a:solidFill>
              </a:rPr>
              <a:t>καρβοξυλικά</a:t>
            </a:r>
            <a:r>
              <a:rPr lang="el-GR" sz="2400" b="1" dirty="0">
                <a:solidFill>
                  <a:schemeClr val="accent1"/>
                </a:solidFill>
              </a:rPr>
              <a:t> οξέα με μοριακό τύπο:</a:t>
            </a:r>
            <a:r>
              <a:rPr lang="en-US" sz="2400" b="1" dirty="0">
                <a:solidFill>
                  <a:schemeClr val="accent1"/>
                </a:solidFill>
              </a:rPr>
              <a:t> C</a:t>
            </a:r>
            <a:r>
              <a:rPr lang="en-US" sz="2400" b="1" baseline="-25000" dirty="0">
                <a:solidFill>
                  <a:schemeClr val="accent1"/>
                </a:solidFill>
              </a:rPr>
              <a:t>4</a:t>
            </a:r>
            <a:r>
              <a:rPr lang="en-US" sz="2400" b="1" dirty="0">
                <a:solidFill>
                  <a:schemeClr val="accent1"/>
                </a:solidFill>
              </a:rPr>
              <a:t>H</a:t>
            </a:r>
            <a:r>
              <a:rPr lang="en-US" sz="2400" b="1" baseline="-25000" dirty="0">
                <a:solidFill>
                  <a:schemeClr val="accent1"/>
                </a:solidFill>
              </a:rPr>
              <a:t>8</a:t>
            </a:r>
            <a:r>
              <a:rPr lang="en-US" sz="2400" b="1" dirty="0">
                <a:solidFill>
                  <a:schemeClr val="accent1"/>
                </a:solidFill>
              </a:rPr>
              <a:t>O</a:t>
            </a:r>
            <a:r>
              <a:rPr lang="en-US" sz="2400" b="1" baseline="-25000" dirty="0">
                <a:solidFill>
                  <a:schemeClr val="accent1"/>
                </a:solidFill>
              </a:rPr>
              <a:t>2</a:t>
            </a:r>
            <a:r>
              <a:rPr lang="en-US" sz="2400" b="1" dirty="0">
                <a:solidFill>
                  <a:schemeClr val="accent1"/>
                </a:solidFill>
              </a:rPr>
              <a:t>.</a:t>
            </a:r>
          </a:p>
          <a:p>
            <a:r>
              <a:rPr lang="el-GR" sz="2400" b="1" dirty="0">
                <a:solidFill>
                  <a:srgbClr val="C00000"/>
                </a:solidFill>
              </a:rPr>
              <a:t>Πιθανές ανθρακικές αλυσίδες: </a:t>
            </a:r>
            <a:endParaRPr lang="en-US" sz="2400" b="1" dirty="0">
              <a:solidFill>
                <a:srgbClr val="C00000"/>
              </a:solidFill>
            </a:endParaRPr>
          </a:p>
          <a:p>
            <a:r>
              <a:rPr lang="el-GR" sz="2400" b="1" dirty="0">
                <a:solidFill>
                  <a:schemeClr val="accent1"/>
                </a:solidFill>
              </a:rPr>
              <a:t>Πιθανές διαφορετικές θέσεις της </a:t>
            </a:r>
            <a:r>
              <a:rPr lang="el-GR" sz="2400" b="1" dirty="0" err="1">
                <a:solidFill>
                  <a:schemeClr val="accent1"/>
                </a:solidFill>
              </a:rPr>
              <a:t>καρβοξυλομάδας</a:t>
            </a:r>
            <a:r>
              <a:rPr lang="el-GR" sz="2400" b="1" dirty="0">
                <a:solidFill>
                  <a:schemeClr val="accent1"/>
                </a:solidFill>
              </a:rPr>
              <a:t>:</a:t>
            </a:r>
            <a:endParaRPr lang="en-US" sz="2400" b="1" dirty="0">
              <a:solidFill>
                <a:schemeClr val="accent1"/>
              </a:solidFill>
            </a:endParaRPr>
          </a:p>
          <a:p>
            <a:endParaRPr lang="el-GR" sz="2400" b="1" dirty="0"/>
          </a:p>
          <a:p>
            <a:r>
              <a:rPr lang="el-GR" sz="2400" b="1" dirty="0">
                <a:solidFill>
                  <a:srgbClr val="C00000"/>
                </a:solidFill>
              </a:rPr>
              <a:t>Συμπλήρωση υδρογόνων + όνομα</a:t>
            </a:r>
          </a:p>
          <a:p>
            <a:pPr marL="0" indent="0">
              <a:buNone/>
            </a:pPr>
            <a:endParaRPr lang="el-GR" sz="2000" b="1" baseline="-25000" dirty="0"/>
          </a:p>
          <a:p>
            <a:pPr marL="0" indent="0">
              <a:buNone/>
            </a:pPr>
            <a:r>
              <a:rPr lang="en-US" sz="2400" b="1" dirty="0"/>
              <a:t>CH­</a:t>
            </a:r>
            <a:r>
              <a:rPr lang="en-US" sz="2400" b="1" baseline="-25000" dirty="0"/>
              <a:t>3</a:t>
            </a:r>
            <a:r>
              <a:rPr lang="en-US" sz="2400" b="1" dirty="0"/>
              <a:t>CH</a:t>
            </a:r>
            <a:r>
              <a:rPr lang="en-US" sz="2400" b="1" baseline="-25000" dirty="0"/>
              <a:t>2</a:t>
            </a:r>
            <a:r>
              <a:rPr lang="en-US" sz="2400" b="1" dirty="0"/>
              <a:t>CH</a:t>
            </a:r>
            <a:r>
              <a:rPr lang="en-US" sz="2400" b="1" baseline="-25000" dirty="0"/>
              <a:t>2</a:t>
            </a:r>
            <a:r>
              <a:rPr lang="en-US" sz="2400" b="1" dirty="0"/>
              <a:t>COOH </a:t>
            </a:r>
            <a:r>
              <a:rPr lang="el-GR" sz="2400" b="1" dirty="0"/>
              <a:t>και </a:t>
            </a:r>
          </a:p>
          <a:p>
            <a:pPr marL="0" indent="0">
              <a:buNone/>
            </a:pPr>
            <a:r>
              <a:rPr lang="el-GR" sz="2000" b="1" dirty="0" err="1"/>
              <a:t>Βουτανικό</a:t>
            </a:r>
            <a:r>
              <a:rPr lang="el-GR" sz="2000" b="1" dirty="0"/>
              <a:t> οξύ								</a:t>
            </a:r>
            <a:r>
              <a:rPr lang="el-GR" sz="2000" b="1" dirty="0" err="1"/>
              <a:t>μέθυλοπροπανικό</a:t>
            </a:r>
            <a:r>
              <a:rPr lang="el-GR" sz="2000" b="1" dirty="0"/>
              <a:t> οξύ</a:t>
            </a:r>
          </a:p>
        </p:txBody>
      </p:sp>
      <p:sp>
        <p:nvSpPr>
          <p:cNvPr id="4" name="Θέση υποσέλιδου 3">
            <a:extLst>
              <a:ext uri="{FF2B5EF4-FFF2-40B4-BE49-F238E27FC236}">
                <a16:creationId xmlns:a16="http://schemas.microsoft.com/office/drawing/2014/main" id="{7AAB34E5-72B2-4733-9358-924003E2EAD8}"/>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2">
            <a:extLst>
              <a:ext uri="{FF2B5EF4-FFF2-40B4-BE49-F238E27FC236}">
                <a16:creationId xmlns:a16="http://schemas.microsoft.com/office/drawing/2014/main" id="{A8916173-77AE-97EC-EABE-BF829D936B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a:extLst>
              <a:ext uri="{FF2B5EF4-FFF2-40B4-BE49-F238E27FC236}">
                <a16:creationId xmlns:a16="http://schemas.microsoft.com/office/drawing/2014/main" id="{976B10F5-E22D-E89E-FDC3-FD2B8ACA4F51}"/>
              </a:ext>
            </a:extLst>
          </p:cNvPr>
          <p:cNvGraphicFramePr>
            <a:graphicFrameLocks noChangeAspect="1"/>
          </p:cNvGraphicFramePr>
          <p:nvPr>
            <p:extLst>
              <p:ext uri="{D42A27DB-BD31-4B8C-83A1-F6EECF244321}">
                <p14:modId xmlns:p14="http://schemas.microsoft.com/office/powerpoint/2010/main" val="2993329807"/>
              </p:ext>
            </p:extLst>
          </p:nvPr>
        </p:nvGraphicFramePr>
        <p:xfrm>
          <a:off x="7218256" y="5444357"/>
          <a:ext cx="3039841" cy="1244972"/>
        </p:xfrm>
        <a:graphic>
          <a:graphicData uri="http://schemas.openxmlformats.org/presentationml/2006/ole">
            <mc:AlternateContent xmlns:mc="http://schemas.openxmlformats.org/markup-compatibility/2006">
              <mc:Choice xmlns:v="urn:schemas-microsoft-com:vml" Requires="v">
                <p:oleObj name="CS ChemDraw Drawing" r:id="rId2" imgW="1595947" imgH="701001" progId="ChemDraw.Document.6.0">
                  <p:embed/>
                </p:oleObj>
              </mc:Choice>
              <mc:Fallback>
                <p:oleObj name="CS ChemDraw Drawing" r:id="rId2" imgW="1595947" imgH="701001" progId="ChemDraw.Document.6.0">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r="14095" b="20833"/>
                      <a:stretch>
                        <a:fillRect/>
                      </a:stretch>
                    </p:blipFill>
                    <p:spPr bwMode="auto">
                      <a:xfrm>
                        <a:off x="7218256" y="5444357"/>
                        <a:ext cx="3039841" cy="1244972"/>
                      </a:xfrm>
                      <a:prstGeom prst="rect">
                        <a:avLst/>
                      </a:prstGeom>
                      <a:noFill/>
                    </p:spPr>
                  </p:pic>
                </p:oleObj>
              </mc:Fallback>
            </mc:AlternateContent>
          </a:graphicData>
        </a:graphic>
      </p:graphicFrame>
      <p:graphicFrame>
        <p:nvGraphicFramePr>
          <p:cNvPr id="6" name="Αντικείμενο 5">
            <a:extLst>
              <a:ext uri="{FF2B5EF4-FFF2-40B4-BE49-F238E27FC236}">
                <a16:creationId xmlns:a16="http://schemas.microsoft.com/office/drawing/2014/main" id="{7B425CD7-ABE9-8DF2-E76A-69DBBAE01498}"/>
              </a:ext>
            </a:extLst>
          </p:cNvPr>
          <p:cNvGraphicFramePr>
            <a:graphicFrameLocks noChangeAspect="1"/>
          </p:cNvGraphicFramePr>
          <p:nvPr>
            <p:extLst>
              <p:ext uri="{D42A27DB-BD31-4B8C-83A1-F6EECF244321}">
                <p14:modId xmlns:p14="http://schemas.microsoft.com/office/powerpoint/2010/main" val="3064795685"/>
              </p:ext>
            </p:extLst>
          </p:nvPr>
        </p:nvGraphicFramePr>
        <p:xfrm>
          <a:off x="5829510" y="3572159"/>
          <a:ext cx="2946400" cy="307975"/>
        </p:xfrm>
        <a:graphic>
          <a:graphicData uri="http://schemas.openxmlformats.org/presentationml/2006/ole">
            <mc:AlternateContent xmlns:mc="http://schemas.openxmlformats.org/markup-compatibility/2006">
              <mc:Choice xmlns:v="urn:schemas-microsoft-com:vml" Requires="v">
                <p:oleObj name="CS ChemDraw Drawing" r:id="rId4" imgW="1824547" imgH="169152" progId="ChemDraw.Document.6.0">
                  <p:embed/>
                </p:oleObj>
              </mc:Choice>
              <mc:Fallback>
                <p:oleObj name="CS ChemDraw Drawing" r:id="rId4" imgW="1824547" imgH="169152" progId="ChemDraw.Document.6.0">
                  <p:embed/>
                  <p:pic>
                    <p:nvPicPr>
                      <p:cNvPr id="6" name="Αντικείμενο 5">
                        <a:extLst>
                          <a:ext uri="{FF2B5EF4-FFF2-40B4-BE49-F238E27FC236}">
                            <a16:creationId xmlns:a16="http://schemas.microsoft.com/office/drawing/2014/main" id="{F8EB1BD2-5258-EDE6-2F10-390909006ECA}"/>
                          </a:ext>
                        </a:extLst>
                      </p:cNvPr>
                      <p:cNvPicPr>
                        <a:picLocks noChangeAspect="1" noChangeArrowheads="1"/>
                      </p:cNvPicPr>
                      <p:nvPr/>
                    </p:nvPicPr>
                    <p:blipFill>
                      <a:blip r:embed="rId5"/>
                      <a:srcRect l="-4488" r="17050" b="4420"/>
                      <a:stretch>
                        <a:fillRect/>
                      </a:stretch>
                    </p:blipFill>
                    <p:spPr bwMode="auto">
                      <a:xfrm>
                        <a:off x="5829510" y="3572159"/>
                        <a:ext cx="2946400" cy="307975"/>
                      </a:xfrm>
                      <a:prstGeom prst="rect">
                        <a:avLst/>
                      </a:prstGeom>
                      <a:noFill/>
                    </p:spPr>
                  </p:pic>
                </p:oleObj>
              </mc:Fallback>
            </mc:AlternateContent>
          </a:graphicData>
        </a:graphic>
      </p:graphicFrame>
      <p:graphicFrame>
        <p:nvGraphicFramePr>
          <p:cNvPr id="8" name="Αντικείμενο 7">
            <a:extLst>
              <a:ext uri="{FF2B5EF4-FFF2-40B4-BE49-F238E27FC236}">
                <a16:creationId xmlns:a16="http://schemas.microsoft.com/office/drawing/2014/main" id="{D5415B18-30BB-EB23-DA00-F97C1E408756}"/>
              </a:ext>
            </a:extLst>
          </p:cNvPr>
          <p:cNvGraphicFramePr>
            <a:graphicFrameLocks noChangeAspect="1"/>
          </p:cNvGraphicFramePr>
          <p:nvPr>
            <p:extLst>
              <p:ext uri="{D42A27DB-BD31-4B8C-83A1-F6EECF244321}">
                <p14:modId xmlns:p14="http://schemas.microsoft.com/office/powerpoint/2010/main" val="205752911"/>
              </p:ext>
            </p:extLst>
          </p:nvPr>
        </p:nvGraphicFramePr>
        <p:xfrm>
          <a:off x="9262734" y="3293553"/>
          <a:ext cx="1990725" cy="1173162"/>
        </p:xfrm>
        <a:graphic>
          <a:graphicData uri="http://schemas.openxmlformats.org/presentationml/2006/ole">
            <mc:AlternateContent xmlns:mc="http://schemas.openxmlformats.org/markup-compatibility/2006">
              <mc:Choice xmlns:v="urn:schemas-microsoft-com:vml" Requires="v">
                <p:oleObj name="CS ChemDraw Drawing" r:id="rId6" imgW="1233908" imgH="646914" progId="ChemDraw.Document.6.0">
                  <p:embed/>
                </p:oleObj>
              </mc:Choice>
              <mc:Fallback>
                <p:oleObj name="CS ChemDraw Drawing" r:id="rId6" imgW="1233908" imgH="646914" progId="ChemDraw.Document.6.0">
                  <p:embed/>
                  <p:pic>
                    <p:nvPicPr>
                      <p:cNvPr id="10" name="Αντικείμενο 9">
                        <a:extLst>
                          <a:ext uri="{FF2B5EF4-FFF2-40B4-BE49-F238E27FC236}">
                            <a16:creationId xmlns:a16="http://schemas.microsoft.com/office/drawing/2014/main" id="{940CF522-5C54-FBA1-DED9-B5DB81F7D881}"/>
                          </a:ext>
                        </a:extLst>
                      </p:cNvPr>
                      <p:cNvPicPr>
                        <a:picLocks noChangeAspect="1" noChangeArrowheads="1"/>
                      </p:cNvPicPr>
                      <p:nvPr/>
                    </p:nvPicPr>
                    <p:blipFill>
                      <a:blip r:embed="rId7"/>
                      <a:srcRect l="-4488" r="17050" b="4420"/>
                      <a:stretch>
                        <a:fillRect/>
                      </a:stretch>
                    </p:blipFill>
                    <p:spPr bwMode="auto">
                      <a:xfrm>
                        <a:off x="9262734" y="3293553"/>
                        <a:ext cx="1990725" cy="1173162"/>
                      </a:xfrm>
                      <a:prstGeom prst="rect">
                        <a:avLst/>
                      </a:prstGeom>
                      <a:noFill/>
                    </p:spPr>
                  </p:pic>
                </p:oleObj>
              </mc:Fallback>
            </mc:AlternateContent>
          </a:graphicData>
        </a:graphic>
      </p:graphicFrame>
      <p:graphicFrame>
        <p:nvGraphicFramePr>
          <p:cNvPr id="9" name="Αντικείμενο 8">
            <a:extLst>
              <a:ext uri="{FF2B5EF4-FFF2-40B4-BE49-F238E27FC236}">
                <a16:creationId xmlns:a16="http://schemas.microsoft.com/office/drawing/2014/main" id="{DE9482D6-C7E1-A38B-374F-DB22DF95B66C}"/>
              </a:ext>
            </a:extLst>
          </p:cNvPr>
          <p:cNvGraphicFramePr>
            <a:graphicFrameLocks noChangeAspect="1"/>
          </p:cNvGraphicFramePr>
          <p:nvPr>
            <p:extLst>
              <p:ext uri="{D42A27DB-BD31-4B8C-83A1-F6EECF244321}">
                <p14:modId xmlns:p14="http://schemas.microsoft.com/office/powerpoint/2010/main" val="3872419182"/>
              </p:ext>
            </p:extLst>
          </p:nvPr>
        </p:nvGraphicFramePr>
        <p:xfrm>
          <a:off x="5961063" y="4625975"/>
          <a:ext cx="2946400" cy="307975"/>
        </p:xfrm>
        <a:graphic>
          <a:graphicData uri="http://schemas.openxmlformats.org/presentationml/2006/ole">
            <mc:AlternateContent xmlns:mc="http://schemas.openxmlformats.org/markup-compatibility/2006">
              <mc:Choice xmlns:v="urn:schemas-microsoft-com:vml" Requires="v">
                <p:oleObj name="CS ChemDraw Drawing" r:id="rId8" imgW="1824547" imgH="169152" progId="ChemDraw.Document.6.0">
                  <p:embed/>
                </p:oleObj>
              </mc:Choice>
              <mc:Fallback>
                <p:oleObj name="CS ChemDraw Drawing" r:id="rId8" imgW="1824547" imgH="169152" progId="ChemDraw.Document.6.0">
                  <p:embed/>
                  <p:pic>
                    <p:nvPicPr>
                      <p:cNvPr id="6" name="Αντικείμενο 5">
                        <a:extLst>
                          <a:ext uri="{FF2B5EF4-FFF2-40B4-BE49-F238E27FC236}">
                            <a16:creationId xmlns:a16="http://schemas.microsoft.com/office/drawing/2014/main" id="{7B425CD7-ABE9-8DF2-E76A-69DBBAE01498}"/>
                          </a:ext>
                        </a:extLst>
                      </p:cNvPr>
                      <p:cNvPicPr>
                        <a:picLocks noChangeAspect="1" noChangeArrowheads="1"/>
                      </p:cNvPicPr>
                      <p:nvPr/>
                    </p:nvPicPr>
                    <p:blipFill>
                      <a:blip r:embed="rId9"/>
                      <a:srcRect l="-4488" r="17050" b="4420"/>
                      <a:stretch>
                        <a:fillRect/>
                      </a:stretch>
                    </p:blipFill>
                    <p:spPr bwMode="auto">
                      <a:xfrm>
                        <a:off x="5961063" y="4625975"/>
                        <a:ext cx="2946400" cy="307975"/>
                      </a:xfrm>
                      <a:prstGeom prst="rect">
                        <a:avLst/>
                      </a:prstGeom>
                      <a:noFill/>
                    </p:spPr>
                  </p:pic>
                </p:oleObj>
              </mc:Fallback>
            </mc:AlternateContent>
          </a:graphicData>
        </a:graphic>
      </p:graphicFrame>
      <p:graphicFrame>
        <p:nvGraphicFramePr>
          <p:cNvPr id="10" name="Αντικείμενο 9">
            <a:extLst>
              <a:ext uri="{FF2B5EF4-FFF2-40B4-BE49-F238E27FC236}">
                <a16:creationId xmlns:a16="http://schemas.microsoft.com/office/drawing/2014/main" id="{2EF7B85E-2188-2D9A-1C48-A4C3AB36BDF9}"/>
              </a:ext>
            </a:extLst>
          </p:cNvPr>
          <p:cNvGraphicFramePr>
            <a:graphicFrameLocks noChangeAspect="1"/>
          </p:cNvGraphicFramePr>
          <p:nvPr>
            <p:extLst>
              <p:ext uri="{D42A27DB-BD31-4B8C-83A1-F6EECF244321}">
                <p14:modId xmlns:p14="http://schemas.microsoft.com/office/powerpoint/2010/main" val="1048451641"/>
              </p:ext>
            </p:extLst>
          </p:nvPr>
        </p:nvGraphicFramePr>
        <p:xfrm>
          <a:off x="9147963" y="4306591"/>
          <a:ext cx="1990725" cy="1171575"/>
        </p:xfrm>
        <a:graphic>
          <a:graphicData uri="http://schemas.openxmlformats.org/presentationml/2006/ole">
            <mc:AlternateContent xmlns:mc="http://schemas.openxmlformats.org/markup-compatibility/2006">
              <mc:Choice xmlns:v="urn:schemas-microsoft-com:vml" Requires="v">
                <p:oleObj name="CS ChemDraw Drawing" r:id="rId10" imgW="1233908" imgH="645324" progId="ChemDraw.Document.6.0">
                  <p:embed/>
                </p:oleObj>
              </mc:Choice>
              <mc:Fallback>
                <p:oleObj name="CS ChemDraw Drawing" r:id="rId10" imgW="1233908" imgH="645324" progId="ChemDraw.Document.6.0">
                  <p:embed/>
                  <p:pic>
                    <p:nvPicPr>
                      <p:cNvPr id="8" name="Αντικείμενο 7">
                        <a:extLst>
                          <a:ext uri="{FF2B5EF4-FFF2-40B4-BE49-F238E27FC236}">
                            <a16:creationId xmlns:a16="http://schemas.microsoft.com/office/drawing/2014/main" id="{D5415B18-30BB-EB23-DA00-F97C1E408756}"/>
                          </a:ext>
                        </a:extLst>
                      </p:cNvPr>
                      <p:cNvPicPr>
                        <a:picLocks noChangeAspect="1" noChangeArrowheads="1"/>
                      </p:cNvPicPr>
                      <p:nvPr/>
                    </p:nvPicPr>
                    <p:blipFill>
                      <a:blip r:embed="rId11"/>
                      <a:srcRect l="-4488" r="17050" b="4420"/>
                      <a:stretch>
                        <a:fillRect/>
                      </a:stretch>
                    </p:blipFill>
                    <p:spPr bwMode="auto">
                      <a:xfrm>
                        <a:off x="9147963" y="4306591"/>
                        <a:ext cx="1990725" cy="1171575"/>
                      </a:xfrm>
                      <a:prstGeom prst="rect">
                        <a:avLst/>
                      </a:prstGeom>
                      <a:noFill/>
                    </p:spPr>
                  </p:pic>
                </p:oleObj>
              </mc:Fallback>
            </mc:AlternateContent>
          </a:graphicData>
        </a:graphic>
      </p:graphicFrame>
    </p:spTree>
    <p:extLst>
      <p:ext uri="{BB962C8B-B14F-4D97-AF65-F5344CB8AC3E}">
        <p14:creationId xmlns:p14="http://schemas.microsoft.com/office/powerpoint/2010/main" val="76637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1000"/>
                                        <p:tgtEl>
                                          <p:spTgt spid="3">
                                            <p:txEl>
                                              <p:pRg st="11" end="11"/>
                                            </p:txEl>
                                          </p:spTgt>
                                        </p:tgtEl>
                                      </p:cBhvr>
                                    </p:animEffect>
                                    <p:anim calcmode="lin" valueType="num">
                                      <p:cBhvr>
                                        <p:cTn id="7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fade">
                                      <p:cBhvr>
                                        <p:cTn id="80" dur="1000"/>
                                        <p:tgtEl>
                                          <p:spTgt spid="5"/>
                                        </p:tgtEl>
                                      </p:cBhvr>
                                    </p:animEffect>
                                    <p:anim calcmode="lin" valueType="num">
                                      <p:cBhvr>
                                        <p:cTn id="81" dur="1000" fill="hold"/>
                                        <p:tgtEl>
                                          <p:spTgt spid="5"/>
                                        </p:tgtEl>
                                        <p:attrNameLst>
                                          <p:attrName>ppt_x</p:attrName>
                                        </p:attrNameLst>
                                      </p:cBhvr>
                                      <p:tavLst>
                                        <p:tav tm="0">
                                          <p:val>
                                            <p:strVal val="#ppt_x"/>
                                          </p:val>
                                        </p:tav>
                                        <p:tav tm="100000">
                                          <p:val>
                                            <p:strVal val="#ppt_x"/>
                                          </p:val>
                                        </p:tav>
                                      </p:tavLst>
                                    </p:anim>
                                    <p:anim calcmode="lin" valueType="num">
                                      <p:cBhvr>
                                        <p:cTn id="8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3">
                                            <p:txEl>
                                              <p:pRg st="12" end="12"/>
                                            </p:txEl>
                                          </p:spTgt>
                                        </p:tgtEl>
                                        <p:attrNameLst>
                                          <p:attrName>style.visibility</p:attrName>
                                        </p:attrNameLst>
                                      </p:cBhvr>
                                      <p:to>
                                        <p:strVal val="visible"/>
                                      </p:to>
                                    </p:set>
                                    <p:animEffect transition="in" filter="fade">
                                      <p:cBhvr>
                                        <p:cTn id="87" dur="1000"/>
                                        <p:tgtEl>
                                          <p:spTgt spid="3">
                                            <p:txEl>
                                              <p:pRg st="12" end="12"/>
                                            </p:txEl>
                                          </p:spTgt>
                                        </p:tgtEl>
                                      </p:cBhvr>
                                    </p:animEffect>
                                    <p:anim calcmode="lin" valueType="num">
                                      <p:cBhvr>
                                        <p:cTn id="8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1028</Words>
  <Application>Microsoft Office PowerPoint</Application>
  <PresentationFormat>Ευρεία οθόνη</PresentationFormat>
  <Paragraphs>173</Paragraphs>
  <Slides>10</Slides>
  <Notes>0</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10</vt:i4>
      </vt:variant>
    </vt:vector>
  </HeadingPairs>
  <TitlesOfParts>
    <vt:vector size="16" baseType="lpstr">
      <vt:lpstr>Arial</vt:lpstr>
      <vt:lpstr>Calibri</vt:lpstr>
      <vt:lpstr>Calibri Light</vt:lpstr>
      <vt:lpstr>Verdana</vt:lpstr>
      <vt:lpstr>1_Θέμα του Office</vt:lpstr>
      <vt:lpstr>CS ChemDraw Drawing</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Xenophontas A</dc:creator>
  <cp:lastModifiedBy>Xenophontas A</cp:lastModifiedBy>
  <cp:revision>11</cp:revision>
  <dcterms:created xsi:type="dcterms:W3CDTF">2022-10-07T12:49:17Z</dcterms:created>
  <dcterms:modified xsi:type="dcterms:W3CDTF">2024-09-22T19:14:56Z</dcterms:modified>
</cp:coreProperties>
</file>