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6" r:id="rId2"/>
    <p:sldId id="407" r:id="rId3"/>
    <p:sldId id="408" r:id="rId4"/>
    <p:sldId id="409" r:id="rId5"/>
    <p:sldId id="410" r:id="rId6"/>
    <p:sldId id="412" r:id="rId7"/>
    <p:sldId id="415" r:id="rId8"/>
    <p:sldId id="414" r:id="rId9"/>
    <p:sldId id="416" r:id="rId10"/>
    <p:sldId id="411" r:id="rId11"/>
    <p:sldId id="413" r:id="rId1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6" y="7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B745375-8ECA-48F3-B32A-35B944045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6B759ED3-FA7F-4DAC-AFC7-41E1AFD55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3CD4D34F-5765-4EA9-9257-74258DD3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27D30-81CA-40C2-BD94-C30B123B4E47}" type="datetime1">
              <a:rPr lang="el-GR" smtClean="0"/>
              <a:t>7/10/2022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E652A08-7E12-424C-B46E-934EC3C5B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2E07E45-215A-4F4E-8060-468C32DC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050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8CAB6A8-8F53-4D10-85CA-A09D300B6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93BA5D2-FDF3-40BF-808B-5FCF73741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D14440B-5386-4C3A-ACA8-104C9B50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3F847-6D6F-4328-B6A7-5A0F3D5B3361}" type="datetime1">
              <a:rPr lang="el-GR" smtClean="0"/>
              <a:t>7/10/2022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D01A3EE-FD32-4A05-9A55-6D9D2F0DD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C10E7DF4-7EE0-4797-B6A4-DBB0D87F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649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D6DE7936-9E84-4FB9-8B35-869B4F9565D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DF2AFBDA-6A31-4274-A5B2-5D0764252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C05CBCD-B9C9-4F53-AB7A-DF452879B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679F8A-E579-47F3-8961-831D8181C402}" type="datetime1">
              <a:rPr lang="el-GR" smtClean="0"/>
              <a:t>7/10/2022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165E2BA-B676-4E7B-9FF1-16CE86D6F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1ECCD43-C895-403F-80F7-9BFCCDD6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5793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A905111-552B-4399-B7B5-A30186DC4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1C2950D-C15F-4783-AE34-F01CF69AB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B55142C-BCA3-4AE2-8740-9FD1F34DB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06F0E-BB4D-400A-A3F9-CF91781AFF0E}" type="datetime1">
              <a:rPr lang="el-GR" smtClean="0"/>
              <a:t>7/10/2022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0080F97-F4C9-4CB5-907A-EE3A811F2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1DC0F82-8A6D-407C-A8D2-98B1F9605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3535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6F9C31F-4596-4384-8F90-700EA7B40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CB8ACD6-4C8C-4B8B-BC8A-3A249EF4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471F4E9-61EE-4419-8618-D07CC19A1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B5174-5794-4A87-AF13-F1FFDFF0F9E2}" type="datetime1">
              <a:rPr lang="el-GR" smtClean="0"/>
              <a:t>7/10/2022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BD9B3A8-DBB9-452B-A7F7-8952DB2B2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AC4DD68-B461-4D5B-85B3-A840B2A8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6885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97CDB82-4BBA-42A8-AD90-099A0460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2A2E554-9CBB-47DD-8F4B-42B37CFEB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99FB536A-3704-4C66-A26E-8815FFD49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A8A7FD69-24E4-431D-B19F-7D3FC3BF8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4595E-03CA-4420-8360-EA6753E8414F}" type="datetime1">
              <a:rPr lang="el-GR" smtClean="0"/>
              <a:t>7/10/2022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05C30C9-3839-46EB-BE27-4C2AD366C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B54BF2CA-1F35-449D-BEC0-D5F8F950E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004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5BB76E9-9C5A-4E04-BE12-536B2F17D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39D2408-EEEB-493E-9D3D-55179B965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BD490E-94DE-46DE-AF4B-032972C8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CAE220B-51A0-4407-97A3-94B9B176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2C1BB804-6DC8-4845-B62F-0BF1F0B08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0A07DD1F-5742-4AD8-92BE-8FB5834DB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78E3-E77C-40F9-8D4A-F920DF01DA89}" type="datetime1">
              <a:rPr lang="el-GR" smtClean="0"/>
              <a:t>7/10/2022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6C3A1C28-30E2-4029-AB5D-77D11D4F9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B6F60A8-6109-431D-AB0F-B60050910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5763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3EBD3E-6431-4C17-ABC2-11D5A9DCC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4F0A881-4A96-48B2-B8FB-4C0996B7E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70DD7-1FA0-4642-9901-D2BA34C5EFB5}" type="datetime1">
              <a:rPr lang="el-GR" smtClean="0"/>
              <a:t>7/10/2022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341656A3-923D-49D8-BB18-A77155BE9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DBFB0D51-BCEC-4EA9-B016-A233515E0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99276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373C8209-243C-4D16-8743-E7030B323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614F9-0BC9-4493-BA0B-C1C16891B78A}" type="datetime1">
              <a:rPr lang="el-GR" smtClean="0"/>
              <a:t>7/10/2022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22A551DF-9A54-4345-B8FB-537609372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777CBCB4-3E3D-4C86-B77C-07B554F0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6646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E2B7173-DCE0-4055-9B7E-0613FCBE5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226179C-E07D-4AC6-8E85-18AC32D3DC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AE3C4B9-E343-43AE-B23F-89F05AE11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4989487-8C94-4037-B144-BE2113EE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E3E88-F641-472C-B1EA-2527FCC8852D}" type="datetime1">
              <a:rPr lang="el-GR" smtClean="0"/>
              <a:t>7/10/2022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49485D3-3562-4A49-BA59-450F09E68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98840034-570A-4242-8CDB-72A5427A1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55745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3B8085-E4B5-4296-9BEA-795CA4E1B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CFA9D6F-631D-4A1E-88AC-9A4831CD53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8BC96B96-1641-41C1-9A77-503D89B3F4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B85292F-E9A0-4B91-A382-9F1245A57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A5FAC-F7BD-46E0-9268-090976C76874}" type="datetime1">
              <a:rPr lang="el-GR" smtClean="0"/>
              <a:t>7/10/2022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E0C6976-0FF1-4E26-8CC9-440E1A363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FF80707-2478-4754-9C5D-2AFA0509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656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313A3C85-9D4E-4B37-96FB-71DD9D511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8231ACB-833F-4498-A285-F125549D5A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0622440-47B4-4CFE-AA76-A7E331FCE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70552-894F-46CB-BEB4-249C5E2DA472}" type="datetime1">
              <a:rPr lang="el-GR" smtClean="0"/>
              <a:t>7/10/2022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94AEB8BF-BD06-4E78-B474-5A079B0EFF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/>
              <a:t>Ξενοφώντας Ασβός, </a:t>
            </a:r>
            <a:r>
              <a:rPr lang="en-US"/>
              <a:t>PhD, </a:t>
            </a:r>
            <a:r>
              <a:rPr lang="el-GR"/>
              <a:t>χημικός</a:t>
            </a:r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37FD89-2262-4C46-BD09-60BFB09B9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14AA5-5A5F-4150-B4C9-756F2A09AAC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505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l-GR" sz="2000" b="1" dirty="0"/>
                  <a:t>Α Λυκείου (κεφάλαια 4.1 – 4.3)</a:t>
                </a:r>
              </a:p>
              <a:p>
                <a:pPr marL="0" indent="0">
                  <a:buNone/>
                </a:pPr>
                <a:r>
                  <a:rPr lang="el-GR" sz="2000" dirty="0"/>
                  <a:t>Οι παρακάτω εξισώσεις (1 ως 5) μας βοηθούν να υπολογίσουμε την ποσότητα ΜΙΑΣ χημικής ένωσης σε καθαρή μορφή σε ένα δοχείο.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n</a:t>
                </a:r>
                <a:r>
                  <a:rPr lang="el-GR" sz="20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/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</a:rPr>
                          <m:t>𝒎</m:t>
                        </m:r>
                      </m:num>
                      <m:den>
                        <m:r>
                          <a:rPr lang="en-US" sz="2000" b="1" i="1"/>
                          <m:t>𝑴𝒓</m:t>
                        </m:r>
                      </m:den>
                    </m:f>
                  </m:oMath>
                </a14:m>
                <a:r>
                  <a:rPr lang="el-GR" sz="2000" b="1" dirty="0"/>
                  <a:t>		εξίσωση 1. </a:t>
                </a:r>
                <a:r>
                  <a:rPr lang="el-GR" sz="2000" dirty="0"/>
                  <a:t>Μπορεί να εφαρμοστεί για όλες τις ενώσεις.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n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l-GR" sz="2000" b="1" i="1"/>
                      <m:t>=</m:t>
                    </m:r>
                    <m:f>
                      <m:fPr>
                        <m:ctrlPr>
                          <a:rPr lang="el-GR" sz="2000" b="1" i="1"/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chemeClr val="accent6"/>
                            </a:solidFill>
                          </a:rPr>
                          <m:t>𝑽</m:t>
                        </m:r>
                      </m:num>
                      <m:den>
                        <m:r>
                          <a:rPr lang="en-US" sz="2000" b="1" i="1"/>
                          <m:t>𝑽𝒎</m:t>
                        </m:r>
                      </m:den>
                    </m:f>
                  </m:oMath>
                </a14:m>
                <a:r>
                  <a:rPr lang="el-GR" sz="2000" b="1" dirty="0"/>
                  <a:t>		εξίσωση 2. </a:t>
                </a:r>
                <a:r>
                  <a:rPr lang="el-GR" sz="2000" dirty="0"/>
                  <a:t>Μπορεί να εφαρμοστεί μόνο σε αέρια σε </a:t>
                </a:r>
                <a:r>
                  <a:rPr lang="en-US" sz="2000" dirty="0"/>
                  <a:t>S</a:t>
                </a:r>
                <a:r>
                  <a:rPr lang="el-GR" sz="2000" dirty="0"/>
                  <a:t>.</a:t>
                </a:r>
                <a:r>
                  <a:rPr lang="en-US" sz="2000" dirty="0"/>
                  <a:t>T</a:t>
                </a:r>
                <a:r>
                  <a:rPr lang="el-GR" sz="2000" dirty="0"/>
                  <a:t>.</a:t>
                </a:r>
                <a:r>
                  <a:rPr lang="en-US" sz="2000" dirty="0"/>
                  <a:t>P</a:t>
                </a:r>
                <a:r>
                  <a:rPr lang="el-GR" sz="2000" dirty="0"/>
                  <a:t>. συνθήκες.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n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l-GR" sz="2000" b="1" i="1"/>
                      <m:t>=</m:t>
                    </m:r>
                  </m:oMath>
                </a14:m>
                <a:r>
                  <a:rPr lang="el-GR" sz="20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b="1" i="1"/>
                        </m:ctrlPr>
                      </m:fPr>
                      <m:num>
                        <m:r>
                          <a:rPr lang="en-US" sz="2000" b="1" i="1" smtClean="0">
                            <a:solidFill>
                              <a:srgbClr val="7030A0"/>
                            </a:solidFill>
                          </a:rPr>
                          <m:t>𝑵</m:t>
                        </m:r>
                      </m:num>
                      <m:den>
                        <m:sSub>
                          <m:sSubPr>
                            <m:ctrlPr>
                              <a:rPr lang="el-GR" sz="2000" b="1" i="1"/>
                            </m:ctrlPr>
                          </m:sSubPr>
                          <m:e>
                            <m:r>
                              <a:rPr lang="en-US" sz="2000" b="1" i="1"/>
                              <m:t>𝑵</m:t>
                            </m:r>
                          </m:e>
                          <m:sub>
                            <m:r>
                              <a:rPr lang="en-US" sz="2000" b="1" i="1"/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2000" b="1" dirty="0"/>
                  <a:t>		εξίσωση 3. </a:t>
                </a:r>
                <a:r>
                  <a:rPr lang="el-GR" sz="2000" dirty="0"/>
                  <a:t>Μπορεί να εφαρμοστεί για όλες τις ενώσεις.</a:t>
                </a:r>
              </a:p>
              <a:p>
                <a:pPr marL="0" indent="0">
                  <a:buNone/>
                </a:pPr>
                <a:endParaRPr lang="el-GR" sz="2000" b="1" dirty="0"/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accent1"/>
                    </a:solidFill>
                  </a:rPr>
                  <a:t>n</a:t>
                </a:r>
                <a:r>
                  <a:rPr lang="el-GR" sz="2000" dirty="0">
                    <a:solidFill>
                      <a:schemeClr val="accent1"/>
                    </a:solidFill>
                  </a:rPr>
                  <a:t>: αριθμός </a:t>
                </a:r>
                <a:r>
                  <a:rPr lang="en-US" sz="2000" dirty="0">
                    <a:solidFill>
                      <a:schemeClr val="accent1"/>
                    </a:solidFill>
                  </a:rPr>
                  <a:t>mol</a:t>
                </a:r>
                <a:endParaRPr lang="el-GR" sz="20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C00000"/>
                    </a:solidFill>
                  </a:rPr>
                  <a:t>m</a:t>
                </a:r>
                <a:r>
                  <a:rPr lang="el-GR" sz="2000" dirty="0">
                    <a:solidFill>
                      <a:srgbClr val="C00000"/>
                    </a:solidFill>
                  </a:rPr>
                  <a:t>: μάζα (σε </a:t>
                </a:r>
                <a:r>
                  <a:rPr lang="en-US" sz="2000" dirty="0">
                    <a:solidFill>
                      <a:srgbClr val="C00000"/>
                    </a:solidFill>
                  </a:rPr>
                  <a:t>g</a:t>
                </a:r>
                <a:r>
                  <a:rPr lang="el-GR" sz="2000" dirty="0">
                    <a:solidFill>
                      <a:srgbClr val="C00000"/>
                    </a:solidFill>
                  </a:rPr>
                  <a:t>), </a:t>
                </a:r>
                <a:r>
                  <a:rPr lang="en-US" sz="2000" b="1" dirty="0" err="1"/>
                  <a:t>Mr</a:t>
                </a:r>
                <a:r>
                  <a:rPr lang="el-GR" sz="2000" dirty="0"/>
                  <a:t>: σχετική μοριακή μάζα (μονάδες </a:t>
                </a:r>
                <a:r>
                  <a:rPr lang="en-US" sz="2000" dirty="0"/>
                  <a:t>g</a:t>
                </a:r>
                <a:r>
                  <a:rPr lang="el-GR" sz="2000" dirty="0"/>
                  <a:t>/</a:t>
                </a:r>
                <a:r>
                  <a:rPr lang="en-US" sz="2000" dirty="0"/>
                  <a:t>mol</a:t>
                </a:r>
                <a:r>
                  <a:rPr lang="el-GR" sz="2000" dirty="0"/>
                  <a:t>)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chemeClr val="accent6"/>
                    </a:solidFill>
                  </a:rPr>
                  <a:t>V</a:t>
                </a:r>
                <a:r>
                  <a:rPr lang="el-GR" sz="2000" dirty="0">
                    <a:solidFill>
                      <a:schemeClr val="accent6"/>
                    </a:solidFill>
                  </a:rPr>
                  <a:t>: όγκος σε 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STP</a:t>
                </a:r>
                <a:r>
                  <a:rPr lang="el-GR" sz="2000" dirty="0">
                    <a:solidFill>
                      <a:schemeClr val="accent6"/>
                    </a:solidFill>
                  </a:rPr>
                  <a:t> συνθήκες (σε 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L</a:t>
                </a:r>
                <a:r>
                  <a:rPr lang="el-GR" sz="2000" dirty="0">
                    <a:solidFill>
                      <a:schemeClr val="accent6"/>
                    </a:solidFill>
                  </a:rPr>
                  <a:t>), </a:t>
                </a:r>
                <a:r>
                  <a:rPr lang="en-US" sz="2000" b="1" dirty="0" err="1"/>
                  <a:t>Vm</a:t>
                </a:r>
                <a:r>
                  <a:rPr lang="el-GR" sz="2000" dirty="0"/>
                  <a:t>: γραμμομοριακός όγκος (22,4 </a:t>
                </a:r>
                <a:r>
                  <a:rPr lang="en-US" sz="2000" dirty="0"/>
                  <a:t>L</a:t>
                </a:r>
                <a:r>
                  <a:rPr lang="el-GR" sz="2000" dirty="0"/>
                  <a:t>/</a:t>
                </a:r>
                <a:r>
                  <a:rPr lang="en-US" sz="2000" dirty="0"/>
                  <a:t>mol</a:t>
                </a:r>
                <a:r>
                  <a:rPr lang="el-GR" sz="2000" dirty="0"/>
                  <a:t>)</a:t>
                </a:r>
              </a:p>
              <a:p>
                <a:pPr marL="0" indent="0">
                  <a:buNone/>
                </a:pPr>
                <a:r>
                  <a:rPr lang="en-US" sz="2000" b="1" dirty="0">
                    <a:solidFill>
                      <a:srgbClr val="7030A0"/>
                    </a:solidFill>
                  </a:rPr>
                  <a:t>N</a:t>
                </a:r>
                <a:r>
                  <a:rPr lang="el-GR" sz="2000" dirty="0">
                    <a:solidFill>
                      <a:srgbClr val="7030A0"/>
                    </a:solidFill>
                  </a:rPr>
                  <a:t>: αριθμός σωματιδίων</a:t>
                </a:r>
                <a:r>
                  <a:rPr lang="el-GR" sz="2000" dirty="0"/>
                  <a:t>, </a:t>
                </a:r>
                <a:r>
                  <a:rPr lang="el-GR" sz="2000" b="1" dirty="0"/>
                  <a:t>Ν</a:t>
                </a:r>
                <a:r>
                  <a:rPr lang="el-GR" sz="2000" b="1" baseline="-25000" dirty="0"/>
                  <a:t>Α</a:t>
                </a:r>
                <a:r>
                  <a:rPr lang="el-GR" sz="2000" dirty="0"/>
                  <a:t>: αριθμός </a:t>
                </a:r>
                <a:r>
                  <a:rPr lang="en-US" sz="2000" dirty="0"/>
                  <a:t>Avogadro</a:t>
                </a:r>
                <a:r>
                  <a:rPr lang="el-GR" sz="2000" dirty="0"/>
                  <a:t> (6,02 · 10</a:t>
                </a:r>
                <a:r>
                  <a:rPr lang="el-GR" sz="2000" baseline="30000" dirty="0"/>
                  <a:t>23</a:t>
                </a:r>
                <a:r>
                  <a:rPr lang="el-GR" sz="2000" dirty="0"/>
                  <a:t>)</a:t>
                </a:r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  <a:blipFill>
                <a:blip r:embed="rId2"/>
                <a:stretch>
                  <a:fillRect l="-570" t="-947" r="-77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622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2000" b="1" dirty="0"/>
                  <a:t>Α Λυκείου (κεφάλαια 4.1 – 4.3)</a:t>
                </a:r>
              </a:p>
              <a:p>
                <a:pPr marL="0" indent="0" algn="ctr">
                  <a:buNone/>
                </a:pPr>
                <a:r>
                  <a:rPr lang="el-GR" sz="2000" b="1" u="sng" dirty="0"/>
                  <a:t>Ασκήσεις</a:t>
                </a:r>
                <a:r>
                  <a:rPr lang="el-GR" sz="2000" dirty="0"/>
                  <a:t>:</a:t>
                </a:r>
              </a:p>
              <a:p>
                <a:pPr marL="0" indent="0">
                  <a:buNone/>
                </a:pPr>
                <a:r>
                  <a:rPr lang="el-GR" sz="2000" dirty="0"/>
                  <a:t>Δίνονται τα </a:t>
                </a:r>
                <a:r>
                  <a:rPr lang="en-US" sz="2000" dirty="0" err="1"/>
                  <a:t>Ar</a:t>
                </a:r>
                <a:r>
                  <a:rPr lang="el-GR" sz="2000" dirty="0"/>
                  <a:t>: </a:t>
                </a:r>
                <a:r>
                  <a:rPr lang="en-US" sz="2000" dirty="0"/>
                  <a:t>H</a:t>
                </a:r>
                <a:r>
                  <a:rPr lang="el-GR" sz="2000" dirty="0"/>
                  <a:t>: 1, </a:t>
                </a:r>
                <a:r>
                  <a:rPr lang="en-US" sz="2000" dirty="0"/>
                  <a:t>O</a:t>
                </a:r>
                <a:r>
                  <a:rPr lang="el-GR" sz="2000" dirty="0"/>
                  <a:t>: 16, </a:t>
                </a:r>
                <a:r>
                  <a:rPr lang="en-US" sz="2000" dirty="0"/>
                  <a:t>F</a:t>
                </a:r>
                <a:r>
                  <a:rPr lang="el-GR" sz="2000" dirty="0"/>
                  <a:t>: 19, </a:t>
                </a:r>
                <a:r>
                  <a:rPr lang="en-US" sz="2000" dirty="0"/>
                  <a:t>Na</a:t>
                </a:r>
                <a:r>
                  <a:rPr lang="el-GR" sz="2000" dirty="0"/>
                  <a:t>: 23, </a:t>
                </a:r>
                <a:r>
                  <a:rPr lang="en-US" sz="2000" dirty="0"/>
                  <a:t>Ca</a:t>
                </a:r>
                <a:r>
                  <a:rPr lang="el-GR" sz="2000" dirty="0"/>
                  <a:t>: 40, </a:t>
                </a:r>
                <a:r>
                  <a:rPr lang="en-US" sz="2000" dirty="0"/>
                  <a:t>Br</a:t>
                </a:r>
                <a:r>
                  <a:rPr lang="el-GR" sz="2000" dirty="0"/>
                  <a:t>: 80, </a:t>
                </a:r>
                <a:r>
                  <a:rPr lang="en-US" sz="2000" dirty="0"/>
                  <a:t>R</a:t>
                </a:r>
                <a:r>
                  <a:rPr lang="el-GR" sz="2000" dirty="0"/>
                  <a:t> = 0,082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/>
                        </m:ctrlPr>
                      </m:fPr>
                      <m:num>
                        <m:r>
                          <a:rPr lang="en-US" sz="2000" i="1"/>
                          <m:t>𝑎𝑡𝑚</m:t>
                        </m:r>
                        <m:r>
                          <a:rPr lang="en-US" sz="2000" i="1"/>
                          <m:t> </m:t>
                        </m:r>
                        <m:r>
                          <a:rPr lang="el-GR" sz="2000" i="1"/>
                          <m:t>·</m:t>
                        </m:r>
                        <m:r>
                          <a:rPr lang="en-US" sz="2000" i="1"/>
                          <m:t> </m:t>
                        </m:r>
                        <m:r>
                          <a:rPr lang="en-US" sz="2000" i="1"/>
                          <m:t>𝐿</m:t>
                        </m:r>
                      </m:num>
                      <m:den>
                        <m:r>
                          <a:rPr lang="en-US" sz="2000" i="1"/>
                          <m:t>𝑚𝑜𝑙</m:t>
                        </m:r>
                        <m:r>
                          <a:rPr lang="en-US" sz="2000" i="1"/>
                          <m:t> </m:t>
                        </m:r>
                        <m:r>
                          <a:rPr lang="el-GR" sz="2000" i="1"/>
                          <m:t>·</m:t>
                        </m:r>
                        <m:r>
                          <a:rPr lang="en-US" sz="2000" i="1"/>
                          <m:t> </m:t>
                        </m:r>
                        <m:r>
                          <a:rPr lang="en-US" sz="2000" i="1"/>
                          <m:t>𝐾</m:t>
                        </m:r>
                      </m:den>
                    </m:f>
                  </m:oMath>
                </a14:m>
                <a:endParaRPr lang="el-GR" sz="2000" dirty="0"/>
              </a:p>
              <a:p>
                <a:pPr marL="0" lvl="0" indent="0">
                  <a:buNone/>
                </a:pPr>
                <a:r>
                  <a:rPr lang="el-GR" sz="2000" dirty="0"/>
                  <a:t>7. Ένα μείγμα αερίων </a:t>
                </a:r>
                <a:r>
                  <a:rPr lang="en-US" sz="2000" dirty="0"/>
                  <a:t>CO</a:t>
                </a:r>
                <a:r>
                  <a:rPr lang="el-GR" sz="2000" baseline="-25000" dirty="0"/>
                  <a:t>2</a:t>
                </a:r>
                <a:r>
                  <a:rPr lang="el-GR" sz="2000" dirty="0"/>
                  <a:t> και </a:t>
                </a:r>
                <a:r>
                  <a:rPr lang="en-US" sz="2000" dirty="0"/>
                  <a:t>CH</a:t>
                </a:r>
                <a:r>
                  <a:rPr lang="el-GR" sz="2000" baseline="-25000" dirty="0"/>
                  <a:t>4</a:t>
                </a:r>
                <a:r>
                  <a:rPr lang="el-GR" sz="2000" dirty="0"/>
                  <a:t> ζυγίζει 13,6 </a:t>
                </a:r>
                <a:r>
                  <a:rPr lang="en-US" sz="2000" dirty="0"/>
                  <a:t>g </a:t>
                </a:r>
                <a:r>
                  <a:rPr lang="el-GR" sz="2000" dirty="0"/>
                  <a:t>και καταλαμβάνει όγκο 11,2 </a:t>
                </a:r>
                <a:r>
                  <a:rPr lang="en-US" sz="2000" dirty="0"/>
                  <a:t>L</a:t>
                </a:r>
                <a:r>
                  <a:rPr lang="el-GR" sz="2000" dirty="0"/>
                  <a:t> σε </a:t>
                </a:r>
                <a:r>
                  <a:rPr lang="en-US" sz="2000" dirty="0"/>
                  <a:t>STP</a:t>
                </a:r>
                <a:r>
                  <a:rPr lang="el-GR" sz="2000" dirty="0"/>
                  <a:t> συνθήκες. Πόσα </a:t>
                </a:r>
                <a:r>
                  <a:rPr lang="en-US" sz="2000" dirty="0"/>
                  <a:t>mol </a:t>
                </a:r>
                <a:r>
                  <a:rPr lang="el-GR" sz="2000" dirty="0"/>
                  <a:t>από κάθε ένωση περιέχονται στο μείγμα;</a:t>
                </a:r>
              </a:p>
              <a:p>
                <a:pPr marL="0" lvl="0" indent="0">
                  <a:buNone/>
                </a:pPr>
                <a:r>
                  <a:rPr lang="el-GR" sz="2000" dirty="0">
                    <a:solidFill>
                      <a:schemeClr val="accent1"/>
                    </a:solidFill>
                  </a:rPr>
                  <a:t>Εξίσωση 10: </a:t>
                </a:r>
                <a:r>
                  <a:rPr lang="en-US" sz="2000" b="1" dirty="0">
                    <a:solidFill>
                      <a:schemeClr val="accent1"/>
                    </a:solidFill>
                  </a:rPr>
                  <a:t>m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μείγματος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= </a:t>
                </a:r>
                <a:r>
                  <a:rPr lang="en-US" sz="2000" b="1" dirty="0" err="1">
                    <a:solidFill>
                      <a:schemeClr val="accent1"/>
                    </a:solidFill>
                  </a:rPr>
                  <a:t>n</a:t>
                </a:r>
                <a:r>
                  <a:rPr lang="en-US" sz="2000" b="1" baseline="-25000" dirty="0" err="1">
                    <a:solidFill>
                      <a:schemeClr val="accent1"/>
                    </a:solidFill>
                  </a:rPr>
                  <a:t>CO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accent1"/>
                    </a:solidFill>
                  </a:rPr>
                  <a:t>Mr</a:t>
                </a:r>
                <a:r>
                  <a:rPr lang="en-US" sz="2000" b="1" baseline="-25000" dirty="0" err="1">
                    <a:solidFill>
                      <a:schemeClr val="accent1"/>
                    </a:solidFill>
                  </a:rPr>
                  <a:t>CO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+ </a:t>
                </a:r>
                <a:r>
                  <a:rPr lang="en-US" sz="2000" b="1" dirty="0" err="1">
                    <a:solidFill>
                      <a:schemeClr val="accent1"/>
                    </a:solidFill>
                  </a:rPr>
                  <a:t>n</a:t>
                </a:r>
                <a:r>
                  <a:rPr lang="en-US" sz="2000" b="1" baseline="-25000" dirty="0" err="1">
                    <a:solidFill>
                      <a:schemeClr val="accent1"/>
                    </a:solidFill>
                  </a:rPr>
                  <a:t>CH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4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accent1"/>
                    </a:solidFill>
                  </a:rPr>
                  <a:t>Mr</a:t>
                </a:r>
                <a:r>
                  <a:rPr lang="en-US" sz="2000" b="1" baseline="-25000" dirty="0" err="1">
                    <a:solidFill>
                      <a:schemeClr val="accent1"/>
                    </a:solidFill>
                  </a:rPr>
                  <a:t>CH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4</a:t>
                </a:r>
                <a:endParaRPr lang="el-GR" sz="20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l-GR" sz="2000" dirty="0">
                    <a:solidFill>
                      <a:srgbClr val="C00000"/>
                    </a:solidFill>
                  </a:rPr>
                  <a:t>Εξίσωση 11: 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V</a:t>
                </a:r>
                <a:r>
                  <a:rPr lang="el-GR" sz="2000" b="1" baseline="-25000" dirty="0" err="1">
                    <a:solidFill>
                      <a:srgbClr val="C00000"/>
                    </a:solidFill>
                  </a:rPr>
                  <a:t>μέιγματος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 = (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n</a:t>
                </a:r>
                <a:r>
                  <a:rPr lang="en-US" sz="2000" b="1" baseline="-25000" dirty="0" err="1">
                    <a:solidFill>
                      <a:srgbClr val="C00000"/>
                    </a:solidFill>
                  </a:rPr>
                  <a:t>CO</a:t>
                </a:r>
                <a:r>
                  <a:rPr lang="el-GR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 +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n</a:t>
                </a:r>
                <a:r>
                  <a:rPr lang="en-US" sz="2000" b="1" baseline="-25000" dirty="0" err="1">
                    <a:solidFill>
                      <a:srgbClr val="C00000"/>
                    </a:solidFill>
                  </a:rPr>
                  <a:t>C</a:t>
                </a:r>
                <a:r>
                  <a:rPr lang="el-GR" sz="2000" b="1" baseline="-25000" dirty="0">
                    <a:solidFill>
                      <a:srgbClr val="C00000"/>
                    </a:solidFill>
                  </a:rPr>
                  <a:t>Η4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)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Vm</a:t>
                </a:r>
                <a:endParaRPr lang="el-GR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l-GR" sz="2000" dirty="0">
                    <a:solidFill>
                      <a:schemeClr val="accent1"/>
                    </a:solidFill>
                  </a:rPr>
                  <a:t>Εξίσωση 10: 13,6 =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accent1"/>
                    </a:solidFill>
                  </a:rPr>
                  <a:t>n</a:t>
                </a:r>
                <a:r>
                  <a:rPr lang="en-US" sz="2000" b="1" baseline="-25000" dirty="0" err="1">
                    <a:solidFill>
                      <a:schemeClr val="accent1"/>
                    </a:solidFill>
                  </a:rPr>
                  <a:t>CO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l-GR" sz="2000" dirty="0">
                    <a:solidFill>
                      <a:schemeClr val="accent1"/>
                    </a:solidFill>
                  </a:rPr>
                  <a:t>(12 + 16 ·2) +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accent1"/>
                    </a:solidFill>
                  </a:rPr>
                  <a:t>n</a:t>
                </a:r>
                <a:r>
                  <a:rPr lang="en-US" sz="2000" b="1" baseline="-25000" dirty="0" err="1">
                    <a:solidFill>
                      <a:schemeClr val="accent1"/>
                    </a:solidFill>
                  </a:rPr>
                  <a:t>CH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4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l-GR" sz="2000" dirty="0">
                    <a:solidFill>
                      <a:schemeClr val="accent1"/>
                    </a:solidFill>
                  </a:rPr>
                  <a:t>(12 + 4 · 1) 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schemeClr val="accent1"/>
                        </a:solidFill>
                      </a:rPr>
                      <m:t>⇒</m:t>
                    </m:r>
                  </m:oMath>
                </a14:m>
                <a:r>
                  <a:rPr lang="el-GR" sz="2000" dirty="0">
                    <a:solidFill>
                      <a:schemeClr val="accent1"/>
                    </a:solidFill>
                  </a:rPr>
                  <a:t> 13,6 = 44 </a:t>
                </a:r>
                <a:r>
                  <a:rPr lang="en-US" sz="2000" b="1" dirty="0" err="1">
                    <a:solidFill>
                      <a:schemeClr val="accent1"/>
                    </a:solidFill>
                  </a:rPr>
                  <a:t>n</a:t>
                </a:r>
                <a:r>
                  <a:rPr lang="en-US" sz="2000" b="1" baseline="-25000" dirty="0" err="1">
                    <a:solidFill>
                      <a:schemeClr val="accent1"/>
                    </a:solidFill>
                  </a:rPr>
                  <a:t>CO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2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l-GR" sz="2000" dirty="0">
                    <a:solidFill>
                      <a:schemeClr val="accent1"/>
                    </a:solidFill>
                  </a:rPr>
                  <a:t>+ 16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</a:t>
                </a:r>
                <a:r>
                  <a:rPr lang="en-US" sz="2000" b="1" dirty="0" err="1">
                    <a:solidFill>
                      <a:schemeClr val="accent1"/>
                    </a:solidFill>
                  </a:rPr>
                  <a:t>n</a:t>
                </a:r>
                <a:r>
                  <a:rPr lang="en-US" sz="2000" b="1" baseline="-25000" dirty="0" err="1">
                    <a:solidFill>
                      <a:schemeClr val="accent1"/>
                    </a:solidFill>
                  </a:rPr>
                  <a:t>CH</a:t>
                </a:r>
                <a:r>
                  <a:rPr lang="el-GR" sz="2000" b="1" baseline="-25000" dirty="0">
                    <a:solidFill>
                      <a:schemeClr val="accent1"/>
                    </a:solidFill>
                  </a:rPr>
                  <a:t>4</a:t>
                </a:r>
                <a:r>
                  <a:rPr lang="el-GR" sz="2000" b="1" dirty="0">
                    <a:solidFill>
                      <a:schemeClr val="accent1"/>
                    </a:solidFill>
                  </a:rPr>
                  <a:t> </a:t>
                </a:r>
                <a:endParaRPr lang="el-GR" sz="2000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l-GR" sz="2000" dirty="0">
                    <a:solidFill>
                      <a:srgbClr val="C00000"/>
                    </a:solidFill>
                  </a:rPr>
                  <a:t>Εξίσωση 11: 11,2 = (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n</a:t>
                </a:r>
                <a:r>
                  <a:rPr lang="en-US" sz="2000" b="1" baseline="-25000" dirty="0" err="1">
                    <a:solidFill>
                      <a:srgbClr val="C00000"/>
                    </a:solidFill>
                  </a:rPr>
                  <a:t>CO</a:t>
                </a:r>
                <a:r>
                  <a:rPr lang="el-GR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 +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n</a:t>
                </a:r>
                <a:r>
                  <a:rPr lang="en-US" sz="2000" b="1" baseline="-25000" dirty="0" err="1">
                    <a:solidFill>
                      <a:srgbClr val="C00000"/>
                    </a:solidFill>
                  </a:rPr>
                  <a:t>C</a:t>
                </a:r>
                <a:r>
                  <a:rPr lang="el-GR" sz="2000" b="1" baseline="-25000" dirty="0">
                    <a:solidFill>
                      <a:srgbClr val="C00000"/>
                    </a:solidFill>
                  </a:rPr>
                  <a:t>Η4</a:t>
                </a:r>
                <a:r>
                  <a:rPr lang="el-GR" sz="2000" dirty="0">
                    <a:solidFill>
                      <a:srgbClr val="C00000"/>
                    </a:solidFill>
                  </a:rPr>
                  <a:t>) 22,4</a:t>
                </a:r>
                <a14:m>
                  <m:oMath xmlns:m="http://schemas.openxmlformats.org/officeDocument/2006/math">
                    <m:r>
                      <a:rPr lang="el-GR" sz="2000" i="1">
                        <a:solidFill>
                          <a:srgbClr val="C00000"/>
                        </a:solidFill>
                      </a:rPr>
                      <m:t> ⇒</m:t>
                    </m:r>
                  </m:oMath>
                </a14:m>
                <a:r>
                  <a:rPr lang="el-GR" sz="2000" dirty="0">
                    <a:solidFill>
                      <a:srgbClr val="C00000"/>
                    </a:solidFill>
                  </a:rPr>
                  <a:t> 0,5 =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n</a:t>
                </a:r>
                <a:r>
                  <a:rPr lang="en-US" sz="2000" b="1" baseline="-25000" dirty="0" err="1">
                    <a:solidFill>
                      <a:srgbClr val="C00000"/>
                    </a:solidFill>
                  </a:rPr>
                  <a:t>CO</a:t>
                </a:r>
                <a:r>
                  <a:rPr lang="el-GR" sz="20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l-GR" sz="2000" b="1" dirty="0">
                    <a:solidFill>
                      <a:srgbClr val="C00000"/>
                    </a:solidFill>
                  </a:rPr>
                  <a:t> +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n</a:t>
                </a:r>
                <a:r>
                  <a:rPr lang="en-US" sz="2000" b="1" baseline="-25000" dirty="0" err="1">
                    <a:solidFill>
                      <a:srgbClr val="C00000"/>
                    </a:solidFill>
                  </a:rPr>
                  <a:t>C</a:t>
                </a:r>
                <a:r>
                  <a:rPr lang="el-GR" sz="2000" b="1" baseline="-25000" dirty="0">
                    <a:solidFill>
                      <a:srgbClr val="C00000"/>
                    </a:solidFill>
                  </a:rPr>
                  <a:t>Η4</a:t>
                </a:r>
                <a:endParaRPr lang="el-GR" sz="20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l-GR" sz="2000" dirty="0"/>
                  <a:t>Λύνουμε την Εξίσωση 11 ως προς </a:t>
                </a:r>
                <a:r>
                  <a:rPr lang="en-US" sz="2000" dirty="0" err="1"/>
                  <a:t>n</a:t>
                </a:r>
                <a:r>
                  <a:rPr lang="en-US" sz="2000" baseline="-25000" dirty="0" err="1"/>
                  <a:t>CH</a:t>
                </a:r>
                <a:r>
                  <a:rPr lang="el-GR" sz="2000" baseline="-25000" dirty="0"/>
                  <a:t>4</a:t>
                </a:r>
                <a:r>
                  <a:rPr lang="el-GR" sz="2000" dirty="0"/>
                  <a:t>: </a:t>
                </a:r>
                <a:r>
                  <a:rPr lang="en-US" sz="2000" b="1" dirty="0" err="1"/>
                  <a:t>n</a:t>
                </a:r>
                <a:r>
                  <a:rPr lang="en-US" sz="2000" b="1" baseline="-25000" dirty="0" err="1"/>
                  <a:t>CH</a:t>
                </a:r>
                <a:r>
                  <a:rPr lang="el-GR" sz="2000" b="1" baseline="-25000" dirty="0"/>
                  <a:t>4</a:t>
                </a:r>
                <a:r>
                  <a:rPr lang="el-GR" sz="2000" dirty="0"/>
                  <a:t> = 0,5 – </a:t>
                </a:r>
                <a:r>
                  <a:rPr lang="en-US" sz="2000" b="1" dirty="0" err="1"/>
                  <a:t>n</a:t>
                </a:r>
                <a:r>
                  <a:rPr lang="en-US" sz="2000" b="1" baseline="-25000" dirty="0" err="1"/>
                  <a:t>CO</a:t>
                </a:r>
                <a:r>
                  <a:rPr lang="el-GR" sz="2000" b="1" baseline="-25000" dirty="0"/>
                  <a:t>2</a:t>
                </a:r>
                <a:r>
                  <a:rPr lang="el-GR" sz="2000" dirty="0"/>
                  <a:t> και αντικαθιστούμε στην εξίσωση 10:</a:t>
                </a:r>
              </a:p>
              <a:p>
                <a:pPr marL="0" indent="0">
                  <a:buNone/>
                </a:pPr>
                <a:r>
                  <a:rPr lang="en-US" sz="2000" dirty="0"/>
                  <a:t>13,6 = 44 </a:t>
                </a:r>
                <a:r>
                  <a:rPr lang="en-US" sz="2000" b="1" dirty="0"/>
                  <a:t>n</a:t>
                </a:r>
                <a:r>
                  <a:rPr lang="en-US" sz="2000" b="1" baseline="-25000" dirty="0"/>
                  <a:t>CO2</a:t>
                </a:r>
                <a:r>
                  <a:rPr lang="en-US" sz="2000" b="1" dirty="0"/>
                  <a:t> </a:t>
                </a:r>
                <a:r>
                  <a:rPr lang="en-US" sz="2000" dirty="0"/>
                  <a:t>+ 16</a:t>
                </a:r>
                <a:r>
                  <a:rPr lang="en-US" sz="2000" b="1" dirty="0"/>
                  <a:t> </a:t>
                </a:r>
                <a:r>
                  <a:rPr lang="en-US" sz="2000" dirty="0"/>
                  <a:t>(0,5 –</a:t>
                </a:r>
                <a:r>
                  <a:rPr lang="en-US" sz="2000" b="1" dirty="0"/>
                  <a:t> n</a:t>
                </a:r>
                <a:r>
                  <a:rPr lang="en-US" sz="2000" b="1" baseline="-25000" dirty="0"/>
                  <a:t>CO2</a:t>
                </a:r>
                <a:r>
                  <a:rPr lang="en-US" sz="2000" dirty="0"/>
                  <a:t>)</a:t>
                </a:r>
                <a14:m>
                  <m:oMath xmlns:m="http://schemas.openxmlformats.org/officeDocument/2006/math">
                    <m:r>
                      <a:rPr lang="en-US" sz="2000" i="1"/>
                      <m:t> ⇒</m:t>
                    </m:r>
                  </m:oMath>
                </a14:m>
                <a:r>
                  <a:rPr lang="en-US" sz="2000" dirty="0"/>
                  <a:t> </a:t>
                </a:r>
                <a:endParaRPr lang="el-GR" sz="2000" dirty="0"/>
              </a:p>
              <a:p>
                <a:pPr marL="0" indent="0">
                  <a:buNone/>
                </a:pPr>
                <a:r>
                  <a:rPr lang="en-US" sz="2000" dirty="0"/>
                  <a:t>13,6 = 44 </a:t>
                </a:r>
                <a:r>
                  <a:rPr lang="en-US" sz="2000" b="1" dirty="0"/>
                  <a:t>n</a:t>
                </a:r>
                <a:r>
                  <a:rPr lang="en-US" sz="2000" b="1" baseline="-25000" dirty="0"/>
                  <a:t>CO2</a:t>
                </a:r>
                <a:r>
                  <a:rPr lang="en-US" sz="2000" b="1" dirty="0"/>
                  <a:t> </a:t>
                </a:r>
                <a:r>
                  <a:rPr lang="en-US" sz="2000" dirty="0"/>
                  <a:t>+ 8 –</a:t>
                </a:r>
                <a:r>
                  <a:rPr lang="en-US" sz="2000" b="1" dirty="0"/>
                  <a:t> </a:t>
                </a:r>
                <a:r>
                  <a:rPr lang="en-US" sz="2000" dirty="0"/>
                  <a:t>16 </a:t>
                </a:r>
                <a:r>
                  <a:rPr lang="en-US" sz="2000" b="1" dirty="0"/>
                  <a:t>n</a:t>
                </a:r>
                <a:r>
                  <a:rPr lang="en-US" sz="2000" b="1" baseline="-25000" dirty="0"/>
                  <a:t>CO2</a:t>
                </a:r>
                <a:r>
                  <a:rPr lang="el-GR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/>
                      <m:t>⇒</m:t>
                    </m:r>
                  </m:oMath>
                </a14:m>
                <a:r>
                  <a:rPr lang="en-US" sz="2000" dirty="0"/>
                  <a:t> </a:t>
                </a:r>
                <a:endParaRPr lang="el-GR" sz="2000" dirty="0"/>
              </a:p>
              <a:p>
                <a:pPr marL="0" indent="0">
                  <a:buNone/>
                </a:pPr>
                <a:r>
                  <a:rPr lang="en-US" sz="2000" dirty="0"/>
                  <a:t>13,6 - 8 = 44 </a:t>
                </a:r>
                <a:r>
                  <a:rPr lang="en-US" sz="2000" b="1" dirty="0"/>
                  <a:t>n</a:t>
                </a:r>
                <a:r>
                  <a:rPr lang="en-US" sz="2000" b="1" baseline="-25000" dirty="0"/>
                  <a:t>CO2 </a:t>
                </a:r>
                <a:r>
                  <a:rPr lang="en-US" sz="2000" dirty="0"/>
                  <a:t>–</a:t>
                </a:r>
                <a:r>
                  <a:rPr lang="en-US" sz="2000" b="1" dirty="0"/>
                  <a:t> </a:t>
                </a:r>
                <a:r>
                  <a:rPr lang="en-US" sz="2000" dirty="0"/>
                  <a:t>16 </a:t>
                </a:r>
                <a:r>
                  <a:rPr lang="en-US" sz="2000" b="1" dirty="0"/>
                  <a:t>n</a:t>
                </a:r>
                <a:r>
                  <a:rPr lang="en-US" sz="2000" b="1" baseline="-25000" dirty="0"/>
                  <a:t>CO2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n-US" sz="2000" i="1"/>
                      <m:t>⇒</m:t>
                    </m:r>
                  </m:oMath>
                </a14:m>
                <a:r>
                  <a:rPr lang="en-US" sz="2000" dirty="0"/>
                  <a:t> </a:t>
                </a:r>
                <a:endParaRPr lang="el-GR" sz="2000" dirty="0"/>
              </a:p>
              <a:p>
                <a:pPr marL="0" indent="0">
                  <a:buNone/>
                </a:pPr>
                <a:r>
                  <a:rPr lang="en-US" sz="2000" dirty="0"/>
                  <a:t>5,6 = 28 </a:t>
                </a:r>
                <a:r>
                  <a:rPr lang="en-US" sz="2000" b="1" dirty="0"/>
                  <a:t>n</a:t>
                </a:r>
                <a:r>
                  <a:rPr lang="en-US" sz="2000" b="1" baseline="-25000" dirty="0"/>
                  <a:t>CO2</a:t>
                </a:r>
                <a:r>
                  <a:rPr lang="en-US" sz="2000" b="1" dirty="0"/>
                  <a:t> </a:t>
                </a:r>
                <a14:m>
                  <m:oMath xmlns:m="http://schemas.openxmlformats.org/officeDocument/2006/math">
                    <m:r>
                      <a:rPr lang="el-GR" sz="2000" i="1"/>
                      <m:t>⇒</m:t>
                    </m:r>
                  </m:oMath>
                </a14:m>
                <a:r>
                  <a:rPr lang="el-GR" sz="2000" dirty="0"/>
                  <a:t> 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n</a:t>
                </a:r>
                <a:r>
                  <a:rPr lang="en-US" sz="2000" b="1" baseline="-25000" dirty="0"/>
                  <a:t>CO</a:t>
                </a:r>
                <a:r>
                  <a:rPr lang="el-GR" sz="2000" b="1" baseline="-25000" dirty="0"/>
                  <a:t>2</a:t>
                </a:r>
                <a:r>
                  <a:rPr lang="el-GR" sz="2000" b="1" dirty="0"/>
                  <a:t> </a:t>
                </a:r>
                <a:r>
                  <a:rPr lang="el-GR" sz="2000" dirty="0"/>
                  <a:t>= 0,2 </a:t>
                </a:r>
                <a:r>
                  <a:rPr lang="en-US" sz="2000" dirty="0"/>
                  <a:t>mol</a:t>
                </a:r>
                <a:r>
                  <a:rPr lang="el-GR" sz="2000" dirty="0"/>
                  <a:t>. </a:t>
                </a:r>
              </a:p>
              <a:p>
                <a:pPr marL="0" indent="0">
                  <a:buNone/>
                </a:pPr>
                <a:r>
                  <a:rPr lang="el-GR" sz="2000" dirty="0"/>
                  <a:t>Επομένως </a:t>
                </a:r>
                <a:r>
                  <a:rPr lang="en-US" sz="2000" b="1" dirty="0" err="1"/>
                  <a:t>n</a:t>
                </a:r>
                <a:r>
                  <a:rPr lang="en-US" sz="2000" b="1" baseline="-25000" dirty="0" err="1"/>
                  <a:t>CH</a:t>
                </a:r>
                <a:r>
                  <a:rPr lang="el-GR" sz="2000" b="1" baseline="-25000" dirty="0"/>
                  <a:t>4</a:t>
                </a:r>
                <a:r>
                  <a:rPr lang="el-GR" sz="2000" dirty="0"/>
                  <a:t> = 0,5 – </a:t>
                </a:r>
                <a:r>
                  <a:rPr lang="en-US" sz="2000" dirty="0"/>
                  <a:t>0,2 =</a:t>
                </a:r>
                <a:r>
                  <a:rPr lang="en-US" sz="2000" b="1" dirty="0"/>
                  <a:t> 0,3 mol.</a:t>
                </a:r>
                <a:endParaRPr lang="el-GR" sz="2000" dirty="0"/>
              </a:p>
              <a:p>
                <a:pPr marL="0" lvl="0" indent="0">
                  <a:buNone/>
                </a:pPr>
                <a:endParaRPr lang="el-GR" sz="2000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  <a:blipFill>
                <a:blip r:embed="rId2"/>
                <a:stretch>
                  <a:fillRect l="-570" t="-947" b="-7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14584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l-GR" sz="2400" b="1" dirty="0"/>
                  <a:t>Α Λυκείου (κεφάλαια 4.1 – 4.3)</a:t>
                </a:r>
              </a:p>
              <a:p>
                <a:pPr marL="0" indent="0">
                  <a:buNone/>
                </a:pPr>
                <a:r>
                  <a:rPr lang="el-GR" dirty="0"/>
                  <a:t>Δίνονται τα </a:t>
                </a:r>
                <a:r>
                  <a:rPr lang="en-US" dirty="0" err="1"/>
                  <a:t>Ar</a:t>
                </a:r>
                <a:r>
                  <a:rPr lang="el-GR" dirty="0"/>
                  <a:t>: </a:t>
                </a:r>
                <a:r>
                  <a:rPr lang="en-US" dirty="0"/>
                  <a:t>H</a:t>
                </a:r>
                <a:r>
                  <a:rPr lang="el-GR" dirty="0"/>
                  <a:t>: 1, </a:t>
                </a:r>
                <a:r>
                  <a:rPr lang="en-US" dirty="0"/>
                  <a:t>O</a:t>
                </a:r>
                <a:r>
                  <a:rPr lang="el-GR" dirty="0"/>
                  <a:t>: 16, </a:t>
                </a:r>
                <a:r>
                  <a:rPr lang="en-US" dirty="0"/>
                  <a:t>F</a:t>
                </a:r>
                <a:r>
                  <a:rPr lang="el-GR" dirty="0"/>
                  <a:t>: 19, </a:t>
                </a:r>
                <a:r>
                  <a:rPr lang="en-US" dirty="0"/>
                  <a:t>Na</a:t>
                </a:r>
                <a:r>
                  <a:rPr lang="el-GR" dirty="0"/>
                  <a:t>: 23, </a:t>
                </a:r>
                <a:r>
                  <a:rPr lang="en-US" dirty="0"/>
                  <a:t>Ca</a:t>
                </a:r>
                <a:r>
                  <a:rPr lang="el-GR" dirty="0"/>
                  <a:t>: 40, </a:t>
                </a:r>
                <a:r>
                  <a:rPr lang="en-US" dirty="0"/>
                  <a:t>Br</a:t>
                </a:r>
                <a:r>
                  <a:rPr lang="el-GR" dirty="0"/>
                  <a:t>: 80, </a:t>
                </a:r>
                <a:r>
                  <a:rPr lang="en-US" dirty="0"/>
                  <a:t>R</a:t>
                </a:r>
                <a:r>
                  <a:rPr lang="el-GR" dirty="0"/>
                  <a:t> = 0,082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𝑎𝑡𝑚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·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·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𝐾</m:t>
                        </m:r>
                      </m:den>
                    </m:f>
                  </m:oMath>
                </a14:m>
                <a:endParaRPr lang="el-GR" dirty="0"/>
              </a:p>
              <a:p>
                <a:pPr marL="0" lvl="0" indent="0">
                  <a:buNone/>
                </a:pPr>
                <a:r>
                  <a:rPr lang="el-GR" dirty="0"/>
                  <a:t>Πόσα </a:t>
                </a:r>
                <a:r>
                  <a:rPr lang="en-US" dirty="0"/>
                  <a:t>g </a:t>
                </a:r>
                <a:r>
                  <a:rPr lang="en-US" dirty="0" err="1"/>
                  <a:t>CaCO</a:t>
                </a:r>
                <a:r>
                  <a:rPr lang="el-GR" baseline="-25000" dirty="0"/>
                  <a:t>3</a:t>
                </a:r>
                <a:r>
                  <a:rPr lang="el-GR" dirty="0"/>
                  <a:t> περιέχονται σε 400 </a:t>
                </a:r>
                <a:r>
                  <a:rPr lang="en-US" dirty="0"/>
                  <a:t>mL </a:t>
                </a:r>
                <a:r>
                  <a:rPr lang="el-GR" dirty="0"/>
                  <a:t>υδατικού διαλύματος </a:t>
                </a:r>
                <a:r>
                  <a:rPr lang="en-US" dirty="0" err="1"/>
                  <a:t>CaCO</a:t>
                </a:r>
                <a:r>
                  <a:rPr lang="el-GR" baseline="-25000" dirty="0"/>
                  <a:t>3</a:t>
                </a:r>
                <a:r>
                  <a:rPr lang="el-GR" dirty="0"/>
                  <a:t> συγκέντρωσης 0,1 Μ;</a:t>
                </a:r>
              </a:p>
              <a:p>
                <a:pPr marL="0" lvl="0" indent="0">
                  <a:buNone/>
                </a:pPr>
                <a:r>
                  <a:rPr lang="el-GR" dirty="0">
                    <a:solidFill>
                      <a:srgbClr val="C00000"/>
                    </a:solidFill>
                  </a:rPr>
                  <a:t>Εξίσωση 1: </a:t>
                </a:r>
                <a:r>
                  <a:rPr lang="en-US" b="1" dirty="0" err="1">
                    <a:solidFill>
                      <a:srgbClr val="C00000"/>
                    </a:solidFill>
                  </a:rPr>
                  <a:t>n</a:t>
                </a:r>
                <a:r>
                  <a:rPr lang="en-US" b="1" baseline="-25000" dirty="0" err="1">
                    <a:solidFill>
                      <a:srgbClr val="C00000"/>
                    </a:solidFill>
                  </a:rPr>
                  <a:t>C</a:t>
                </a:r>
                <a:r>
                  <a:rPr lang="el-GR" b="1" baseline="-25000" dirty="0">
                    <a:solidFill>
                      <a:srgbClr val="C00000"/>
                    </a:solidFill>
                  </a:rPr>
                  <a:t>aCO3</a:t>
                </a:r>
                <a:r>
                  <a:rPr lang="el-GR" b="1" dirty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1" i="1">
                            <a:solidFill>
                              <a:srgbClr val="C00000"/>
                            </a:solidFill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b="1" i="1">
                                <a:solidFill>
                                  <a:srgbClr val="C00000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</a:rPr>
                              <m:t>𝒎</m:t>
                            </m:r>
                          </m:e>
                          <m:sub>
                            <m:r>
                              <a:rPr lang="en-US" b="1" i="1" baseline="-25000">
                                <a:solidFill>
                                  <a:srgbClr val="C00000"/>
                                </a:solidFill>
                              </a:rPr>
                              <m:t>𝐂</m:t>
                            </m:r>
                            <m:r>
                              <a:rPr lang="el-GR" b="1" i="1" baseline="-25000">
                                <a:solidFill>
                                  <a:srgbClr val="C00000"/>
                                </a:solidFill>
                              </a:rPr>
                              <m:t>𝐚𝐂𝐎𝟑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b="1" i="1">
                                <a:solidFill>
                                  <a:srgbClr val="C00000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</a:rPr>
                              <m:t>𝑴𝒓</m:t>
                            </m:r>
                          </m:e>
                          <m:sub>
                            <m:r>
                              <a:rPr lang="en-US" b="1" i="1" baseline="-25000">
                                <a:solidFill>
                                  <a:srgbClr val="C00000"/>
                                </a:solidFill>
                              </a:rPr>
                              <m:t>𝐂</m:t>
                            </m:r>
                            <m:r>
                              <a:rPr lang="el-GR" b="1" i="1" baseline="-25000">
                                <a:solidFill>
                                  <a:srgbClr val="C00000"/>
                                </a:solidFill>
                              </a:rPr>
                              <m:t>𝐚𝐂𝐎𝟑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1" dirty="0">
                    <a:solidFill>
                      <a:srgbClr val="C00000"/>
                    </a:solidFill>
                  </a:rPr>
                  <a:t>		</a:t>
                </a:r>
                <a:r>
                  <a:rPr lang="el-GR" dirty="0">
                    <a:solidFill>
                      <a:srgbClr val="C00000"/>
                    </a:solidFill>
                  </a:rPr>
                  <a:t>Εξίσωση 9:</a:t>
                </a:r>
                <a:r>
                  <a:rPr lang="el-GR" b="1" dirty="0">
                    <a:solidFill>
                      <a:srgbClr val="C00000"/>
                    </a:solidFill>
                  </a:rPr>
                  <a:t> C</a:t>
                </a:r>
                <a:r>
                  <a:rPr lang="en-US" b="1" baseline="-25000" dirty="0">
                    <a:solidFill>
                      <a:srgbClr val="C00000"/>
                    </a:solidFill>
                  </a:rPr>
                  <a:t>C</a:t>
                </a:r>
                <a:r>
                  <a:rPr lang="el-GR" b="1" baseline="-25000" dirty="0">
                    <a:solidFill>
                      <a:srgbClr val="C00000"/>
                    </a:solidFill>
                  </a:rPr>
                  <a:t>aCO3</a:t>
                </a:r>
                <a:r>
                  <a:rPr lang="el-GR" b="1" dirty="0">
                    <a:solidFill>
                      <a:srgbClr val="C00000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b="1" i="1">
                            <a:solidFill>
                              <a:srgbClr val="C00000"/>
                            </a:solidFill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b="1" i="1">
                                <a:solidFill>
                                  <a:srgbClr val="C00000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</a:rPr>
                              <m:t>𝒏</m:t>
                            </m:r>
                          </m:e>
                          <m:sub>
                            <m:r>
                              <a:rPr lang="en-US" b="1" i="1" baseline="-25000">
                                <a:solidFill>
                                  <a:srgbClr val="C00000"/>
                                </a:solidFill>
                              </a:rPr>
                              <m:t>𝐂</m:t>
                            </m:r>
                            <m:r>
                              <a:rPr lang="el-GR" b="1" i="1" baseline="-25000">
                                <a:solidFill>
                                  <a:srgbClr val="C00000"/>
                                </a:solidFill>
                              </a:rPr>
                              <m:t>𝐚𝐂𝐎𝟑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b="1" i="1">
                                <a:solidFill>
                                  <a:srgbClr val="C00000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solidFill>
                                  <a:srgbClr val="C00000"/>
                                </a:solidFill>
                              </a:rPr>
                              <m:t>𝑽</m:t>
                            </m:r>
                          </m:e>
                          <m:sub>
                            <m:r>
                              <a:rPr lang="el-GR" b="1" i="1">
                                <a:solidFill>
                                  <a:srgbClr val="C00000"/>
                                </a:solidFill>
                              </a:rPr>
                              <m:t>𝜹𝜾𝜶𝝀</m:t>
                            </m:r>
                            <m:r>
                              <m:rPr>
                                <m:sty m:val="p"/>
                              </m:rPr>
                              <a:rPr lang="el-GR" b="1" i="1">
                                <a:solidFill>
                                  <a:srgbClr val="C00000"/>
                                </a:solidFill>
                              </a:rPr>
                              <m:t>ύ</m:t>
                            </m:r>
                            <m:r>
                              <a:rPr lang="el-GR" b="1" i="1">
                                <a:solidFill>
                                  <a:srgbClr val="C00000"/>
                                </a:solidFill>
                              </a:rPr>
                              <m:t>𝝁𝜶𝝉𝝄𝝇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b="1" dirty="0">
                    <a:solidFill>
                      <a:srgbClr val="C00000"/>
                    </a:solidFill>
                  </a:rPr>
                  <a:t>	</a:t>
                </a:r>
                <a:endParaRPr lang="el-GR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err="1"/>
                  <a:t>m</a:t>
                </a:r>
                <a:r>
                  <a:rPr lang="en-US" b="1" baseline="-25000" dirty="0" err="1"/>
                  <a:t>CaCO</a:t>
                </a:r>
                <a:r>
                  <a:rPr lang="el-GR" b="1" baseline="-25000" dirty="0"/>
                  <a:t>3</a:t>
                </a:r>
                <a:r>
                  <a:rPr lang="el-GR" dirty="0"/>
                  <a:t> = </a:t>
                </a:r>
                <a:r>
                  <a:rPr lang="en-US" dirty="0" err="1"/>
                  <a:t>n</a:t>
                </a:r>
                <a:r>
                  <a:rPr lang="en-US" baseline="-25000" dirty="0" err="1"/>
                  <a:t>CaCO</a:t>
                </a:r>
                <a:r>
                  <a:rPr lang="el-GR" baseline="-25000" dirty="0"/>
                  <a:t>3</a:t>
                </a:r>
                <a:r>
                  <a:rPr lang="el-GR" dirty="0"/>
                  <a:t> · </a:t>
                </a:r>
                <a:r>
                  <a:rPr lang="en-US" dirty="0" err="1"/>
                  <a:t>Mr</a:t>
                </a:r>
                <a:r>
                  <a:rPr lang="en-US" baseline="-25000" dirty="0" err="1"/>
                  <a:t>CaCO</a:t>
                </a:r>
                <a:r>
                  <a:rPr lang="el-GR" baseline="-25000" dirty="0"/>
                  <a:t>3</a:t>
                </a:r>
                <a:r>
                  <a:rPr lang="el-GR" dirty="0"/>
                  <a:t> </a:t>
                </a:r>
                <a14:m>
                  <m:oMath xmlns:m="http://schemas.openxmlformats.org/officeDocument/2006/math">
                    <m:r>
                      <a:rPr lang="el-GR" i="1"/>
                      <m:t>⇒ </m:t>
                    </m:r>
                  </m:oMath>
                </a14:m>
                <a:endParaRPr lang="el-GR" b="1" dirty="0"/>
              </a:p>
              <a:p>
                <a:pPr marL="0" indent="0">
                  <a:buNone/>
                </a:pPr>
                <a:r>
                  <a:rPr lang="en-US" b="1" dirty="0">
                    <a:solidFill>
                      <a:srgbClr val="C00000"/>
                    </a:solidFill>
                  </a:rPr>
                  <a:t>m</a:t>
                </a:r>
                <a:r>
                  <a:rPr lang="en-US" b="1" baseline="-25000" dirty="0">
                    <a:solidFill>
                      <a:srgbClr val="C00000"/>
                    </a:solidFill>
                  </a:rPr>
                  <a:t>CaCO</a:t>
                </a:r>
                <a:r>
                  <a:rPr lang="el-GR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l-GR" dirty="0">
                    <a:solidFill>
                      <a:srgbClr val="C00000"/>
                    </a:solidFill>
                  </a:rPr>
                  <a:t> = </a:t>
                </a:r>
                <a:r>
                  <a:rPr lang="en-US" dirty="0" err="1">
                    <a:solidFill>
                      <a:srgbClr val="C00000"/>
                    </a:solidFill>
                  </a:rPr>
                  <a:t>C</a:t>
                </a:r>
                <a:r>
                  <a:rPr lang="en-US" baseline="-25000" dirty="0" err="1">
                    <a:solidFill>
                      <a:srgbClr val="C00000"/>
                    </a:solidFill>
                  </a:rPr>
                  <a:t>CaCO</a:t>
                </a:r>
                <a:r>
                  <a:rPr lang="el-GR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l-GR" dirty="0">
                    <a:solidFill>
                      <a:srgbClr val="C00000"/>
                    </a:solidFill>
                  </a:rPr>
                  <a:t> · </a:t>
                </a:r>
                <a:r>
                  <a:rPr lang="en-US" dirty="0">
                    <a:solidFill>
                      <a:srgbClr val="C00000"/>
                    </a:solidFill>
                  </a:rPr>
                  <a:t>V</a:t>
                </a:r>
                <a:r>
                  <a:rPr lang="el-GR" baseline="-25000" dirty="0">
                    <a:solidFill>
                      <a:srgbClr val="C00000"/>
                    </a:solidFill>
                  </a:rPr>
                  <a:t>διαλύματος</a:t>
                </a:r>
                <a:r>
                  <a:rPr lang="el-GR" dirty="0">
                    <a:solidFill>
                      <a:srgbClr val="C00000"/>
                    </a:solidFill>
                  </a:rPr>
                  <a:t> · </a:t>
                </a:r>
                <a:r>
                  <a:rPr lang="en-US" dirty="0" err="1">
                    <a:solidFill>
                      <a:srgbClr val="C00000"/>
                    </a:solidFill>
                  </a:rPr>
                  <a:t>Mr</a:t>
                </a:r>
                <a:r>
                  <a:rPr lang="en-US" baseline="-25000" dirty="0" err="1">
                    <a:solidFill>
                      <a:srgbClr val="C00000"/>
                    </a:solidFill>
                  </a:rPr>
                  <a:t>CaCO</a:t>
                </a:r>
                <a:r>
                  <a:rPr lang="el-GR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l-GR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l-GR" i="1">
                        <a:solidFill>
                          <a:srgbClr val="C00000"/>
                        </a:solidFill>
                      </a:rPr>
                      <m:t>⇒</m:t>
                    </m:r>
                  </m:oMath>
                </a14:m>
                <a:endParaRPr lang="el-GR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b="1" dirty="0" err="1"/>
                  <a:t>m</a:t>
                </a:r>
                <a:r>
                  <a:rPr lang="en-US" b="1" baseline="-25000" dirty="0" err="1"/>
                  <a:t>CaCO</a:t>
                </a:r>
                <a:r>
                  <a:rPr lang="el-GR" b="1" baseline="-25000" dirty="0"/>
                  <a:t>3</a:t>
                </a:r>
                <a:r>
                  <a:rPr lang="el-GR" dirty="0"/>
                  <a:t> = 0,1 · 0,4 · (40 + 12 + 16 · 3) </a:t>
                </a:r>
              </a:p>
              <a:p>
                <a:pPr marL="0" indent="0">
                  <a:buNone/>
                </a:pPr>
                <a:r>
                  <a:rPr lang="en-US" b="1" dirty="0" err="1">
                    <a:solidFill>
                      <a:srgbClr val="C00000"/>
                    </a:solidFill>
                  </a:rPr>
                  <a:t>m</a:t>
                </a:r>
                <a:r>
                  <a:rPr lang="en-US" b="1" baseline="-25000" dirty="0" err="1">
                    <a:solidFill>
                      <a:srgbClr val="C00000"/>
                    </a:solidFill>
                  </a:rPr>
                  <a:t>CaCO</a:t>
                </a:r>
                <a:r>
                  <a:rPr lang="el-GR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l-GR" dirty="0">
                    <a:solidFill>
                      <a:srgbClr val="C00000"/>
                    </a:solidFill>
                  </a:rPr>
                  <a:t> = 0,04 · 100 = </a:t>
                </a:r>
                <a:r>
                  <a:rPr lang="el-GR" b="1" dirty="0">
                    <a:solidFill>
                      <a:srgbClr val="C00000"/>
                    </a:solidFill>
                  </a:rPr>
                  <a:t>4 </a:t>
                </a:r>
                <a:r>
                  <a:rPr lang="en-US" b="1" dirty="0">
                    <a:solidFill>
                      <a:srgbClr val="C00000"/>
                    </a:solidFill>
                  </a:rPr>
                  <a:t>g</a:t>
                </a:r>
                <a:r>
                  <a:rPr lang="en-US" dirty="0">
                    <a:solidFill>
                      <a:srgbClr val="C00000"/>
                    </a:solidFill>
                  </a:rPr>
                  <a:t>.</a:t>
                </a:r>
                <a:endParaRPr lang="el-GR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endParaRPr lang="el-GR" dirty="0"/>
              </a:p>
              <a:p>
                <a:pPr marL="0" lvl="0" indent="0">
                  <a:buNone/>
                </a:pPr>
                <a:endParaRPr lang="el-GR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  <a:blipFill>
                <a:blip r:embed="rId2"/>
                <a:stretch>
                  <a:fillRect l="-1088" t="-13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00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l-GR" sz="2000" b="1" dirty="0"/>
                  <a:t>Α Λυκείου (κεφάλαια 4.1 – 4.3)</a:t>
                </a:r>
              </a:p>
              <a:p>
                <a:pPr indent="0" algn="just">
                  <a:lnSpc>
                    <a:spcPct val="115000"/>
                  </a:lnSpc>
                  <a:buNone/>
                </a:pPr>
                <a:r>
                  <a:rPr lang="el-GR" sz="1800" b="1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Παράδειγμα 1:</a:t>
                </a:r>
                <a:r>
                  <a:rPr lang="el-GR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Διαθέτουμε 22 </a:t>
                </a:r>
                <a:r>
                  <a:rPr lang="en-US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g CO</a:t>
                </a:r>
                <a:r>
                  <a:rPr lang="el-GR" sz="1800" kern="1200" baseline="-250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el-GR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Να υπολογιστούν: </a:t>
                </a:r>
              </a:p>
              <a:p>
                <a:pPr indent="0" algn="just">
                  <a:lnSpc>
                    <a:spcPct val="115000"/>
                  </a:lnSpc>
                  <a:buNone/>
                </a:pPr>
                <a:r>
                  <a:rPr lang="el-GR" sz="1800" kern="1200" dirty="0">
                    <a:solidFill>
                      <a:schemeClr val="accent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α) ο αριθμός </a:t>
                </a:r>
                <a:r>
                  <a:rPr lang="en-US" sz="1800" kern="1200" dirty="0">
                    <a:solidFill>
                      <a:schemeClr val="accent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mol</a:t>
                </a:r>
                <a:r>
                  <a:rPr lang="el-GR" sz="1800" kern="1200" dirty="0">
                    <a:solidFill>
                      <a:schemeClr val="accent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</a:p>
              <a:p>
                <a:pPr indent="0" algn="just">
                  <a:lnSpc>
                    <a:spcPct val="115000"/>
                  </a:lnSpc>
                  <a:buNone/>
                </a:pPr>
                <a:r>
                  <a:rPr lang="el-GR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β) ο όγκος σε </a:t>
                </a:r>
                <a:r>
                  <a:rPr lang="en-US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STP </a:t>
                </a:r>
                <a:r>
                  <a:rPr lang="el-GR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συνθήκες και </a:t>
                </a:r>
              </a:p>
              <a:p>
                <a:pPr indent="0" algn="just">
                  <a:lnSpc>
                    <a:spcPct val="115000"/>
                  </a:lnSpc>
                  <a:buNone/>
                </a:pPr>
                <a:r>
                  <a:rPr lang="el-GR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γ) ο αριθμός μορίων </a:t>
                </a:r>
                <a:r>
                  <a:rPr lang="en-US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</a:t>
                </a:r>
                <a:r>
                  <a:rPr lang="el-GR" sz="1800" kern="1200" baseline="-250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el-GR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που περιέχονται σε αυτή την ποσότητα. </a:t>
                </a:r>
              </a:p>
              <a:p>
                <a:pPr indent="0" algn="just">
                  <a:lnSpc>
                    <a:spcPct val="115000"/>
                  </a:lnSpc>
                  <a:buNone/>
                </a:pPr>
                <a:r>
                  <a:rPr lang="el-GR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Δίνονται: </a:t>
                </a:r>
                <a:r>
                  <a:rPr lang="en-US" sz="1800" kern="1200" dirty="0" err="1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Ar</a:t>
                </a:r>
                <a:r>
                  <a:rPr lang="en-US" sz="1800" kern="1200" baseline="-25000" dirty="0" err="1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</a:t>
                </a:r>
                <a:r>
                  <a:rPr lang="el-GR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12, </a:t>
                </a:r>
                <a:r>
                  <a:rPr lang="en-US" sz="1800" kern="1200" dirty="0" err="1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Ar</a:t>
                </a:r>
                <a:r>
                  <a:rPr lang="en-US" sz="1800" kern="1200" baseline="-25000" dirty="0" err="1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O</a:t>
                </a:r>
                <a:r>
                  <a:rPr lang="el-GR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16.</a:t>
                </a:r>
              </a:p>
              <a:p>
                <a:pPr indent="0" algn="just">
                  <a:lnSpc>
                    <a:spcPct val="115000"/>
                  </a:lnSpc>
                  <a:buNone/>
                </a:pPr>
                <a:endParaRPr lang="el-GR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indent="0" algn="just">
                  <a:lnSpc>
                    <a:spcPct val="115000"/>
                  </a:lnSpc>
                  <a:buNone/>
                </a:pPr>
                <a:r>
                  <a:rPr lang="el-GR" sz="1800" kern="1200" dirty="0">
                    <a:solidFill>
                      <a:schemeClr val="accent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Υπολογίζουμε το </a:t>
                </a:r>
                <a:r>
                  <a:rPr lang="en-US" sz="1800" kern="1200" dirty="0" err="1">
                    <a:solidFill>
                      <a:schemeClr val="accent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Mr</a:t>
                </a:r>
                <a:r>
                  <a:rPr lang="en-US" sz="1800" kern="1200" dirty="0">
                    <a:solidFill>
                      <a:schemeClr val="accent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l-GR" sz="1800" kern="1200" dirty="0">
                    <a:solidFill>
                      <a:schemeClr val="accent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του </a:t>
                </a:r>
                <a:r>
                  <a:rPr lang="en-US" sz="1800" kern="1200" dirty="0">
                    <a:solidFill>
                      <a:schemeClr val="accent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</a:t>
                </a:r>
                <a:r>
                  <a:rPr lang="el-GR" sz="1800" kern="1200" baseline="-25000" dirty="0">
                    <a:solidFill>
                      <a:schemeClr val="accent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el-GR" sz="1800" kern="1200" dirty="0">
                    <a:solidFill>
                      <a:schemeClr val="accent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: </a:t>
                </a:r>
                <a:r>
                  <a:rPr lang="en-US" sz="1800" kern="1200" dirty="0" err="1">
                    <a:solidFill>
                      <a:schemeClr val="accent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Mr</a:t>
                </a:r>
                <a:r>
                  <a:rPr lang="en-US" sz="1800" kern="1200" baseline="-25000" dirty="0" err="1">
                    <a:solidFill>
                      <a:schemeClr val="accent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</a:t>
                </a:r>
                <a:r>
                  <a:rPr lang="el-GR" sz="1800" kern="1200" baseline="-25000" dirty="0">
                    <a:solidFill>
                      <a:schemeClr val="accent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 </a:t>
                </a:r>
                <a:r>
                  <a:rPr lang="el-GR" sz="1800" kern="1200" dirty="0">
                    <a:solidFill>
                      <a:schemeClr val="accent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= 12 + 16 · 2 = 44.</a:t>
                </a:r>
              </a:p>
              <a:p>
                <a:pPr indent="0" algn="just">
                  <a:lnSpc>
                    <a:spcPct val="115000"/>
                  </a:lnSpc>
                  <a:buNone/>
                </a:pPr>
                <a:r>
                  <a:rPr lang="el-GR" sz="1800" kern="1200" dirty="0">
                    <a:solidFill>
                      <a:schemeClr val="accent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α) εφαρμόζουμε την εξίσωση 1:</a:t>
                </a:r>
                <a:r>
                  <a:rPr lang="el-GR" sz="1800" b="1" kern="1200" dirty="0">
                    <a:solidFill>
                      <a:schemeClr val="accent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800" b="1" kern="1200" dirty="0" err="1">
                    <a:solidFill>
                      <a:schemeClr val="accent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</a:t>
                </a:r>
                <a:r>
                  <a:rPr lang="en-US" sz="1800" b="1" kern="1200" baseline="-25000" dirty="0" err="1">
                    <a:solidFill>
                      <a:schemeClr val="accent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</a:t>
                </a:r>
                <a:r>
                  <a:rPr lang="el-GR" sz="1800" b="1" kern="1200" baseline="-25000" dirty="0">
                    <a:solidFill>
                      <a:schemeClr val="accent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el-GR" sz="1800" b="1" kern="1200" dirty="0">
                    <a:solidFill>
                      <a:schemeClr val="accent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l-GR" sz="1800" b="1" i="1" kern="1200" baseline="-250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𝐂</m:t>
                            </m:r>
                            <m:r>
                              <a:rPr lang="el-GR" sz="1800" b="1" i="1" kern="1200" baseline="-250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𝑶</m:t>
                            </m:r>
                            <m:r>
                              <a:rPr lang="el-GR" sz="1800" b="1" i="1" kern="1200" baseline="-250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18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1" i="1" kern="12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𝑴𝒓</m:t>
                            </m:r>
                          </m:e>
                          <m:sub>
                            <m:r>
                              <a:rPr lang="el-GR" sz="1800" b="1" i="1" kern="1200" baseline="-25000">
                                <a:solidFill>
                                  <a:schemeClr val="accent1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𝐂𝐎𝟐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l-GR" sz="1800" b="1" kern="1200" dirty="0">
                    <a:solidFill>
                      <a:schemeClr val="accent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18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𝟐𝟐</m:t>
                        </m:r>
                      </m:num>
                      <m:den>
                        <m:r>
                          <a:rPr lang="en-US" sz="1800" b="1" i="1" kern="1200">
                            <a:solidFill>
                              <a:schemeClr val="accent1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𝟒𝟒</m:t>
                        </m:r>
                      </m:den>
                    </m:f>
                  </m:oMath>
                </a14:m>
                <a:r>
                  <a:rPr lang="el-GR" sz="1800" b="1" kern="1200" dirty="0">
                    <a:solidFill>
                      <a:schemeClr val="accent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0,5 </a:t>
                </a:r>
                <a:r>
                  <a:rPr lang="en-US" sz="1800" b="1" kern="1200" dirty="0">
                    <a:solidFill>
                      <a:schemeClr val="accent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mol</a:t>
                </a:r>
                <a:r>
                  <a:rPr lang="el-GR" sz="1800" b="1" kern="1200" dirty="0">
                    <a:solidFill>
                      <a:schemeClr val="accent1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  <a:endParaRPr lang="el-GR" sz="1800" kern="1200" dirty="0">
                  <a:solidFill>
                    <a:schemeClr val="accent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indent="0" algn="just">
                  <a:lnSpc>
                    <a:spcPct val="115000"/>
                  </a:lnSpc>
                  <a:buNone/>
                </a:pPr>
                <a:r>
                  <a:rPr lang="el-GR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β) εφαρμόζουμε την εξίσωση 2: </a:t>
                </a:r>
                <a:r>
                  <a:rPr lang="en-US" sz="1800" b="1" kern="1200" dirty="0" err="1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</a:t>
                </a:r>
                <a:r>
                  <a:rPr lang="en-US" sz="1800" b="1" kern="1200" baseline="-25000" dirty="0" err="1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</a:t>
                </a:r>
                <a:r>
                  <a:rPr lang="el-GR" sz="1800" b="1" kern="1200" baseline="-250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el-GR" sz="1800" b="1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b="1" i="1" kern="12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1" i="1" kern="12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l-GR" sz="1800" b="1" i="1" kern="1200" baseline="-250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𝐂</m:t>
                            </m:r>
                            <m:r>
                              <a:rPr lang="el-GR" sz="1800" b="1" i="1" kern="1200" baseline="-250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𝑶</m:t>
                            </m:r>
                            <m:r>
                              <a:rPr lang="el-GR" sz="1800" b="1" i="1" kern="1200" baseline="-2500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r>
                          <a:rPr lang="en-US" sz="1800" b="1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𝑽𝒎</m:t>
                        </m:r>
                      </m:den>
                    </m:f>
                    <m:r>
                      <a:rPr lang="el-GR" sz="1800" b="1" i="1" kern="12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⇒</m:t>
                    </m:r>
                  </m:oMath>
                </a14:m>
                <a:r>
                  <a:rPr lang="el-GR" sz="1800" b="1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</a:t>
                </a:r>
                <a:r>
                  <a:rPr lang="en-US" sz="1800" kern="1200" baseline="-250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</a:t>
                </a:r>
                <a:r>
                  <a:rPr lang="el-GR" sz="1800" kern="1200" baseline="-250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el-GR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:r>
                  <a:rPr lang="en-US" sz="1800" kern="1200" dirty="0" err="1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</a:t>
                </a:r>
                <a:r>
                  <a:rPr lang="en-US" sz="1800" kern="1200" baseline="-25000" dirty="0" err="1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</a:t>
                </a:r>
                <a:r>
                  <a:rPr lang="el-GR" sz="1800" kern="1200" baseline="-250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el-GR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· </a:t>
                </a:r>
                <a:r>
                  <a:rPr lang="en-US" sz="1800" kern="1200" dirty="0" err="1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Vm</a:t>
                </a:r>
                <a:r>
                  <a:rPr lang="en-US" sz="1800" b="1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1800" b="1" i="1" kern="12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⇒</m:t>
                    </m:r>
                  </m:oMath>
                </a14:m>
                <a:r>
                  <a:rPr lang="el-GR" sz="1800" b="1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800" b="1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</a:t>
                </a:r>
                <a:r>
                  <a:rPr lang="en-US" sz="1800" b="1" kern="1200" baseline="-250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</a:t>
                </a:r>
                <a:r>
                  <a:rPr lang="el-GR" sz="1800" b="1" kern="1200" baseline="-250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el-GR" sz="1800" b="1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0,5 · 22,4 = 11,2 </a:t>
                </a:r>
                <a:r>
                  <a:rPr lang="en-US" sz="1800" b="1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</a:t>
                </a:r>
                <a:r>
                  <a:rPr lang="el-GR" sz="1800" b="1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</a:t>
                </a:r>
                <a:endParaRPr lang="el-GR" sz="1800" kern="1200" dirty="0">
                  <a:solidFill>
                    <a:srgbClr val="C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indent="0" algn="just">
                  <a:lnSpc>
                    <a:spcPct val="115000"/>
                  </a:lnSpc>
                  <a:buNone/>
                </a:pPr>
                <a:r>
                  <a:rPr lang="el-GR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γ) Εφαρμόζουμε την εξίσωση 3: </a:t>
                </a:r>
                <a:r>
                  <a:rPr lang="en-US" sz="1800" b="1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 </a:t>
                </a:r>
                <a14:m>
                  <m:oMath xmlns:m="http://schemas.openxmlformats.org/officeDocument/2006/math">
                    <m:r>
                      <a:rPr lang="el-GR" sz="1800" b="1" i="1" kern="12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=</m:t>
                    </m:r>
                  </m:oMath>
                </a14:m>
                <a:r>
                  <a:rPr lang="el-GR" sz="1800" b="1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1800" b="1" i="1" kern="1200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1" i="1" kern="1200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1800" b="1" i="1" kern="1200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𝑪𝑶</m:t>
                            </m:r>
                            <m:r>
                              <a:rPr lang="en-US" sz="1800" b="1" i="1" kern="1200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1800" b="1" i="1" kern="1200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1800" b="1" i="1" kern="1200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1800" b="1" i="1" kern="1200">
                                <a:solidFill>
                                  <a:srgbClr val="7030A0"/>
                                </a:solidFill>
                                <a:effectLst/>
                                <a:latin typeface="Cambria Math" panose="02040503050406030204" pitchFamily="18" charset="0"/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𝑨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b="1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l-GR" sz="1800" b="1" i="1" kern="12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⇒</m:t>
                    </m:r>
                  </m:oMath>
                </a14:m>
                <a:r>
                  <a:rPr lang="el-GR" sz="1800" b="1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</a:t>
                </a:r>
                <a:r>
                  <a:rPr lang="en-US" sz="1800" kern="1200" baseline="-250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</a:t>
                </a:r>
                <a:r>
                  <a:rPr lang="el-GR" sz="1800" kern="1200" baseline="-250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el-GR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:r>
                  <a:rPr lang="en-US" sz="1800" kern="1200" dirty="0" err="1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</a:t>
                </a:r>
                <a:r>
                  <a:rPr lang="en-US" sz="1800" kern="1200" baseline="-25000" dirty="0" err="1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</a:t>
                </a:r>
                <a:r>
                  <a:rPr lang="el-GR" sz="1800" kern="1200" baseline="-250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el-GR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· </a:t>
                </a:r>
                <a:r>
                  <a:rPr lang="en-US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</a:t>
                </a:r>
                <a:r>
                  <a:rPr lang="en-US" sz="1800" kern="1200" baseline="-250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</a:t>
                </a:r>
                <a14:m>
                  <m:oMath xmlns:m="http://schemas.openxmlformats.org/officeDocument/2006/math">
                    <m:r>
                      <a:rPr lang="en-US" sz="1800" i="1" kern="1200" baseline="-250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</m:t>
                    </m:r>
                    <m:r>
                      <a:rPr lang="el-GR" sz="1800" b="1" i="1" kern="12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⇒</m:t>
                    </m:r>
                  </m:oMath>
                </a14:m>
                <a:r>
                  <a:rPr lang="el-GR" sz="1800" b="1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800" b="1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</a:t>
                </a:r>
                <a:r>
                  <a:rPr lang="en-US" sz="1800" b="1" kern="1200" baseline="-250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</a:t>
                </a:r>
                <a:r>
                  <a:rPr lang="el-GR" sz="1800" b="1" kern="1200" baseline="-250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el-GR" sz="1800" b="1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0,5 · </a:t>
                </a:r>
                <a:r>
                  <a:rPr lang="en-US" sz="1800" b="1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</a:t>
                </a:r>
                <a:r>
                  <a:rPr lang="en-US" sz="1800" b="1" kern="1200" baseline="-250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 </a:t>
                </a:r>
                <a:r>
                  <a:rPr lang="el-GR" sz="1800" b="1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μόρια. </a:t>
                </a:r>
                <a:endParaRPr lang="el-GR" sz="1800" kern="1200" dirty="0">
                  <a:solidFill>
                    <a:srgbClr val="7030A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  <a:blipFill>
                <a:blip r:embed="rId2"/>
                <a:stretch>
                  <a:fillRect t="-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6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 algn="ctr">
                  <a:buNone/>
                </a:pPr>
                <a:r>
                  <a:rPr lang="el-GR" sz="2000" b="1" dirty="0"/>
                  <a:t>Α Λυκείου (κεφάλαια 4.1 – 4.3)</a:t>
                </a:r>
              </a:p>
              <a:p>
                <a:pPr indent="0" algn="just">
                  <a:lnSpc>
                    <a:spcPct val="115000"/>
                  </a:lnSpc>
                  <a:buNone/>
                </a:pPr>
                <a:r>
                  <a:rPr lang="el-GR" sz="1800" b="1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Καταστατική εξίσωση ιδανικών αερίων: </a:t>
                </a:r>
                <a:endParaRPr lang="el-GR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indent="0" algn="just">
                  <a:lnSpc>
                    <a:spcPct val="115000"/>
                  </a:lnSpc>
                  <a:buNone/>
                </a:pPr>
                <a:r>
                  <a:rPr lang="en-US" sz="1800" b="1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</a:t>
                </a:r>
                <a:r>
                  <a:rPr lang="el-GR" sz="1800" b="1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· </a:t>
                </a:r>
                <a:r>
                  <a:rPr lang="en-US" sz="1800" b="1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</a:t>
                </a:r>
                <a:r>
                  <a:rPr lang="el-GR" sz="1800" b="1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:r>
                  <a:rPr lang="en-US" sz="1800" b="1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</a:t>
                </a:r>
                <a:r>
                  <a:rPr lang="el-GR" sz="1800" b="1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· </a:t>
                </a:r>
                <a:r>
                  <a:rPr lang="en-US" sz="1800" b="1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</a:t>
                </a:r>
                <a:r>
                  <a:rPr lang="el-GR" sz="1800" b="1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· </a:t>
                </a:r>
                <a:r>
                  <a:rPr lang="en-US" sz="1800" b="1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</a:t>
                </a:r>
                <a:r>
                  <a:rPr lang="el-GR" sz="1800" b="1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			</a:t>
                </a:r>
                <a:r>
                  <a:rPr lang="el-GR" sz="1800" b="1" kern="1200" dirty="0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εξίσωση 4. </a:t>
                </a:r>
                <a:r>
                  <a:rPr lang="el-GR" sz="1800" kern="1200" dirty="0">
                    <a:solidFill>
                      <a:srgbClr val="000000"/>
                    </a:solidFill>
                    <a:effectLst/>
                    <a:highlight>
                      <a:srgbClr val="FFFF00"/>
                    </a:highlight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Μπορεί να εφαρμοστεί μόνο σε αέρια</a:t>
                </a:r>
                <a:endParaRPr lang="el-GR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indent="0" algn="just">
                  <a:lnSpc>
                    <a:spcPct val="115000"/>
                  </a:lnSpc>
                  <a:buNone/>
                </a:pPr>
                <a:r>
                  <a:rPr lang="en-US" sz="1800" b="1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</a:t>
                </a:r>
                <a:r>
                  <a:rPr lang="el-GR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: πίεση σε </a:t>
                </a:r>
                <a:r>
                  <a:rPr lang="en-US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atm</a:t>
                </a:r>
                <a:r>
                  <a:rPr lang="el-GR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:r>
                  <a:rPr lang="en-US" sz="1800" b="1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V</a:t>
                </a:r>
                <a:r>
                  <a:rPr lang="el-GR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: όγκος σε </a:t>
                </a:r>
                <a:r>
                  <a:rPr lang="en-US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</a:t>
                </a:r>
                <a:r>
                  <a:rPr lang="el-GR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:r>
                  <a:rPr lang="en-US" sz="1800" b="1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</a:t>
                </a:r>
                <a:r>
                  <a:rPr lang="el-GR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: </a:t>
                </a:r>
                <a:r>
                  <a:rPr lang="en-US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mol</a:t>
                </a:r>
                <a:r>
                  <a:rPr lang="el-GR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:r>
                  <a:rPr lang="en-US" sz="1800" b="1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</a:t>
                </a:r>
                <a:r>
                  <a:rPr lang="el-GR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: σταθερά 0,082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𝑎𝑡𝑚</m:t>
                        </m:r>
                        <m: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· </m:t>
                        </m:r>
                        <m: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𝐿</m:t>
                        </m:r>
                      </m:num>
                      <m:den>
                        <m: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𝑚𝑜𝑙</m:t>
                        </m:r>
                        <m: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· </m:t>
                        </m:r>
                        <m:r>
                          <a:rPr lang="en-US" sz="1800" i="1" kern="120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l-GR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</a:t>
                </a:r>
                <a:r>
                  <a:rPr lang="en-US" sz="1800" b="1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T</a:t>
                </a:r>
                <a:r>
                  <a:rPr lang="el-GR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: θερμοκρασία σε </a:t>
                </a:r>
                <a:r>
                  <a:rPr lang="en-US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K</a:t>
                </a:r>
                <a:r>
                  <a:rPr lang="el-GR" sz="1800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  <a:p>
                <a:pPr indent="0" algn="just">
                  <a:lnSpc>
                    <a:spcPct val="115000"/>
                  </a:lnSpc>
                  <a:buNone/>
                </a:pPr>
                <a:r>
                  <a:rPr lang="el-GR" sz="1800" b="1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Παράδειγμα 2: </a:t>
                </a:r>
                <a:r>
                  <a:rPr lang="el-GR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Πόσα </a:t>
                </a:r>
                <a:r>
                  <a:rPr lang="en-US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mol </a:t>
                </a:r>
                <a:r>
                  <a:rPr lang="el-GR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Η</a:t>
                </a:r>
                <a:r>
                  <a:rPr lang="en-US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Cl </a:t>
                </a:r>
                <a:r>
                  <a:rPr lang="el-GR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περιέχονται σε ένα δοχείο όγκου 1,23 </a:t>
                </a:r>
                <a:r>
                  <a:rPr lang="en-US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</a:t>
                </a:r>
                <a:r>
                  <a:rPr lang="el-GR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σε θερμοκρασία 27 </a:t>
                </a:r>
                <a:r>
                  <a:rPr lang="el-GR" sz="1800" kern="1200" baseline="300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ο</a:t>
                </a:r>
                <a:r>
                  <a:rPr lang="en-US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</a:t>
                </a:r>
                <a:r>
                  <a:rPr lang="el-GR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αν η πίεση που ασκείται στο δοχείο είναι 2 </a:t>
                </a:r>
                <a:r>
                  <a:rPr lang="en-US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atm</a:t>
                </a:r>
                <a:r>
                  <a:rPr lang="el-GR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; Δίνεται ότι </a:t>
                </a:r>
                <a:r>
                  <a:rPr lang="en-US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</a:t>
                </a:r>
                <a:r>
                  <a:rPr lang="el-GR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0,082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1800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𝑎𝑡𝑚</m:t>
                        </m:r>
                        <m:r>
                          <a:rPr lang="en-US" sz="1800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· </m:t>
                        </m:r>
                        <m:r>
                          <a:rPr lang="en-US" sz="1800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𝐿</m:t>
                        </m:r>
                      </m:num>
                      <m:den>
                        <m:r>
                          <a:rPr lang="en-US" sz="1800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𝑚𝑜𝑙</m:t>
                        </m:r>
                        <m:r>
                          <a:rPr lang="en-US" sz="1800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· </m:t>
                        </m:r>
                        <m:r>
                          <a:rPr lang="en-US" sz="1800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l-GR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  <a:p>
                <a:pPr indent="0" algn="just">
                  <a:lnSpc>
                    <a:spcPct val="115000"/>
                  </a:lnSpc>
                  <a:buNone/>
                </a:pPr>
                <a:r>
                  <a:rPr lang="en-US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PV = n</a:t>
                </a:r>
                <a:r>
                  <a:rPr lang="el-GR" sz="1800" kern="1200" baseline="-250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Η</a:t>
                </a:r>
                <a:r>
                  <a:rPr lang="en-US" sz="1800" kern="1200" baseline="-250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Cl</a:t>
                </a:r>
                <a:r>
                  <a:rPr lang="en-US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RT </a:t>
                </a:r>
                <a14:m>
                  <m:oMath xmlns:m="http://schemas.openxmlformats.org/officeDocument/2006/math">
                    <m:r>
                      <a:rPr lang="en-US" sz="1800" b="1" i="1" kern="12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⇒</m:t>
                    </m:r>
                  </m:oMath>
                </a14:m>
                <a:r>
                  <a:rPr lang="en-US" sz="1800" b="1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800" kern="1200" dirty="0" err="1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</a:t>
                </a:r>
                <a:r>
                  <a:rPr lang="en-US" sz="1800" kern="1200" baseline="-25000" dirty="0" err="1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HCl</a:t>
                </a:r>
                <a:r>
                  <a:rPr lang="en-US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1800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𝑃</m:t>
                        </m:r>
                        <m:r>
                          <a:rPr lang="en-US" sz="1800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· </m:t>
                        </m:r>
                        <m:r>
                          <a:rPr lang="en-US" sz="1800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𝑉</m:t>
                        </m:r>
                      </m:num>
                      <m:den>
                        <m:r>
                          <a:rPr lang="en-US" sz="1800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𝑅</m:t>
                        </m:r>
                        <m:r>
                          <a:rPr lang="en-US" sz="1800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· </m:t>
                        </m:r>
                        <m:r>
                          <a:rPr lang="en-US" sz="1800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l-GR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kern="12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⇒</m:t>
                    </m:r>
                  </m:oMath>
                </a14:m>
                <a:r>
                  <a:rPr lang="en-US" sz="1800" b="1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800" kern="1200" dirty="0" err="1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</a:t>
                </a:r>
                <a:r>
                  <a:rPr lang="en-US" sz="1800" kern="1200" baseline="-25000" dirty="0" err="1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HCl</a:t>
                </a:r>
                <a:r>
                  <a:rPr lang="en-US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1800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 · 1,23</m:t>
                        </m:r>
                      </m:num>
                      <m:den>
                        <m:r>
                          <a:rPr lang="en-US" sz="1800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0,082 · (27+273)</m:t>
                        </m:r>
                      </m:den>
                    </m:f>
                  </m:oMath>
                </a14:m>
                <a:r>
                  <a:rPr lang="el-GR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kern="12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⇒</m:t>
                    </m:r>
                  </m:oMath>
                </a14:m>
                <a:r>
                  <a:rPr lang="en-US" sz="1800" b="1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l-GR" sz="1800" kern="1200" dirty="0">
                  <a:solidFill>
                    <a:srgbClr val="7030A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indent="0" algn="just">
                  <a:lnSpc>
                    <a:spcPct val="115000"/>
                  </a:lnSpc>
                  <a:buNone/>
                </a:pPr>
                <a:r>
                  <a:rPr lang="en-US" sz="1800" kern="1200" dirty="0" err="1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</a:t>
                </a:r>
                <a:r>
                  <a:rPr lang="en-US" sz="1800" kern="1200" baseline="-25000" dirty="0" err="1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HCl</a:t>
                </a:r>
                <a:r>
                  <a:rPr lang="en-US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1800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2,46</m:t>
                        </m:r>
                      </m:num>
                      <m:den>
                        <m:r>
                          <a:rPr lang="en-US" sz="1800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0,082 · 300</m:t>
                        </m:r>
                      </m:den>
                    </m:f>
                  </m:oMath>
                </a14:m>
                <a:r>
                  <a:rPr lang="el-GR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kern="12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⇒</m:t>
                    </m:r>
                  </m:oMath>
                </a14:m>
                <a:r>
                  <a:rPr lang="en-US" sz="1800" b="1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800" kern="1200" dirty="0" err="1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</a:t>
                </a:r>
                <a:r>
                  <a:rPr lang="en-US" sz="1800" kern="1200" baseline="-25000" dirty="0" err="1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HCl</a:t>
                </a:r>
                <a:r>
                  <a:rPr lang="en-US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1800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2,46</m:t>
                        </m:r>
                      </m:num>
                      <m:den>
                        <m:r>
                          <a:rPr lang="en-US" sz="1800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8,2 · 3</m:t>
                        </m:r>
                      </m:den>
                    </m:f>
                  </m:oMath>
                </a14:m>
                <a:r>
                  <a:rPr lang="el-GR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 kern="1200">
                        <a:solidFill>
                          <a:srgbClr val="7030A0"/>
                        </a:solidFill>
                        <a:effectLst/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⇒</m:t>
                    </m:r>
                  </m:oMath>
                </a14:m>
                <a:r>
                  <a:rPr lang="en-US" sz="1800" b="1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800" b="1" kern="1200" dirty="0" err="1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</a:t>
                </a:r>
                <a:r>
                  <a:rPr lang="en-US" sz="1800" b="1" kern="1200" baseline="-25000" dirty="0" err="1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HCl</a:t>
                </a:r>
                <a:r>
                  <a:rPr lang="en-US" sz="1800" b="1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l-GR" sz="1800" b="1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𝟐</m:t>
                        </m:r>
                        <m:r>
                          <a:rPr lang="en-US" sz="1800" b="1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,</m:t>
                        </m:r>
                        <m:r>
                          <a:rPr lang="el-GR" sz="1800" b="1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𝟒𝟔</m:t>
                        </m:r>
                      </m:num>
                      <m:den>
                        <m:r>
                          <a:rPr lang="el-GR" sz="1800" b="1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𝟐𝟒</m:t>
                        </m:r>
                        <m:r>
                          <a:rPr lang="en-US" sz="1800" b="1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,</m:t>
                        </m:r>
                        <m:r>
                          <a:rPr lang="el-GR" sz="1800" b="1" i="1" kern="1200">
                            <a:solidFill>
                              <a:srgbClr val="7030A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1800" b="1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0,1 mol</a:t>
                </a:r>
                <a:r>
                  <a:rPr lang="en-US" sz="1800" kern="1200" dirty="0">
                    <a:solidFill>
                      <a:srgbClr val="7030A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  <a:endParaRPr lang="el-GR" sz="1800" kern="1200" dirty="0">
                  <a:solidFill>
                    <a:srgbClr val="7030A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indent="0" algn="just">
                  <a:lnSpc>
                    <a:spcPct val="115000"/>
                  </a:lnSpc>
                  <a:buNone/>
                </a:pPr>
                <a:r>
                  <a:rPr lang="en-US" sz="1800" b="1" kern="1200" dirty="0">
                    <a:solidFill>
                      <a:srgbClr val="0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 </a:t>
                </a:r>
                <a:endParaRPr lang="el-GR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indent="0" algn="just">
                  <a:lnSpc>
                    <a:spcPct val="115000"/>
                  </a:lnSpc>
                  <a:buNone/>
                </a:pPr>
                <a:r>
                  <a:rPr lang="el-GR" sz="1800" b="1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Παράδειγμα 3: </a:t>
                </a:r>
                <a:r>
                  <a:rPr lang="el-GR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Σε ένα δοχείο όγκου 4,1 </a:t>
                </a:r>
                <a:r>
                  <a:rPr lang="en-US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 </a:t>
                </a:r>
                <a:r>
                  <a:rPr lang="el-GR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περιέχονται 0,2 </a:t>
                </a:r>
                <a:r>
                  <a:rPr lang="en-US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mol </a:t>
                </a:r>
                <a:r>
                  <a:rPr lang="el-GR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αέριου </a:t>
                </a:r>
                <a:r>
                  <a:rPr lang="en-US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HC</a:t>
                </a:r>
                <a:r>
                  <a:rPr lang="en-US" sz="1800" kern="1200" dirty="0">
                    <a:solidFill>
                      <a:srgbClr val="C00000"/>
                    </a:solidFill>
                    <a:effectLst/>
                    <a:latin typeface="Brush Script MT" panose="03060802040406070304" pitchFamily="66" charset="0"/>
                    <a:ea typeface="Verdana" panose="020B0604030504040204" pitchFamily="34" charset="0"/>
                    <a:cs typeface="Verdana" panose="020B0604030504040204" pitchFamily="34" charset="0"/>
                  </a:rPr>
                  <a:t>l</a:t>
                </a:r>
                <a:r>
                  <a:rPr lang="el-GR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, 0,3 </a:t>
                </a:r>
                <a:r>
                  <a:rPr lang="en-US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mol </a:t>
                </a:r>
                <a:r>
                  <a:rPr lang="el-GR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αέριου </a:t>
                </a:r>
                <a:r>
                  <a:rPr lang="en-US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CO</a:t>
                </a:r>
                <a:r>
                  <a:rPr lang="el-GR" sz="1800" kern="1200" baseline="-250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2</a:t>
                </a:r>
                <a:r>
                  <a:rPr lang="el-GR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και 0,5 </a:t>
                </a:r>
                <a:r>
                  <a:rPr lang="en-US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mol </a:t>
                </a:r>
                <a:r>
                  <a:rPr lang="el-GR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στερεού </a:t>
                </a:r>
                <a:r>
                  <a:rPr lang="en-US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NaC</a:t>
                </a:r>
                <a:r>
                  <a:rPr lang="en-US" sz="1800" kern="1200" dirty="0">
                    <a:solidFill>
                      <a:srgbClr val="C00000"/>
                    </a:solidFill>
                    <a:effectLst/>
                    <a:latin typeface="Brush Script MT" panose="03060802040406070304" pitchFamily="66" charset="0"/>
                    <a:ea typeface="Verdana" panose="020B0604030504040204" pitchFamily="34" charset="0"/>
                    <a:cs typeface="Verdana" panose="020B0604030504040204" pitchFamily="34" charset="0"/>
                  </a:rPr>
                  <a:t>l</a:t>
                </a:r>
                <a:r>
                  <a:rPr lang="en-US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l-GR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σε θερμοκρασία 127 </a:t>
                </a:r>
                <a:r>
                  <a:rPr lang="el-GR" sz="1800" kern="1200" baseline="300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ο</a:t>
                </a:r>
                <a:r>
                  <a:rPr lang="en-US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</a:t>
                </a:r>
                <a:r>
                  <a:rPr lang="el-GR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 Πόση πίεση ασκεί το μείγμα; Δίνεται ότι </a:t>
                </a:r>
                <a:r>
                  <a:rPr lang="en-US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</a:t>
                </a:r>
                <a:r>
                  <a:rPr lang="el-GR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0,082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US" sz="1800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𝑎𝑡𝑚</m:t>
                        </m:r>
                        <m:r>
                          <a:rPr lang="en-US" sz="1800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· </m:t>
                        </m:r>
                        <m:r>
                          <a:rPr lang="en-US" sz="1800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𝐿</m:t>
                        </m:r>
                      </m:num>
                      <m:den>
                        <m:r>
                          <a:rPr lang="en-US" sz="1800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𝑚𝑜𝑙</m:t>
                        </m:r>
                        <m:r>
                          <a:rPr lang="en-US" sz="1800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 · </m:t>
                        </m:r>
                        <m:r>
                          <a:rPr lang="en-US" sz="1800" i="1" kern="120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𝐾</m:t>
                        </m:r>
                      </m:den>
                    </m:f>
                  </m:oMath>
                </a14:m>
                <a:r>
                  <a:rPr lang="el-GR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  <a:p>
                <a:pPr indent="0" algn="just">
                  <a:lnSpc>
                    <a:spcPct val="115000"/>
                  </a:lnSpc>
                  <a:buNone/>
                </a:pPr>
                <a:r>
                  <a:rPr lang="el-GR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ΠΡΟΣΟΧΗ: Στην καταστατική εξίσωση συμμετέχουν όλα τα αέρια και μόνο τα αέρια.</a:t>
                </a:r>
              </a:p>
              <a:p>
                <a:pPr indent="0" algn="just">
                  <a:lnSpc>
                    <a:spcPct val="115000"/>
                  </a:lnSpc>
                  <a:buNone/>
                </a:pPr>
                <a:r>
                  <a:rPr lang="el-GR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Επομένως όπου </a:t>
                </a:r>
                <a:r>
                  <a:rPr lang="en-US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 </a:t>
                </a:r>
                <a:r>
                  <a:rPr lang="el-GR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θα αντικαταστήσουμε τα </a:t>
                </a:r>
                <a:r>
                  <a:rPr lang="en-US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mol </a:t>
                </a:r>
                <a:r>
                  <a:rPr lang="el-GR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ΟΛΩΝ των αερίων.</a:t>
                </a:r>
              </a:p>
              <a:p>
                <a:pPr indent="0" algn="just">
                  <a:lnSpc>
                    <a:spcPct val="115000"/>
                  </a:lnSpc>
                  <a:buNone/>
                </a:pPr>
                <a:r>
                  <a:rPr lang="en-US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PV</a:t>
                </a:r>
                <a:r>
                  <a:rPr lang="el-GR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:r>
                  <a:rPr lang="en-US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</a:t>
                </a:r>
                <a:r>
                  <a:rPr lang="el-GR" sz="1800" kern="1200" baseline="-250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αερίων</a:t>
                </a:r>
                <a:r>
                  <a:rPr lang="el-GR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RT </a:t>
                </a:r>
                <a14:m>
                  <m:oMath xmlns:m="http://schemas.openxmlformats.org/officeDocument/2006/math">
                    <m:r>
                      <a:rPr lang="el-GR" sz="1800" b="1" i="1" kern="12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⇒</m:t>
                    </m:r>
                  </m:oMath>
                </a14:m>
                <a:r>
                  <a:rPr lang="el-GR" sz="1800" b="1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l-GR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4,1 · Ρ = (0,2 + 0,3) · 0,082 · (127 + 273)</a:t>
                </a:r>
                <a14:m>
                  <m:oMath xmlns:m="http://schemas.openxmlformats.org/officeDocument/2006/math">
                    <m:r>
                      <a:rPr lang="el-GR" sz="1800" b="1" i="1" kern="12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 ⇒</m:t>
                    </m:r>
                  </m:oMath>
                </a14:m>
                <a:r>
                  <a:rPr lang="el-GR" sz="1800" b="1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l-GR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4,1 · Ρ = 0,5 · 0,082 · 400 </a:t>
                </a:r>
              </a:p>
              <a:p>
                <a:pPr indent="0" algn="just">
                  <a:lnSpc>
                    <a:spcPct val="115000"/>
                  </a:lnSpc>
                  <a:buNone/>
                </a:pPr>
                <a14:m>
                  <m:oMath xmlns:m="http://schemas.openxmlformats.org/officeDocument/2006/math">
                    <m:r>
                      <a:rPr lang="el-GR" sz="1800" b="1" i="1" kern="12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⇒</m:t>
                    </m:r>
                  </m:oMath>
                </a14:m>
                <a:r>
                  <a:rPr lang="el-GR" sz="1800" b="1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l-GR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4,1 · Ρ = 0,5 · 8,2</a:t>
                </a:r>
                <a:r>
                  <a:rPr lang="en-US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· </a:t>
                </a:r>
                <a:r>
                  <a:rPr lang="el-GR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l-GR" sz="1800" b="1" i="1" kern="12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⇒</m:t>
                    </m:r>
                  </m:oMath>
                </a14:m>
                <a:r>
                  <a:rPr lang="el-GR" sz="1800" b="1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l-GR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4,1 · Ρ = 4,1 </a:t>
                </a:r>
                <a:r>
                  <a:rPr lang="en-US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· </a:t>
                </a:r>
                <a:r>
                  <a:rPr lang="el-GR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4 </a:t>
                </a:r>
                <a14:m>
                  <m:oMath xmlns:m="http://schemas.openxmlformats.org/officeDocument/2006/math">
                    <m:r>
                      <a:rPr lang="el-GR" sz="1800" b="1" i="1" kern="120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⇒</m:t>
                    </m:r>
                  </m:oMath>
                </a14:m>
                <a:r>
                  <a:rPr lang="el-GR" sz="1800" b="1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Ρ = 4 </a:t>
                </a:r>
                <a:r>
                  <a:rPr lang="en-US" sz="1800" b="1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atm</a:t>
                </a:r>
                <a:r>
                  <a:rPr lang="el-GR" sz="1800" kern="1200" dirty="0">
                    <a:solidFill>
                      <a:srgbClr val="C00000"/>
                    </a:solidFill>
                    <a:effectLst/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</a:p>
              <a:p>
                <a:pPr indent="0" algn="just">
                  <a:lnSpc>
                    <a:spcPct val="115000"/>
                  </a:lnSpc>
                  <a:buNone/>
                </a:pPr>
                <a:endParaRPr lang="el-GR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  <a:blipFill>
                <a:blip r:embed="rId2"/>
                <a:stretch>
                  <a:fillRect t="-1231" r="-3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900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l-GR" sz="2400" b="1" dirty="0"/>
                  <a:t>Α Λυκείου (κεφάλαια 4.1 – 4.3)</a:t>
                </a:r>
              </a:p>
              <a:p>
                <a:pPr marL="0" indent="0">
                  <a:buNone/>
                </a:pPr>
                <a:r>
                  <a:rPr lang="el-GR" sz="2400" b="1" dirty="0"/>
                  <a:t>Πυκνότητα: </a:t>
                </a:r>
                <a:r>
                  <a:rPr lang="en-US" sz="2400" b="1" dirty="0"/>
                  <a:t>d</a:t>
                </a:r>
                <a:r>
                  <a:rPr lang="el-GR" sz="24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/>
                        </m:ctrlPr>
                      </m:fPr>
                      <m:num>
                        <m:r>
                          <a:rPr lang="en-US" sz="2400" b="1" i="1"/>
                          <m:t>𝒎</m:t>
                        </m:r>
                      </m:num>
                      <m:den>
                        <m:r>
                          <a:rPr lang="en-US" sz="2400" b="1" i="1"/>
                          <m:t>𝑽</m:t>
                        </m:r>
                      </m:den>
                    </m:f>
                  </m:oMath>
                </a14:m>
                <a:r>
                  <a:rPr lang="el-GR" sz="2400" b="1" dirty="0"/>
                  <a:t>		εξίσωση 5. </a:t>
                </a:r>
              </a:p>
              <a:p>
                <a:pPr marL="0" indent="0">
                  <a:buNone/>
                </a:pPr>
                <a:r>
                  <a:rPr lang="el-GR" sz="2400" dirty="0"/>
                  <a:t>Μπορεί να εφαρμοστεί για όλες τις ενώσεις.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d</a:t>
                </a:r>
                <a:r>
                  <a:rPr lang="el-GR" sz="2400" b="1" dirty="0"/>
                  <a:t> ή ρ</a:t>
                </a:r>
                <a:r>
                  <a:rPr lang="el-GR" sz="2400" dirty="0"/>
                  <a:t>: πυκνότητα σε </a:t>
                </a:r>
                <a:r>
                  <a:rPr lang="en-US" sz="2400" dirty="0"/>
                  <a:t>g</a:t>
                </a:r>
                <a:r>
                  <a:rPr lang="el-GR" sz="2400" dirty="0"/>
                  <a:t>/</a:t>
                </a:r>
                <a:r>
                  <a:rPr lang="en-US" sz="2400" dirty="0"/>
                  <a:t>L</a:t>
                </a:r>
                <a:r>
                  <a:rPr lang="el-GR" sz="2400" dirty="0"/>
                  <a:t> ή </a:t>
                </a:r>
                <a:r>
                  <a:rPr lang="en-US" sz="2400" dirty="0"/>
                  <a:t>g</a:t>
                </a:r>
                <a:r>
                  <a:rPr lang="el-GR" sz="2400" dirty="0"/>
                  <a:t>/</a:t>
                </a:r>
                <a:r>
                  <a:rPr lang="en-US" sz="2400" dirty="0"/>
                  <a:t>mL</a:t>
                </a:r>
                <a:r>
                  <a:rPr lang="el-GR" sz="2400" dirty="0"/>
                  <a:t>, 		</a:t>
                </a:r>
              </a:p>
              <a:p>
                <a:pPr marL="0" indent="0">
                  <a:buNone/>
                </a:pPr>
                <a:r>
                  <a:rPr lang="en-US" sz="2400" b="1" dirty="0"/>
                  <a:t>m</a:t>
                </a:r>
                <a:r>
                  <a:rPr lang="el-GR" sz="2400" dirty="0"/>
                  <a:t>: μάζα σε </a:t>
                </a:r>
                <a:r>
                  <a:rPr lang="en-US" sz="2400" dirty="0"/>
                  <a:t>g</a:t>
                </a:r>
                <a:r>
                  <a:rPr lang="el-GR" sz="2400" dirty="0"/>
                  <a:t>, 		</a:t>
                </a:r>
                <a:r>
                  <a:rPr lang="en-US" sz="2400" b="1" dirty="0"/>
                  <a:t>V</a:t>
                </a:r>
                <a:r>
                  <a:rPr lang="el-GR" sz="2400" dirty="0"/>
                  <a:t>: όγκος σε </a:t>
                </a:r>
                <a:r>
                  <a:rPr lang="en-US" sz="2400" dirty="0"/>
                  <a:t>L</a:t>
                </a:r>
                <a:r>
                  <a:rPr lang="el-GR" sz="2400" dirty="0"/>
                  <a:t> ή </a:t>
                </a:r>
                <a:r>
                  <a:rPr lang="en-US" sz="2400" dirty="0"/>
                  <a:t>mL</a:t>
                </a:r>
                <a:r>
                  <a:rPr lang="el-GR" sz="2400" dirty="0"/>
                  <a:t>.</a:t>
                </a:r>
              </a:p>
              <a:p>
                <a:pPr marL="0" indent="0">
                  <a:buNone/>
                </a:pPr>
                <a:r>
                  <a:rPr lang="el-GR" sz="2400" dirty="0"/>
                  <a:t> </a:t>
                </a:r>
              </a:p>
              <a:p>
                <a:pPr marL="0" indent="0">
                  <a:buNone/>
                </a:pPr>
                <a:r>
                  <a:rPr lang="el-GR" sz="2400" b="1" dirty="0">
                    <a:solidFill>
                      <a:srgbClr val="C00000"/>
                    </a:solidFill>
                  </a:rPr>
                  <a:t>Παράδειγμα 4</a:t>
                </a:r>
                <a:r>
                  <a:rPr lang="el-GR" sz="2400" dirty="0">
                    <a:solidFill>
                      <a:srgbClr val="C00000"/>
                    </a:solidFill>
                  </a:rPr>
                  <a:t>: </a:t>
                </a:r>
              </a:p>
              <a:p>
                <a:pPr marL="0" indent="0">
                  <a:buNone/>
                </a:pPr>
                <a:r>
                  <a:rPr lang="el-GR" sz="2400" dirty="0">
                    <a:solidFill>
                      <a:srgbClr val="C00000"/>
                    </a:solidFill>
                  </a:rPr>
                  <a:t>Πόσα </a:t>
                </a:r>
                <a:r>
                  <a:rPr lang="en-US" sz="2400" dirty="0">
                    <a:solidFill>
                      <a:srgbClr val="C00000"/>
                    </a:solidFill>
                  </a:rPr>
                  <a:t>g</a:t>
                </a:r>
                <a:r>
                  <a:rPr lang="el-GR" sz="2400" dirty="0">
                    <a:solidFill>
                      <a:srgbClr val="C00000"/>
                    </a:solidFill>
                  </a:rPr>
                  <a:t> ζυγίζουν 0,5 </a:t>
                </a:r>
                <a:r>
                  <a:rPr lang="en-US" sz="2400" dirty="0">
                    <a:solidFill>
                      <a:srgbClr val="C00000"/>
                    </a:solidFill>
                  </a:rPr>
                  <a:t>L </a:t>
                </a:r>
                <a:r>
                  <a:rPr lang="el-GR" sz="2400" dirty="0">
                    <a:solidFill>
                      <a:srgbClr val="C00000"/>
                    </a:solidFill>
                  </a:rPr>
                  <a:t>οινοπνεύματος (</a:t>
                </a:r>
                <a:r>
                  <a:rPr lang="en-US" sz="2400" dirty="0">
                    <a:solidFill>
                      <a:srgbClr val="C00000"/>
                    </a:solidFill>
                  </a:rPr>
                  <a:t>CH</a:t>
                </a:r>
                <a:r>
                  <a:rPr lang="el-GR" sz="2400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US" sz="2400" dirty="0">
                    <a:solidFill>
                      <a:srgbClr val="C00000"/>
                    </a:solidFill>
                  </a:rPr>
                  <a:t>CH</a:t>
                </a:r>
                <a:r>
                  <a:rPr lang="el-GR" sz="2400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</a:rPr>
                  <a:t>OH</a:t>
                </a:r>
                <a:r>
                  <a:rPr lang="el-GR" sz="2400" dirty="0">
                    <a:solidFill>
                      <a:srgbClr val="C00000"/>
                    </a:solidFill>
                  </a:rPr>
                  <a:t>); </a:t>
                </a:r>
              </a:p>
              <a:p>
                <a:pPr marL="0" indent="0">
                  <a:buNone/>
                </a:pPr>
                <a:r>
                  <a:rPr lang="el-GR" sz="2400" dirty="0">
                    <a:solidFill>
                      <a:srgbClr val="C00000"/>
                    </a:solidFill>
                  </a:rPr>
                  <a:t>Δίνονται: </a:t>
                </a:r>
                <a:r>
                  <a:rPr lang="en-US" sz="2400" dirty="0" err="1">
                    <a:solidFill>
                      <a:srgbClr val="C00000"/>
                    </a:solidFill>
                  </a:rPr>
                  <a:t>d</a:t>
                </a:r>
                <a:r>
                  <a:rPr lang="en-US" sz="2400" baseline="-25000" dirty="0" err="1">
                    <a:solidFill>
                      <a:srgbClr val="C00000"/>
                    </a:solidFill>
                  </a:rPr>
                  <a:t>CH</a:t>
                </a:r>
                <a:r>
                  <a:rPr lang="el-GR" sz="2400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US" sz="2400" baseline="-25000" dirty="0">
                    <a:solidFill>
                      <a:srgbClr val="C00000"/>
                    </a:solidFill>
                  </a:rPr>
                  <a:t>CH</a:t>
                </a:r>
                <a:r>
                  <a:rPr lang="el-GR" sz="2400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400" baseline="-25000" dirty="0">
                    <a:solidFill>
                      <a:srgbClr val="C00000"/>
                    </a:solidFill>
                  </a:rPr>
                  <a:t>OH</a:t>
                </a:r>
                <a:r>
                  <a:rPr lang="el-GR" sz="2400" dirty="0">
                    <a:solidFill>
                      <a:srgbClr val="C00000"/>
                    </a:solidFill>
                  </a:rPr>
                  <a:t> = 0,8 </a:t>
                </a:r>
                <a:r>
                  <a:rPr lang="en-US" sz="2400" dirty="0">
                    <a:solidFill>
                      <a:srgbClr val="C00000"/>
                    </a:solidFill>
                  </a:rPr>
                  <a:t>g</a:t>
                </a:r>
                <a:r>
                  <a:rPr lang="el-GR" sz="2400" dirty="0">
                    <a:solidFill>
                      <a:srgbClr val="C00000"/>
                    </a:solidFill>
                  </a:rPr>
                  <a:t>/</a:t>
                </a:r>
                <a:r>
                  <a:rPr lang="en-US" sz="2400" dirty="0">
                    <a:solidFill>
                      <a:srgbClr val="C00000"/>
                    </a:solidFill>
                  </a:rPr>
                  <a:t>mL</a:t>
                </a:r>
                <a:r>
                  <a:rPr lang="el-GR" sz="2400" dirty="0">
                    <a:solidFill>
                      <a:srgbClr val="C0000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r>
                  <a:rPr lang="el-GR" sz="2400" dirty="0">
                    <a:solidFill>
                      <a:srgbClr val="C00000"/>
                    </a:solidFill>
                  </a:rPr>
                  <a:t>Επειδή η πυκνότητα που δίνεται έχει μονάδες </a:t>
                </a:r>
                <a:r>
                  <a:rPr lang="en-US" sz="2400" dirty="0">
                    <a:solidFill>
                      <a:srgbClr val="C00000"/>
                    </a:solidFill>
                  </a:rPr>
                  <a:t>g</a:t>
                </a:r>
                <a:r>
                  <a:rPr lang="el-GR" sz="2400" dirty="0">
                    <a:solidFill>
                      <a:srgbClr val="C00000"/>
                    </a:solidFill>
                  </a:rPr>
                  <a:t>/</a:t>
                </a:r>
                <a:r>
                  <a:rPr lang="en-US" sz="2400" dirty="0">
                    <a:solidFill>
                      <a:srgbClr val="C00000"/>
                    </a:solidFill>
                  </a:rPr>
                  <a:t>mL</a:t>
                </a:r>
                <a:r>
                  <a:rPr lang="el-GR" sz="2400" dirty="0">
                    <a:solidFill>
                      <a:srgbClr val="C00000"/>
                    </a:solidFill>
                  </a:rPr>
                  <a:t>, μετατρέπουμε τον όγκο από </a:t>
                </a:r>
                <a:r>
                  <a:rPr lang="en-US" sz="2400" dirty="0">
                    <a:solidFill>
                      <a:srgbClr val="C00000"/>
                    </a:solidFill>
                  </a:rPr>
                  <a:t>L </a:t>
                </a:r>
                <a:r>
                  <a:rPr lang="el-GR" sz="2400" dirty="0">
                    <a:solidFill>
                      <a:srgbClr val="C00000"/>
                    </a:solidFill>
                  </a:rPr>
                  <a:t>σε </a:t>
                </a:r>
                <a:r>
                  <a:rPr lang="en-US" sz="2400" dirty="0">
                    <a:solidFill>
                      <a:srgbClr val="C00000"/>
                    </a:solidFill>
                  </a:rPr>
                  <a:t>mL</a:t>
                </a:r>
                <a:r>
                  <a:rPr lang="el-GR" sz="2400" dirty="0">
                    <a:solidFill>
                      <a:srgbClr val="C0000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l-GR" sz="2400" dirty="0">
                    <a:solidFill>
                      <a:srgbClr val="C00000"/>
                    </a:solidFill>
                  </a:rPr>
                  <a:t>1 </a:t>
                </a:r>
                <a:r>
                  <a:rPr lang="en-US" sz="2400" dirty="0">
                    <a:solidFill>
                      <a:srgbClr val="C00000"/>
                    </a:solidFill>
                  </a:rPr>
                  <a:t>L </a:t>
                </a:r>
                <a:r>
                  <a:rPr lang="el-GR" sz="2400" dirty="0">
                    <a:solidFill>
                      <a:srgbClr val="C00000"/>
                    </a:solidFill>
                  </a:rPr>
                  <a:t>περιέχει 1000 </a:t>
                </a:r>
                <a:r>
                  <a:rPr lang="en-US" sz="2400" dirty="0">
                    <a:solidFill>
                      <a:srgbClr val="C00000"/>
                    </a:solidFill>
                  </a:rPr>
                  <a:t>mL</a:t>
                </a:r>
                <a:r>
                  <a:rPr lang="el-GR" sz="2400" dirty="0">
                    <a:solidFill>
                      <a:srgbClr val="C00000"/>
                    </a:solidFill>
                  </a:rPr>
                  <a:t>, άρα τα 0,5 </a:t>
                </a:r>
                <a:r>
                  <a:rPr lang="en-US" sz="2400" dirty="0">
                    <a:solidFill>
                      <a:srgbClr val="C00000"/>
                    </a:solidFill>
                  </a:rPr>
                  <a:t>L </a:t>
                </a:r>
                <a:r>
                  <a:rPr lang="el-GR" sz="2400" dirty="0">
                    <a:solidFill>
                      <a:srgbClr val="C00000"/>
                    </a:solidFill>
                  </a:rPr>
                  <a:t>περιέχουν 500 </a:t>
                </a:r>
                <a:r>
                  <a:rPr lang="en-US" sz="2400" dirty="0">
                    <a:solidFill>
                      <a:srgbClr val="C00000"/>
                    </a:solidFill>
                  </a:rPr>
                  <a:t>mL </a:t>
                </a:r>
                <a:r>
                  <a:rPr lang="el-GR" sz="2400" dirty="0">
                    <a:solidFill>
                      <a:srgbClr val="C00000"/>
                    </a:solidFill>
                  </a:rPr>
                  <a:t>οινοπνεύματος.</a:t>
                </a:r>
              </a:p>
              <a:p>
                <a:pPr marL="0" indent="0">
                  <a:buNone/>
                </a:pPr>
                <a:r>
                  <a:rPr lang="el-GR" sz="2400" dirty="0">
                    <a:solidFill>
                      <a:srgbClr val="C00000"/>
                    </a:solidFill>
                  </a:rPr>
                  <a:t>Εξίσωση</a:t>
                </a:r>
                <a:r>
                  <a:rPr lang="en-US" sz="2400" dirty="0">
                    <a:solidFill>
                      <a:srgbClr val="C00000"/>
                    </a:solidFill>
                  </a:rPr>
                  <a:t> 5: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dCH</a:t>
                </a:r>
                <a:r>
                  <a:rPr lang="en-US" sz="2400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CH</a:t>
                </a:r>
                <a:r>
                  <a:rPr lang="en-US" sz="24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OH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C00000"/>
                            </a:solidFill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>
                                <a:solidFill>
                                  <a:srgbClr val="C00000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</a:rPr>
                              <m:t>𝒎</m:t>
                            </m:r>
                          </m:e>
                          <m:sub>
                            <m:r>
                              <a:rPr lang="en-US" sz="2400" b="1" i="1" baseline="-25000">
                                <a:solidFill>
                                  <a:srgbClr val="C00000"/>
                                </a:solidFill>
                              </a:rPr>
                              <m:t>𝐂𝐇𝟑𝐂𝐇𝟐𝐎𝐇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1" i="1">
                                <a:solidFill>
                                  <a:srgbClr val="C00000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</a:rPr>
                              <m:t>𝑽</m:t>
                            </m:r>
                          </m:e>
                          <m:sub>
                            <m:r>
                              <a:rPr lang="en-US" sz="2400" b="1" i="1" baseline="-25000">
                                <a:solidFill>
                                  <a:srgbClr val="C00000"/>
                                </a:solidFill>
                              </a:rPr>
                              <m:t>𝐂𝐇𝟑𝐂𝐇𝟐𝐎𝐇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mCH</a:t>
                </a:r>
                <a:r>
                  <a:rPr lang="en-US" sz="2400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US" sz="2400" dirty="0">
                    <a:solidFill>
                      <a:srgbClr val="C00000"/>
                    </a:solidFill>
                  </a:rPr>
                  <a:t>CH</a:t>
                </a:r>
                <a:r>
                  <a:rPr lang="en-US" sz="2400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400" dirty="0">
                    <a:solidFill>
                      <a:srgbClr val="C00000"/>
                    </a:solidFill>
                  </a:rPr>
                  <a:t>OH = d V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</a:rPr>
                      <m:t>⇒</m:t>
                    </m:r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mCH</a:t>
                </a:r>
                <a:r>
                  <a:rPr lang="en-US" sz="2400" b="1" baseline="-25000" dirty="0">
                    <a:solidFill>
                      <a:srgbClr val="C00000"/>
                    </a:solidFill>
                  </a:rPr>
                  <a:t>3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CH</a:t>
                </a:r>
                <a:r>
                  <a:rPr lang="en-US" sz="2400" b="1" baseline="-25000" dirty="0">
                    <a:solidFill>
                      <a:srgbClr val="C00000"/>
                    </a:solidFill>
                  </a:rPr>
                  <a:t>2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OH = 0,8 · 500 = 400 g.</a:t>
                </a:r>
                <a:endParaRPr lang="el-GR" sz="2400" dirty="0">
                  <a:solidFill>
                    <a:srgbClr val="C00000"/>
                  </a:solidFill>
                </a:endParaRPr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  <a:blipFill>
                <a:blip r:embed="rId2"/>
                <a:stretch>
                  <a:fillRect l="-829" t="-13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33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2400" b="1" dirty="0"/>
                  <a:t>Α Λυκείου (κεφάλαια 4.1 – 4.3)</a:t>
                </a:r>
              </a:p>
              <a:p>
                <a:pPr marL="0" indent="0" algn="ctr">
                  <a:buNone/>
                </a:pPr>
                <a:r>
                  <a:rPr lang="el-GR" sz="2400" b="1" u="sng" dirty="0"/>
                  <a:t>Ασκήσεις</a:t>
                </a:r>
                <a:r>
                  <a:rPr lang="el-GR" sz="2400" dirty="0"/>
                  <a:t>:</a:t>
                </a:r>
              </a:p>
              <a:p>
                <a:pPr marL="0" indent="0">
                  <a:buNone/>
                </a:pPr>
                <a:r>
                  <a:rPr lang="el-GR" sz="2400" dirty="0"/>
                  <a:t>Δίνονται τα </a:t>
                </a:r>
                <a:r>
                  <a:rPr lang="en-US" sz="2400" dirty="0" err="1"/>
                  <a:t>Ar</a:t>
                </a:r>
                <a:r>
                  <a:rPr lang="el-GR" sz="2400" dirty="0"/>
                  <a:t>: </a:t>
                </a:r>
                <a:r>
                  <a:rPr lang="en-US" sz="2400" dirty="0"/>
                  <a:t>H</a:t>
                </a:r>
                <a:r>
                  <a:rPr lang="el-GR" sz="2400" dirty="0"/>
                  <a:t>: 1, </a:t>
                </a:r>
                <a:r>
                  <a:rPr lang="en-US" sz="2400" dirty="0"/>
                  <a:t>O</a:t>
                </a:r>
                <a:r>
                  <a:rPr lang="el-GR" sz="2400" dirty="0"/>
                  <a:t>: 16, </a:t>
                </a:r>
                <a:r>
                  <a:rPr lang="en-US" sz="2400" dirty="0"/>
                  <a:t>F</a:t>
                </a:r>
                <a:r>
                  <a:rPr lang="el-GR" sz="2400" dirty="0"/>
                  <a:t>: 19, </a:t>
                </a:r>
                <a:r>
                  <a:rPr lang="en-US" sz="2400" dirty="0"/>
                  <a:t>Na</a:t>
                </a:r>
                <a:r>
                  <a:rPr lang="el-GR" sz="2400" dirty="0"/>
                  <a:t>: 23, </a:t>
                </a:r>
                <a:r>
                  <a:rPr lang="en-US" sz="2400" dirty="0"/>
                  <a:t>Ca</a:t>
                </a:r>
                <a:r>
                  <a:rPr lang="el-GR" sz="2400" dirty="0"/>
                  <a:t>: 40, </a:t>
                </a:r>
                <a:r>
                  <a:rPr lang="en-US" sz="2400" dirty="0"/>
                  <a:t>Br</a:t>
                </a:r>
                <a:r>
                  <a:rPr lang="el-GR" sz="2400" dirty="0"/>
                  <a:t>: 80, </a:t>
                </a:r>
                <a:r>
                  <a:rPr lang="en-US" sz="2400" dirty="0"/>
                  <a:t>R</a:t>
                </a:r>
                <a:r>
                  <a:rPr lang="el-GR" sz="2400" dirty="0"/>
                  <a:t> = 0,082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/>
                        </m:ctrlPr>
                      </m:fPr>
                      <m:num>
                        <m:r>
                          <a:rPr lang="en-US" sz="2400" i="1"/>
                          <m:t>𝑎𝑡𝑚</m:t>
                        </m:r>
                        <m:r>
                          <a:rPr lang="en-US" sz="2400" i="1"/>
                          <m:t> </m:t>
                        </m:r>
                        <m:r>
                          <a:rPr lang="el-GR" sz="2400" i="1"/>
                          <m:t>·</m:t>
                        </m:r>
                        <m:r>
                          <a:rPr lang="en-US" sz="2400" i="1"/>
                          <m:t> </m:t>
                        </m:r>
                        <m:r>
                          <a:rPr lang="en-US" sz="2400" i="1"/>
                          <m:t>𝐿</m:t>
                        </m:r>
                      </m:num>
                      <m:den>
                        <m:r>
                          <a:rPr lang="en-US" sz="2400" i="1"/>
                          <m:t>𝑚𝑜𝑙</m:t>
                        </m:r>
                        <m:r>
                          <a:rPr lang="en-US" sz="2400" i="1"/>
                          <m:t> </m:t>
                        </m:r>
                        <m:r>
                          <a:rPr lang="el-GR" sz="2400" i="1"/>
                          <m:t>·</m:t>
                        </m:r>
                        <m:r>
                          <a:rPr lang="en-US" sz="2400" i="1"/>
                          <m:t> </m:t>
                        </m:r>
                        <m:r>
                          <a:rPr lang="en-US" sz="2400" i="1"/>
                          <m:t>𝐾</m:t>
                        </m:r>
                      </m:den>
                    </m:f>
                  </m:oMath>
                </a14:m>
                <a:endParaRPr lang="el-GR" sz="2400" dirty="0"/>
              </a:p>
              <a:p>
                <a:pPr marL="0" indent="0">
                  <a:buNone/>
                </a:pPr>
                <a:r>
                  <a:rPr lang="el-GR" sz="2400" b="1" dirty="0"/>
                  <a:t>2. </a:t>
                </a:r>
                <a:r>
                  <a:rPr lang="el-GR" sz="2400" dirty="0"/>
                  <a:t>Πόσα </a:t>
                </a:r>
                <a:r>
                  <a:rPr lang="en-US" sz="2400" dirty="0"/>
                  <a:t>L </a:t>
                </a:r>
                <a:r>
                  <a:rPr lang="el-GR" sz="2400" dirty="0"/>
                  <a:t>καταλαμβάνουν, μετρημένα σε </a:t>
                </a:r>
                <a:r>
                  <a:rPr lang="en-US" sz="2400" dirty="0"/>
                  <a:t>STP </a:t>
                </a:r>
                <a:r>
                  <a:rPr lang="el-GR" sz="2400" dirty="0"/>
                  <a:t>συνθήκες 5 </a:t>
                </a:r>
                <a:r>
                  <a:rPr lang="en-US" sz="2400" dirty="0"/>
                  <a:t>g HF</a:t>
                </a:r>
                <a:r>
                  <a:rPr lang="el-GR" sz="2400" dirty="0"/>
                  <a:t>;</a:t>
                </a:r>
              </a:p>
              <a:p>
                <a:pPr marL="0" indent="0">
                  <a:buNone/>
                </a:pPr>
                <a:r>
                  <a:rPr lang="el-GR" sz="2400" dirty="0"/>
                  <a:t>Συνδυάστε τις εξισώσεις 1 και 2.</a:t>
                </a:r>
              </a:p>
              <a:p>
                <a:pPr marL="0" lvl="0" indent="0" algn="just">
                  <a:lnSpc>
                    <a:spcPct val="115000"/>
                  </a:lnSpc>
                  <a:spcAft>
                    <a:spcPts val="600"/>
                  </a:spcAft>
                  <a:buNone/>
                </a:pPr>
                <a:r>
                  <a:rPr lang="el-GR" sz="24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Εξίσωση</a:t>
                </a:r>
                <a:r>
                  <a:rPr lang="en-US" sz="24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1: </a:t>
                </a:r>
                <a:r>
                  <a:rPr lang="en-US" sz="2400" b="1" dirty="0" err="1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n</a:t>
                </a:r>
                <a:r>
                  <a:rPr lang="en-US" sz="2400" b="1" baseline="-25000" dirty="0" err="1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HF</a:t>
                </a:r>
                <a:r>
                  <a:rPr lang="en-US" sz="2400" b="1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000000"/>
                            </a:solidFill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>
                                <a:solidFill>
                                  <a:srgbClr val="000000"/>
                                </a:solidFill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𝑯𝑭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1" i="1">
                                <a:solidFill>
                                  <a:srgbClr val="000000"/>
                                </a:solidFill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𝑴𝒓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000000"/>
                                </a:solidFill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𝑯𝑭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		</a:t>
                </a:r>
                <a:r>
                  <a:rPr lang="el-GR" sz="24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Εξίσωση </a:t>
                </a:r>
                <a:r>
                  <a:rPr lang="en-US" sz="24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2:</a:t>
                </a:r>
                <a:r>
                  <a:rPr lang="en-US" sz="2400" b="1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n</a:t>
                </a:r>
                <a:r>
                  <a:rPr lang="en-US" sz="2400" b="1" baseline="-25000" dirty="0" err="1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HF</a:t>
                </a:r>
                <a:r>
                  <a:rPr lang="en-US" sz="2400" b="1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000000"/>
                            </a:solidFill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>
                                <a:solidFill>
                                  <a:srgbClr val="FF0000"/>
                                </a:solidFill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𝑽</m:t>
                            </m:r>
                          </m:e>
                          <m:sub>
                            <m:r>
                              <a:rPr lang="en-US" sz="2400" b="1" i="1">
                                <a:solidFill>
                                  <a:srgbClr val="FF0000"/>
                                </a:solidFill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𝑯𝑭</m:t>
                            </m:r>
                          </m:sub>
                        </m:sSub>
                      </m:num>
                      <m:den>
                        <m:r>
                          <a:rPr lang="en-US" sz="2400" b="1" i="1">
                            <a:solidFill>
                              <a:srgbClr val="000000"/>
                            </a:solidFill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𝑽𝒎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	</a:t>
                </a:r>
                <a:endParaRPr lang="el-GR" sz="24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Aft>
                    <a:spcPts val="600"/>
                  </a:spcAft>
                  <a:buNone/>
                </a:pPr>
                <a:r>
                  <a:rPr lang="en-US" sz="2400" dirty="0">
                    <a:solidFill>
                      <a:srgbClr val="FF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V</a:t>
                </a:r>
                <a:r>
                  <a:rPr lang="en-US" sz="2400" baseline="-25000" dirty="0">
                    <a:solidFill>
                      <a:srgbClr val="FF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HF</a:t>
                </a:r>
                <a:r>
                  <a:rPr lang="en-US" sz="2400" dirty="0">
                    <a:solidFill>
                      <a:srgbClr val="FF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= </a:t>
                </a:r>
                <a:r>
                  <a:rPr lang="en-US" sz="2400" dirty="0" err="1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n</a:t>
                </a:r>
                <a:r>
                  <a:rPr lang="en-US" sz="2400" baseline="-25000" dirty="0" err="1">
                    <a:solidFill>
                      <a:srgbClr val="000000"/>
                    </a:solidFill>
                    <a:ea typeface="Verdana" panose="020B0604030504040204" pitchFamily="34" charset="0"/>
                    <a:cs typeface="Calibri" panose="020F0502020204030204" pitchFamily="34" charset="0"/>
                  </a:rPr>
                  <a:t>HF</a:t>
                </a:r>
                <a:r>
                  <a:rPr lang="en-US" sz="24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Vm</a:t>
                </a:r>
                <a:r>
                  <a:rPr lang="en-US" sz="24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⇒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l-GR" sz="240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lvl="0" indent="0" algn="just">
                  <a:lnSpc>
                    <a:spcPct val="115000"/>
                  </a:lnSpc>
                  <a:spcAft>
                    <a:spcPts val="600"/>
                  </a:spcAft>
                  <a:buNone/>
                </a:pPr>
                <a:r>
                  <a:rPr lang="en-US" sz="2400" dirty="0">
                    <a:solidFill>
                      <a:srgbClr val="FF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</a:t>
                </a:r>
                <a:r>
                  <a:rPr lang="en-US" sz="2400" baseline="-25000" dirty="0">
                    <a:solidFill>
                      <a:srgbClr val="FF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HF</a:t>
                </a:r>
                <a:r>
                  <a:rPr lang="en-US" sz="2400" dirty="0">
                    <a:solidFill>
                      <a:srgbClr val="FF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>
                            <a:solidFill>
                              <a:srgbClr val="000000"/>
                            </a:solidFill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i="1">
                                <a:solidFill>
                                  <a:srgbClr val="000000"/>
                                </a:solidFill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𝐻𝐹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i="1">
                                <a:solidFill>
                                  <a:srgbClr val="000000"/>
                                </a:solidFill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𝑀𝑟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ea typeface="Verdana" panose="020B0604030504040204" pitchFamily="34" charset="0"/>
                                <a:cs typeface="Verdana" panose="020B0604030504040204" pitchFamily="34" charset="0"/>
                              </a:rPr>
                              <m:t>𝐻𝐹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Vm</a:t>
                </a:r>
                <a:r>
                  <a:rPr lang="en-US" sz="24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⇒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l-GR" sz="2400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solidFill>
                      <a:srgbClr val="FF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</a:t>
                </a:r>
                <a:r>
                  <a:rPr lang="en-US" sz="2400" baseline="-25000" dirty="0">
                    <a:solidFill>
                      <a:srgbClr val="FF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HF</a:t>
                </a:r>
                <a:r>
                  <a:rPr lang="en-US" sz="2400" dirty="0">
                    <a:solidFill>
                      <a:srgbClr val="FF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24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=</a:t>
                </a:r>
                <a:r>
                  <a:rPr lang="en-US" sz="2400" b="1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/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5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19+1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· 22,4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000000"/>
                        </a:solidFill>
                        <a:ea typeface="Verdana" panose="020B0604030504040204" pitchFamily="34" charset="0"/>
                        <a:cs typeface="Verdana" panose="020B0604030504040204" pitchFamily="34" charset="0"/>
                      </a:rPr>
                      <m:t>⇒</m:t>
                    </m:r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endParaRPr lang="el-GR" sz="2400" b="1" dirty="0">
                  <a:solidFill>
                    <a:srgbClr val="000000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FF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V</a:t>
                </a:r>
                <a:r>
                  <a:rPr lang="en-US" sz="2400" b="1" baseline="-25000" dirty="0">
                    <a:solidFill>
                      <a:srgbClr val="FF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HF</a:t>
                </a:r>
                <a:r>
                  <a:rPr lang="en-US" sz="2400" b="1" dirty="0">
                    <a:solidFill>
                      <a:srgbClr val="FF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en-US" sz="2400" b="1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/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000000"/>
                            </a:solidFill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𝟐𝟐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000000"/>
                            </a:solidFill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000000"/>
                            </a:solidFill>
                            <a:ea typeface="Verdana" panose="020B0604030504040204" pitchFamily="34" charset="0"/>
                            <a:cs typeface="Verdana" panose="020B060403050404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 = 5,6 L</a:t>
                </a:r>
                <a:r>
                  <a:rPr lang="en-US" sz="2400" dirty="0">
                    <a:solidFill>
                      <a:srgbClr val="000000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.</a:t>
                </a:r>
                <a:endParaRPr lang="el-GR" sz="2400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  <a:blipFill>
                <a:blip r:embed="rId2"/>
                <a:stretch>
                  <a:fillRect l="-829" t="-13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39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l-GR" sz="2400" b="1" dirty="0"/>
                  <a:t>Α Λυκείου (κεφάλαια 4.1 – 4.3)</a:t>
                </a:r>
              </a:p>
              <a:p>
                <a:pPr marL="0" indent="0" algn="ctr">
                  <a:buNone/>
                </a:pPr>
                <a:r>
                  <a:rPr lang="el-GR" sz="2400" b="1" u="sng" dirty="0"/>
                  <a:t>Ασκήσεις</a:t>
                </a:r>
                <a:r>
                  <a:rPr lang="el-GR" sz="2400" dirty="0"/>
                  <a:t>:</a:t>
                </a:r>
              </a:p>
              <a:p>
                <a:pPr marL="0" indent="0">
                  <a:buNone/>
                </a:pPr>
                <a:r>
                  <a:rPr lang="el-GR" sz="2400" dirty="0"/>
                  <a:t>Δίνονται τα </a:t>
                </a:r>
                <a:r>
                  <a:rPr lang="en-US" sz="2400" dirty="0" err="1"/>
                  <a:t>Ar</a:t>
                </a:r>
                <a:r>
                  <a:rPr lang="el-GR" sz="2400" dirty="0"/>
                  <a:t>: </a:t>
                </a:r>
                <a:r>
                  <a:rPr lang="en-US" sz="2400" dirty="0"/>
                  <a:t>H</a:t>
                </a:r>
                <a:r>
                  <a:rPr lang="el-GR" sz="2400" dirty="0"/>
                  <a:t>: 1, </a:t>
                </a:r>
                <a:r>
                  <a:rPr lang="en-US" sz="2400" dirty="0"/>
                  <a:t>O</a:t>
                </a:r>
                <a:r>
                  <a:rPr lang="el-GR" sz="2400" dirty="0"/>
                  <a:t>: 16, </a:t>
                </a:r>
                <a:r>
                  <a:rPr lang="en-US" sz="2400" dirty="0"/>
                  <a:t>F</a:t>
                </a:r>
                <a:r>
                  <a:rPr lang="el-GR" sz="2400" dirty="0"/>
                  <a:t>: 19, </a:t>
                </a:r>
                <a:r>
                  <a:rPr lang="en-US" sz="2400" dirty="0"/>
                  <a:t>Na</a:t>
                </a:r>
                <a:r>
                  <a:rPr lang="el-GR" sz="2400" dirty="0"/>
                  <a:t>: 23, </a:t>
                </a:r>
                <a:r>
                  <a:rPr lang="en-US" sz="2400" dirty="0"/>
                  <a:t>Ca</a:t>
                </a:r>
                <a:r>
                  <a:rPr lang="el-GR" sz="2400" dirty="0"/>
                  <a:t>: 40, </a:t>
                </a:r>
                <a:r>
                  <a:rPr lang="en-US" sz="2400" dirty="0"/>
                  <a:t>Br</a:t>
                </a:r>
                <a:r>
                  <a:rPr lang="el-GR" sz="2400" dirty="0"/>
                  <a:t>: 80, </a:t>
                </a:r>
                <a:r>
                  <a:rPr lang="en-US" sz="2400" dirty="0"/>
                  <a:t>R</a:t>
                </a:r>
                <a:r>
                  <a:rPr lang="el-GR" sz="2400" dirty="0"/>
                  <a:t> = 0,082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i="1"/>
                        </m:ctrlPr>
                      </m:fPr>
                      <m:num>
                        <m:r>
                          <a:rPr lang="en-US" sz="2400" i="1"/>
                          <m:t>𝑎𝑡𝑚</m:t>
                        </m:r>
                        <m:r>
                          <a:rPr lang="en-US" sz="2400" i="1"/>
                          <m:t> </m:t>
                        </m:r>
                        <m:r>
                          <a:rPr lang="el-GR" sz="2400" i="1"/>
                          <m:t>·</m:t>
                        </m:r>
                        <m:r>
                          <a:rPr lang="en-US" sz="2400" i="1"/>
                          <m:t> </m:t>
                        </m:r>
                        <m:r>
                          <a:rPr lang="en-US" sz="2400" i="1"/>
                          <m:t>𝐿</m:t>
                        </m:r>
                      </m:num>
                      <m:den>
                        <m:r>
                          <a:rPr lang="en-US" sz="2400" i="1"/>
                          <m:t>𝑚𝑜𝑙</m:t>
                        </m:r>
                        <m:r>
                          <a:rPr lang="en-US" sz="2400" i="1"/>
                          <m:t> </m:t>
                        </m:r>
                        <m:r>
                          <a:rPr lang="el-GR" sz="2400" i="1"/>
                          <m:t>·</m:t>
                        </m:r>
                        <m:r>
                          <a:rPr lang="en-US" sz="2400" i="1"/>
                          <m:t> </m:t>
                        </m:r>
                        <m:r>
                          <a:rPr lang="en-US" sz="2400" i="1"/>
                          <m:t>𝐾</m:t>
                        </m:r>
                      </m:den>
                    </m:f>
                  </m:oMath>
                </a14:m>
                <a:endParaRPr lang="el-GR" sz="2400" dirty="0"/>
              </a:p>
              <a:p>
                <a:pPr marL="0" lvl="0" indent="0">
                  <a:buNone/>
                </a:pPr>
                <a:r>
                  <a:rPr lang="el-GR" sz="2400" b="1" dirty="0"/>
                  <a:t>5. </a:t>
                </a:r>
                <a:r>
                  <a:rPr lang="el-GR" sz="2400" dirty="0"/>
                  <a:t>Πόση πίεση ασκείται σε ένα δοχείο όγκου 4,1 </a:t>
                </a:r>
                <a:r>
                  <a:rPr lang="en-US" sz="2400" dirty="0"/>
                  <a:t>L</a:t>
                </a:r>
                <a:r>
                  <a:rPr lang="el-GR" sz="2400" dirty="0"/>
                  <a:t> που περιέχει 8,8 </a:t>
                </a:r>
                <a:r>
                  <a:rPr lang="en-US" sz="2400" dirty="0"/>
                  <a:t>g CO</a:t>
                </a:r>
                <a:r>
                  <a:rPr lang="el-GR" sz="2400" baseline="-25000" dirty="0"/>
                  <a:t>2</a:t>
                </a:r>
                <a:r>
                  <a:rPr lang="el-GR" sz="2400" dirty="0"/>
                  <a:t> σε θερμοκρασία 127 </a:t>
                </a:r>
                <a:r>
                  <a:rPr lang="el-GR" sz="2400" baseline="30000" dirty="0"/>
                  <a:t>ο</a:t>
                </a:r>
                <a:r>
                  <a:rPr lang="en-US" sz="2400" dirty="0"/>
                  <a:t>C</a:t>
                </a:r>
                <a:r>
                  <a:rPr lang="el-GR" sz="2400" dirty="0"/>
                  <a:t>;</a:t>
                </a:r>
              </a:p>
              <a:p>
                <a:pPr marL="0" indent="0">
                  <a:buNone/>
                </a:pPr>
                <a:r>
                  <a:rPr lang="el-GR" sz="2400" dirty="0">
                    <a:solidFill>
                      <a:srgbClr val="C00000"/>
                    </a:solidFill>
                  </a:rPr>
                  <a:t>Συνδυάστε τις εξισώσεις 1 και 4.</a:t>
                </a:r>
              </a:p>
              <a:p>
                <a:pPr marL="0" lvl="0" indent="0">
                  <a:buNone/>
                </a:pPr>
                <a:r>
                  <a:rPr lang="el-GR" sz="2400" dirty="0">
                    <a:solidFill>
                      <a:srgbClr val="C00000"/>
                    </a:solidFill>
                  </a:rPr>
                  <a:t>Εξίσωση</a:t>
                </a:r>
                <a:r>
                  <a:rPr lang="en-US" sz="2400" dirty="0">
                    <a:solidFill>
                      <a:srgbClr val="C00000"/>
                    </a:solidFill>
                  </a:rPr>
                  <a:t> 1: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n</a:t>
                </a:r>
                <a:r>
                  <a:rPr lang="en-US" sz="2400" b="1" baseline="-25000" dirty="0">
                    <a:solidFill>
                      <a:srgbClr val="C00000"/>
                    </a:solidFill>
                  </a:rPr>
                  <a:t>CO2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C00000"/>
                            </a:solidFill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>
                                <a:solidFill>
                                  <a:srgbClr val="C00000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</a:rPr>
                              <m:t>𝒎</m:t>
                            </m:r>
                          </m:e>
                          <m:sub>
                            <m:r>
                              <a:rPr lang="en-US" sz="2400" b="1" i="1" baseline="-25000">
                                <a:solidFill>
                                  <a:srgbClr val="C00000"/>
                                </a:solidFill>
                              </a:rPr>
                              <m:t>𝐂𝐎𝟐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1" i="1">
                                <a:solidFill>
                                  <a:srgbClr val="C00000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</a:rPr>
                              <m:t>𝑴𝒓</m:t>
                            </m:r>
                          </m:e>
                          <m:sub>
                            <m:r>
                              <a:rPr lang="en-US" sz="2400" b="1" i="1" baseline="-25000">
                                <a:solidFill>
                                  <a:srgbClr val="C00000"/>
                                </a:solidFill>
                              </a:rPr>
                              <m:t>𝐂𝐎𝟐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		</a:t>
                </a:r>
                <a:r>
                  <a:rPr lang="el-GR" sz="2400" dirty="0">
                    <a:solidFill>
                      <a:srgbClr val="C00000"/>
                    </a:solidFill>
                  </a:rPr>
                  <a:t>Εξίσωση </a:t>
                </a:r>
                <a:r>
                  <a:rPr lang="en-US" sz="2400" dirty="0">
                    <a:solidFill>
                      <a:srgbClr val="C00000"/>
                    </a:solidFill>
                  </a:rPr>
                  <a:t>4: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PV = n</a:t>
                </a:r>
                <a:r>
                  <a:rPr lang="en-US" sz="2400" b="1" baseline="-25000" dirty="0">
                    <a:solidFill>
                      <a:srgbClr val="C00000"/>
                    </a:solidFill>
                  </a:rPr>
                  <a:t>CO2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 RT	</a:t>
                </a:r>
                <a:endParaRPr lang="el-GR" sz="24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1"/>
                    </a:solidFill>
                  </a:rPr>
                  <a:t>PV = n</a:t>
                </a:r>
                <a:r>
                  <a:rPr lang="en-US" sz="2400" b="1" baseline="-25000" dirty="0">
                    <a:solidFill>
                      <a:schemeClr val="accent1"/>
                    </a:solidFill>
                  </a:rPr>
                  <a:t>CO2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 RT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/>
                        </a:solidFill>
                      </a:rPr>
                      <m:t>⇒</m:t>
                    </m:r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 </a:t>
                </a:r>
                <a:endParaRPr lang="el-GR" sz="24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C00000"/>
                            </a:solidFill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l-GR" sz="2400" b="1" i="1">
                                <a:solidFill>
                                  <a:srgbClr val="C00000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</a:rPr>
                              <m:t>𝒎</m:t>
                            </m:r>
                          </m:e>
                          <m:sub>
                            <m:r>
                              <a:rPr lang="en-US" sz="2400" b="1" i="1" baseline="-25000">
                                <a:solidFill>
                                  <a:srgbClr val="C00000"/>
                                </a:solidFill>
                              </a:rPr>
                              <m:t>𝐂𝐎𝟐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l-GR" sz="2400" b="1" i="1">
                                <a:solidFill>
                                  <a:srgbClr val="C00000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solidFill>
                                  <a:srgbClr val="C00000"/>
                                </a:solidFill>
                              </a:rPr>
                              <m:t>𝑴𝒓</m:t>
                            </m:r>
                          </m:e>
                          <m:sub>
                            <m:r>
                              <a:rPr lang="en-US" sz="2400" b="1" i="1" baseline="-25000">
                                <a:solidFill>
                                  <a:srgbClr val="C00000"/>
                                </a:solidFill>
                              </a:rPr>
                              <m:t>𝐂𝐎𝟐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C00000"/>
                            </a:solidFill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C00000"/>
                            </a:solidFill>
                          </a:rPr>
                          <m:t>𝑹𝑻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</a:rPr>
                          <m:t>𝑽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</a:rPr>
                      <m:t>⇒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endParaRPr lang="el-GR" sz="24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1"/>
                    </a:solidFill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chemeClr val="accent1"/>
                            </a:solidFill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accent1"/>
                            </a:solidFill>
                          </a:rPr>
                          <m:t>𝟖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</a:rPr>
                          <m:t>𝟖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1"/>
                            </a:solidFill>
                          </a:rPr>
                          <m:t>𝟏𝟐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</a:rPr>
                          <m:t>𝟏𝟔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</a:rPr>
                          <m:t> ·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chemeClr val="accent1"/>
                            </a:solidFill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chemeClr val="accent1"/>
                            </a:solidFill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</a:rPr>
                          <m:t>𝟎𝟖𝟐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</a:rPr>
                          <m:t>·(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</a:rPr>
                          <m:t>𝟏𝟐𝟕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</a:rPr>
                          <m:t>+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</a:rPr>
                          <m:t>𝟐𝟕𝟑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</a:rPr>
                          <m:t>)</m:t>
                        </m:r>
                      </m:num>
                      <m:den>
                        <m:r>
                          <a:rPr lang="en-US" sz="2400" b="1" i="1">
                            <a:solidFill>
                              <a:schemeClr val="accent1"/>
                            </a:solidFill>
                          </a:rPr>
                          <m:t>𝟒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chemeClr val="accent1"/>
                            </a:solidFill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/>
                        </a:solidFill>
                      </a:rPr>
                      <m:t>⇒</m:t>
                    </m:r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 </a:t>
                </a:r>
                <a:endParaRPr lang="el-GR" sz="2400" b="1" dirty="0">
                  <a:solidFill>
                    <a:schemeClr val="accent1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C00000"/>
                    </a:solidFill>
                  </a:rPr>
                  <a:t>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C00000"/>
                            </a:solidFill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C00000"/>
                            </a:solidFill>
                          </a:rPr>
                          <m:t>𝟖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</a:rPr>
                          <m:t>𝟖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</a:rPr>
                          <m:t>𝟒𝟒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400" b="1" i="1">
                            <a:solidFill>
                              <a:srgbClr val="C00000"/>
                            </a:solidFill>
                          </a:rPr>
                        </m:ctrlPr>
                      </m:fPr>
                      <m:num>
                        <m:r>
                          <a:rPr lang="en-US" sz="2400" b="1" i="1">
                            <a:solidFill>
                              <a:srgbClr val="C00000"/>
                            </a:solidFill>
                          </a:rPr>
                          <m:t>𝟖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</a:rPr>
                          <m:t>𝟐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</a:rPr>
                          <m:t> · 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</a:rPr>
                          <m:t>𝟒</m:t>
                        </m:r>
                      </m:num>
                      <m:den>
                        <m:r>
                          <a:rPr lang="en-US" sz="2400" b="1" i="1">
                            <a:solidFill>
                              <a:srgbClr val="C00000"/>
                            </a:solidFill>
                          </a:rPr>
                          <m:t>𝟒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</a:rPr>
                          <m:t>,</m:t>
                        </m:r>
                        <m:r>
                          <a:rPr lang="en-US" sz="2400" b="1" i="1">
                            <a:solidFill>
                              <a:srgbClr val="C00000"/>
                            </a:solidFill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rgbClr val="C00000"/>
                        </a:solidFill>
                      </a:rPr>
                      <m:t>⇒</m:t>
                    </m:r>
                  </m:oMath>
                </a14:m>
                <a:r>
                  <a:rPr lang="en-US" sz="2400" b="1" dirty="0">
                    <a:solidFill>
                      <a:srgbClr val="C00000"/>
                    </a:solidFill>
                  </a:rPr>
                  <a:t> </a:t>
                </a:r>
                <a:endParaRPr lang="el-GR" sz="2400" dirty="0">
                  <a:solidFill>
                    <a:srgbClr val="C00000"/>
                  </a:solidFill>
                </a:endParaRP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chemeClr val="accent1"/>
                    </a:solidFill>
                  </a:rPr>
                  <a:t>P = </a:t>
                </a:r>
                <a:r>
                  <a:rPr lang="en-US" sz="2400" dirty="0">
                    <a:solidFill>
                      <a:schemeClr val="accent1"/>
                    </a:solidFill>
                  </a:rPr>
                  <a:t>0,2 · 2 · 4 =</a:t>
                </a:r>
                <a:r>
                  <a:rPr lang="en-US" sz="2400" b="1" dirty="0">
                    <a:solidFill>
                      <a:schemeClr val="accent1"/>
                    </a:solidFill>
                  </a:rPr>
                  <a:t> 1,6 atm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/>
                        </a:solidFill>
                      </a:rPr>
                      <m:t>𝟎</m:t>
                    </m:r>
                    <m:r>
                      <a:rPr lang="en-US" sz="2400" b="1" i="1">
                        <a:solidFill>
                          <a:schemeClr val="accent1"/>
                        </a:solidFill>
                      </a:rPr>
                      <m:t>,</m:t>
                    </m:r>
                    <m:r>
                      <a:rPr lang="en-US" sz="2400" b="1" i="1">
                        <a:solidFill>
                          <a:schemeClr val="accent1"/>
                        </a:solidFill>
                      </a:rPr>
                      <m:t>𝟐</m:t>
                    </m:r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1"/>
                        </a:solidFill>
                      </a:rPr>
                      <m:t>·</m:t>
                    </m:r>
                    <m:r>
                      <a:rPr lang="en-US" sz="2400" b="1" i="1">
                        <a:solidFill>
                          <a:schemeClr val="accent1"/>
                        </a:solidFill>
                      </a:rPr>
                      <m:t>𝟐</m:t>
                    </m:r>
                    <m:r>
                      <a:rPr lang="en-US" sz="2400" b="1" i="1">
                        <a:solidFill>
                          <a:schemeClr val="accent1"/>
                        </a:solidFill>
                      </a:rPr>
                      <m:t>·</m:t>
                    </m:r>
                    <m:r>
                      <a:rPr lang="en-US" sz="2400" b="1" i="1">
                        <a:solidFill>
                          <a:schemeClr val="accent1"/>
                        </a:solidFill>
                      </a:rPr>
                      <m:t>𝟒</m:t>
                    </m:r>
                  </m:oMath>
                </a14:m>
                <a:r>
                  <a:rPr lang="en-US" sz="2400" b="1" dirty="0">
                    <a:solidFill>
                      <a:schemeClr val="accent1"/>
                    </a:solidFill>
                  </a:rPr>
                  <a:t> = 1,6 atm.</a:t>
                </a:r>
                <a:endParaRPr lang="el-GR" sz="2400" dirty="0">
                  <a:solidFill>
                    <a:schemeClr val="accent1"/>
                  </a:solidFill>
                </a:endParaRPr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  <a:blipFill>
                <a:blip r:embed="rId2"/>
                <a:stretch>
                  <a:fillRect l="-829" t="-13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549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7597368-ABEA-478C-98DE-28BCCFC50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000" y="136524"/>
            <a:ext cx="11765280" cy="64369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b="1" dirty="0"/>
              <a:t>Α Λυκείου (κεφάλαια 4.1 – 4.3)</a:t>
            </a:r>
          </a:p>
          <a:p>
            <a:pPr marL="0" indent="0">
              <a:buNone/>
            </a:pPr>
            <a:r>
              <a:rPr lang="el-GR" u="sng" dirty="0"/>
              <a:t>ΒΑΣΙΚΕΣ ΕΞΙΣΩΣΕΙΣ ΓΙΑ </a:t>
            </a:r>
            <a:r>
              <a:rPr lang="el-GR" b="1" u="sng" dirty="0"/>
              <a:t>ΈΝΑ </a:t>
            </a:r>
            <a:r>
              <a:rPr lang="el-GR" b="1" u="sng" dirty="0">
                <a:solidFill>
                  <a:srgbClr val="7030A0"/>
                </a:solidFill>
              </a:rPr>
              <a:t>ΔΙΑΛΥΜΑ</a:t>
            </a:r>
            <a:r>
              <a:rPr lang="el-GR" u="sng" dirty="0"/>
              <a:t>:</a:t>
            </a:r>
            <a:endParaRPr lang="el-GR" dirty="0"/>
          </a:p>
          <a:p>
            <a:pPr marL="0" indent="0">
              <a:buNone/>
            </a:pPr>
            <a:r>
              <a:rPr lang="el-GR" dirty="0">
                <a:solidFill>
                  <a:srgbClr val="7030A0"/>
                </a:solidFill>
              </a:rPr>
              <a:t>Διάλυμα</a:t>
            </a:r>
            <a:r>
              <a:rPr lang="el-GR" dirty="0"/>
              <a:t>: Υγρό ομογενές μείγμα τουλάχιστον δύο ενώσεων. Η ένωση που βρίσκεται σε μεγαλύτερη ποσότητα ονομάζεται </a:t>
            </a:r>
            <a:r>
              <a:rPr lang="el-GR" u="sng" dirty="0">
                <a:solidFill>
                  <a:schemeClr val="accent1"/>
                </a:solidFill>
              </a:rPr>
              <a:t>ΔΙΑΛΥΤΗΣ</a:t>
            </a:r>
            <a:r>
              <a:rPr lang="el-GR" u="sng" dirty="0"/>
              <a:t> </a:t>
            </a:r>
            <a:r>
              <a:rPr lang="el-GR" dirty="0"/>
              <a:t>και η άλλη </a:t>
            </a:r>
            <a:r>
              <a:rPr lang="el-GR" u="sng" dirty="0">
                <a:solidFill>
                  <a:srgbClr val="FF0000"/>
                </a:solidFill>
              </a:rPr>
              <a:t>ΔΙΑΛΥΜΕΝΗ ΟΥΣΙΑ</a:t>
            </a:r>
            <a:r>
              <a:rPr lang="el-GR" dirty="0"/>
              <a:t>.</a:t>
            </a:r>
          </a:p>
          <a:p>
            <a:pPr marL="0" indent="0">
              <a:buNone/>
            </a:pPr>
            <a:r>
              <a:rPr lang="el-GR" dirty="0"/>
              <a:t>Π.χ. αν ρίξουμε μια κουταλιά αλάτι σε μια κατσαρόλα με νερό, </a:t>
            </a:r>
            <a:r>
              <a:rPr lang="el-GR" dirty="0">
                <a:solidFill>
                  <a:schemeClr val="accent1"/>
                </a:solidFill>
              </a:rPr>
              <a:t>το νερό είναι ο διαλύτης </a:t>
            </a:r>
            <a:r>
              <a:rPr lang="el-GR" dirty="0"/>
              <a:t>και </a:t>
            </a:r>
            <a:r>
              <a:rPr lang="el-GR" dirty="0">
                <a:solidFill>
                  <a:srgbClr val="C00000"/>
                </a:solidFill>
              </a:rPr>
              <a:t>το αλάτι η διαλυμένη ουσία</a:t>
            </a:r>
            <a:r>
              <a:rPr lang="el-GR" dirty="0"/>
              <a:t>. Το σύνολο ΚΑΙ των δύο ενώσεων αποτελεί το </a:t>
            </a:r>
            <a:r>
              <a:rPr lang="el-GR" dirty="0">
                <a:solidFill>
                  <a:srgbClr val="7030A0"/>
                </a:solidFill>
              </a:rPr>
              <a:t>ΔΙΑΛΥΜΑ</a:t>
            </a:r>
            <a:r>
              <a:rPr lang="el-GR" dirty="0"/>
              <a:t>.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u="sng" dirty="0">
                <a:solidFill>
                  <a:srgbClr val="7030A0"/>
                </a:solidFill>
              </a:rPr>
              <a:t>ΔΙΑΛΥΜΑ: </a:t>
            </a:r>
            <a:r>
              <a:rPr lang="el-GR" u="sng" dirty="0">
                <a:solidFill>
                  <a:schemeClr val="accent1"/>
                </a:solidFill>
              </a:rPr>
              <a:t>ΔΙΑΛΥΤΗΣ</a:t>
            </a:r>
            <a:r>
              <a:rPr lang="el-GR" u="sng" dirty="0"/>
              <a:t> + </a:t>
            </a:r>
            <a:r>
              <a:rPr lang="el-GR" u="sng" dirty="0">
                <a:solidFill>
                  <a:srgbClr val="FF0000"/>
                </a:solidFill>
              </a:rPr>
              <a:t>ΔΙΑΛΥΜΕΝΗ/</a:t>
            </a:r>
            <a:r>
              <a:rPr lang="el-GR" u="sng" dirty="0" err="1">
                <a:solidFill>
                  <a:srgbClr val="FF0000"/>
                </a:solidFill>
              </a:rPr>
              <a:t>ες</a:t>
            </a:r>
            <a:r>
              <a:rPr lang="el-GR" u="sng" dirty="0">
                <a:solidFill>
                  <a:srgbClr val="FF0000"/>
                </a:solidFill>
              </a:rPr>
              <a:t> ΟΥΣΙΑ/</a:t>
            </a:r>
            <a:r>
              <a:rPr lang="el-GR" u="sng" dirty="0" err="1">
                <a:solidFill>
                  <a:srgbClr val="FF0000"/>
                </a:solidFill>
              </a:rPr>
              <a:t>ες</a:t>
            </a:r>
            <a:endParaRPr lang="el-GR" u="sng" dirty="0"/>
          </a:p>
          <a:p>
            <a:pPr marL="0" indent="0" algn="ctr">
              <a:buNone/>
            </a:pPr>
            <a:endParaRPr lang="el-GR" sz="2400" b="1" dirty="0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6300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 algn="ctr">
                  <a:buNone/>
                </a:pPr>
                <a:r>
                  <a:rPr lang="el-GR" sz="2000" b="1" dirty="0"/>
                  <a:t>Α Λυκείου (κεφάλαια 4.1 – 4.3)</a:t>
                </a:r>
              </a:p>
              <a:p>
                <a:pPr marL="0" indent="0">
                  <a:buNone/>
                </a:pPr>
                <a:r>
                  <a:rPr lang="el-GR" sz="2000" u="sng" dirty="0">
                    <a:solidFill>
                      <a:srgbClr val="7030A0"/>
                    </a:solidFill>
                  </a:rPr>
                  <a:t>ΔΙΑΛΥΜΑ: </a:t>
                </a:r>
                <a:r>
                  <a:rPr lang="el-GR" sz="2000" u="sng" dirty="0">
                    <a:solidFill>
                      <a:schemeClr val="accent1"/>
                    </a:solidFill>
                  </a:rPr>
                  <a:t>ΔΙΑΛΥΤΗΣ</a:t>
                </a:r>
                <a:r>
                  <a:rPr lang="el-GR" sz="2000" u="sng" dirty="0"/>
                  <a:t> + </a:t>
                </a:r>
                <a:r>
                  <a:rPr lang="el-GR" sz="2000" u="sng" dirty="0">
                    <a:solidFill>
                      <a:srgbClr val="FF0000"/>
                    </a:solidFill>
                  </a:rPr>
                  <a:t>ΔΙΑΛΥΜΕΝΗ/</a:t>
                </a:r>
                <a:r>
                  <a:rPr lang="el-GR" sz="2000" u="sng" dirty="0" err="1">
                    <a:solidFill>
                      <a:srgbClr val="FF0000"/>
                    </a:solidFill>
                  </a:rPr>
                  <a:t>ες</a:t>
                </a:r>
                <a:r>
                  <a:rPr lang="el-GR" sz="2000" u="sng" dirty="0">
                    <a:solidFill>
                      <a:srgbClr val="FF0000"/>
                    </a:solidFill>
                  </a:rPr>
                  <a:t> ΟΥΣΙΑ/</a:t>
                </a:r>
                <a:r>
                  <a:rPr lang="el-GR" sz="2000" u="sng" dirty="0" err="1">
                    <a:solidFill>
                      <a:srgbClr val="FF0000"/>
                    </a:solidFill>
                  </a:rPr>
                  <a:t>ες</a:t>
                </a:r>
                <a:endParaRPr lang="el-GR" sz="2000" u="sng" dirty="0"/>
              </a:p>
              <a:p>
                <a:pPr marL="0" indent="0">
                  <a:buNone/>
                </a:pPr>
                <a:r>
                  <a:rPr lang="el-GR" sz="2000" b="1" dirty="0"/>
                  <a:t>Εκφράσεις περιεκτικότητας:</a:t>
                </a:r>
                <a:endParaRPr lang="el-GR" sz="2000" dirty="0"/>
              </a:p>
              <a:p>
                <a:pPr marL="0" indent="0">
                  <a:buNone/>
                </a:pPr>
                <a:r>
                  <a:rPr lang="en-US" sz="2000" b="1" dirty="0"/>
                  <a:t>x </a:t>
                </a:r>
                <a:r>
                  <a:rPr lang="el-GR" sz="2000" b="1" dirty="0"/>
                  <a:t>% </a:t>
                </a:r>
                <a:r>
                  <a:rPr lang="en-US" sz="2000" b="1" dirty="0"/>
                  <a:t>w</a:t>
                </a:r>
                <a:r>
                  <a:rPr lang="el-GR" sz="2000" b="1" dirty="0"/>
                  <a:t>/</a:t>
                </a:r>
                <a:r>
                  <a:rPr lang="en-US" sz="2000" b="1" dirty="0"/>
                  <a:t>w</a:t>
                </a:r>
                <a:r>
                  <a:rPr lang="el-GR" sz="2000" b="1" dirty="0"/>
                  <a:t>:</a:t>
                </a:r>
                <a:r>
                  <a:rPr lang="el-GR" sz="2000" dirty="0"/>
                  <a:t> 	</a:t>
                </a:r>
                <a:r>
                  <a:rPr lang="en-US" sz="2000" dirty="0">
                    <a:solidFill>
                      <a:srgbClr val="C00000"/>
                    </a:solidFill>
                  </a:rPr>
                  <a:t>x g </a:t>
                </a:r>
                <a:r>
                  <a:rPr lang="el-GR" sz="2000" dirty="0">
                    <a:solidFill>
                      <a:srgbClr val="C00000"/>
                    </a:solidFill>
                  </a:rPr>
                  <a:t>διαλυμένης ουσίας </a:t>
                </a:r>
                <a:r>
                  <a:rPr lang="el-GR" sz="2000" dirty="0"/>
                  <a:t>περιέχονται σε κάθε </a:t>
                </a:r>
                <a:r>
                  <a:rPr lang="el-GR" sz="2000" dirty="0">
                    <a:solidFill>
                      <a:srgbClr val="7030A0"/>
                    </a:solidFill>
                  </a:rPr>
                  <a:t>100 </a:t>
                </a:r>
                <a:r>
                  <a:rPr lang="en-US" sz="2000" dirty="0">
                    <a:solidFill>
                      <a:srgbClr val="7030A0"/>
                    </a:solidFill>
                  </a:rPr>
                  <a:t>g </a:t>
                </a:r>
                <a:r>
                  <a:rPr lang="el-GR" sz="2000" dirty="0">
                    <a:solidFill>
                      <a:srgbClr val="7030A0"/>
                    </a:solidFill>
                  </a:rPr>
                  <a:t>διαλύματος</a:t>
                </a:r>
                <a:r>
                  <a:rPr lang="el-GR" sz="2000" dirty="0"/>
                  <a:t>.		</a:t>
                </a:r>
                <a:r>
                  <a:rPr lang="el-GR" sz="2000" b="1" dirty="0"/>
                  <a:t>Εξίσωση 6</a:t>
                </a:r>
                <a:r>
                  <a:rPr lang="el-GR" sz="2000" dirty="0"/>
                  <a:t>.</a:t>
                </a:r>
                <a:r>
                  <a:rPr lang="el-GR" sz="2000" b="1" dirty="0"/>
                  <a:t> </a:t>
                </a:r>
                <a:endParaRPr lang="el-GR" sz="2000" dirty="0"/>
              </a:p>
              <a:p>
                <a:pPr marL="0" indent="0">
                  <a:buNone/>
                </a:pPr>
                <a:r>
                  <a:rPr lang="en-US" sz="2000" b="1" dirty="0"/>
                  <a:t>y </a:t>
                </a:r>
                <a:r>
                  <a:rPr lang="el-GR" sz="2000" b="1" dirty="0"/>
                  <a:t>% </a:t>
                </a:r>
                <a:r>
                  <a:rPr lang="en-US" sz="2000" b="1" dirty="0"/>
                  <a:t>V</a:t>
                </a:r>
                <a:r>
                  <a:rPr lang="el-GR" sz="2000" b="1" dirty="0"/>
                  <a:t>/</a:t>
                </a:r>
                <a:r>
                  <a:rPr lang="en-US" sz="2000" b="1" dirty="0"/>
                  <a:t>V</a:t>
                </a:r>
                <a:r>
                  <a:rPr lang="el-GR" sz="2000" b="1" dirty="0"/>
                  <a:t>:</a:t>
                </a:r>
                <a:r>
                  <a:rPr lang="el-GR" sz="2000" dirty="0"/>
                  <a:t> 		</a:t>
                </a:r>
                <a:r>
                  <a:rPr lang="en-US" sz="2000" dirty="0">
                    <a:solidFill>
                      <a:srgbClr val="C00000"/>
                    </a:solidFill>
                  </a:rPr>
                  <a:t>y mL </a:t>
                </a:r>
                <a:r>
                  <a:rPr lang="el-GR" sz="2000" dirty="0">
                    <a:solidFill>
                      <a:srgbClr val="C00000"/>
                    </a:solidFill>
                  </a:rPr>
                  <a:t>διαλυμένης ουσίας </a:t>
                </a:r>
                <a:r>
                  <a:rPr lang="el-GR" sz="2000" dirty="0"/>
                  <a:t>περιέχονται σε κάθε </a:t>
                </a:r>
                <a:r>
                  <a:rPr lang="el-GR" sz="2000" dirty="0">
                    <a:solidFill>
                      <a:srgbClr val="7030A0"/>
                    </a:solidFill>
                  </a:rPr>
                  <a:t>100 </a:t>
                </a:r>
                <a:r>
                  <a:rPr lang="en-US" sz="2000" dirty="0">
                    <a:solidFill>
                      <a:srgbClr val="7030A0"/>
                    </a:solidFill>
                  </a:rPr>
                  <a:t>mL </a:t>
                </a:r>
                <a:r>
                  <a:rPr lang="el-GR" sz="2000" dirty="0">
                    <a:solidFill>
                      <a:srgbClr val="7030A0"/>
                    </a:solidFill>
                  </a:rPr>
                  <a:t>διαλύματος</a:t>
                </a:r>
                <a:r>
                  <a:rPr lang="el-GR" sz="2000" dirty="0"/>
                  <a:t>.	</a:t>
                </a:r>
                <a:r>
                  <a:rPr lang="el-GR" sz="2000" b="1" dirty="0"/>
                  <a:t>Εξίσωση 7</a:t>
                </a:r>
                <a:r>
                  <a:rPr lang="el-GR" sz="2000" dirty="0"/>
                  <a:t>.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z </a:t>
                </a:r>
                <a:r>
                  <a:rPr lang="el-GR" sz="2000" b="1" dirty="0"/>
                  <a:t>% </a:t>
                </a:r>
                <a:r>
                  <a:rPr lang="en-US" sz="2000" b="1" dirty="0"/>
                  <a:t>w</a:t>
                </a:r>
                <a:r>
                  <a:rPr lang="el-GR" sz="2000" b="1" dirty="0"/>
                  <a:t>/</a:t>
                </a:r>
                <a:r>
                  <a:rPr lang="en-US" sz="2000" b="1" dirty="0"/>
                  <a:t>V</a:t>
                </a:r>
                <a:r>
                  <a:rPr lang="el-GR" sz="2000" b="1" dirty="0"/>
                  <a:t>: 	</a:t>
                </a:r>
                <a:r>
                  <a:rPr lang="en-US" sz="2000" dirty="0">
                    <a:solidFill>
                      <a:srgbClr val="C00000"/>
                    </a:solidFill>
                  </a:rPr>
                  <a:t>z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2000" dirty="0">
                    <a:solidFill>
                      <a:srgbClr val="C00000"/>
                    </a:solidFill>
                  </a:rPr>
                  <a:t>g </a:t>
                </a:r>
                <a:r>
                  <a:rPr lang="el-GR" sz="2000" dirty="0">
                    <a:solidFill>
                      <a:srgbClr val="C00000"/>
                    </a:solidFill>
                  </a:rPr>
                  <a:t>διαλυμένης ουσίας </a:t>
                </a:r>
                <a:r>
                  <a:rPr lang="el-GR" sz="2000" dirty="0"/>
                  <a:t>περιέχονται σε κάθε </a:t>
                </a:r>
                <a:r>
                  <a:rPr lang="el-GR" sz="2000" dirty="0">
                    <a:solidFill>
                      <a:srgbClr val="7030A0"/>
                    </a:solidFill>
                  </a:rPr>
                  <a:t>100 </a:t>
                </a:r>
                <a:r>
                  <a:rPr lang="en-US" sz="2000" dirty="0">
                    <a:solidFill>
                      <a:srgbClr val="7030A0"/>
                    </a:solidFill>
                  </a:rPr>
                  <a:t>mL </a:t>
                </a:r>
                <a:r>
                  <a:rPr lang="el-GR" sz="2000" dirty="0">
                    <a:solidFill>
                      <a:srgbClr val="7030A0"/>
                    </a:solidFill>
                  </a:rPr>
                  <a:t>διαλύματος</a:t>
                </a:r>
                <a:r>
                  <a:rPr lang="el-GR" sz="2000" dirty="0"/>
                  <a:t>.		</a:t>
                </a:r>
                <a:r>
                  <a:rPr lang="el-GR" sz="2000" b="1" dirty="0"/>
                  <a:t>Εξίσωση 8</a:t>
                </a:r>
                <a:r>
                  <a:rPr lang="el-GR" sz="2000" dirty="0"/>
                  <a:t>.</a:t>
                </a:r>
                <a:endParaRPr lang="el-GR" sz="2000" b="1" dirty="0"/>
              </a:p>
              <a:p>
                <a:pPr marL="0" indent="0">
                  <a:buNone/>
                </a:pPr>
                <a:endParaRPr lang="el-GR" sz="2000" dirty="0"/>
              </a:p>
              <a:p>
                <a:pPr marL="0" indent="0">
                  <a:buNone/>
                </a:pPr>
                <a:r>
                  <a:rPr lang="el-GR" sz="2200" dirty="0"/>
                  <a:t>Για παράδειγμα ένα διάλυμα που περιέχει </a:t>
                </a:r>
                <a:r>
                  <a:rPr lang="el-GR" sz="2200" dirty="0">
                    <a:solidFill>
                      <a:srgbClr val="C00000"/>
                    </a:solidFill>
                  </a:rPr>
                  <a:t>οινόπνευμα</a:t>
                </a:r>
                <a:r>
                  <a:rPr lang="el-GR" sz="2200" dirty="0"/>
                  <a:t> διαλυμένο σε </a:t>
                </a:r>
                <a:r>
                  <a:rPr lang="el-GR" sz="2200" dirty="0">
                    <a:solidFill>
                      <a:schemeClr val="accent1"/>
                    </a:solidFill>
                  </a:rPr>
                  <a:t>νερό</a:t>
                </a:r>
                <a:r>
                  <a:rPr lang="el-GR" sz="2200" dirty="0"/>
                  <a:t>:</a:t>
                </a:r>
              </a:p>
              <a:p>
                <a:pPr marL="0" indent="0">
                  <a:buNone/>
                </a:pPr>
                <a:r>
                  <a:rPr lang="el-GR" sz="2200" b="1" dirty="0"/>
                  <a:t>5 % </a:t>
                </a:r>
                <a:r>
                  <a:rPr lang="en-US" sz="2200" b="1" dirty="0"/>
                  <a:t>w</a:t>
                </a:r>
                <a:r>
                  <a:rPr lang="el-GR" sz="2200" b="1" dirty="0"/>
                  <a:t>/</a:t>
                </a:r>
                <a:r>
                  <a:rPr lang="en-US" sz="2200" b="1" dirty="0"/>
                  <a:t>w</a:t>
                </a:r>
                <a:r>
                  <a:rPr lang="el-GR" sz="2200" dirty="0"/>
                  <a:t>: 	Περιέχει </a:t>
                </a:r>
                <a:r>
                  <a:rPr lang="el-GR" sz="2200" dirty="0">
                    <a:solidFill>
                      <a:srgbClr val="C00000"/>
                    </a:solidFill>
                  </a:rPr>
                  <a:t>5 </a:t>
                </a:r>
                <a:r>
                  <a:rPr lang="en-US" sz="2200" dirty="0">
                    <a:solidFill>
                      <a:srgbClr val="C00000"/>
                    </a:solidFill>
                  </a:rPr>
                  <a:t>g</a:t>
                </a:r>
                <a:r>
                  <a:rPr lang="el-GR" sz="2200" dirty="0">
                    <a:solidFill>
                      <a:srgbClr val="C00000"/>
                    </a:solidFill>
                  </a:rPr>
                  <a:t> οινοπνεύματος </a:t>
                </a:r>
                <a:r>
                  <a:rPr lang="el-GR" sz="2200" dirty="0"/>
                  <a:t>σε κάθε </a:t>
                </a:r>
                <a:r>
                  <a:rPr lang="el-GR" sz="2200" dirty="0">
                    <a:solidFill>
                      <a:srgbClr val="7030A0"/>
                    </a:solidFill>
                  </a:rPr>
                  <a:t>100 </a:t>
                </a:r>
                <a:r>
                  <a:rPr lang="en-US" sz="2200" dirty="0">
                    <a:solidFill>
                      <a:srgbClr val="7030A0"/>
                    </a:solidFill>
                  </a:rPr>
                  <a:t>g</a:t>
                </a:r>
                <a:r>
                  <a:rPr lang="el-GR" sz="2200" dirty="0">
                    <a:solidFill>
                      <a:srgbClr val="7030A0"/>
                    </a:solidFill>
                  </a:rPr>
                  <a:t> διαλύματος</a:t>
                </a:r>
              </a:p>
              <a:p>
                <a:pPr marL="0" indent="0">
                  <a:buNone/>
                </a:pPr>
                <a:r>
                  <a:rPr lang="el-GR" sz="2200" b="1" dirty="0"/>
                  <a:t>10 % </a:t>
                </a:r>
                <a:r>
                  <a:rPr lang="en-US" sz="2200" b="1" dirty="0"/>
                  <a:t>V</a:t>
                </a:r>
                <a:r>
                  <a:rPr lang="el-GR" sz="2200" b="1" dirty="0"/>
                  <a:t>/</a:t>
                </a:r>
                <a:r>
                  <a:rPr lang="en-US" sz="2200" b="1" dirty="0"/>
                  <a:t>V</a:t>
                </a:r>
                <a:r>
                  <a:rPr lang="el-GR" sz="2200" dirty="0"/>
                  <a:t>: 	περιέχει </a:t>
                </a:r>
                <a:r>
                  <a:rPr lang="el-GR" sz="2200" dirty="0">
                    <a:solidFill>
                      <a:srgbClr val="C00000"/>
                    </a:solidFill>
                  </a:rPr>
                  <a:t>10 </a:t>
                </a:r>
                <a:r>
                  <a:rPr lang="en-US" sz="2200" dirty="0">
                    <a:solidFill>
                      <a:srgbClr val="C00000"/>
                    </a:solidFill>
                  </a:rPr>
                  <a:t>mL</a:t>
                </a:r>
                <a:r>
                  <a:rPr lang="el-GR" sz="2200" dirty="0">
                    <a:solidFill>
                      <a:srgbClr val="C00000"/>
                    </a:solidFill>
                  </a:rPr>
                  <a:t> οινοπνεύματος </a:t>
                </a:r>
                <a:r>
                  <a:rPr lang="el-GR" sz="2200" dirty="0"/>
                  <a:t>σε κάθε </a:t>
                </a:r>
                <a:r>
                  <a:rPr lang="el-GR" sz="2200" dirty="0">
                    <a:solidFill>
                      <a:srgbClr val="7030A0"/>
                    </a:solidFill>
                  </a:rPr>
                  <a:t>100 </a:t>
                </a:r>
                <a:r>
                  <a:rPr lang="en-US" sz="2200" dirty="0">
                    <a:solidFill>
                      <a:srgbClr val="7030A0"/>
                    </a:solidFill>
                  </a:rPr>
                  <a:t>mL</a:t>
                </a:r>
                <a:r>
                  <a:rPr lang="el-GR" sz="2200" dirty="0">
                    <a:solidFill>
                      <a:srgbClr val="7030A0"/>
                    </a:solidFill>
                  </a:rPr>
                  <a:t> διαλύματος</a:t>
                </a:r>
              </a:p>
              <a:p>
                <a:pPr marL="0" indent="0">
                  <a:buNone/>
                </a:pPr>
                <a:r>
                  <a:rPr lang="el-GR" sz="2200" b="1" dirty="0"/>
                  <a:t>15 % </a:t>
                </a:r>
                <a:r>
                  <a:rPr lang="en-US" sz="2200" b="1" dirty="0"/>
                  <a:t>w</a:t>
                </a:r>
                <a:r>
                  <a:rPr lang="el-GR" sz="2200" b="1" dirty="0"/>
                  <a:t>/</a:t>
                </a:r>
                <a:r>
                  <a:rPr lang="en-US" sz="2200" b="1" dirty="0"/>
                  <a:t>V</a:t>
                </a:r>
                <a:r>
                  <a:rPr lang="el-GR" sz="2200" dirty="0"/>
                  <a:t>: 	Περιέχει </a:t>
                </a:r>
                <a:r>
                  <a:rPr lang="el-GR" sz="2200" dirty="0">
                    <a:solidFill>
                      <a:srgbClr val="C00000"/>
                    </a:solidFill>
                  </a:rPr>
                  <a:t>15 </a:t>
                </a:r>
                <a:r>
                  <a:rPr lang="en-US" sz="2200" dirty="0">
                    <a:solidFill>
                      <a:srgbClr val="C00000"/>
                    </a:solidFill>
                  </a:rPr>
                  <a:t>g</a:t>
                </a:r>
                <a:r>
                  <a:rPr lang="el-GR" sz="2200" dirty="0">
                    <a:solidFill>
                      <a:srgbClr val="C00000"/>
                    </a:solidFill>
                  </a:rPr>
                  <a:t> οινοπνεύματος </a:t>
                </a:r>
                <a:r>
                  <a:rPr lang="el-GR" sz="2200" dirty="0"/>
                  <a:t>σε κάθε </a:t>
                </a:r>
                <a:r>
                  <a:rPr lang="el-GR" sz="2200" dirty="0">
                    <a:solidFill>
                      <a:srgbClr val="7030A0"/>
                    </a:solidFill>
                  </a:rPr>
                  <a:t>100 </a:t>
                </a:r>
                <a:r>
                  <a:rPr lang="en-US" sz="2200" dirty="0">
                    <a:solidFill>
                      <a:srgbClr val="7030A0"/>
                    </a:solidFill>
                  </a:rPr>
                  <a:t>mL</a:t>
                </a:r>
                <a:r>
                  <a:rPr lang="el-GR" sz="2200" dirty="0">
                    <a:solidFill>
                      <a:srgbClr val="7030A0"/>
                    </a:solidFill>
                  </a:rPr>
                  <a:t> διαλύματος</a:t>
                </a:r>
              </a:p>
              <a:p>
                <a:pPr marL="0" indent="0" algn="ctr">
                  <a:buNone/>
                </a:pPr>
                <a:endParaRPr lang="el-GR" sz="2000" b="1" dirty="0"/>
              </a:p>
              <a:p>
                <a:pPr marL="0" indent="0" algn="ctr">
                  <a:buNone/>
                </a:pPr>
                <a:endParaRPr lang="el-GR" sz="2000" b="1" dirty="0"/>
              </a:p>
              <a:p>
                <a:pPr marL="0" indent="0" algn="ctr">
                  <a:buNone/>
                </a:pPr>
                <a:r>
                  <a:rPr lang="el-GR" sz="2000" b="1" dirty="0"/>
                  <a:t>Εναλλακτικά: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x </a:t>
                </a:r>
                <a:r>
                  <a:rPr lang="el-GR" sz="2000" b="1" dirty="0"/>
                  <a:t>% </a:t>
                </a:r>
                <a:r>
                  <a:rPr lang="en-US" sz="2000" b="1" dirty="0"/>
                  <a:t>w</a:t>
                </a:r>
                <a:r>
                  <a:rPr lang="el-GR" sz="2000" b="1" dirty="0"/>
                  <a:t>/</a:t>
                </a:r>
                <a:r>
                  <a:rPr lang="en-US" sz="2000" b="1" dirty="0"/>
                  <a:t>w</a:t>
                </a:r>
                <a:r>
                  <a:rPr lang="el-GR" sz="2000" b="1" dirty="0"/>
                  <a:t>:</a:t>
                </a:r>
                <a:r>
                  <a:rPr lang="el-GR" sz="2000" dirty="0"/>
                  <a:t>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l-GR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𝛿𝜄𝛼𝜆𝜐𝜇𝜀𝜈𝜂𝜍</m:t>
                        </m:r>
                        <m:r>
                          <a:rPr lang="el-GR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𝜊𝜐𝜎𝜄𝛼𝜍</m:t>
                        </m:r>
                      </m:num>
                      <m:den>
                        <m:r>
                          <a:rPr lang="el-G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𝛿𝜄𝛼𝜆𝜐𝜇𝛼𝜏𝜊𝜍</m:t>
                        </m:r>
                      </m:den>
                    </m:f>
                  </m:oMath>
                </a14:m>
                <a:r>
                  <a:rPr lang="el-GR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l-G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𝛿𝜄𝛼𝜆𝜐𝜇𝜀𝜈𝜂𝜍</m:t>
                        </m:r>
                        <m:r>
                          <a:rPr lang="el-G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𝜊𝜐𝜎𝜄𝛼𝜍</m:t>
                        </m:r>
                      </m:num>
                      <m:den>
                        <m:sSup>
                          <m:sSupPr>
                            <m:ctrlPr>
                              <a:rPr lang="el-GR" sz="20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l-GR" sz="20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l-GR" sz="2000" b="0" i="0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l-GR" sz="20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𝛿𝜄𝛼𝜆𝜐𝜇𝛼𝜏𝜊𝜍</m:t>
                        </m:r>
                      </m:den>
                    </m:f>
                  </m:oMath>
                </a14:m>
                <a:r>
                  <a:rPr lang="el-GR" sz="2000" dirty="0"/>
                  <a:t> 		ή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l-G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l-GR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0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l-GR" sz="20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el-GR" sz="2000" dirty="0"/>
                  <a:t>	</a:t>
                </a:r>
                <a:r>
                  <a:rPr lang="el-GR" sz="2000" b="1" dirty="0"/>
                  <a:t>Εξίσωση 6</a:t>
                </a:r>
                <a:r>
                  <a:rPr lang="el-GR" sz="2000" dirty="0"/>
                  <a:t>.</a:t>
                </a:r>
                <a:r>
                  <a:rPr lang="el-GR" sz="2000" b="1" dirty="0"/>
                  <a:t> </a:t>
                </a:r>
                <a:endParaRPr lang="el-GR" sz="2000" dirty="0"/>
              </a:p>
              <a:p>
                <a:pPr marL="0" indent="0">
                  <a:buNone/>
                </a:pPr>
                <a:r>
                  <a:rPr lang="en-US" sz="2000" b="1" dirty="0"/>
                  <a:t>y </a:t>
                </a:r>
                <a:r>
                  <a:rPr lang="el-GR" sz="2000" b="1" dirty="0"/>
                  <a:t>% </a:t>
                </a:r>
                <a:r>
                  <a:rPr lang="en-US" sz="2000" b="1" dirty="0"/>
                  <a:t>V</a:t>
                </a:r>
                <a:r>
                  <a:rPr lang="el-GR" sz="2000" b="1" dirty="0"/>
                  <a:t>/</a:t>
                </a:r>
                <a:r>
                  <a:rPr lang="en-US" sz="2000" b="1" dirty="0"/>
                  <a:t>V</a:t>
                </a:r>
                <a:r>
                  <a:rPr lang="el-GR" sz="2000" b="1" dirty="0"/>
                  <a:t>:</a:t>
                </a:r>
                <a:r>
                  <a:rPr lang="el-GR" sz="2000" dirty="0"/>
                  <a:t> 	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l-GR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𝑚𝐿</m:t>
                        </m:r>
                        <m:r>
                          <a:rPr lang="el-G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𝛿𝜄𝛼𝜆𝜐𝜇𝜀𝜈𝜂𝜍</m:t>
                        </m:r>
                        <m:r>
                          <a:rPr lang="el-G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𝜊𝜐𝜎𝜄𝛼𝜍</m:t>
                        </m:r>
                      </m:num>
                      <m:den>
                        <m:r>
                          <a:rPr lang="el-G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a:rPr lang="el-G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𝑚𝐿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𝛿𝜄𝛼𝜆𝜐𝜇𝛼𝜏𝜊𝜍</m:t>
                        </m:r>
                      </m:den>
                    </m:f>
                  </m:oMath>
                </a14:m>
                <a:r>
                  <a:rPr lang="el-GR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𝑚𝐿</m:t>
                        </m:r>
                        <m:r>
                          <a:rPr lang="el-G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𝛿𝜄𝛼𝜆𝜐𝜇𝜀𝜈𝜂𝜍</m:t>
                        </m:r>
                        <m:r>
                          <a:rPr lang="el-G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𝜊𝜐𝜎𝜄𝛼𝜍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0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l-GR" sz="20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l-G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𝑚𝐿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𝛿𝜄𝛼𝜆𝜐𝜇𝛼𝜏𝜊𝜍</m:t>
                        </m:r>
                      </m:den>
                    </m:f>
                  </m:oMath>
                </a14:m>
                <a:r>
                  <a:rPr lang="el-GR" sz="2000" dirty="0"/>
                  <a:t> 		ή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l-G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l-GR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0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l-GR" sz="20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den>
                    </m:f>
                  </m:oMath>
                </a14:m>
                <a:r>
                  <a:rPr lang="el-GR" sz="2000" dirty="0"/>
                  <a:t> 	</a:t>
                </a:r>
                <a:r>
                  <a:rPr lang="el-GR" sz="2000" b="1" dirty="0"/>
                  <a:t>Εξίσωση 7</a:t>
                </a:r>
                <a:r>
                  <a:rPr lang="el-GR" sz="2000" dirty="0"/>
                  <a:t>.</a:t>
                </a:r>
                <a:r>
                  <a:rPr lang="el-GR" sz="2000" b="1" dirty="0"/>
                  <a:t> </a:t>
                </a:r>
                <a:endParaRPr lang="el-GR" sz="2000" dirty="0"/>
              </a:p>
              <a:p>
                <a:pPr marL="0" indent="0">
                  <a:buNone/>
                </a:pPr>
                <a:r>
                  <a:rPr lang="en-US" sz="2000" b="1" dirty="0"/>
                  <a:t>z </a:t>
                </a:r>
                <a:r>
                  <a:rPr lang="el-GR" sz="2000" b="1" dirty="0"/>
                  <a:t>% </a:t>
                </a:r>
                <a:r>
                  <a:rPr lang="en-US" sz="2000" b="1" dirty="0"/>
                  <a:t>w</a:t>
                </a:r>
                <a:r>
                  <a:rPr lang="el-GR" sz="2000" b="1" dirty="0"/>
                  <a:t>/</a:t>
                </a:r>
                <a:r>
                  <a:rPr lang="en-US" sz="2000" b="1" dirty="0"/>
                  <a:t>V</a:t>
                </a:r>
                <a:r>
                  <a:rPr lang="el-GR" sz="2000" b="1" dirty="0"/>
                  <a:t>: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l-G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𝛿𝜄𝛼𝜆𝜐𝜇𝜀𝜈𝜂𝜍</m:t>
                        </m:r>
                        <m:r>
                          <a:rPr lang="el-G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𝜊𝜐𝜎𝜄𝛼𝜍</m:t>
                        </m:r>
                      </m:num>
                      <m:den>
                        <m:r>
                          <a:rPr lang="el-G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100 </m:t>
                        </m:r>
                        <m:r>
                          <a:rPr lang="el-G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𝑚𝐿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𝛿𝜄𝛼𝜆𝜐𝜇𝛼𝜏𝜊𝜍</m:t>
                        </m:r>
                      </m:den>
                    </m:f>
                  </m:oMath>
                </a14:m>
                <a:r>
                  <a:rPr lang="el-GR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  <m:r>
                          <a:rPr lang="el-G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𝛿𝜄𝛼𝜆𝜐𝜇𝜀𝜈𝜂𝜍</m:t>
                        </m:r>
                        <m:r>
                          <a:rPr lang="el-G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𝜊𝜐𝜎𝜄𝛼𝜍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0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  <m:r>
                          <a:rPr lang="el-G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𝑚𝐿</m:t>
                        </m:r>
                        <m:r>
                          <a:rPr lang="en-US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l-G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𝛿𝜄𝛼𝜆𝜐𝜇𝛼𝜏𝜊𝜍</m:t>
                        </m:r>
                      </m:den>
                    </m:f>
                  </m:oMath>
                </a14:m>
                <a:r>
                  <a:rPr lang="el-GR" sz="2000" dirty="0"/>
                  <a:t> 		ή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el-GR" sz="2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r>
                  <a:rPr lang="el-GR" sz="2000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l-GR" sz="2000" b="0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V</m:t>
                        </m:r>
                      </m:den>
                    </m:f>
                  </m:oMath>
                </a14:m>
                <a:r>
                  <a:rPr lang="el-GR" sz="2000" dirty="0"/>
                  <a:t> 	</a:t>
                </a:r>
                <a:r>
                  <a:rPr lang="el-GR" sz="2000" b="1" dirty="0"/>
                  <a:t>Εξίσωση 8</a:t>
                </a:r>
                <a:r>
                  <a:rPr lang="el-GR" sz="2000" dirty="0"/>
                  <a:t>.</a:t>
                </a:r>
                <a:r>
                  <a:rPr lang="el-GR" sz="2000" b="1" dirty="0"/>
                  <a:t> </a:t>
                </a:r>
                <a:endParaRPr lang="el-GR" sz="2000" dirty="0"/>
              </a:p>
              <a:p>
                <a:pPr marL="0" indent="0" algn="ctr">
                  <a:buNone/>
                </a:pPr>
                <a:endParaRPr lang="el-GR" sz="2000" b="1" dirty="0"/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  <a:blipFill>
                <a:blip r:embed="rId2"/>
                <a:stretch>
                  <a:fillRect l="-570" t="-161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42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</p:spPr>
            <p:txBody>
              <a:bodyPr>
                <a:noAutofit/>
              </a:bodyPr>
              <a:lstStyle/>
              <a:p>
                <a:pPr marL="0" indent="0" algn="ctr">
                  <a:spcBef>
                    <a:spcPts val="0"/>
                  </a:spcBef>
                  <a:buNone/>
                </a:pPr>
                <a:r>
                  <a:rPr lang="el-GR" sz="1800" b="1" dirty="0"/>
                  <a:t>Α Λυκείου (κεφάλαια 4.1 – 4.3)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1800" b="1" dirty="0"/>
                  <a:t> Συγκέντρωση (</a:t>
                </a:r>
                <a:r>
                  <a:rPr lang="en-US" sz="1800" b="1" dirty="0"/>
                  <a:t>C</a:t>
                </a:r>
                <a:r>
                  <a:rPr lang="el-GR" sz="1800" b="1" dirty="0"/>
                  <a:t>):			</a:t>
                </a:r>
                <a:r>
                  <a:rPr lang="en-US" sz="1800" b="1" dirty="0"/>
                  <a:t>C</a:t>
                </a:r>
                <a:r>
                  <a:rPr lang="el-GR" sz="1800" b="1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b="1" i="1"/>
                        </m:ctrlPr>
                      </m:fPr>
                      <m:num>
                        <m:r>
                          <a:rPr lang="en-US" sz="1800" b="1" i="1" smtClean="0">
                            <a:solidFill>
                              <a:srgbClr val="C00000"/>
                            </a:solidFill>
                          </a:rPr>
                          <m:t>𝒏</m:t>
                        </m:r>
                      </m:num>
                      <m:den>
                        <m:r>
                          <a:rPr lang="en-US" sz="1800" b="1" i="1" smtClean="0">
                            <a:solidFill>
                              <a:srgbClr val="7030A0"/>
                            </a:solidFill>
                          </a:rPr>
                          <m:t>𝑽</m:t>
                        </m:r>
                      </m:den>
                    </m:f>
                  </m:oMath>
                </a14:m>
                <a:r>
                  <a:rPr lang="en-US" sz="1800" b="1" dirty="0"/>
                  <a:t> </a:t>
                </a:r>
                <a:r>
                  <a:rPr lang="el-GR" sz="1800" b="1" dirty="0"/>
                  <a:t>				Εξίσωση 9.</a:t>
                </a:r>
                <a:endParaRPr lang="el-GR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b="1" dirty="0"/>
                  <a:t>C</a:t>
                </a:r>
                <a:r>
                  <a:rPr lang="el-GR" sz="1800" dirty="0"/>
                  <a:t>: συγκέντρωση, μονάδες: Μ ή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1800" i="1"/>
                        </m:ctrlPr>
                      </m:fPr>
                      <m:num>
                        <m:r>
                          <a:rPr lang="en-US" sz="1800" i="1"/>
                          <m:t>𝑚𝑜𝑙</m:t>
                        </m:r>
                      </m:num>
                      <m:den>
                        <m:r>
                          <a:rPr lang="en-US" sz="1800" i="1"/>
                          <m:t>𝐿</m:t>
                        </m:r>
                      </m:den>
                    </m:f>
                  </m:oMath>
                </a14:m>
                <a:r>
                  <a:rPr lang="el-GR" sz="1800" dirty="0"/>
                  <a:t>, 	</a:t>
                </a:r>
                <a:r>
                  <a:rPr lang="en-US" sz="1800" b="1" dirty="0">
                    <a:solidFill>
                      <a:srgbClr val="C00000"/>
                    </a:solidFill>
                  </a:rPr>
                  <a:t>n</a:t>
                </a:r>
                <a:r>
                  <a:rPr lang="el-GR" sz="1800" dirty="0">
                    <a:solidFill>
                      <a:srgbClr val="C00000"/>
                    </a:solidFill>
                  </a:rPr>
                  <a:t>: αριθμός </a:t>
                </a:r>
                <a:r>
                  <a:rPr lang="en-US" sz="1800" dirty="0">
                    <a:solidFill>
                      <a:srgbClr val="C00000"/>
                    </a:solidFill>
                  </a:rPr>
                  <a:t>mol</a:t>
                </a:r>
                <a:r>
                  <a:rPr lang="el-GR" sz="1800" dirty="0">
                    <a:solidFill>
                      <a:srgbClr val="C00000"/>
                    </a:solidFill>
                  </a:rPr>
                  <a:t> διαλυμένης ουσίας</a:t>
                </a:r>
                <a:r>
                  <a:rPr lang="el-GR" sz="1800" dirty="0"/>
                  <a:t>, 	</a:t>
                </a:r>
                <a:r>
                  <a:rPr lang="en-US" sz="1800" b="1" dirty="0">
                    <a:solidFill>
                      <a:srgbClr val="7030A0"/>
                    </a:solidFill>
                  </a:rPr>
                  <a:t>V</a:t>
                </a:r>
                <a:r>
                  <a:rPr lang="el-GR" sz="1800" dirty="0">
                    <a:solidFill>
                      <a:srgbClr val="7030A0"/>
                    </a:solidFill>
                  </a:rPr>
                  <a:t>: όγκος διαλύματος σε </a:t>
                </a:r>
                <a:r>
                  <a:rPr lang="en-US" sz="1800" dirty="0">
                    <a:solidFill>
                      <a:srgbClr val="7030A0"/>
                    </a:solidFill>
                  </a:rPr>
                  <a:t>L</a:t>
                </a:r>
                <a:endParaRPr lang="el-GR" sz="1800" dirty="0">
                  <a:solidFill>
                    <a:srgbClr val="7030A0"/>
                  </a:solidFill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1800" dirty="0"/>
                  <a:t> 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1800" dirty="0"/>
                  <a:t>Για παράδειγμα ένα διάλυμα οινοπνεύματος σε νερό 2 Μ, περιέχει: </a:t>
                </a:r>
                <a:r>
                  <a:rPr lang="el-GR" sz="1800" dirty="0">
                    <a:solidFill>
                      <a:srgbClr val="C00000"/>
                    </a:solidFill>
                  </a:rPr>
                  <a:t>2 </a:t>
                </a:r>
                <a:r>
                  <a:rPr lang="en-US" sz="1800" dirty="0">
                    <a:solidFill>
                      <a:srgbClr val="C00000"/>
                    </a:solidFill>
                  </a:rPr>
                  <a:t>mol</a:t>
                </a:r>
                <a:r>
                  <a:rPr lang="el-GR" sz="1800" dirty="0">
                    <a:solidFill>
                      <a:srgbClr val="C00000"/>
                    </a:solidFill>
                  </a:rPr>
                  <a:t> οινοπνεύματος </a:t>
                </a:r>
                <a:r>
                  <a:rPr lang="el-GR" sz="1800" dirty="0"/>
                  <a:t>σε κάθε </a:t>
                </a:r>
                <a:r>
                  <a:rPr lang="el-GR" sz="1800" dirty="0">
                    <a:solidFill>
                      <a:srgbClr val="7030A0"/>
                    </a:solidFill>
                  </a:rPr>
                  <a:t>1000 </a:t>
                </a:r>
                <a:r>
                  <a:rPr lang="en-US" sz="1800" dirty="0">
                    <a:solidFill>
                      <a:srgbClr val="7030A0"/>
                    </a:solidFill>
                  </a:rPr>
                  <a:t>mL</a:t>
                </a:r>
                <a:r>
                  <a:rPr lang="el-GR" sz="1800" dirty="0">
                    <a:solidFill>
                      <a:srgbClr val="7030A0"/>
                    </a:solidFill>
                  </a:rPr>
                  <a:t> διαλύματος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1800" dirty="0"/>
                  <a:t> 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1800" b="1" dirty="0"/>
                  <a:t>Μείγματα δύο ή περισσότερων ενώσεων:</a:t>
                </a:r>
                <a:endParaRPr lang="el-GR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1800" dirty="0"/>
                  <a:t>Όταν ένα μείγμα δύο ενώσεων Α και Β έχει μάζα </a:t>
                </a:r>
                <a:r>
                  <a:rPr lang="en-US" sz="1800" dirty="0"/>
                  <a:t>m</a:t>
                </a:r>
                <a:r>
                  <a:rPr lang="el-GR" sz="1800" dirty="0"/>
                  <a:t>, τότε: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/>
                  <a:t>m</a:t>
                </a:r>
                <a:r>
                  <a:rPr lang="el-GR" sz="1800" dirty="0"/>
                  <a:t> = </a:t>
                </a:r>
                <a:r>
                  <a:rPr lang="en-US" sz="1800" dirty="0"/>
                  <a:t>m</a:t>
                </a:r>
                <a:r>
                  <a:rPr lang="en-US" sz="1800" baseline="-25000" dirty="0"/>
                  <a:t>A</a:t>
                </a:r>
                <a:r>
                  <a:rPr lang="el-GR" sz="1800" dirty="0"/>
                  <a:t> + </a:t>
                </a:r>
                <a:r>
                  <a:rPr lang="en-US" sz="1800" dirty="0" err="1"/>
                  <a:t>m</a:t>
                </a:r>
                <a:r>
                  <a:rPr lang="en-US" sz="1800" baseline="-25000" dirty="0" err="1"/>
                  <a:t>B</a:t>
                </a:r>
                <a:r>
                  <a:rPr lang="el-GR" sz="1800" dirty="0"/>
                  <a:t>.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1800" dirty="0"/>
                  <a:t>Εφαρμόζοντας την εξίσωση 1 για κάθε ένωση: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b="1" dirty="0"/>
                  <a:t>m</a:t>
                </a:r>
                <a:r>
                  <a:rPr lang="el-GR" sz="1800" b="1" dirty="0"/>
                  <a:t> = </a:t>
                </a:r>
                <a:r>
                  <a:rPr lang="en-US" sz="1800" b="1" dirty="0" err="1"/>
                  <a:t>n</a:t>
                </a:r>
                <a:r>
                  <a:rPr lang="en-US" sz="1800" b="1" baseline="-25000" dirty="0" err="1"/>
                  <a:t>A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Mr</a:t>
                </a:r>
                <a:r>
                  <a:rPr lang="en-US" sz="1800" b="1" baseline="-25000" dirty="0" err="1"/>
                  <a:t>A</a:t>
                </a:r>
                <a:r>
                  <a:rPr lang="el-GR" sz="1800" b="1" dirty="0"/>
                  <a:t> + </a:t>
                </a:r>
                <a:r>
                  <a:rPr lang="en-US" sz="1800" b="1" dirty="0" err="1"/>
                  <a:t>n</a:t>
                </a:r>
                <a:r>
                  <a:rPr lang="en-US" sz="1800" b="1" baseline="-25000" dirty="0" err="1"/>
                  <a:t>B</a:t>
                </a:r>
                <a:r>
                  <a:rPr lang="en-US" sz="1800" b="1" dirty="0"/>
                  <a:t> </a:t>
                </a:r>
                <a:r>
                  <a:rPr lang="en-US" sz="1800" b="1" dirty="0" err="1"/>
                  <a:t>Mr</a:t>
                </a:r>
                <a:r>
                  <a:rPr lang="en-US" sz="1800" b="1" baseline="-25000" dirty="0" err="1"/>
                  <a:t>B</a:t>
                </a:r>
                <a:r>
                  <a:rPr lang="el-GR" sz="1800" b="1" dirty="0"/>
                  <a:t>						Εξίσωση 10</a:t>
                </a:r>
                <a:endParaRPr lang="el-GR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1800" b="1" dirty="0"/>
                  <a:t> </a:t>
                </a:r>
                <a:endParaRPr lang="el-GR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1800" dirty="0"/>
                  <a:t>Όταν ένα μείγμα δύο ενώσεων Α και Β καταλαμβάνει όγκο </a:t>
                </a:r>
                <a:r>
                  <a:rPr lang="en-US" sz="1800" dirty="0"/>
                  <a:t>V </a:t>
                </a:r>
                <a:r>
                  <a:rPr lang="el-GR" sz="1800" dirty="0"/>
                  <a:t>σε </a:t>
                </a:r>
                <a:r>
                  <a:rPr lang="en-US" sz="1800" dirty="0"/>
                  <a:t>STP </a:t>
                </a:r>
                <a:r>
                  <a:rPr lang="el-GR" sz="1800" dirty="0"/>
                  <a:t>συνθήκες, τότε: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/>
                  <a:t>V</a:t>
                </a:r>
                <a:r>
                  <a:rPr lang="el-GR" sz="1800" dirty="0"/>
                  <a:t> = </a:t>
                </a:r>
                <a:r>
                  <a:rPr lang="en-US" sz="1800" dirty="0"/>
                  <a:t>V</a:t>
                </a:r>
                <a:r>
                  <a:rPr lang="en-US" sz="1800" baseline="-25000" dirty="0"/>
                  <a:t>A</a:t>
                </a:r>
                <a:r>
                  <a:rPr lang="el-GR" sz="1800" dirty="0"/>
                  <a:t> + </a:t>
                </a:r>
                <a:r>
                  <a:rPr lang="en-US" sz="1800" dirty="0"/>
                  <a:t>V</a:t>
                </a:r>
                <a:r>
                  <a:rPr lang="en-US" sz="1800" baseline="-25000" dirty="0"/>
                  <a:t>B</a:t>
                </a:r>
                <a:r>
                  <a:rPr lang="en-US" sz="1800" dirty="0"/>
                  <a:t> </a:t>
                </a:r>
                <a:endParaRPr lang="el-GR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1800" dirty="0"/>
                  <a:t>Εφαρμόζοντας την εξίσωση 2 για κάθε ένωση: 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dirty="0"/>
                  <a:t>V</a:t>
                </a:r>
                <a:r>
                  <a:rPr lang="el-GR" sz="1800" dirty="0"/>
                  <a:t> = </a:t>
                </a:r>
                <a:r>
                  <a:rPr lang="en-US" sz="1800" dirty="0" err="1"/>
                  <a:t>n</a:t>
                </a:r>
                <a:r>
                  <a:rPr lang="en-US" sz="1800" baseline="-25000" dirty="0" err="1"/>
                  <a:t>A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Vm</a:t>
                </a:r>
                <a:r>
                  <a:rPr lang="el-GR" sz="1800" dirty="0"/>
                  <a:t> + </a:t>
                </a:r>
                <a:r>
                  <a:rPr lang="en-US" sz="1800" dirty="0" err="1"/>
                  <a:t>n</a:t>
                </a:r>
                <a:r>
                  <a:rPr lang="en-US" sz="1800" baseline="-25000" dirty="0" err="1"/>
                  <a:t>B</a:t>
                </a:r>
                <a:r>
                  <a:rPr lang="en-US" sz="1800" dirty="0"/>
                  <a:t> </a:t>
                </a:r>
                <a:r>
                  <a:rPr lang="en-US" sz="1800" dirty="0" err="1"/>
                  <a:t>Vm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l-GR" sz="1800" b="1" i="1"/>
                      <m:t>⇒</m:t>
                    </m:r>
                  </m:oMath>
                </a14:m>
                <a:r>
                  <a:rPr lang="el-GR" sz="1800" b="1" dirty="0"/>
                  <a:t> </a:t>
                </a:r>
                <a:endParaRPr lang="el-GR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1800" b="1" dirty="0"/>
                  <a:t>V</a:t>
                </a:r>
                <a:r>
                  <a:rPr lang="el-GR" sz="1800" b="1" dirty="0"/>
                  <a:t> = (</a:t>
                </a:r>
                <a:r>
                  <a:rPr lang="en-US" sz="1800" b="1" dirty="0" err="1"/>
                  <a:t>n</a:t>
                </a:r>
                <a:r>
                  <a:rPr lang="en-US" sz="1800" b="1" baseline="-25000" dirty="0" err="1"/>
                  <a:t>A</a:t>
                </a:r>
                <a:r>
                  <a:rPr lang="el-GR" sz="1800" b="1" dirty="0"/>
                  <a:t> + </a:t>
                </a:r>
                <a:r>
                  <a:rPr lang="en-US" sz="1800" b="1" dirty="0" err="1"/>
                  <a:t>n</a:t>
                </a:r>
                <a:r>
                  <a:rPr lang="en-US" sz="1800" b="1" baseline="-25000" dirty="0" err="1"/>
                  <a:t>B</a:t>
                </a:r>
                <a:r>
                  <a:rPr lang="el-GR" sz="1800" b="1" dirty="0"/>
                  <a:t>) </a:t>
                </a:r>
                <a:r>
                  <a:rPr lang="en-US" sz="1800" b="1" dirty="0" err="1"/>
                  <a:t>Vm</a:t>
                </a:r>
                <a:r>
                  <a:rPr lang="el-GR" sz="1800" b="1" dirty="0"/>
                  <a:t>							Εξίσωση 11</a:t>
                </a:r>
                <a:endParaRPr lang="el-GR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1800" b="1" dirty="0"/>
                  <a:t> </a:t>
                </a:r>
                <a:endParaRPr lang="el-GR" sz="1800" dirty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1800" dirty="0"/>
                  <a:t>Οι </a:t>
                </a:r>
                <a:r>
                  <a:rPr lang="el-GR" sz="1800" b="1" dirty="0"/>
                  <a:t>εξισώσεις 6-9</a:t>
                </a:r>
                <a:r>
                  <a:rPr lang="el-GR" sz="1800" dirty="0"/>
                  <a:t> μπορούν να εφαρμοστούν για κάθε ΔΙΑΛΥΜΑ όταν δίνεται ή ζητείται η περιεκτικότητα ή η συγκέντρωση του.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1800" dirty="0"/>
                  <a:t>Οι </a:t>
                </a:r>
                <a:r>
                  <a:rPr lang="el-GR" sz="1800" b="1" dirty="0"/>
                  <a:t>εξισώσεις 10-11</a:t>
                </a:r>
                <a:r>
                  <a:rPr lang="el-GR" sz="1800" dirty="0"/>
                  <a:t> μπορούν να εφαρμοστούν για κάθε ΜΕΙΓΜΑ δύο ή περισσότερων ενώσεων όταν δίνεται ή ζητείται η συνολική μάζα ή ο συνολικός όγκος του μείγματος.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1800" dirty="0"/>
                  <a:t> 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1800" dirty="0"/>
                  <a:t>Για πιο αναλυτική θεωρία μπορείτε να διαβάσετε: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l-GR" sz="1800" dirty="0"/>
                  <a:t>Σχολικό βιβλίο Α’ Λυκείου, σελίδες: 128 – 136, 139 – 142, 20 – 21</a:t>
                </a:r>
              </a:p>
            </p:txBody>
          </p:sp>
        </mc:Choice>
        <mc:Fallback>
          <p:sp>
            <p:nvSpPr>
              <p:cNvPr id="3" name="Θέση περιεχομένου 2">
                <a:extLst>
                  <a:ext uri="{FF2B5EF4-FFF2-40B4-BE49-F238E27FC236}">
                    <a16:creationId xmlns:a16="http://schemas.microsoft.com/office/drawing/2014/main" id="{37597368-ABEA-478C-98DE-28BCCFC505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4000" y="136524"/>
                <a:ext cx="11765280" cy="6436995"/>
              </a:xfrm>
              <a:blipFill>
                <a:blip r:embed="rId2"/>
                <a:stretch>
                  <a:fillRect l="-466" t="-852" b="-17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7AAB34E5-72B2-4733-9358-924003E2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54642" y="6845631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Ξενοφώντας Ασβός,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PhD, </a:t>
            </a:r>
            <a:r>
              <a:rPr kumimoji="0" lang="el-G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χημικός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12ECB7CF-A96F-FB0B-4A9A-C80674F8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009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1900</Words>
  <Application>Microsoft Office PowerPoint</Application>
  <PresentationFormat>Ευρεία οθόνη</PresentationFormat>
  <Paragraphs>147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8" baseType="lpstr">
      <vt:lpstr>Arial</vt:lpstr>
      <vt:lpstr>Brush Script MT</vt:lpstr>
      <vt:lpstr>Calibri</vt:lpstr>
      <vt:lpstr>Calibri Light</vt:lpstr>
      <vt:lpstr>Cambria Math</vt:lpstr>
      <vt:lpstr>Verdana</vt:lpstr>
      <vt:lpstr>1_Θέμα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Xenophontas A</dc:creator>
  <cp:lastModifiedBy>Xenophontas A</cp:lastModifiedBy>
  <cp:revision>6</cp:revision>
  <dcterms:created xsi:type="dcterms:W3CDTF">2022-10-07T14:22:03Z</dcterms:created>
  <dcterms:modified xsi:type="dcterms:W3CDTF">2022-10-07T18:14:17Z</dcterms:modified>
</cp:coreProperties>
</file>