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1" r:id="rId2"/>
    <p:sldId id="402" r:id="rId3"/>
    <p:sldId id="395" r:id="rId4"/>
    <p:sldId id="399" r:id="rId5"/>
    <p:sldId id="397" r:id="rId6"/>
    <p:sldId id="398" r:id="rId7"/>
    <p:sldId id="400" r:id="rId8"/>
    <p:sldId id="403" r:id="rId9"/>
    <p:sldId id="40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Φωτεινό στυλ 2 - Έμφαση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Φωτεινό στυλ 2 - Έμφαση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99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09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939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486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200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24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18/10/2022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39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18/10/2022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99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18/10/2022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82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59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587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177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3.emf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8.jpeg"/><Relationship Id="rId17" Type="http://schemas.openxmlformats.org/officeDocument/2006/relationships/oleObject" Target="../embeddings/oleObject15.bin"/><Relationship Id="rId25" Type="http://schemas.openxmlformats.org/officeDocument/2006/relationships/image" Target="../media/image9.jpeg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7.jpeg"/><Relationship Id="rId24" Type="http://schemas.openxmlformats.org/officeDocument/2006/relationships/oleObject" Target="../embeddings/oleObject2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6.jpeg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5.emf"/><Relationship Id="rId14" Type="http://schemas.openxmlformats.org/officeDocument/2006/relationships/image" Target="../media/image2.emf"/><Relationship Id="rId22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Αντιδράσεις καύσης.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Καύση: Αντίδραση με οξυγόνο.</a:t>
                </a:r>
              </a:p>
              <a:p>
                <a:pPr algn="ctr"/>
                <a:r>
                  <a:rPr lang="el-GR" sz="2000" b="1" dirty="0"/>
                  <a:t>Πλήρης </a:t>
                </a:r>
                <a:r>
                  <a:rPr lang="el-GR" sz="2000" dirty="0"/>
                  <a:t>καύση: Κάθε άνθρακας μετατρέπεται σε </a:t>
                </a:r>
                <a:r>
                  <a:rPr lang="en-US" sz="2000" dirty="0"/>
                  <a:t>CO</a:t>
                </a:r>
                <a:r>
                  <a:rPr lang="en-US" sz="2000" baseline="-25000" dirty="0"/>
                  <a:t>2 </a:t>
                </a:r>
                <a:r>
                  <a:rPr lang="el-GR" sz="2000" dirty="0"/>
                  <a:t>(</a:t>
                </a:r>
                <a:r>
                  <a:rPr lang="en-US" sz="2000" dirty="0"/>
                  <a:t>g)</a:t>
                </a:r>
                <a:r>
                  <a:rPr lang="el-GR" sz="2000" dirty="0"/>
                  <a:t>.</a:t>
                </a:r>
                <a:endParaRPr lang="en-US" sz="2000" dirty="0"/>
              </a:p>
              <a:p>
                <a:pPr algn="ctr"/>
                <a:r>
                  <a:rPr lang="el-GR" sz="2000" dirty="0"/>
                  <a:t>Κάθε υδρογόνο μετατρέπεται σε Η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Ο (</a:t>
                </a:r>
                <a:r>
                  <a:rPr lang="en-US" sz="2000" dirty="0"/>
                  <a:t>g)</a:t>
                </a:r>
                <a:r>
                  <a:rPr lang="el-GR" sz="2000" dirty="0"/>
                  <a:t>.</a:t>
                </a:r>
                <a:endParaRPr lang="en-US" sz="2000" dirty="0"/>
              </a:p>
              <a:p>
                <a:pPr algn="ctr"/>
                <a:r>
                  <a:rPr lang="el-GR" sz="2000" dirty="0"/>
                  <a:t>Κάθε άζωτο μετατρέπεται σε Ν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(</a:t>
                </a:r>
                <a:r>
                  <a:rPr lang="en-US" sz="2000" dirty="0"/>
                  <a:t>g)</a:t>
                </a:r>
                <a:r>
                  <a:rPr lang="el-GR" sz="2000" dirty="0"/>
                  <a:t>…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Στην ατελή καύση παράγεται </a:t>
                </a:r>
                <a:r>
                  <a:rPr lang="en-US" sz="2000" dirty="0"/>
                  <a:t>CO.</a:t>
                </a:r>
                <a:endParaRPr lang="el-GR" sz="2000" dirty="0"/>
              </a:p>
              <a:p>
                <a:pPr marL="0" indent="0" algn="ctr">
                  <a:buNone/>
                </a:pPr>
                <a:r>
                  <a:rPr lang="el-GR" sz="2000" dirty="0"/>
                  <a:t>Παράδειγμα:</a:t>
                </a: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CH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4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+2O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+ 2H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chemeClr val="accent1"/>
                    </a:solidFill>
                  </a:rPr>
                  <a:t>CH</a:t>
                </a:r>
                <a:r>
                  <a:rPr lang="en-US" sz="2000" baseline="-25000" dirty="0">
                    <a:solidFill>
                      <a:schemeClr val="accent1"/>
                    </a:solidFill>
                  </a:rPr>
                  <a:t>4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: </a:t>
                </a:r>
                <a:r>
                  <a:rPr lang="el-GR" sz="2000" dirty="0">
                    <a:solidFill>
                      <a:schemeClr val="accent1"/>
                    </a:solidFill>
                  </a:rPr>
                  <a:t>καύσιμο</a:t>
                </a:r>
                <a:r>
                  <a:rPr lang="el-GR" sz="2000" dirty="0"/>
                  <a:t>	</a:t>
                </a:r>
                <a:r>
                  <a:rPr lang="en-US" sz="2000" dirty="0">
                    <a:solidFill>
                      <a:srgbClr val="C00000"/>
                    </a:solidFill>
                  </a:rPr>
                  <a:t>CO</a:t>
                </a:r>
                <a:r>
                  <a:rPr lang="en-US" sz="2000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dirty="0">
                    <a:solidFill>
                      <a:srgbClr val="C00000"/>
                    </a:solidFill>
                  </a:rPr>
                  <a:t>, H</a:t>
                </a:r>
                <a:r>
                  <a:rPr lang="en-US" sz="2000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dirty="0">
                    <a:solidFill>
                      <a:srgbClr val="C00000"/>
                    </a:solidFill>
                  </a:rPr>
                  <a:t>O: </a:t>
                </a:r>
                <a:r>
                  <a:rPr lang="el-GR" sz="2000" dirty="0">
                    <a:solidFill>
                      <a:srgbClr val="C00000"/>
                    </a:solidFill>
                  </a:rPr>
                  <a:t>καυσαέρια</a:t>
                </a:r>
                <a:r>
                  <a:rPr lang="el-GR" sz="2000" dirty="0"/>
                  <a:t>.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Στοιχειομετρικοί Συντελεστές. Π.χ. πλήρης καύση του πεντανίου:</a:t>
                </a:r>
              </a:p>
              <a:p>
                <a:pPr marL="0" indent="0" algn="ctr">
                  <a:buNone/>
                </a:pPr>
                <a:r>
                  <a:rPr lang="el-GR" sz="2000" b="1" dirty="0">
                    <a:solidFill>
                      <a:schemeClr val="accent1"/>
                    </a:solidFill>
                  </a:rPr>
                  <a:t>1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5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12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 xO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zH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Ισοστάθμιση ατόμων άνθρακα:</a:t>
                </a:r>
                <a:r>
                  <a:rPr lang="en-US" sz="2000" dirty="0"/>
                  <a:t> 5 = y</a:t>
                </a: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5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12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 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5CO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Ισοστάθμιση ατόμων υδρογόνου:</a:t>
                </a:r>
                <a:r>
                  <a:rPr lang="en-US" sz="2000" dirty="0"/>
                  <a:t> </a:t>
                </a:r>
                <a:r>
                  <a:rPr lang="el-GR" sz="2000" dirty="0"/>
                  <a:t>12</a:t>
                </a:r>
                <a:r>
                  <a:rPr lang="en-US" sz="2000" dirty="0"/>
                  <a:t> = </a:t>
                </a:r>
                <a:r>
                  <a:rPr lang="el-GR" sz="2000" dirty="0"/>
                  <a:t>2</a:t>
                </a:r>
                <a:r>
                  <a:rPr lang="en-US" sz="2000" dirty="0"/>
                  <a:t>z	</a:t>
                </a:r>
                <a:r>
                  <a:rPr lang="el-GR" sz="2000" dirty="0"/>
                  <a:t>ή	</a:t>
                </a:r>
                <a:r>
                  <a:rPr lang="en-US" sz="2000" dirty="0"/>
                  <a:t>z = 6</a:t>
                </a: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5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12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 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5CO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6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  <a:endParaRPr lang="el-GR" sz="2000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l-GR" sz="2000" dirty="0"/>
                  <a:t>Ισοστάθμιση ατόμων οξυγόνου:</a:t>
                </a:r>
                <a:r>
                  <a:rPr lang="en-US" sz="2000" dirty="0"/>
                  <a:t> </a:t>
                </a:r>
                <a:r>
                  <a:rPr lang="el-GR" sz="2000" dirty="0"/>
                  <a:t>2</a:t>
                </a:r>
                <a:r>
                  <a:rPr lang="en-US" sz="2000" dirty="0"/>
                  <a:t>x = </a:t>
                </a:r>
                <a:r>
                  <a:rPr lang="el-GR" sz="2000" dirty="0"/>
                  <a:t>2</a:t>
                </a:r>
                <a:r>
                  <a:rPr lang="en-US" sz="2000" dirty="0"/>
                  <a:t>y + z	</a:t>
                </a:r>
                <a:r>
                  <a:rPr lang="el-GR" sz="2000" dirty="0"/>
                  <a:t>ή	</a:t>
                </a:r>
                <a:r>
                  <a:rPr lang="en-US" sz="2000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= 8 </a:t>
                </a: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5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12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+ 8O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5CO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6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  <a:endParaRPr lang="el-GR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t="-1326" b="-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0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Να γράψετε τις παρακάτω αντιδράσεις καύσεις.</a:t>
                </a:r>
                <a:endParaRPr lang="el-GR" sz="2000" dirty="0"/>
              </a:p>
              <a:p>
                <a:pPr marL="0" indent="0" algn="ctr">
                  <a:buNone/>
                </a:pPr>
                <a:r>
                  <a:rPr lang="el-GR" sz="2000" dirty="0"/>
                  <a:t>α. Πλήρης καύση βουτανίου</a:t>
                </a: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4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0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 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  <a:endParaRPr lang="el-GR" sz="2000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4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0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 dirty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l-GR" sz="2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/>
                  <a:t>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4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5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β. Πλήρης καύση 2-πεντανόλης</a:t>
                </a: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5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Ο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 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  <a:endParaRPr lang="el-GR" sz="2000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5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Ο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 dirty="0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l-GR" sz="2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/>
                  <a:t>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5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6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γ. Πλήρης καύση </a:t>
                </a:r>
                <a:r>
                  <a:rPr lang="el-GR" sz="2000" dirty="0" err="1"/>
                  <a:t>προπανικού</a:t>
                </a:r>
                <a:r>
                  <a:rPr lang="el-GR" sz="2000" dirty="0"/>
                  <a:t> οξέος</a:t>
                </a: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3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H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6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Ο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 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  <a:endParaRPr lang="el-GR" sz="2000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3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H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6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Ο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 dirty="0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l-GR" sz="2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/>
                  <a:t>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3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3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δ. Πλήρης καύση 8-εικοσενίου</a:t>
                </a: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20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H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40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 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  <a:endParaRPr lang="el-GR" sz="2000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20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H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40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 </a:t>
                </a:r>
                <a:r>
                  <a:rPr lang="el-GR" sz="2000" b="1" dirty="0"/>
                  <a:t>30</a:t>
                </a:r>
                <a:r>
                  <a:rPr lang="en-US" sz="2000" b="1" dirty="0"/>
                  <a:t>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20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20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ε. Πλήρης καύση </a:t>
                </a:r>
                <a:r>
                  <a:rPr lang="el-GR" sz="2000" dirty="0" err="1"/>
                  <a:t>εξανάλης</a:t>
                </a:r>
                <a:endParaRPr lang="el-GR" sz="2000" dirty="0"/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6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H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12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Ο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 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  <a:endParaRPr lang="el-GR" sz="2000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6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H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12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Ο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l-GR" sz="2000" b="1" i="1" dirty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l-GR" sz="2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/>
                  <a:t>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→</a:t>
                </a:r>
                <a:r>
                  <a:rPr lang="en-US" sz="1400" b="1" dirty="0"/>
                  <a:t>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6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CO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+ 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6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H</a:t>
                </a:r>
                <a:r>
                  <a:rPr lang="en-US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O</a:t>
                </a:r>
              </a:p>
              <a:p>
                <a:pPr marL="0" indent="0" algn="ctr">
                  <a:buNone/>
                </a:pPr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t="-13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41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584200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/>
              <a:t>ΣΤΟΙΧΕΙΟΜΕΤΡΙΑ</a:t>
            </a:r>
          </a:p>
          <a:p>
            <a:pPr marL="457200" indent="-457200" algn="ctr">
              <a:buAutoNum type="arabicPeriod"/>
            </a:pPr>
            <a:r>
              <a:rPr lang="el-GR" sz="2000" b="1" dirty="0"/>
              <a:t>ΑΠΛΗ</a:t>
            </a:r>
          </a:p>
          <a:p>
            <a:pPr marL="0" indent="0">
              <a:buNone/>
            </a:pPr>
            <a:r>
              <a:rPr lang="el-GR" sz="2000" b="1" dirty="0"/>
              <a:t>Καίγονται πλήρως 10 </a:t>
            </a:r>
            <a:r>
              <a:rPr lang="en-US" sz="2000" b="1" dirty="0"/>
              <a:t>mol </a:t>
            </a:r>
            <a:r>
              <a:rPr lang="el-GR" sz="2000" b="1" dirty="0"/>
              <a:t>μεθανίου με την απαιτούμενη ποσότητα οξυγόνου και παράγονται καυσαέρια (</a:t>
            </a:r>
            <a:r>
              <a:rPr lang="en-US" sz="2000" b="1" dirty="0"/>
              <a:t>CO</a:t>
            </a:r>
            <a:r>
              <a:rPr lang="en-US" sz="2000" b="1" baseline="-25000" dirty="0"/>
              <a:t>2</a:t>
            </a:r>
            <a:r>
              <a:rPr lang="en-US" sz="2000" b="1" dirty="0"/>
              <a:t> + H</a:t>
            </a:r>
            <a:r>
              <a:rPr lang="en-US" sz="2000" b="1" baseline="-25000" dirty="0"/>
              <a:t>2</a:t>
            </a:r>
            <a:r>
              <a:rPr lang="en-US" sz="2000" b="1" dirty="0"/>
              <a:t>O).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Να υπολογίσετε τα </a:t>
            </a:r>
            <a:r>
              <a:rPr lang="en-US" sz="2000" b="1" dirty="0"/>
              <a:t>mol </a:t>
            </a:r>
            <a:r>
              <a:rPr lang="el-GR" sz="2000" b="1" dirty="0"/>
              <a:t>των καυσαερίων</a:t>
            </a:r>
          </a:p>
          <a:p>
            <a:pPr marL="457200" indent="-457200">
              <a:buAutoNum type="arabicPeriod"/>
            </a:pPr>
            <a:r>
              <a:rPr lang="el-GR" sz="2000" b="1" dirty="0"/>
              <a:t>Γράφουμε την Αντίδραση: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</a:rPr>
              <a:t>CH</a:t>
            </a:r>
            <a:r>
              <a:rPr lang="en-US" sz="2000" b="1" baseline="-25000" dirty="0">
                <a:solidFill>
                  <a:srgbClr val="7030A0"/>
                </a:solidFill>
              </a:rPr>
              <a:t>4</a:t>
            </a:r>
            <a:r>
              <a:rPr lang="en-US" sz="2000" b="1" dirty="0">
                <a:solidFill>
                  <a:srgbClr val="7030A0"/>
                </a:solidFill>
              </a:rPr>
              <a:t> + 2O</a:t>
            </a:r>
            <a:r>
              <a:rPr lang="en-US" sz="2000" b="1" baseline="-25000" dirty="0">
                <a:solidFill>
                  <a:srgbClr val="7030A0"/>
                </a:solidFill>
              </a:rPr>
              <a:t>2</a:t>
            </a:r>
            <a:r>
              <a:rPr lang="en-US" sz="2000" b="1" dirty="0">
                <a:solidFill>
                  <a:srgbClr val="7030A0"/>
                </a:solidFill>
              </a:rPr>
              <a:t> → CO</a:t>
            </a:r>
            <a:r>
              <a:rPr lang="en-US" sz="2000" b="1" baseline="-25000" dirty="0">
                <a:solidFill>
                  <a:srgbClr val="7030A0"/>
                </a:solidFill>
              </a:rPr>
              <a:t>2</a:t>
            </a:r>
            <a:r>
              <a:rPr lang="en-US" sz="2000" b="1" dirty="0">
                <a:solidFill>
                  <a:srgbClr val="7030A0"/>
                </a:solidFill>
              </a:rPr>
              <a:t> + 2H</a:t>
            </a:r>
            <a:r>
              <a:rPr lang="en-US" sz="2000" b="1" baseline="-25000" dirty="0">
                <a:solidFill>
                  <a:srgbClr val="7030A0"/>
                </a:solidFill>
              </a:rPr>
              <a:t>2</a:t>
            </a:r>
            <a:r>
              <a:rPr lang="en-US" sz="2000" b="1" dirty="0">
                <a:solidFill>
                  <a:srgbClr val="7030A0"/>
                </a:solidFill>
              </a:rPr>
              <a:t>O</a:t>
            </a:r>
          </a:p>
          <a:p>
            <a:pPr marL="0" indent="0">
              <a:buNone/>
            </a:pPr>
            <a:r>
              <a:rPr lang="el-GR" sz="2000" b="1" dirty="0"/>
              <a:t>2. Αποτυπώνουμε την αναλογία των υλικών σε πίνακα (</a:t>
            </a:r>
            <a:r>
              <a:rPr lang="el-GR" sz="2000" b="1" dirty="0" err="1"/>
              <a:t>στοιχειομετρικός</a:t>
            </a:r>
            <a:r>
              <a:rPr lang="el-GR" sz="2000" b="1" dirty="0"/>
              <a:t> πίνακας)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 		           →</a:t>
            </a:r>
            <a:endParaRPr lang="el-GR" sz="2000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CD7C244D-94F6-9D73-80DF-2B83DA3EAFE2}"/>
              </a:ext>
            </a:extLst>
          </p:cNvPr>
          <p:cNvSpPr txBox="1">
            <a:spLocks/>
          </p:cNvSpPr>
          <p:nvPr/>
        </p:nvSpPr>
        <p:spPr>
          <a:xfrm>
            <a:off x="6096000" y="136524"/>
            <a:ext cx="5842000" cy="643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2000" b="1" dirty="0"/>
              <a:t>ΣΤΟΙΧΕΙΟΜΕΤΡΙΑ</a:t>
            </a:r>
          </a:p>
          <a:p>
            <a:pPr marL="457200" indent="-457200" algn="ctr">
              <a:buFont typeface="Arial" panose="020B0604020202020204" pitchFamily="34" charset="0"/>
              <a:buAutoNum type="arabicPeriod"/>
            </a:pPr>
            <a:r>
              <a:rPr lang="el-GR" sz="2000" b="1" dirty="0"/>
              <a:t>ΑΠΛΗ</a:t>
            </a:r>
          </a:p>
          <a:p>
            <a:pPr marL="0" indent="0">
              <a:buNone/>
            </a:pPr>
            <a:r>
              <a:rPr lang="el-GR" sz="2000" b="1" dirty="0"/>
              <a:t>Καταναλώνονται πλήρως 10 φέτες ψωμί (Ψ) για </a:t>
            </a:r>
            <a:r>
              <a:rPr lang="el-GR" sz="2000" b="1" dirty="0" err="1"/>
              <a:t>τόστ</a:t>
            </a:r>
            <a:r>
              <a:rPr lang="el-GR" sz="2000" b="1" dirty="0"/>
              <a:t> με την απαιτούμενη ποσότητα τυριού (Τ) και παράγονται </a:t>
            </a:r>
            <a:r>
              <a:rPr lang="el-GR" sz="2000" b="1" dirty="0" err="1"/>
              <a:t>σαντουιτσάκια</a:t>
            </a:r>
            <a:r>
              <a:rPr lang="el-GR" sz="2000" b="1" dirty="0"/>
              <a:t> (Σ). </a:t>
            </a:r>
          </a:p>
          <a:p>
            <a:pPr marL="0" indent="0">
              <a:buNone/>
            </a:pPr>
            <a:r>
              <a:rPr lang="el-GR" sz="2000" b="1" dirty="0"/>
              <a:t>Να υπολογίσετε πόσα σάντουιτς (Σ) θα παραχθούν;</a:t>
            </a:r>
          </a:p>
          <a:p>
            <a:pPr marL="0" indent="0">
              <a:buNone/>
            </a:pPr>
            <a:r>
              <a:rPr lang="el-GR" sz="2000" b="1" dirty="0"/>
              <a:t>1. Γράφουμε την «Αντίδραση»: </a:t>
            </a:r>
          </a:p>
          <a:p>
            <a:pPr marL="0" indent="0" algn="ctr">
              <a:buNone/>
            </a:pPr>
            <a:r>
              <a:rPr lang="el-GR" sz="2000" b="1" dirty="0">
                <a:solidFill>
                  <a:srgbClr val="7030A0"/>
                </a:solidFill>
              </a:rPr>
              <a:t>2Ψ </a:t>
            </a:r>
            <a:r>
              <a:rPr lang="en-US" sz="2000" b="1" dirty="0">
                <a:solidFill>
                  <a:srgbClr val="7030A0"/>
                </a:solidFill>
              </a:rPr>
              <a:t>+ </a:t>
            </a:r>
            <a:r>
              <a:rPr lang="el-GR" sz="2000" b="1" dirty="0">
                <a:solidFill>
                  <a:srgbClr val="7030A0"/>
                </a:solidFill>
              </a:rPr>
              <a:t>Τ</a:t>
            </a:r>
            <a:r>
              <a:rPr lang="en-US" sz="2000" b="1" dirty="0">
                <a:solidFill>
                  <a:srgbClr val="7030A0"/>
                </a:solidFill>
              </a:rPr>
              <a:t> → </a:t>
            </a:r>
            <a:r>
              <a:rPr lang="el-GR" sz="2000" b="1" dirty="0">
                <a:solidFill>
                  <a:srgbClr val="7030A0"/>
                </a:solidFill>
              </a:rPr>
              <a:t>Σ</a:t>
            </a:r>
          </a:p>
          <a:p>
            <a:pPr marL="0" indent="0">
              <a:buNone/>
            </a:pPr>
            <a:r>
              <a:rPr lang="el-GR" sz="2000" b="1" dirty="0"/>
              <a:t>2. Αποτυπώνουμε την αναλογία των υλικών σε πίνακα (</a:t>
            </a:r>
            <a:r>
              <a:rPr lang="el-GR" sz="2000" b="1" dirty="0" err="1"/>
              <a:t>στοιχειομετρικός</a:t>
            </a:r>
            <a:r>
              <a:rPr lang="el-GR" sz="2000" b="1" dirty="0"/>
              <a:t> πίνακας)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			             →</a:t>
            </a: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l-GR" sz="2000" b="1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17753547-135B-E733-3B2D-9965F18D6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836085"/>
              </p:ext>
            </p:extLst>
          </p:nvPr>
        </p:nvGraphicFramePr>
        <p:xfrm>
          <a:off x="254000" y="3732748"/>
          <a:ext cx="4486442" cy="111571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578168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586042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957555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40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</a:t>
                      </a:r>
                      <a:r>
                        <a:rPr lang="en-US" baseline="-25000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  <p:graphicFrame>
        <p:nvGraphicFramePr>
          <p:cNvPr id="8" name="Πίνακας 5">
            <a:extLst>
              <a:ext uri="{FF2B5EF4-FFF2-40B4-BE49-F238E27FC236}">
                <a16:creationId xmlns:a16="http://schemas.microsoft.com/office/drawing/2014/main" id="{D83A73AB-0907-F0E4-7243-25059899F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93461"/>
              </p:ext>
            </p:extLst>
          </p:nvPr>
        </p:nvGraphicFramePr>
        <p:xfrm>
          <a:off x="6173537" y="3732748"/>
          <a:ext cx="3528887" cy="1112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578168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586042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  <p:graphicFrame>
        <p:nvGraphicFramePr>
          <p:cNvPr id="13" name="Αντικείμενο 12">
            <a:extLst>
              <a:ext uri="{FF2B5EF4-FFF2-40B4-BE49-F238E27FC236}">
                <a16:creationId xmlns:a16="http://schemas.microsoft.com/office/drawing/2014/main" id="{7DCCBFF3-4551-0788-D2F6-CB75A1B03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86199"/>
              </p:ext>
            </p:extLst>
          </p:nvPr>
        </p:nvGraphicFramePr>
        <p:xfrm>
          <a:off x="-787350" y="4634687"/>
          <a:ext cx="4774443" cy="213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2" imgW="1881963" imgH="1737549" progId="Chem3D.Document.9">
                  <p:embed/>
                </p:oleObj>
              </mc:Choice>
              <mc:Fallback>
                <p:oleObj name="Chem3D XML" r:id="rId2" imgW="1881963" imgH="1737549" progId="Chem3D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87350" y="4634687"/>
                        <a:ext cx="4774443" cy="2131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Αντικείμενο 14">
            <a:extLst>
              <a:ext uri="{FF2B5EF4-FFF2-40B4-BE49-F238E27FC236}">
                <a16:creationId xmlns:a16="http://schemas.microsoft.com/office/drawing/2014/main" id="{EE63224E-9400-AA63-0446-7230648C2A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365874"/>
              </p:ext>
            </p:extLst>
          </p:nvPr>
        </p:nvGraphicFramePr>
        <p:xfrm>
          <a:off x="2925664" y="4510193"/>
          <a:ext cx="2741037" cy="142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4" imgW="1881963" imgH="1165719" progId="Chem3D.Document.9">
                  <p:embed/>
                </p:oleObj>
              </mc:Choice>
              <mc:Fallback>
                <p:oleObj name="Chem3D XML" r:id="rId4" imgW="1881963" imgH="1165719" progId="Chem3D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5664" y="4510193"/>
                        <a:ext cx="2741037" cy="1428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Αντικείμενο 16">
            <a:extLst>
              <a:ext uri="{FF2B5EF4-FFF2-40B4-BE49-F238E27FC236}">
                <a16:creationId xmlns:a16="http://schemas.microsoft.com/office/drawing/2014/main" id="{4D26BDAA-91E8-17D8-67A8-25838F252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32199"/>
              </p:ext>
            </p:extLst>
          </p:nvPr>
        </p:nvGraphicFramePr>
        <p:xfrm>
          <a:off x="2925664" y="5144865"/>
          <a:ext cx="2741037" cy="142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6" imgW="1881963" imgH="1165719" progId="Chem3D.Document.9">
                  <p:embed/>
                </p:oleObj>
              </mc:Choice>
              <mc:Fallback>
                <p:oleObj name="Chem3D XML" r:id="rId6" imgW="1881963" imgH="1165719" progId="Chem3D.Document.9">
                  <p:embed/>
                  <p:pic>
                    <p:nvPicPr>
                      <p:cNvPr id="15" name="Αντικείμενο 14">
                        <a:extLst>
                          <a:ext uri="{FF2B5EF4-FFF2-40B4-BE49-F238E27FC236}">
                            <a16:creationId xmlns:a16="http://schemas.microsoft.com/office/drawing/2014/main" id="{EE63224E-9400-AA63-0446-7230648C2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5664" y="5144865"/>
                        <a:ext cx="2741037" cy="1428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Αντικείμενο 17">
            <a:extLst>
              <a:ext uri="{FF2B5EF4-FFF2-40B4-BE49-F238E27FC236}">
                <a16:creationId xmlns:a16="http://schemas.microsoft.com/office/drawing/2014/main" id="{9B9E32D5-993C-C79C-9793-B6E560AC77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71184"/>
              </p:ext>
            </p:extLst>
          </p:nvPr>
        </p:nvGraphicFramePr>
        <p:xfrm>
          <a:off x="1276577" y="5166199"/>
          <a:ext cx="2441288" cy="153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7" imgW="1470695" imgH="1249711" progId="Chem3D.Document.9">
                  <p:embed/>
                </p:oleObj>
              </mc:Choice>
              <mc:Fallback>
                <p:oleObj name="Chem3D XML" r:id="rId7" imgW="1470695" imgH="1249711" progId="Chem3D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6577" y="5166199"/>
                        <a:ext cx="2441288" cy="1531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Αντικείμενο 18">
            <a:extLst>
              <a:ext uri="{FF2B5EF4-FFF2-40B4-BE49-F238E27FC236}">
                <a16:creationId xmlns:a16="http://schemas.microsoft.com/office/drawing/2014/main" id="{C722A42B-16B8-1E97-FE27-506BF8DA2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957337"/>
              </p:ext>
            </p:extLst>
          </p:nvPr>
        </p:nvGraphicFramePr>
        <p:xfrm>
          <a:off x="1239282" y="4510193"/>
          <a:ext cx="2441288" cy="153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9" imgW="1470695" imgH="1249711" progId="Chem3D.Document.9">
                  <p:embed/>
                </p:oleObj>
              </mc:Choice>
              <mc:Fallback>
                <p:oleObj name="Chem3D XML" r:id="rId9" imgW="1470695" imgH="1249711" progId="Chem3D.Document.9">
                  <p:embed/>
                  <p:pic>
                    <p:nvPicPr>
                      <p:cNvPr id="18" name="Αντικείμενο 17">
                        <a:extLst>
                          <a:ext uri="{FF2B5EF4-FFF2-40B4-BE49-F238E27FC236}">
                            <a16:creationId xmlns:a16="http://schemas.microsoft.com/office/drawing/2014/main" id="{9B9E32D5-993C-C79C-9793-B6E560AC77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39282" y="4510193"/>
                        <a:ext cx="2441288" cy="1531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Αντικείμενο 19">
            <a:extLst>
              <a:ext uri="{FF2B5EF4-FFF2-40B4-BE49-F238E27FC236}">
                <a16:creationId xmlns:a16="http://schemas.microsoft.com/office/drawing/2014/main" id="{29DBFE2D-A1F7-3B27-4D17-2614AA123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191445"/>
              </p:ext>
            </p:extLst>
          </p:nvPr>
        </p:nvGraphicFramePr>
        <p:xfrm>
          <a:off x="2208382" y="4881574"/>
          <a:ext cx="2643205" cy="1323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10" imgW="2156283" imgH="579041" progId="Chem3D.Document.9">
                  <p:embed/>
                </p:oleObj>
              </mc:Choice>
              <mc:Fallback>
                <p:oleObj name="Chem3D XML" r:id="rId10" imgW="2156283" imgH="579041" progId="Chem3D.Documen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08382" y="4881574"/>
                        <a:ext cx="2643205" cy="1323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6" descr="Τοστ γαλοπούλα &amp; τυρί | Chef &amp; Barista">
            <a:extLst>
              <a:ext uri="{FF2B5EF4-FFF2-40B4-BE49-F238E27FC236}">
                <a16:creationId xmlns:a16="http://schemas.microsoft.com/office/drawing/2014/main" id="{575251F3-7643-602F-7183-81A87C149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9281" r="4339"/>
          <a:stretch/>
        </p:blipFill>
        <p:spPr bwMode="auto">
          <a:xfrm>
            <a:off x="10299720" y="4881435"/>
            <a:ext cx="1421502" cy="13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Ψωμί ολικής του τοστ - Cookidoo® – the official Thermomix® recipe platform">
            <a:extLst>
              <a:ext uri="{FF2B5EF4-FFF2-40B4-BE49-F238E27FC236}">
                <a16:creationId xmlns:a16="http://schemas.microsoft.com/office/drawing/2014/main" id="{9F8FB331-0BA7-B698-438A-F4A1F7537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9" r="28113"/>
          <a:stretch/>
        </p:blipFill>
        <p:spPr bwMode="auto">
          <a:xfrm>
            <a:off x="6178890" y="5006316"/>
            <a:ext cx="1238654" cy="11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Τα οκτώ λάθη που κάνουμε όταν φτιάχνουμε burger | Insider">
            <a:extLst>
              <a:ext uri="{FF2B5EF4-FFF2-40B4-BE49-F238E27FC236}">
                <a16:creationId xmlns:a16="http://schemas.microsoft.com/office/drawing/2014/main" id="{8DACCB8C-3B66-B7CB-1B9D-2DB3E498A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25265" r="17095" b="14528"/>
          <a:stretch/>
        </p:blipFill>
        <p:spPr bwMode="auto">
          <a:xfrm>
            <a:off x="7974173" y="5100812"/>
            <a:ext cx="1352001" cy="93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584200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/>
              <a:t>ΣΤΟΙΧΕΙΟΜΕΤΡΙΑ</a:t>
            </a:r>
          </a:p>
          <a:p>
            <a:pPr marL="457200" indent="-457200" algn="ctr">
              <a:buAutoNum type="arabicPeriod"/>
            </a:pPr>
            <a:r>
              <a:rPr lang="el-GR" sz="2000" b="1" dirty="0"/>
              <a:t>ΑΠΛΗ</a:t>
            </a:r>
          </a:p>
          <a:p>
            <a:pPr marL="0" indent="0">
              <a:buNone/>
            </a:pPr>
            <a:r>
              <a:rPr lang="el-GR" sz="2000" b="1" dirty="0"/>
              <a:t>3. Συμπληρώνουμε τις πραγματικές ποσότητες που γνωρίζουμε</a:t>
            </a:r>
          </a:p>
          <a:p>
            <a:pPr marL="0" indent="0">
              <a:buNone/>
            </a:pPr>
            <a:endParaRPr lang="el-GR" sz="2000" b="1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CD7C244D-94F6-9D73-80DF-2B83DA3EAFE2}"/>
              </a:ext>
            </a:extLst>
          </p:cNvPr>
          <p:cNvSpPr txBox="1">
            <a:spLocks/>
          </p:cNvSpPr>
          <p:nvPr/>
        </p:nvSpPr>
        <p:spPr>
          <a:xfrm>
            <a:off x="6096000" y="136524"/>
            <a:ext cx="5842000" cy="643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2000" b="1" dirty="0"/>
              <a:t>ΣΤΟΙΧΕΙΟΜΕΤΡΙΑ</a:t>
            </a:r>
          </a:p>
          <a:p>
            <a:pPr marL="457200" indent="-457200" algn="ctr">
              <a:buFont typeface="Arial" panose="020B0604020202020204" pitchFamily="34" charset="0"/>
              <a:buAutoNum type="arabicPeriod"/>
            </a:pPr>
            <a:r>
              <a:rPr lang="el-GR" sz="2000" b="1" dirty="0"/>
              <a:t>ΑΠΛΗ</a:t>
            </a:r>
          </a:p>
          <a:p>
            <a:pPr marL="0" indent="0">
              <a:buNone/>
            </a:pPr>
            <a:r>
              <a:rPr lang="el-GR" sz="2000" b="1" dirty="0"/>
              <a:t>3. Συμπληρώνουμε τις πραγματικές ποσότητες που γνωρίζουμε</a:t>
            </a:r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l-GR" sz="2000" b="1" dirty="0"/>
          </a:p>
        </p:txBody>
      </p:sp>
      <p:graphicFrame>
        <p:nvGraphicFramePr>
          <p:cNvPr id="9" name="Πίνακας 5">
            <a:extLst>
              <a:ext uri="{FF2B5EF4-FFF2-40B4-BE49-F238E27FC236}">
                <a16:creationId xmlns:a16="http://schemas.microsoft.com/office/drawing/2014/main" id="{5A85FF78-9EF8-9130-BEC0-F184294DC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19492"/>
              </p:ext>
            </p:extLst>
          </p:nvPr>
        </p:nvGraphicFramePr>
        <p:xfrm>
          <a:off x="254000" y="1578912"/>
          <a:ext cx="4486442" cy="111571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578168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586042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957555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40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</a:t>
                      </a:r>
                      <a:r>
                        <a:rPr lang="en-US" baseline="-25000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  <p:graphicFrame>
        <p:nvGraphicFramePr>
          <p:cNvPr id="10" name="Πίνακας 5">
            <a:extLst>
              <a:ext uri="{FF2B5EF4-FFF2-40B4-BE49-F238E27FC236}">
                <a16:creationId xmlns:a16="http://schemas.microsoft.com/office/drawing/2014/main" id="{CA44F59E-CEF9-F10F-89F3-D70D3B935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002998"/>
              </p:ext>
            </p:extLst>
          </p:nvPr>
        </p:nvGraphicFramePr>
        <p:xfrm>
          <a:off x="6096000" y="1578912"/>
          <a:ext cx="3528887" cy="1112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578168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586042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  <p:graphicFrame>
        <p:nvGraphicFramePr>
          <p:cNvPr id="13" name="Αντικείμενο 12">
            <a:extLst>
              <a:ext uri="{FF2B5EF4-FFF2-40B4-BE49-F238E27FC236}">
                <a16:creationId xmlns:a16="http://schemas.microsoft.com/office/drawing/2014/main" id="{D9DD9838-7873-25CA-83EC-45EB9C8C23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100719"/>
              </p:ext>
            </p:extLst>
          </p:nvPr>
        </p:nvGraphicFramePr>
        <p:xfrm>
          <a:off x="2536781" y="2370784"/>
          <a:ext cx="2741037" cy="142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2" imgW="1881963" imgH="1165719" progId="Chem3D.Document.9">
                  <p:embed/>
                </p:oleObj>
              </mc:Choice>
              <mc:Fallback>
                <p:oleObj name="Chem3D XML" r:id="rId2" imgW="1881963" imgH="1165719" progId="Chem3D.Document.9">
                  <p:embed/>
                  <p:pic>
                    <p:nvPicPr>
                      <p:cNvPr id="15" name="Αντικείμενο 14">
                        <a:extLst>
                          <a:ext uri="{FF2B5EF4-FFF2-40B4-BE49-F238E27FC236}">
                            <a16:creationId xmlns:a16="http://schemas.microsoft.com/office/drawing/2014/main" id="{EE63224E-9400-AA63-0446-7230648C2A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6781" y="2370784"/>
                        <a:ext cx="2741037" cy="1428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Αντικείμενο 13">
            <a:extLst>
              <a:ext uri="{FF2B5EF4-FFF2-40B4-BE49-F238E27FC236}">
                <a16:creationId xmlns:a16="http://schemas.microsoft.com/office/drawing/2014/main" id="{451E6E47-9F85-2838-74C3-4EBB6E85D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697481"/>
              </p:ext>
            </p:extLst>
          </p:nvPr>
        </p:nvGraphicFramePr>
        <p:xfrm>
          <a:off x="2536781" y="3005456"/>
          <a:ext cx="2741037" cy="142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4" imgW="1881963" imgH="1165719" progId="Chem3D.Document.9">
                  <p:embed/>
                </p:oleObj>
              </mc:Choice>
              <mc:Fallback>
                <p:oleObj name="Chem3D XML" r:id="rId4" imgW="1881963" imgH="1165719" progId="Chem3D.Document.9">
                  <p:embed/>
                  <p:pic>
                    <p:nvPicPr>
                      <p:cNvPr id="17" name="Αντικείμενο 16">
                        <a:extLst>
                          <a:ext uri="{FF2B5EF4-FFF2-40B4-BE49-F238E27FC236}">
                            <a16:creationId xmlns:a16="http://schemas.microsoft.com/office/drawing/2014/main" id="{4D26BDAA-91E8-17D8-67A8-25838F252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6781" y="3005456"/>
                        <a:ext cx="2741037" cy="1428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Αντικείμενο 14">
            <a:extLst>
              <a:ext uri="{FF2B5EF4-FFF2-40B4-BE49-F238E27FC236}">
                <a16:creationId xmlns:a16="http://schemas.microsoft.com/office/drawing/2014/main" id="{92B9466A-A0B2-5994-0ECC-7DEA54C2F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89566"/>
              </p:ext>
            </p:extLst>
          </p:nvPr>
        </p:nvGraphicFramePr>
        <p:xfrm>
          <a:off x="887694" y="3026790"/>
          <a:ext cx="2441288" cy="153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5" imgW="1470695" imgH="1249711" progId="Chem3D.Document.9">
                  <p:embed/>
                </p:oleObj>
              </mc:Choice>
              <mc:Fallback>
                <p:oleObj name="Chem3D XML" r:id="rId5" imgW="1470695" imgH="1249711" progId="Chem3D.Document.9">
                  <p:embed/>
                  <p:pic>
                    <p:nvPicPr>
                      <p:cNvPr id="18" name="Αντικείμενο 17">
                        <a:extLst>
                          <a:ext uri="{FF2B5EF4-FFF2-40B4-BE49-F238E27FC236}">
                            <a16:creationId xmlns:a16="http://schemas.microsoft.com/office/drawing/2014/main" id="{9B9E32D5-993C-C79C-9793-B6E560AC77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7694" y="3026790"/>
                        <a:ext cx="2441288" cy="1531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Αντικείμενο 15">
            <a:extLst>
              <a:ext uri="{FF2B5EF4-FFF2-40B4-BE49-F238E27FC236}">
                <a16:creationId xmlns:a16="http://schemas.microsoft.com/office/drawing/2014/main" id="{397F643B-FAD2-4FE6-5F3B-77B80B62ED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192488"/>
              </p:ext>
            </p:extLst>
          </p:nvPr>
        </p:nvGraphicFramePr>
        <p:xfrm>
          <a:off x="850399" y="2370784"/>
          <a:ext cx="2441288" cy="153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7" imgW="1470695" imgH="1249711" progId="Chem3D.Document.9">
                  <p:embed/>
                </p:oleObj>
              </mc:Choice>
              <mc:Fallback>
                <p:oleObj name="Chem3D XML" r:id="rId7" imgW="1470695" imgH="1249711" progId="Chem3D.Document.9">
                  <p:embed/>
                  <p:pic>
                    <p:nvPicPr>
                      <p:cNvPr id="19" name="Αντικείμενο 18">
                        <a:extLst>
                          <a:ext uri="{FF2B5EF4-FFF2-40B4-BE49-F238E27FC236}">
                            <a16:creationId xmlns:a16="http://schemas.microsoft.com/office/drawing/2014/main" id="{C722A42B-16B8-1E97-FE27-506BF8DA26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0399" y="2370784"/>
                        <a:ext cx="2441288" cy="1531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Αντικείμενο 16">
            <a:extLst>
              <a:ext uri="{FF2B5EF4-FFF2-40B4-BE49-F238E27FC236}">
                <a16:creationId xmlns:a16="http://schemas.microsoft.com/office/drawing/2014/main" id="{07D6D2C2-2203-CD44-EC80-8DE42A1D4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814790"/>
              </p:ext>
            </p:extLst>
          </p:nvPr>
        </p:nvGraphicFramePr>
        <p:xfrm>
          <a:off x="1819499" y="2742165"/>
          <a:ext cx="2643205" cy="1323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8" imgW="2156283" imgH="579041" progId="Chem3D.Document.9">
                  <p:embed/>
                </p:oleObj>
              </mc:Choice>
              <mc:Fallback>
                <p:oleObj name="Chem3D XML" r:id="rId8" imgW="2156283" imgH="579041" progId="Chem3D.Document.9">
                  <p:embed/>
                  <p:pic>
                    <p:nvPicPr>
                      <p:cNvPr id="20" name="Αντικείμενο 19">
                        <a:extLst>
                          <a:ext uri="{FF2B5EF4-FFF2-40B4-BE49-F238E27FC236}">
                            <a16:creationId xmlns:a16="http://schemas.microsoft.com/office/drawing/2014/main" id="{29DBFE2D-A1F7-3B27-4D17-2614AA123D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19499" y="2742165"/>
                        <a:ext cx="2643205" cy="1323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6" descr="Τοστ γαλοπούλα &amp; τυρί | Chef &amp; Barista">
            <a:extLst>
              <a:ext uri="{FF2B5EF4-FFF2-40B4-BE49-F238E27FC236}">
                <a16:creationId xmlns:a16="http://schemas.microsoft.com/office/drawing/2014/main" id="{C4CD49B1-3C6F-23EF-06BF-8B697DA8A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9281" r="4339"/>
          <a:stretch/>
        </p:blipFill>
        <p:spPr bwMode="auto">
          <a:xfrm>
            <a:off x="9910837" y="2742026"/>
            <a:ext cx="1421502" cy="13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Ψωμί ολικής του τοστ - Cookidoo® – the official Thermomix® recipe platform">
            <a:extLst>
              <a:ext uri="{FF2B5EF4-FFF2-40B4-BE49-F238E27FC236}">
                <a16:creationId xmlns:a16="http://schemas.microsoft.com/office/drawing/2014/main" id="{E41635B9-EF75-6ACB-AADC-9B35E0AC2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9" r="28113"/>
          <a:stretch/>
        </p:blipFill>
        <p:spPr bwMode="auto">
          <a:xfrm>
            <a:off x="5790007" y="2866907"/>
            <a:ext cx="1238654" cy="11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Τα οκτώ λάθη που κάνουμε όταν φτιάχνουμε burger | Insider">
            <a:extLst>
              <a:ext uri="{FF2B5EF4-FFF2-40B4-BE49-F238E27FC236}">
                <a16:creationId xmlns:a16="http://schemas.microsoft.com/office/drawing/2014/main" id="{FC356893-A12A-5F3B-3B2A-455F69345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25265" r="17095" b="14528"/>
          <a:stretch/>
        </p:blipFill>
        <p:spPr bwMode="auto">
          <a:xfrm>
            <a:off x="7585290" y="2961403"/>
            <a:ext cx="1352001" cy="93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Αντικείμενο 20">
            <a:extLst>
              <a:ext uri="{FF2B5EF4-FFF2-40B4-BE49-F238E27FC236}">
                <a16:creationId xmlns:a16="http://schemas.microsoft.com/office/drawing/2014/main" id="{53CAD45E-2098-41C4-0115-606547198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962794"/>
              </p:ext>
            </p:extLst>
          </p:nvPr>
        </p:nvGraphicFramePr>
        <p:xfrm>
          <a:off x="-1176233" y="2495278"/>
          <a:ext cx="4774443" cy="213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13" imgW="1881963" imgH="1737549" progId="Chem3D.Document.9">
                  <p:embed/>
                </p:oleObj>
              </mc:Choice>
              <mc:Fallback>
                <p:oleObj name="Chem3D XML" r:id="rId13" imgW="1881963" imgH="1737549" progId="Chem3D.Document.9">
                  <p:embed/>
                  <p:pic>
                    <p:nvPicPr>
                      <p:cNvPr id="13" name="Αντικείμενο 12">
                        <a:extLst>
                          <a:ext uri="{FF2B5EF4-FFF2-40B4-BE49-F238E27FC236}">
                            <a16:creationId xmlns:a16="http://schemas.microsoft.com/office/drawing/2014/main" id="{7DCCBFF3-4551-0788-D2F6-CB75A1B03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1176233" y="2495278"/>
                        <a:ext cx="4774443" cy="2131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Αντικείμενο 21">
            <a:extLst>
              <a:ext uri="{FF2B5EF4-FFF2-40B4-BE49-F238E27FC236}">
                <a16:creationId xmlns:a16="http://schemas.microsoft.com/office/drawing/2014/main" id="{87482CF2-5DB2-EB99-9F9C-FAE5C92B0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558706"/>
              </p:ext>
            </p:extLst>
          </p:nvPr>
        </p:nvGraphicFramePr>
        <p:xfrm>
          <a:off x="-1905436" y="3845554"/>
          <a:ext cx="4774443" cy="213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15" imgW="1881963" imgH="1737549" progId="Chem3D.Document.9">
                  <p:embed/>
                </p:oleObj>
              </mc:Choice>
              <mc:Fallback>
                <p:oleObj name="Chem3D XML" r:id="rId15" imgW="1881963" imgH="1737549" progId="Chem3D.Document.9">
                  <p:embed/>
                  <p:pic>
                    <p:nvPicPr>
                      <p:cNvPr id="21" name="Αντικείμενο 20">
                        <a:extLst>
                          <a:ext uri="{FF2B5EF4-FFF2-40B4-BE49-F238E27FC236}">
                            <a16:creationId xmlns:a16="http://schemas.microsoft.com/office/drawing/2014/main" id="{53CAD45E-2098-41C4-0115-606547198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1905436" y="3845554"/>
                        <a:ext cx="4774443" cy="2131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Αντικείμενο 22">
            <a:extLst>
              <a:ext uri="{FF2B5EF4-FFF2-40B4-BE49-F238E27FC236}">
                <a16:creationId xmlns:a16="http://schemas.microsoft.com/office/drawing/2014/main" id="{89CB19E6-1143-5899-D9C4-701F3BEA9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11047"/>
              </p:ext>
            </p:extLst>
          </p:nvPr>
        </p:nvGraphicFramePr>
        <p:xfrm>
          <a:off x="-960883" y="3859261"/>
          <a:ext cx="4774443" cy="213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16" imgW="1881963" imgH="1737549" progId="Chem3D.Document.9">
                  <p:embed/>
                </p:oleObj>
              </mc:Choice>
              <mc:Fallback>
                <p:oleObj name="Chem3D XML" r:id="rId16" imgW="1881963" imgH="1737549" progId="Chem3D.Document.9">
                  <p:embed/>
                  <p:pic>
                    <p:nvPicPr>
                      <p:cNvPr id="21" name="Αντικείμενο 20">
                        <a:extLst>
                          <a:ext uri="{FF2B5EF4-FFF2-40B4-BE49-F238E27FC236}">
                            <a16:creationId xmlns:a16="http://schemas.microsoft.com/office/drawing/2014/main" id="{53CAD45E-2098-41C4-0115-606547198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960883" y="3859261"/>
                        <a:ext cx="4774443" cy="2131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Αντικείμενο 23">
            <a:extLst>
              <a:ext uri="{FF2B5EF4-FFF2-40B4-BE49-F238E27FC236}">
                <a16:creationId xmlns:a16="http://schemas.microsoft.com/office/drawing/2014/main" id="{67B3CEF3-F32A-CEDD-B898-492F1B06A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66494"/>
              </p:ext>
            </p:extLst>
          </p:nvPr>
        </p:nvGraphicFramePr>
        <p:xfrm>
          <a:off x="46892" y="3845554"/>
          <a:ext cx="4774443" cy="213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17" imgW="1881963" imgH="1737549" progId="Chem3D.Document.9">
                  <p:embed/>
                </p:oleObj>
              </mc:Choice>
              <mc:Fallback>
                <p:oleObj name="Chem3D XML" r:id="rId17" imgW="1881963" imgH="1737549" progId="Chem3D.Document.9">
                  <p:embed/>
                  <p:pic>
                    <p:nvPicPr>
                      <p:cNvPr id="21" name="Αντικείμενο 20">
                        <a:extLst>
                          <a:ext uri="{FF2B5EF4-FFF2-40B4-BE49-F238E27FC236}">
                            <a16:creationId xmlns:a16="http://schemas.microsoft.com/office/drawing/2014/main" id="{53CAD45E-2098-41C4-0115-606547198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892" y="3845554"/>
                        <a:ext cx="4774443" cy="2131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Αντικείμενο 24">
            <a:extLst>
              <a:ext uri="{FF2B5EF4-FFF2-40B4-BE49-F238E27FC236}">
                <a16:creationId xmlns:a16="http://schemas.microsoft.com/office/drawing/2014/main" id="{8A0A3418-15D3-1721-50D3-67DC02A89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18923"/>
              </p:ext>
            </p:extLst>
          </p:nvPr>
        </p:nvGraphicFramePr>
        <p:xfrm>
          <a:off x="1034555" y="3807635"/>
          <a:ext cx="4774443" cy="213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18" imgW="1881963" imgH="1737549" progId="Chem3D.Document.9">
                  <p:embed/>
                </p:oleObj>
              </mc:Choice>
              <mc:Fallback>
                <p:oleObj name="Chem3D XML" r:id="rId18" imgW="1881963" imgH="1737549" progId="Chem3D.Document.9">
                  <p:embed/>
                  <p:pic>
                    <p:nvPicPr>
                      <p:cNvPr id="21" name="Αντικείμενο 20">
                        <a:extLst>
                          <a:ext uri="{FF2B5EF4-FFF2-40B4-BE49-F238E27FC236}">
                            <a16:creationId xmlns:a16="http://schemas.microsoft.com/office/drawing/2014/main" id="{53CAD45E-2098-41C4-0115-606547198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4555" y="3807635"/>
                        <a:ext cx="4774443" cy="2131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Αντικείμενο 25">
            <a:extLst>
              <a:ext uri="{FF2B5EF4-FFF2-40B4-BE49-F238E27FC236}">
                <a16:creationId xmlns:a16="http://schemas.microsoft.com/office/drawing/2014/main" id="{5EC7B029-A27A-1F0E-2B68-7BF95E6A0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646437"/>
              </p:ext>
            </p:extLst>
          </p:nvPr>
        </p:nvGraphicFramePr>
        <p:xfrm>
          <a:off x="1991543" y="3801721"/>
          <a:ext cx="4774443" cy="213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19" imgW="1881963" imgH="1737549" progId="Chem3D.Document.9">
                  <p:embed/>
                </p:oleObj>
              </mc:Choice>
              <mc:Fallback>
                <p:oleObj name="Chem3D XML" r:id="rId19" imgW="1881963" imgH="1737549" progId="Chem3D.Document.9">
                  <p:embed/>
                  <p:pic>
                    <p:nvPicPr>
                      <p:cNvPr id="21" name="Αντικείμενο 20">
                        <a:extLst>
                          <a:ext uri="{FF2B5EF4-FFF2-40B4-BE49-F238E27FC236}">
                            <a16:creationId xmlns:a16="http://schemas.microsoft.com/office/drawing/2014/main" id="{53CAD45E-2098-41C4-0115-606547198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91543" y="3801721"/>
                        <a:ext cx="4774443" cy="2131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Αντικείμενο 27">
            <a:extLst>
              <a:ext uri="{FF2B5EF4-FFF2-40B4-BE49-F238E27FC236}">
                <a16:creationId xmlns:a16="http://schemas.microsoft.com/office/drawing/2014/main" id="{02A64431-5AAB-1E85-93C5-BA9D7D94DC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504942"/>
              </p:ext>
            </p:extLst>
          </p:nvPr>
        </p:nvGraphicFramePr>
        <p:xfrm>
          <a:off x="-1805586" y="4901839"/>
          <a:ext cx="4774443" cy="213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20" imgW="1881963" imgH="1737549" progId="Chem3D.Document.9">
                  <p:embed/>
                </p:oleObj>
              </mc:Choice>
              <mc:Fallback>
                <p:oleObj name="Chem3D XML" r:id="rId20" imgW="1881963" imgH="1737549" progId="Chem3D.Document.9">
                  <p:embed/>
                  <p:pic>
                    <p:nvPicPr>
                      <p:cNvPr id="22" name="Αντικείμενο 21">
                        <a:extLst>
                          <a:ext uri="{FF2B5EF4-FFF2-40B4-BE49-F238E27FC236}">
                            <a16:creationId xmlns:a16="http://schemas.microsoft.com/office/drawing/2014/main" id="{87482CF2-5DB2-EB99-9F9C-FAE5C92B01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1805586" y="4901839"/>
                        <a:ext cx="4774443" cy="2131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Αντικείμενο 28">
            <a:extLst>
              <a:ext uri="{FF2B5EF4-FFF2-40B4-BE49-F238E27FC236}">
                <a16:creationId xmlns:a16="http://schemas.microsoft.com/office/drawing/2014/main" id="{CD9BA0EC-5F88-86E0-D2A8-A10CF2B2DE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478715"/>
              </p:ext>
            </p:extLst>
          </p:nvPr>
        </p:nvGraphicFramePr>
        <p:xfrm>
          <a:off x="-861033" y="4915546"/>
          <a:ext cx="4774443" cy="213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21" imgW="1881963" imgH="1737549" progId="Chem3D.Document.9">
                  <p:embed/>
                </p:oleObj>
              </mc:Choice>
              <mc:Fallback>
                <p:oleObj name="Chem3D XML" r:id="rId21" imgW="1881963" imgH="1737549" progId="Chem3D.Document.9">
                  <p:embed/>
                  <p:pic>
                    <p:nvPicPr>
                      <p:cNvPr id="23" name="Αντικείμενο 22">
                        <a:extLst>
                          <a:ext uri="{FF2B5EF4-FFF2-40B4-BE49-F238E27FC236}">
                            <a16:creationId xmlns:a16="http://schemas.microsoft.com/office/drawing/2014/main" id="{89CB19E6-1143-5899-D9C4-701F3BEA9A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861033" y="4915546"/>
                        <a:ext cx="4774443" cy="2131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Αντικείμενο 29">
            <a:extLst>
              <a:ext uri="{FF2B5EF4-FFF2-40B4-BE49-F238E27FC236}">
                <a16:creationId xmlns:a16="http://schemas.microsoft.com/office/drawing/2014/main" id="{61D06ADF-0739-FB4A-B5FB-08712BD0C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557285"/>
              </p:ext>
            </p:extLst>
          </p:nvPr>
        </p:nvGraphicFramePr>
        <p:xfrm>
          <a:off x="146742" y="4901839"/>
          <a:ext cx="4774443" cy="213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22" imgW="1881963" imgH="1737549" progId="Chem3D.Document.9">
                  <p:embed/>
                </p:oleObj>
              </mc:Choice>
              <mc:Fallback>
                <p:oleObj name="Chem3D XML" r:id="rId22" imgW="1881963" imgH="1737549" progId="Chem3D.Document.9">
                  <p:embed/>
                  <p:pic>
                    <p:nvPicPr>
                      <p:cNvPr id="24" name="Αντικείμενο 23">
                        <a:extLst>
                          <a:ext uri="{FF2B5EF4-FFF2-40B4-BE49-F238E27FC236}">
                            <a16:creationId xmlns:a16="http://schemas.microsoft.com/office/drawing/2014/main" id="{67B3CEF3-F32A-CEDD-B898-492F1B06AD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6742" y="4901839"/>
                        <a:ext cx="4774443" cy="2131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Αντικείμενο 30">
            <a:extLst>
              <a:ext uri="{FF2B5EF4-FFF2-40B4-BE49-F238E27FC236}">
                <a16:creationId xmlns:a16="http://schemas.microsoft.com/office/drawing/2014/main" id="{8453DD85-6454-9308-3CE5-6742EAC29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410261"/>
              </p:ext>
            </p:extLst>
          </p:nvPr>
        </p:nvGraphicFramePr>
        <p:xfrm>
          <a:off x="1134405" y="4863920"/>
          <a:ext cx="4774443" cy="213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23" imgW="1881963" imgH="1737549" progId="Chem3D.Document.9">
                  <p:embed/>
                </p:oleObj>
              </mc:Choice>
              <mc:Fallback>
                <p:oleObj name="Chem3D XML" r:id="rId23" imgW="1881963" imgH="1737549" progId="Chem3D.Document.9">
                  <p:embed/>
                  <p:pic>
                    <p:nvPicPr>
                      <p:cNvPr id="25" name="Αντικείμενο 24">
                        <a:extLst>
                          <a:ext uri="{FF2B5EF4-FFF2-40B4-BE49-F238E27FC236}">
                            <a16:creationId xmlns:a16="http://schemas.microsoft.com/office/drawing/2014/main" id="{8A0A3418-15D3-1721-50D3-67DC02A89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34405" y="4863920"/>
                        <a:ext cx="4774443" cy="2131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Αντικείμενο 31">
            <a:extLst>
              <a:ext uri="{FF2B5EF4-FFF2-40B4-BE49-F238E27FC236}">
                <a16:creationId xmlns:a16="http://schemas.microsoft.com/office/drawing/2014/main" id="{18DEBC58-0280-9171-2114-E4F5159EA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262359"/>
              </p:ext>
            </p:extLst>
          </p:nvPr>
        </p:nvGraphicFramePr>
        <p:xfrm>
          <a:off x="2091393" y="4858006"/>
          <a:ext cx="4774443" cy="2131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3D XML" r:id="rId24" imgW="1881963" imgH="1737549" progId="Chem3D.Document.9">
                  <p:embed/>
                </p:oleObj>
              </mc:Choice>
              <mc:Fallback>
                <p:oleObj name="Chem3D XML" r:id="rId24" imgW="1881963" imgH="1737549" progId="Chem3D.Document.9">
                  <p:embed/>
                  <p:pic>
                    <p:nvPicPr>
                      <p:cNvPr id="26" name="Αντικείμενο 25">
                        <a:extLst>
                          <a:ext uri="{FF2B5EF4-FFF2-40B4-BE49-F238E27FC236}">
                            <a16:creationId xmlns:a16="http://schemas.microsoft.com/office/drawing/2014/main" id="{5EC7B029-A27A-1F0E-2B68-7BF95E6A06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91393" y="4858006"/>
                        <a:ext cx="4774443" cy="2131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2" descr="Ψωμί για τοστ σταρένιο επαγγελματικό - Afoi Koundouraki">
            <a:extLst>
              <a:ext uri="{FF2B5EF4-FFF2-40B4-BE49-F238E27FC236}">
                <a16:creationId xmlns:a16="http://schemas.microsoft.com/office/drawing/2014/main" id="{827433C0-14AC-6258-5C76-D09FE7DD4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r="15714"/>
          <a:stretch/>
        </p:blipFill>
        <p:spPr bwMode="auto">
          <a:xfrm>
            <a:off x="5790007" y="4354054"/>
            <a:ext cx="1933073" cy="18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6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584200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dirty="0"/>
              <a:t>ΣΤΟΙΧΕΙΟΜΕΤΡΙΑ</a:t>
            </a:r>
          </a:p>
          <a:p>
            <a:pPr marL="457200" indent="-457200" algn="ctr">
              <a:buAutoNum type="arabicPeriod"/>
            </a:pPr>
            <a:r>
              <a:rPr lang="el-GR" sz="2000" b="1" dirty="0"/>
              <a:t>ΑΠΛΗ</a:t>
            </a:r>
          </a:p>
          <a:p>
            <a:pPr marL="0" indent="0">
              <a:buNone/>
            </a:pPr>
            <a:r>
              <a:rPr lang="el-GR" sz="2000" b="1" dirty="0"/>
              <a:t>4. Συμπληρώνουμε κάθε κελί του πίνακα με απλή μέθοδο τριών</a:t>
            </a:r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5. Απαντάμε στην ερώτηση</a:t>
            </a:r>
          </a:p>
          <a:p>
            <a:pPr marL="0" indent="0">
              <a:buNone/>
            </a:pPr>
            <a:r>
              <a:rPr lang="el-GR" sz="2000" b="1" dirty="0"/>
              <a:t>Να υπολογίσετε τα </a:t>
            </a:r>
            <a:r>
              <a:rPr lang="en-US" sz="2000" b="1" dirty="0"/>
              <a:t>mol </a:t>
            </a:r>
            <a:r>
              <a:rPr lang="el-GR" sz="2000" b="1" dirty="0"/>
              <a:t>των καυσαερίων</a:t>
            </a:r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Παράγονται 10 </a:t>
            </a:r>
            <a:r>
              <a:rPr lang="en-US" sz="2000" b="1" dirty="0"/>
              <a:t>mol CO</a:t>
            </a:r>
            <a:r>
              <a:rPr lang="en-US" sz="2000" b="1" baseline="-25000" dirty="0"/>
              <a:t>2</a:t>
            </a:r>
            <a:r>
              <a:rPr lang="el-GR" sz="2000" b="1" dirty="0"/>
              <a:t> και 20 </a:t>
            </a:r>
            <a:r>
              <a:rPr lang="en-US" sz="2000" b="1" dirty="0"/>
              <a:t>mol </a:t>
            </a:r>
            <a:r>
              <a:rPr lang="el-GR" sz="2000" b="1" dirty="0"/>
              <a:t>Η</a:t>
            </a:r>
            <a:r>
              <a:rPr lang="el-GR" sz="2000" b="1" baseline="-25000" dirty="0"/>
              <a:t>2</a:t>
            </a:r>
            <a:r>
              <a:rPr lang="el-GR" sz="2000" b="1" dirty="0"/>
              <a:t>Ο.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CD7C244D-94F6-9D73-80DF-2B83DA3EAFE2}"/>
              </a:ext>
            </a:extLst>
          </p:cNvPr>
          <p:cNvSpPr txBox="1">
            <a:spLocks/>
          </p:cNvSpPr>
          <p:nvPr/>
        </p:nvSpPr>
        <p:spPr>
          <a:xfrm>
            <a:off x="6096000" y="136524"/>
            <a:ext cx="5842000" cy="643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2000" b="1" dirty="0"/>
              <a:t>ΣΤΟΙΧΕΙΟΜΕΤΡΙΑ</a:t>
            </a:r>
          </a:p>
          <a:p>
            <a:pPr marL="457200" indent="-457200" algn="ctr">
              <a:buFont typeface="Arial" panose="020B0604020202020204" pitchFamily="34" charset="0"/>
              <a:buAutoNum type="arabicPeriod"/>
            </a:pPr>
            <a:r>
              <a:rPr lang="el-GR" sz="2000" b="1" dirty="0"/>
              <a:t>ΑΠΛΗ</a:t>
            </a:r>
          </a:p>
          <a:p>
            <a:pPr marL="0" indent="0">
              <a:buNone/>
            </a:pPr>
            <a:r>
              <a:rPr lang="el-GR" sz="2000" b="1" dirty="0"/>
              <a:t>4. Συμπληρώνουμε κάθε κελί του πίνακα με απλή μέθοδο τριών</a:t>
            </a:r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5. Απαντάμε στην ερώτηση</a:t>
            </a:r>
          </a:p>
          <a:p>
            <a:pPr marL="0" indent="0">
              <a:buNone/>
            </a:pPr>
            <a:r>
              <a:rPr lang="el-GR" sz="2000" b="1" dirty="0"/>
              <a:t>Να υπολογίσετε πόσα σάντουιτς (Σ) θα παραχθούν;</a:t>
            </a:r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Παράγονται 5 </a:t>
            </a:r>
            <a:r>
              <a:rPr lang="el-GR" sz="2000" b="1" dirty="0" err="1"/>
              <a:t>σαντουιτσάκια</a:t>
            </a:r>
            <a:r>
              <a:rPr lang="el-GR" sz="2000" b="1" dirty="0"/>
              <a:t>.</a:t>
            </a:r>
          </a:p>
          <a:p>
            <a:pPr marL="0" indent="0">
              <a:buNone/>
            </a:pPr>
            <a:endParaRPr lang="el-GR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l-GR" sz="2000" b="1" dirty="0"/>
          </a:p>
        </p:txBody>
      </p:sp>
      <p:graphicFrame>
        <p:nvGraphicFramePr>
          <p:cNvPr id="8" name="Πίνακας 5">
            <a:extLst>
              <a:ext uri="{FF2B5EF4-FFF2-40B4-BE49-F238E27FC236}">
                <a16:creationId xmlns:a16="http://schemas.microsoft.com/office/drawing/2014/main" id="{D83A73AB-0907-F0E4-7243-25059899F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79188"/>
              </p:ext>
            </p:extLst>
          </p:nvPr>
        </p:nvGraphicFramePr>
        <p:xfrm>
          <a:off x="6176211" y="3564629"/>
          <a:ext cx="3528887" cy="11988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578168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586042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5</a:t>
                      </a:r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  <p:graphicFrame>
        <p:nvGraphicFramePr>
          <p:cNvPr id="9" name="Πίνακας 5">
            <a:extLst>
              <a:ext uri="{FF2B5EF4-FFF2-40B4-BE49-F238E27FC236}">
                <a16:creationId xmlns:a16="http://schemas.microsoft.com/office/drawing/2014/main" id="{5A85FF78-9EF8-9130-BEC0-F184294DC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43807"/>
              </p:ext>
            </p:extLst>
          </p:nvPr>
        </p:nvGraphicFramePr>
        <p:xfrm>
          <a:off x="254000" y="1578221"/>
          <a:ext cx="4486442" cy="111571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578168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586042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957555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40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</a:t>
                      </a:r>
                      <a:r>
                        <a:rPr lang="en-US" baseline="-25000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  <p:graphicFrame>
        <p:nvGraphicFramePr>
          <p:cNvPr id="10" name="Πίνακας 5">
            <a:extLst>
              <a:ext uri="{FF2B5EF4-FFF2-40B4-BE49-F238E27FC236}">
                <a16:creationId xmlns:a16="http://schemas.microsoft.com/office/drawing/2014/main" id="{CA44F59E-CEF9-F10F-89F3-D70D3B935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331461"/>
              </p:ext>
            </p:extLst>
          </p:nvPr>
        </p:nvGraphicFramePr>
        <p:xfrm>
          <a:off x="6112042" y="1581412"/>
          <a:ext cx="3528887" cy="1112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578168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586042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55EF5748-ADAD-9CE9-ADB4-DFC178FC2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29090"/>
              </p:ext>
            </p:extLst>
          </p:nvPr>
        </p:nvGraphicFramePr>
        <p:xfrm>
          <a:off x="254000" y="3577480"/>
          <a:ext cx="4486442" cy="120207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578168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586042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957555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40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</a:t>
                      </a:r>
                      <a:r>
                        <a:rPr lang="en-US" baseline="-25000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ΣΤΟΙΧΕΙΟΜΕΤΡΙΑ</a:t>
                </a:r>
              </a:p>
              <a:p>
                <a:pPr marL="457200" indent="-457200" algn="ctr">
                  <a:buAutoNum type="arabicPeriod"/>
                </a:pPr>
                <a:r>
                  <a:rPr lang="el-GR" sz="2000" b="1" dirty="0"/>
                  <a:t>ΑΠΛΗ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Οι μονάδες μέτρησης που χρησιμοποιούνται σε ένα </a:t>
                </a:r>
                <a:r>
                  <a:rPr lang="el-GR" sz="2000" dirty="0" err="1"/>
                  <a:t>στοιχειομετρικό</a:t>
                </a:r>
                <a:r>
                  <a:rPr lang="el-GR" sz="2000" dirty="0"/>
                  <a:t> πίνακα μπορεί να είναι: 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α) </a:t>
                </a:r>
                <a:r>
                  <a:rPr lang="en-US" sz="2000" dirty="0"/>
                  <a:t>mol</a:t>
                </a:r>
                <a:r>
                  <a:rPr lang="el-GR" sz="2000" dirty="0"/>
                  <a:t> (ΠΑΝΤΑ)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β) Συγκέντρωση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en-US" sz="2000" dirty="0"/>
                  <a:t>) </a:t>
                </a:r>
                <a:r>
                  <a:rPr lang="el-GR" sz="2000" dirty="0"/>
                  <a:t>αρκεί να μην αλλάζει ο όγκος του δοχείου ή του διαλύματος κατά τη διάρκεια της αντίδρασης</a:t>
                </a:r>
                <a:r>
                  <a:rPr lang="en-US" sz="2000" dirty="0"/>
                  <a:t>.</a:t>
                </a:r>
                <a:endParaRPr lang="el-GR" sz="2000" dirty="0"/>
              </a:p>
              <a:p>
                <a:pPr marL="0" indent="0" algn="ctr">
                  <a:buNone/>
                </a:pPr>
                <a:r>
                  <a:rPr lang="el-GR" sz="2000" dirty="0"/>
                  <a:t>γ) όγκος (</a:t>
                </a:r>
                <a:r>
                  <a:rPr lang="en-US" sz="2000" dirty="0"/>
                  <a:t>L </a:t>
                </a:r>
                <a:r>
                  <a:rPr lang="el-GR" sz="2000" dirty="0"/>
                  <a:t>ή </a:t>
                </a:r>
                <a:r>
                  <a:rPr lang="en-US" sz="2000" dirty="0"/>
                  <a:t>mL</a:t>
                </a:r>
                <a:r>
                  <a:rPr lang="el-GR" sz="2000" dirty="0"/>
                  <a:t>), αρκεί τα αντιδρώντα ΚΑΙ τα προϊόντα να είναι αέρια, μετρημένα στις ίδιες συνθήκες. </a:t>
                </a:r>
              </a:p>
              <a:p>
                <a:pPr marL="0" indent="0" algn="ctr">
                  <a:buNone/>
                </a:pPr>
                <a:endParaRPr lang="en-US" sz="2000" b="1" dirty="0"/>
              </a:p>
              <a:p>
                <a:pPr marL="0" indent="0" algn="ctr">
                  <a:buNone/>
                </a:pPr>
                <a:r>
                  <a:rPr lang="el-GR" sz="2000" b="1" dirty="0"/>
                  <a:t>Αν τα δεδομένα ή τα ζητούμενα δεν δίνονται στις παραπάνω μονάδες, τότε χρησιμοποιούνται οι κατάλληλες εξισώσεις για να γίνουν οι απαραίτητες μετατροπές.</a:t>
                </a:r>
                <a:endParaRPr lang="en-US" sz="2000" b="1" dirty="0"/>
              </a:p>
              <a:p>
                <a:pPr marL="0" indent="0" algn="ctr">
                  <a:buNone/>
                </a:pPr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l="-570" t="-947" r="-9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31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ΣΤΟΙΧΕΙΟΜΕΤΡΙΑ</a:t>
                </a:r>
                <a:r>
                  <a:rPr lang="en-US" sz="2000" b="1" dirty="0"/>
                  <a:t> - </a:t>
                </a:r>
                <a:r>
                  <a:rPr lang="el-GR" sz="2000" b="1" dirty="0"/>
                  <a:t>ΚΑΥΣΕΙΣ</a:t>
                </a:r>
              </a:p>
              <a:p>
                <a:pPr marL="457200" indent="-457200" algn="ctr">
                  <a:buAutoNum type="arabicPeriod"/>
                </a:pPr>
                <a:r>
                  <a:rPr lang="el-GR" sz="2000" b="1" dirty="0"/>
                  <a:t>ΑΠΛΗ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Καίγονται πλήρως 12 </a:t>
                </a:r>
                <a:r>
                  <a:rPr lang="en-US" sz="2000" dirty="0"/>
                  <a:t>g </a:t>
                </a:r>
                <a:r>
                  <a:rPr lang="el-GR" sz="2000" dirty="0"/>
                  <a:t>1-προπανόλης με την απαιτούμενη ποσότητα οξυγόνου. Να υπολογίσετε τον όγκο των καυσαερίων, μετρημένα σε </a:t>
                </a:r>
                <a:r>
                  <a:rPr lang="en-US" sz="2000" dirty="0"/>
                  <a:t>STP </a:t>
                </a:r>
                <a:r>
                  <a:rPr lang="el-GR" sz="2000" dirty="0"/>
                  <a:t>συνθήκες.</a:t>
                </a:r>
                <a:r>
                  <a:rPr lang="en-US" sz="2000" dirty="0"/>
                  <a:t> </a:t>
                </a:r>
                <a:r>
                  <a:rPr lang="el-GR" sz="2000" dirty="0"/>
                  <a:t>Δίνονται: </a:t>
                </a:r>
                <a:r>
                  <a:rPr lang="en-US" sz="2000" dirty="0" err="1"/>
                  <a:t>Ar</a:t>
                </a:r>
                <a:r>
                  <a:rPr lang="en-US" sz="2000" baseline="-25000" dirty="0" err="1"/>
                  <a:t>H</a:t>
                </a:r>
                <a:r>
                  <a:rPr lang="en-US" sz="2000" dirty="0"/>
                  <a:t> = 1, </a:t>
                </a:r>
                <a:r>
                  <a:rPr lang="en-US" sz="2000" dirty="0" err="1"/>
                  <a:t>Ar</a:t>
                </a:r>
                <a:r>
                  <a:rPr lang="en-US" sz="2000" baseline="-25000" dirty="0" err="1"/>
                  <a:t>C</a:t>
                </a:r>
                <a:r>
                  <a:rPr lang="en-US" sz="2000" dirty="0"/>
                  <a:t> = 12, </a:t>
                </a:r>
                <a:r>
                  <a:rPr lang="en-US" sz="2000" dirty="0" err="1"/>
                  <a:t>Ar</a:t>
                </a:r>
                <a:r>
                  <a:rPr lang="en-US" sz="2000" baseline="-25000" dirty="0" err="1"/>
                  <a:t>O</a:t>
                </a:r>
                <a:r>
                  <a:rPr lang="en-US" sz="2000" dirty="0"/>
                  <a:t> = 16.</a:t>
                </a:r>
                <a:endParaRPr lang="el-GR" sz="2000" dirty="0"/>
              </a:p>
              <a:p>
                <a:pPr marL="457200" indent="-457200" algn="ctr">
                  <a:buAutoNum type="arabicPeriod"/>
                </a:pPr>
                <a:r>
                  <a:rPr lang="el-GR" sz="2000" dirty="0"/>
                  <a:t>Αντίδραση – συντελεστές: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C</a:t>
                </a:r>
                <a:r>
                  <a:rPr lang="en-US" sz="2000" baseline="-25000" dirty="0">
                    <a:solidFill>
                      <a:srgbClr val="7030A0"/>
                    </a:solidFill>
                  </a:rPr>
                  <a:t>3</a:t>
                </a:r>
                <a:r>
                  <a:rPr lang="en-US" sz="2000" dirty="0">
                    <a:solidFill>
                      <a:srgbClr val="7030A0"/>
                    </a:solidFill>
                  </a:rPr>
                  <a:t>H</a:t>
                </a:r>
                <a:r>
                  <a:rPr lang="en-US" sz="2000" baseline="-25000" dirty="0">
                    <a:solidFill>
                      <a:srgbClr val="7030A0"/>
                    </a:solidFill>
                  </a:rPr>
                  <a:t>8</a:t>
                </a:r>
                <a:r>
                  <a:rPr lang="en-US" sz="2000" dirty="0">
                    <a:solidFill>
                      <a:srgbClr val="7030A0"/>
                    </a:solidFill>
                  </a:rPr>
                  <a:t>O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O</a:t>
                </a:r>
                <a:r>
                  <a:rPr lang="en-US" sz="20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→ 3CO</a:t>
                </a:r>
                <a:r>
                  <a:rPr lang="en-US" sz="20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+ 4H</a:t>
                </a:r>
                <a:r>
                  <a:rPr lang="en-US" sz="20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O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2. </a:t>
                </a:r>
                <a:r>
                  <a:rPr lang="el-GR" sz="2000" dirty="0"/>
                  <a:t>Μετατροπή των δεδομένων σε </a:t>
                </a:r>
                <a:r>
                  <a:rPr lang="en-US" sz="2000" dirty="0"/>
                  <a:t>mol.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𝑀𝑟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3·12+8·1+1·16</m:t>
                            </m:r>
                          </m:e>
                        </m:d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n = 0,</a:t>
                </a:r>
                <a:r>
                  <a:rPr lang="el-GR" sz="2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mol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3. </a:t>
                </a:r>
                <a:r>
                  <a:rPr lang="el-GR" sz="2000" dirty="0" err="1"/>
                  <a:t>Στοιχειομετρικός</a:t>
                </a:r>
                <a:r>
                  <a:rPr lang="el-GR" sz="2000" dirty="0"/>
                  <a:t> Πίνακας (συμπλήρωση σε </a:t>
                </a:r>
                <a:r>
                  <a:rPr lang="en-US" sz="2000" dirty="0"/>
                  <a:t>mol)</a:t>
                </a:r>
                <a:r>
                  <a:rPr lang="el-GR" sz="2000" dirty="0"/>
                  <a:t>:</a:t>
                </a:r>
                <a:r>
                  <a:rPr lang="en-US" sz="2000" dirty="0"/>
                  <a:t> </a:t>
                </a:r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4. </a:t>
                </a:r>
                <a:r>
                  <a:rPr lang="el-GR" sz="2000" dirty="0"/>
                  <a:t>Μετατροπή των δεδομένων του πίνακα από </a:t>
                </a:r>
                <a:r>
                  <a:rPr lang="en-US" sz="2000" dirty="0"/>
                  <a:t>mol</a:t>
                </a:r>
                <a:r>
                  <a:rPr lang="el-GR" sz="2000" dirty="0"/>
                  <a:t> στη ζητούμενη μονάδα μέτρησης: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V</a:t>
                </a:r>
                <a:r>
                  <a:rPr lang="en-US" sz="1400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n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</a:t>
                </a:r>
                <a:r>
                  <a:rPr kumimoji="0" 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· </a:t>
                </a:r>
                <a:r>
                  <a:rPr lang="en-US" sz="2000" dirty="0" err="1">
                    <a:solidFill>
                      <a:srgbClr val="7030A0"/>
                    </a:solidFill>
                  </a:rPr>
                  <a:t>Vm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V</a:t>
                </a:r>
                <a:r>
                  <a:rPr lang="en-US" sz="1400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0,6 mol · 22,4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V</a:t>
                </a:r>
                <a:r>
                  <a:rPr lang="en-US" sz="1400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13,44 L</a:t>
                </a:r>
                <a:endParaRPr lang="el-GR" sz="2000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V</a:t>
                </a:r>
                <a:r>
                  <a:rPr lang="en-US" sz="1400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dirty="0">
                    <a:solidFill>
                      <a:srgbClr val="7030A0"/>
                    </a:solidFill>
                  </a:rPr>
                  <a:t>O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n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</a:t>
                </a:r>
                <a:r>
                  <a:rPr kumimoji="0" 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kumimoji="0" lang="en-US" sz="1400" b="0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</a:t>
                </a:r>
                <a:r>
                  <a:rPr lang="en-US" sz="2000" dirty="0">
                    <a:solidFill>
                      <a:srgbClr val="7030A0"/>
                    </a:solidFill>
                  </a:rPr>
                  <a:t> · </a:t>
                </a:r>
                <a:r>
                  <a:rPr lang="en-US" sz="2000" dirty="0" err="1">
                    <a:solidFill>
                      <a:srgbClr val="7030A0"/>
                    </a:solidFill>
                  </a:rPr>
                  <a:t>Vm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V</a:t>
                </a:r>
                <a:r>
                  <a:rPr lang="en-US" sz="1400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dirty="0">
                    <a:solidFill>
                      <a:srgbClr val="7030A0"/>
                    </a:solidFill>
                  </a:rPr>
                  <a:t>O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0,8 mol · 22,4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V</a:t>
                </a:r>
                <a:r>
                  <a:rPr lang="en-US" sz="1400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dirty="0">
                    <a:solidFill>
                      <a:srgbClr val="7030A0"/>
                    </a:solidFill>
                  </a:rPr>
                  <a:t>O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17,92 L</a:t>
                </a:r>
                <a:endParaRPr lang="el-GR" sz="2000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t="-947" r="-52" b="-4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Πίνακας 5">
                <a:extLst>
                  <a:ext uri="{FF2B5EF4-FFF2-40B4-BE49-F238E27FC236}">
                    <a16:creationId xmlns:a16="http://schemas.microsoft.com/office/drawing/2014/main" id="{BC60D5E0-8B89-5582-DFD1-6A036E0547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383099"/>
                  </p:ext>
                </p:extLst>
              </p:nvPr>
            </p:nvGraphicFramePr>
            <p:xfrm>
              <a:off x="3687679" y="3901007"/>
              <a:ext cx="4816641" cy="1221042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1121029">
                      <a:extLst>
                        <a:ext uri="{9D8B030D-6E8A-4147-A177-3AD203B41FA5}">
                          <a16:colId xmlns:a16="http://schemas.microsoft.com/office/drawing/2014/main" val="3421289184"/>
                        </a:ext>
                      </a:extLst>
                    </a:gridCol>
                    <a:gridCol w="792480">
                      <a:extLst>
                        <a:ext uri="{9D8B030D-6E8A-4147-A177-3AD203B41FA5}">
                          <a16:colId xmlns:a16="http://schemas.microsoft.com/office/drawing/2014/main" val="1184976436"/>
                        </a:ext>
                      </a:extLst>
                    </a:gridCol>
                    <a:gridCol w="802005">
                      <a:extLst>
                        <a:ext uri="{9D8B030D-6E8A-4147-A177-3AD203B41FA5}">
                          <a16:colId xmlns:a16="http://schemas.microsoft.com/office/drawing/2014/main" val="942527511"/>
                        </a:ext>
                      </a:extLst>
                    </a:gridCol>
                    <a:gridCol w="441643">
                      <a:extLst>
                        <a:ext uri="{9D8B030D-6E8A-4147-A177-3AD203B41FA5}">
                          <a16:colId xmlns:a16="http://schemas.microsoft.com/office/drawing/2014/main" val="1438963554"/>
                        </a:ext>
                      </a:extLst>
                    </a:gridCol>
                    <a:gridCol w="701929">
                      <a:extLst>
                        <a:ext uri="{9D8B030D-6E8A-4147-A177-3AD203B41FA5}">
                          <a16:colId xmlns:a16="http://schemas.microsoft.com/office/drawing/2014/main" val="1303242785"/>
                        </a:ext>
                      </a:extLst>
                    </a:gridCol>
                    <a:gridCol w="957555">
                      <a:extLst>
                        <a:ext uri="{9D8B030D-6E8A-4147-A177-3AD203B41FA5}">
                          <a16:colId xmlns:a16="http://schemas.microsoft.com/office/drawing/2014/main" val="4199383831"/>
                        </a:ext>
                      </a:extLst>
                    </a:gridCol>
                  </a:tblGrid>
                  <a:tr h="3740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 (mol)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/>
                            <a:t>C</a:t>
                          </a:r>
                          <a:r>
                            <a:rPr lang="el-GR" baseline="-25000" dirty="0"/>
                            <a:t>3</a:t>
                          </a:r>
                          <a:r>
                            <a:rPr lang="en-US" baseline="0" dirty="0"/>
                            <a:t>H</a:t>
                          </a:r>
                          <a:r>
                            <a:rPr lang="el-GR" baseline="-25000" dirty="0"/>
                            <a:t>8</a:t>
                          </a:r>
                          <a:r>
                            <a:rPr lang="el-GR" baseline="0" dirty="0"/>
                            <a:t>Ο</a:t>
                          </a:r>
                          <a:endParaRPr lang="el-GR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/>
                            <a:t>O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→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3</a:t>
                          </a:r>
                          <a:r>
                            <a:rPr lang="en-US" dirty="0"/>
                            <a:t>CO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</a:t>
                          </a:r>
                          <a:r>
                            <a:rPr lang="el-GR" dirty="0"/>
                            <a:t>4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657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Αναλογία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665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>
                              <a:solidFill>
                                <a:srgbClr val="7030A0"/>
                              </a:solidFill>
                            </a:rPr>
                            <a:t>0,9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>
                              <a:solidFill>
                                <a:srgbClr val="7030A0"/>
                              </a:solidFill>
                            </a:rPr>
                            <a:t>0,6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>
                              <a:solidFill>
                                <a:srgbClr val="7030A0"/>
                              </a:solidFill>
                            </a:rPr>
                            <a:t>0,</a:t>
                          </a:r>
                          <a:r>
                            <a:rPr lang="en-US" dirty="0">
                              <a:solidFill>
                                <a:srgbClr val="7030A0"/>
                              </a:solidFill>
                            </a:rPr>
                            <a:t>8</a:t>
                          </a:r>
                          <a:endParaRPr lang="el-GR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49725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Πίνακας 5">
                <a:extLst>
                  <a:ext uri="{FF2B5EF4-FFF2-40B4-BE49-F238E27FC236}">
                    <a16:creationId xmlns:a16="http://schemas.microsoft.com/office/drawing/2014/main" id="{BC60D5E0-8B89-5582-DFD1-6A036E0547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383099"/>
                  </p:ext>
                </p:extLst>
              </p:nvPr>
            </p:nvGraphicFramePr>
            <p:xfrm>
              <a:off x="3687679" y="3901007"/>
              <a:ext cx="4816641" cy="1221042"/>
            </p:xfrm>
            <a:graphic>
              <a:graphicData uri="http://schemas.openxmlformats.org/drawingml/2006/table">
                <a:tbl>
                  <a:tblPr firstRow="1" bandRow="1">
                    <a:tableStyleId>{5A111915-BE36-4E01-A7E5-04B1672EAD32}</a:tableStyleId>
                  </a:tblPr>
                  <a:tblGrid>
                    <a:gridCol w="1121029">
                      <a:extLst>
                        <a:ext uri="{9D8B030D-6E8A-4147-A177-3AD203B41FA5}">
                          <a16:colId xmlns:a16="http://schemas.microsoft.com/office/drawing/2014/main" val="3421289184"/>
                        </a:ext>
                      </a:extLst>
                    </a:gridCol>
                    <a:gridCol w="792480">
                      <a:extLst>
                        <a:ext uri="{9D8B030D-6E8A-4147-A177-3AD203B41FA5}">
                          <a16:colId xmlns:a16="http://schemas.microsoft.com/office/drawing/2014/main" val="1184976436"/>
                        </a:ext>
                      </a:extLst>
                    </a:gridCol>
                    <a:gridCol w="802005">
                      <a:extLst>
                        <a:ext uri="{9D8B030D-6E8A-4147-A177-3AD203B41FA5}">
                          <a16:colId xmlns:a16="http://schemas.microsoft.com/office/drawing/2014/main" val="942527511"/>
                        </a:ext>
                      </a:extLst>
                    </a:gridCol>
                    <a:gridCol w="441643">
                      <a:extLst>
                        <a:ext uri="{9D8B030D-6E8A-4147-A177-3AD203B41FA5}">
                          <a16:colId xmlns:a16="http://schemas.microsoft.com/office/drawing/2014/main" val="1438963554"/>
                        </a:ext>
                      </a:extLst>
                    </a:gridCol>
                    <a:gridCol w="701929">
                      <a:extLst>
                        <a:ext uri="{9D8B030D-6E8A-4147-A177-3AD203B41FA5}">
                          <a16:colId xmlns:a16="http://schemas.microsoft.com/office/drawing/2014/main" val="1303242785"/>
                        </a:ext>
                      </a:extLst>
                    </a:gridCol>
                    <a:gridCol w="957555">
                      <a:extLst>
                        <a:ext uri="{9D8B030D-6E8A-4147-A177-3AD203B41FA5}">
                          <a16:colId xmlns:a16="http://schemas.microsoft.com/office/drawing/2014/main" val="4199383831"/>
                        </a:ext>
                      </a:extLst>
                    </a:gridCol>
                  </a:tblGrid>
                  <a:tr h="4793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 (mol)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/>
                            <a:t>C</a:t>
                          </a:r>
                          <a:r>
                            <a:rPr lang="el-GR" baseline="-25000" dirty="0"/>
                            <a:t>3</a:t>
                          </a:r>
                          <a:r>
                            <a:rPr lang="en-US" baseline="0" dirty="0"/>
                            <a:t>H</a:t>
                          </a:r>
                          <a:r>
                            <a:rPr lang="el-GR" baseline="-25000" dirty="0"/>
                            <a:t>8</a:t>
                          </a:r>
                          <a:r>
                            <a:rPr lang="el-GR" baseline="0" dirty="0"/>
                            <a:t>Ο</a:t>
                          </a:r>
                          <a:endParaRPr lang="el-GR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3"/>
                          <a:stretch>
                            <a:fillRect l="-238636" t="-6329" r="-262121" b="-173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→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3</a:t>
                          </a:r>
                          <a:r>
                            <a:rPr lang="en-US" dirty="0"/>
                            <a:t>CO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</a:t>
                          </a:r>
                          <a:r>
                            <a:rPr lang="el-GR" dirty="0"/>
                            <a:t>4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657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Αναλογία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665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>
                              <a:solidFill>
                                <a:srgbClr val="7030A0"/>
                              </a:solidFill>
                            </a:rPr>
                            <a:t>0,9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>
                              <a:solidFill>
                                <a:srgbClr val="7030A0"/>
                              </a:solidFill>
                            </a:rPr>
                            <a:t>0,6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>
                              <a:solidFill>
                                <a:srgbClr val="7030A0"/>
                              </a:solidFill>
                            </a:rPr>
                            <a:t>0,</a:t>
                          </a:r>
                          <a:r>
                            <a:rPr lang="en-US" dirty="0">
                              <a:solidFill>
                                <a:srgbClr val="7030A0"/>
                              </a:solidFill>
                            </a:rPr>
                            <a:t>8</a:t>
                          </a:r>
                          <a:endParaRPr lang="el-GR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49725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681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ΣΤΟΙΧΕΙΟΜΕΤΡΙΑ</a:t>
                </a:r>
                <a:r>
                  <a:rPr lang="en-US" sz="2000" b="1" dirty="0"/>
                  <a:t> - </a:t>
                </a:r>
                <a:r>
                  <a:rPr lang="el-GR" sz="2000" b="1" dirty="0"/>
                  <a:t>ΚΑΥΣΕΙΣ</a:t>
                </a:r>
              </a:p>
              <a:p>
                <a:pPr marL="457200" indent="-457200" algn="ctr">
                  <a:buAutoNum type="arabicPeriod"/>
                </a:pPr>
                <a:r>
                  <a:rPr lang="el-GR" sz="2000" b="1" dirty="0"/>
                  <a:t>ΑΠΛΗ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Πόσα </a:t>
                </a:r>
                <a:r>
                  <a:rPr lang="en-US" sz="2000" dirty="0"/>
                  <a:t>g </a:t>
                </a:r>
                <a:r>
                  <a:rPr lang="el-GR" sz="2000" dirty="0" err="1"/>
                  <a:t>επτανίου</a:t>
                </a:r>
                <a:r>
                  <a:rPr lang="el-GR" sz="2000" dirty="0"/>
                  <a:t> θα πρέπει να καούν πλήρως, έτσι ώστε να παραχθούν 452 </a:t>
                </a:r>
                <a:r>
                  <a:rPr lang="en-US" sz="2000" dirty="0"/>
                  <a:t>g </a:t>
                </a:r>
                <a:r>
                  <a:rPr lang="el-GR" sz="2000" dirty="0"/>
                  <a:t>καυσαερίων; Πόσα </a:t>
                </a:r>
                <a:r>
                  <a:rPr lang="el-GR" sz="2000" dirty="0" err="1"/>
                  <a:t>πόσα</a:t>
                </a:r>
                <a:r>
                  <a:rPr lang="el-GR" sz="2000" dirty="0"/>
                  <a:t> </a:t>
                </a:r>
                <a:r>
                  <a:rPr lang="en-US" sz="2000" dirty="0"/>
                  <a:t>L </a:t>
                </a:r>
                <a:r>
                  <a:rPr lang="el-GR" sz="2000" dirty="0"/>
                  <a:t>Ο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(σε </a:t>
                </a:r>
                <a:r>
                  <a:rPr lang="en-US" sz="2000" dirty="0"/>
                  <a:t>STP) </a:t>
                </a:r>
                <a:r>
                  <a:rPr lang="el-GR" sz="2000" dirty="0"/>
                  <a:t>απαιτούνται για την πλήρη καύση αυτής της ποσότητας του </a:t>
                </a:r>
                <a:r>
                  <a:rPr lang="el-GR" sz="2000" dirty="0" err="1"/>
                  <a:t>επτανίου</a:t>
                </a:r>
                <a:r>
                  <a:rPr lang="el-GR" sz="2000" dirty="0"/>
                  <a:t>.</a:t>
                </a:r>
              </a:p>
              <a:p>
                <a:pPr marL="457200" indent="-457200" algn="ctr">
                  <a:buAutoNum type="arabicPeriod"/>
                </a:pPr>
                <a:r>
                  <a:rPr lang="el-GR" sz="2000" dirty="0"/>
                  <a:t>Αντίδραση – συντελεστές: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C</a:t>
                </a:r>
                <a:r>
                  <a:rPr lang="el-GR" sz="2000" baseline="-25000" dirty="0">
                    <a:solidFill>
                      <a:srgbClr val="7030A0"/>
                    </a:solidFill>
                  </a:rPr>
                  <a:t>7</a:t>
                </a:r>
                <a:r>
                  <a:rPr lang="en-US" sz="2000" dirty="0">
                    <a:solidFill>
                      <a:srgbClr val="7030A0"/>
                    </a:solidFill>
                  </a:rPr>
                  <a:t>H</a:t>
                </a:r>
                <a:r>
                  <a:rPr lang="el-GR" sz="2000" baseline="-25000" dirty="0">
                    <a:solidFill>
                      <a:srgbClr val="7030A0"/>
                    </a:solidFill>
                  </a:rPr>
                  <a:t>16</a:t>
                </a:r>
                <a:r>
                  <a:rPr lang="en-US" sz="2000" dirty="0">
                    <a:solidFill>
                      <a:srgbClr val="7030A0"/>
                    </a:solidFill>
                  </a:rPr>
                  <a:t> + </a:t>
                </a:r>
                <a:r>
                  <a:rPr lang="el-GR" sz="2000" dirty="0">
                    <a:solidFill>
                      <a:srgbClr val="7030A0"/>
                    </a:solidFill>
                  </a:rPr>
                  <a:t>11</a:t>
                </a:r>
                <a:r>
                  <a:rPr lang="en-US" sz="2000" dirty="0">
                    <a:solidFill>
                      <a:srgbClr val="7030A0"/>
                    </a:solidFill>
                  </a:rPr>
                  <a:t>O</a:t>
                </a:r>
                <a:r>
                  <a:rPr lang="en-US" sz="20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→ </a:t>
                </a:r>
                <a:r>
                  <a:rPr lang="el-GR" sz="2000" dirty="0">
                    <a:solidFill>
                      <a:srgbClr val="7030A0"/>
                    </a:solidFill>
                  </a:rPr>
                  <a:t>7</a:t>
                </a:r>
                <a:r>
                  <a:rPr lang="en-US" sz="2000" dirty="0">
                    <a:solidFill>
                      <a:srgbClr val="7030A0"/>
                    </a:solidFill>
                  </a:rPr>
                  <a:t>CO</a:t>
                </a:r>
                <a:r>
                  <a:rPr lang="en-US" sz="20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+ </a:t>
                </a:r>
                <a:r>
                  <a:rPr lang="el-GR" sz="2000" dirty="0">
                    <a:solidFill>
                      <a:srgbClr val="7030A0"/>
                    </a:solidFill>
                  </a:rPr>
                  <a:t>8</a:t>
                </a:r>
                <a:r>
                  <a:rPr lang="en-US" sz="2000" dirty="0">
                    <a:solidFill>
                      <a:srgbClr val="7030A0"/>
                    </a:solidFill>
                  </a:rPr>
                  <a:t>H</a:t>
                </a:r>
                <a:r>
                  <a:rPr lang="en-US" sz="20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O</a:t>
                </a:r>
              </a:p>
              <a:p>
                <a:pPr marL="0" indent="0" algn="ctr">
                  <a:buNone/>
                </a:pPr>
                <a:r>
                  <a:rPr lang="en-US" sz="2000" dirty="0"/>
                  <a:t>2. </a:t>
                </a:r>
                <a:r>
                  <a:rPr lang="el-GR" sz="2000" dirty="0"/>
                  <a:t>Μετατροπή των δεδομένων σε </a:t>
                </a:r>
                <a:r>
                  <a:rPr lang="en-US" sz="2000" dirty="0"/>
                  <a:t>mol.</a:t>
                </a:r>
              </a:p>
              <a:p>
                <a:pPr marL="0" indent="0" algn="ctr">
                  <a:buNone/>
                </a:pPr>
                <a:r>
                  <a:rPr lang="el-GR" sz="2000" dirty="0">
                    <a:solidFill>
                      <a:srgbClr val="7030A0"/>
                    </a:solidFill>
                  </a:rPr>
                  <a:t>m</a:t>
                </a:r>
                <a:r>
                  <a:rPr lang="en-US" sz="1400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l-GR" sz="2000" dirty="0">
                    <a:solidFill>
                      <a:srgbClr val="7030A0"/>
                    </a:solidFill>
                  </a:rPr>
                  <a:t>+ m</a:t>
                </a:r>
                <a:r>
                  <a:rPr lang="en-US" sz="1400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dirty="0">
                    <a:solidFill>
                      <a:srgbClr val="7030A0"/>
                    </a:solidFill>
                  </a:rPr>
                  <a:t>O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</a:t>
                </a:r>
                <a:r>
                  <a:rPr lang="el-GR" sz="2000" dirty="0">
                    <a:solidFill>
                      <a:srgbClr val="7030A0"/>
                    </a:solidFill>
                  </a:rPr>
                  <a:t> 452 g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l-GR" sz="2000" dirty="0">
                    <a:solidFill>
                      <a:srgbClr val="7030A0"/>
                    </a:solidFill>
                  </a:rPr>
                  <a:t>n</a:t>
                </a:r>
                <a:r>
                  <a:rPr lang="en-US" sz="1400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l-GR" sz="2000" dirty="0">
                    <a:solidFill>
                      <a:srgbClr val="7030A0"/>
                    </a:solidFill>
                  </a:rPr>
                  <a:t> · </a:t>
                </a:r>
                <a:r>
                  <a:rPr lang="el-GR" sz="2000" dirty="0" err="1">
                    <a:solidFill>
                      <a:srgbClr val="7030A0"/>
                    </a:solidFill>
                  </a:rPr>
                  <a:t>Mr</a:t>
                </a:r>
                <a:r>
                  <a:rPr lang="en-US" sz="1400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l-GR" sz="2000" dirty="0">
                    <a:solidFill>
                      <a:srgbClr val="7030A0"/>
                    </a:solidFill>
                  </a:rPr>
                  <a:t>+ n</a:t>
                </a:r>
                <a:r>
                  <a:rPr lang="en-US" sz="1400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dirty="0">
                    <a:solidFill>
                      <a:srgbClr val="7030A0"/>
                    </a:solidFill>
                  </a:rPr>
                  <a:t>O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l-GR" sz="2000" dirty="0">
                    <a:solidFill>
                      <a:srgbClr val="7030A0"/>
                    </a:solidFill>
                  </a:rPr>
                  <a:t>· </a:t>
                </a:r>
                <a:r>
                  <a:rPr lang="el-GR" sz="2000" dirty="0" err="1">
                    <a:solidFill>
                      <a:srgbClr val="7030A0"/>
                    </a:solidFill>
                  </a:rPr>
                  <a:t>Mr</a:t>
                </a:r>
                <a:r>
                  <a:rPr lang="en-US" sz="1400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dirty="0">
                    <a:solidFill>
                      <a:srgbClr val="7030A0"/>
                    </a:solidFill>
                  </a:rPr>
                  <a:t>O </a:t>
                </a:r>
                <a:r>
                  <a:rPr lang="en-US" sz="2000" dirty="0">
                    <a:solidFill>
                      <a:srgbClr val="7030A0"/>
                    </a:solidFill>
                  </a:rPr>
                  <a:t>=</a:t>
                </a:r>
                <a:r>
                  <a:rPr lang="el-GR" sz="2000" dirty="0">
                    <a:solidFill>
                      <a:srgbClr val="7030A0"/>
                    </a:solidFill>
                  </a:rPr>
                  <a:t> 452 g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l-GR" sz="2000" dirty="0">
                    <a:solidFill>
                      <a:srgbClr val="7030A0"/>
                    </a:solidFill>
                  </a:rPr>
                  <a:t>44 · n</a:t>
                </a:r>
                <a:r>
                  <a:rPr lang="en-US" sz="1400" dirty="0">
                    <a:solidFill>
                      <a:srgbClr val="7030A0"/>
                    </a:solidFill>
                  </a:rPr>
                  <a:t>CO</a:t>
                </a:r>
                <a:r>
                  <a:rPr lang="en-US" sz="14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l-GR" sz="2000" dirty="0">
                    <a:solidFill>
                      <a:srgbClr val="7030A0"/>
                    </a:solidFill>
                  </a:rPr>
                  <a:t> + 18 · n</a:t>
                </a:r>
                <a:r>
                  <a:rPr lang="en-US" sz="1400" dirty="0">
                    <a:solidFill>
                      <a:srgbClr val="7030A0"/>
                    </a:solidFill>
                  </a:rPr>
                  <a:t>H</a:t>
                </a:r>
                <a:r>
                  <a:rPr lang="en-US" sz="14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1400" dirty="0">
                    <a:solidFill>
                      <a:srgbClr val="7030A0"/>
                    </a:solidFill>
                  </a:rPr>
                  <a:t>O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</a:t>
                </a:r>
                <a:r>
                  <a:rPr lang="el-GR" sz="2000" dirty="0">
                    <a:solidFill>
                      <a:srgbClr val="7030A0"/>
                    </a:solidFill>
                  </a:rPr>
                  <a:t> 452 g	</a:t>
                </a:r>
                <a:r>
                  <a:rPr lang="el-GR" sz="2000" b="1" dirty="0">
                    <a:solidFill>
                      <a:srgbClr val="7030A0"/>
                    </a:solidFill>
                  </a:rPr>
                  <a:t>εξίσωση 1</a:t>
                </a:r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dirty="0"/>
                  <a:t>3. </a:t>
                </a:r>
                <a:r>
                  <a:rPr lang="el-GR" sz="2000" dirty="0" err="1"/>
                  <a:t>Στοιχειομετρικός</a:t>
                </a:r>
                <a:r>
                  <a:rPr lang="el-GR" sz="2000" dirty="0"/>
                  <a:t> Πίνακας (συμπλήρωση σε </a:t>
                </a:r>
                <a:r>
                  <a:rPr lang="en-US" sz="2000" dirty="0"/>
                  <a:t>mol)</a:t>
                </a:r>
                <a:r>
                  <a:rPr lang="el-GR" sz="2000" dirty="0"/>
                  <a:t>:</a:t>
                </a:r>
                <a:r>
                  <a:rPr lang="en-US" sz="2000" dirty="0"/>
                  <a:t> </a:t>
                </a:r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4. </a:t>
                </a:r>
                <a:r>
                  <a:rPr lang="el-GR" sz="2000" dirty="0"/>
                  <a:t>Αντικατάσταση στην εξίσωση 1:</a:t>
                </a:r>
              </a:p>
              <a:p>
                <a:pPr marL="0" indent="0" algn="ctr">
                  <a:buNone/>
                </a:pPr>
                <a:r>
                  <a:rPr lang="el-GR" sz="2000" dirty="0">
                    <a:solidFill>
                      <a:srgbClr val="7030A0"/>
                    </a:solidFill>
                  </a:rPr>
                  <a:t>44 · 7n + 18 · 8</a:t>
                </a:r>
                <a:r>
                  <a:rPr lang="en-US" sz="2000" dirty="0">
                    <a:solidFill>
                      <a:srgbClr val="7030A0"/>
                    </a:solidFill>
                  </a:rPr>
                  <a:t>n =</a:t>
                </a:r>
                <a:r>
                  <a:rPr lang="el-GR" sz="2000" dirty="0">
                    <a:solidFill>
                      <a:srgbClr val="7030A0"/>
                    </a:solidFill>
                  </a:rPr>
                  <a:t> 452 g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(44 · 7 + 18 · 8) n = 452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4(11 · 7 + 18 · 2) n = 452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(77 + 36) n = 113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113 n = 113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n = 1 mol</a:t>
                </a:r>
                <a:r>
                  <a:rPr lang="en-US" sz="2000" dirty="0">
                    <a:solidFill>
                      <a:srgbClr val="7030A0"/>
                    </a:solidFill>
                  </a:rPr>
                  <a:t>.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l="-363" t="-947" r="-7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Πίνακας 5">
            <a:extLst>
              <a:ext uri="{FF2B5EF4-FFF2-40B4-BE49-F238E27FC236}">
                <a16:creationId xmlns:a16="http://schemas.microsoft.com/office/drawing/2014/main" id="{BC60D5E0-8B89-5582-DFD1-6A036E054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69863"/>
              </p:ext>
            </p:extLst>
          </p:nvPr>
        </p:nvGraphicFramePr>
        <p:xfrm>
          <a:off x="3775910" y="3588189"/>
          <a:ext cx="4932528" cy="111571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917892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701929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957555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40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C</a:t>
                      </a:r>
                      <a:r>
                        <a:rPr lang="el-GR" baseline="-25000" dirty="0"/>
                        <a:t>7</a:t>
                      </a:r>
                      <a:r>
                        <a:rPr lang="en-US" baseline="0" dirty="0"/>
                        <a:t>H</a:t>
                      </a:r>
                      <a:r>
                        <a:rPr lang="el-GR" baseline="-25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11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7</a:t>
                      </a:r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8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7030A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7030A0"/>
                          </a:solidFill>
                        </a:rPr>
                        <a:t>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7030A0"/>
                          </a:solidFill>
                        </a:rPr>
                        <a:t>7n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rgbClr val="7030A0"/>
                          </a:solidFill>
                        </a:rPr>
                        <a:t>8n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1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ΣΤΟΙΧΕΙΟΜΕΤΡΙΑ</a:t>
                </a:r>
                <a:r>
                  <a:rPr lang="en-US" sz="2000" b="1" dirty="0"/>
                  <a:t> - </a:t>
                </a:r>
                <a:r>
                  <a:rPr lang="el-GR" sz="2000" b="1" dirty="0"/>
                  <a:t>ΚΑΥΣΕΙΣ</a:t>
                </a:r>
              </a:p>
              <a:p>
                <a:pPr marL="457200" indent="-457200" algn="ctr">
                  <a:buAutoNum type="arabicPeriod"/>
                </a:pPr>
                <a:r>
                  <a:rPr lang="el-GR" sz="2000" b="1" dirty="0"/>
                  <a:t>ΑΠΛΗ</a:t>
                </a:r>
              </a:p>
              <a:p>
                <a:pPr marL="0" indent="0" algn="ctr">
                  <a:buNone/>
                </a:pPr>
                <a:r>
                  <a:rPr lang="el-GR" sz="2000" dirty="0"/>
                  <a:t>Πόσα </a:t>
                </a:r>
                <a:r>
                  <a:rPr lang="en-US" sz="2000" dirty="0"/>
                  <a:t>g </a:t>
                </a:r>
                <a:r>
                  <a:rPr lang="el-GR" sz="2000" dirty="0" err="1"/>
                  <a:t>επτανίου</a:t>
                </a:r>
                <a:r>
                  <a:rPr lang="el-GR" sz="2000" dirty="0"/>
                  <a:t> θα πρέπει να καούν πλήρως, έτσι ώστε να παραχθούν 452 </a:t>
                </a:r>
                <a:r>
                  <a:rPr lang="en-US" sz="2000" dirty="0"/>
                  <a:t>g </a:t>
                </a:r>
                <a:r>
                  <a:rPr lang="el-GR" sz="2000" dirty="0"/>
                  <a:t>καυσαερίων; Πόσα </a:t>
                </a:r>
                <a:r>
                  <a:rPr lang="el-GR" sz="2000" dirty="0" err="1"/>
                  <a:t>πόσα</a:t>
                </a:r>
                <a:r>
                  <a:rPr lang="el-GR" sz="2000" dirty="0"/>
                  <a:t> </a:t>
                </a:r>
                <a:r>
                  <a:rPr lang="en-US" sz="2000" dirty="0"/>
                  <a:t>L </a:t>
                </a:r>
                <a:r>
                  <a:rPr lang="el-GR" sz="2000" dirty="0"/>
                  <a:t>Ο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(σε </a:t>
                </a:r>
                <a:r>
                  <a:rPr lang="en-US" sz="2000" dirty="0"/>
                  <a:t>STP) </a:t>
                </a:r>
                <a:r>
                  <a:rPr lang="el-GR" sz="2000" dirty="0"/>
                  <a:t>απαιτούνται για την πλήρη καύση αυτής της ποσότητας του </a:t>
                </a:r>
                <a:r>
                  <a:rPr lang="el-GR" sz="2000" dirty="0" err="1"/>
                  <a:t>επτανίου</a:t>
                </a:r>
                <a:r>
                  <a:rPr lang="el-GR" sz="2000" dirty="0"/>
                  <a:t>.</a:t>
                </a:r>
              </a:p>
              <a:p>
                <a:pPr marL="0" indent="0" algn="ctr">
                  <a:buNone/>
                </a:pPr>
                <a:r>
                  <a:rPr lang="el-GR" sz="2000" dirty="0">
                    <a:solidFill>
                      <a:srgbClr val="7030A0"/>
                    </a:solidFill>
                  </a:rPr>
                  <a:t>… n = 1 </a:t>
                </a:r>
                <a:r>
                  <a:rPr lang="el-GR" sz="2000" dirty="0" err="1">
                    <a:solidFill>
                      <a:srgbClr val="7030A0"/>
                    </a:solidFill>
                  </a:rPr>
                  <a:t>mol</a:t>
                </a:r>
                <a:r>
                  <a:rPr lang="el-GR" sz="2000" dirty="0">
                    <a:solidFill>
                      <a:srgbClr val="7030A0"/>
                    </a:solidFill>
                  </a:rPr>
                  <a:t>.</a:t>
                </a:r>
                <a:endParaRPr lang="el-GR" sz="2000" dirty="0"/>
              </a:p>
              <a:p>
                <a:pPr marL="0" indent="0" algn="ctr">
                  <a:buNone/>
                </a:pPr>
                <a:r>
                  <a:rPr lang="el-GR" sz="2000" dirty="0"/>
                  <a:t>5.</a:t>
                </a:r>
                <a:r>
                  <a:rPr lang="en-US" sz="2000" dirty="0"/>
                  <a:t> </a:t>
                </a:r>
                <a:r>
                  <a:rPr lang="el-GR" sz="2000" dirty="0"/>
                  <a:t>Αντικατάσταση στον </a:t>
                </a:r>
                <a:r>
                  <a:rPr lang="el-GR" sz="2000" dirty="0" err="1"/>
                  <a:t>στοιχειομετρικό</a:t>
                </a:r>
                <a:r>
                  <a:rPr lang="el-GR" sz="2000" dirty="0"/>
                  <a:t> πίνακα:</a:t>
                </a:r>
              </a:p>
              <a:p>
                <a:pPr marL="0" indent="0" algn="ctr">
                  <a:buNone/>
                </a:pPr>
                <a:endParaRPr lang="el-GR" sz="2000" dirty="0"/>
              </a:p>
              <a:p>
                <a:pPr marL="0" indent="0" algn="ctr">
                  <a:buNone/>
                </a:pPr>
                <a:endParaRPr lang="el-GR" sz="2000" dirty="0"/>
              </a:p>
              <a:p>
                <a:pPr marL="0" indent="0" algn="ctr">
                  <a:buNone/>
                </a:pPr>
                <a:endParaRPr lang="el-GR" sz="2000" dirty="0"/>
              </a:p>
              <a:p>
                <a:pPr marL="0" indent="0" algn="ctr">
                  <a:buNone/>
                </a:pPr>
                <a:r>
                  <a:rPr lang="el-GR" sz="2000" dirty="0"/>
                  <a:t>6. Μετατροπή στη ζητούμενη μονάδα μέτρησης: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m</a:t>
                </a:r>
                <a:r>
                  <a:rPr lang="en-US" sz="1600" dirty="0">
                    <a:solidFill>
                      <a:srgbClr val="7030A0"/>
                    </a:solidFill>
                  </a:rPr>
                  <a:t>C</a:t>
                </a:r>
                <a:r>
                  <a:rPr lang="en-US" sz="1600" baseline="-25000" dirty="0">
                    <a:solidFill>
                      <a:srgbClr val="7030A0"/>
                    </a:solidFill>
                  </a:rPr>
                  <a:t>7</a:t>
                </a:r>
                <a:r>
                  <a:rPr lang="en-US" sz="1600" dirty="0">
                    <a:solidFill>
                      <a:srgbClr val="7030A0"/>
                    </a:solidFill>
                  </a:rPr>
                  <a:t>H</a:t>
                </a:r>
                <a:r>
                  <a:rPr lang="en-US" sz="1600" baseline="-25000" dirty="0">
                    <a:solidFill>
                      <a:srgbClr val="7030A0"/>
                    </a:solidFill>
                  </a:rPr>
                  <a:t>16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n</a:t>
                </a:r>
                <a:r>
                  <a:rPr lang="en-US" sz="1600" dirty="0">
                    <a:solidFill>
                      <a:srgbClr val="7030A0"/>
                    </a:solidFill>
                  </a:rPr>
                  <a:t>C</a:t>
                </a:r>
                <a:r>
                  <a:rPr lang="en-US" sz="1600" baseline="-25000" dirty="0">
                    <a:solidFill>
                      <a:srgbClr val="7030A0"/>
                    </a:solidFill>
                  </a:rPr>
                  <a:t>7</a:t>
                </a:r>
                <a:r>
                  <a:rPr lang="en-US" sz="1600" dirty="0">
                    <a:solidFill>
                      <a:srgbClr val="7030A0"/>
                    </a:solidFill>
                  </a:rPr>
                  <a:t>H</a:t>
                </a:r>
                <a:r>
                  <a:rPr lang="en-US" sz="1600" baseline="-25000" dirty="0">
                    <a:solidFill>
                      <a:srgbClr val="7030A0"/>
                    </a:solidFill>
                  </a:rPr>
                  <a:t>16</a:t>
                </a:r>
                <a:r>
                  <a:rPr lang="en-US" sz="2000" dirty="0">
                    <a:solidFill>
                      <a:srgbClr val="7030A0"/>
                    </a:solidFill>
                  </a:rPr>
                  <a:t> · Mr</a:t>
                </a:r>
                <a:r>
                  <a:rPr lang="en-US" sz="1600" dirty="0">
                    <a:solidFill>
                      <a:srgbClr val="7030A0"/>
                    </a:solidFill>
                  </a:rPr>
                  <a:t>C</a:t>
                </a:r>
                <a:r>
                  <a:rPr lang="en-US" sz="1600" baseline="-25000" dirty="0">
                    <a:solidFill>
                      <a:srgbClr val="7030A0"/>
                    </a:solidFill>
                  </a:rPr>
                  <a:t>7</a:t>
                </a:r>
                <a:r>
                  <a:rPr lang="en-US" sz="1600" dirty="0">
                    <a:solidFill>
                      <a:srgbClr val="7030A0"/>
                    </a:solidFill>
                  </a:rPr>
                  <a:t>H</a:t>
                </a:r>
                <a:r>
                  <a:rPr lang="en-US" sz="1600" baseline="-25000" dirty="0">
                    <a:solidFill>
                      <a:srgbClr val="7030A0"/>
                    </a:solidFill>
                  </a:rPr>
                  <a:t>16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m</a:t>
                </a:r>
                <a:r>
                  <a:rPr lang="en-US" sz="1600" dirty="0">
                    <a:solidFill>
                      <a:srgbClr val="7030A0"/>
                    </a:solidFill>
                  </a:rPr>
                  <a:t>C</a:t>
                </a:r>
                <a:r>
                  <a:rPr lang="en-US" sz="1600" baseline="-25000" dirty="0">
                    <a:solidFill>
                      <a:srgbClr val="7030A0"/>
                    </a:solidFill>
                  </a:rPr>
                  <a:t>7</a:t>
                </a:r>
                <a:r>
                  <a:rPr lang="en-US" sz="1600" dirty="0">
                    <a:solidFill>
                      <a:srgbClr val="7030A0"/>
                    </a:solidFill>
                  </a:rPr>
                  <a:t>H</a:t>
                </a:r>
                <a:r>
                  <a:rPr lang="en-US" sz="1600" baseline="-25000" dirty="0">
                    <a:solidFill>
                      <a:srgbClr val="7030A0"/>
                    </a:solidFill>
                  </a:rPr>
                  <a:t>16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1· (7 · 12 + 16 · 1)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m</a:t>
                </a:r>
                <a:r>
                  <a:rPr lang="en-US" sz="1600" dirty="0">
                    <a:solidFill>
                      <a:srgbClr val="7030A0"/>
                    </a:solidFill>
                  </a:rPr>
                  <a:t>C</a:t>
                </a:r>
                <a:r>
                  <a:rPr lang="en-US" sz="1600" baseline="-25000" dirty="0">
                    <a:solidFill>
                      <a:srgbClr val="7030A0"/>
                    </a:solidFill>
                  </a:rPr>
                  <a:t>7</a:t>
                </a:r>
                <a:r>
                  <a:rPr lang="en-US" sz="1600" dirty="0">
                    <a:solidFill>
                      <a:srgbClr val="7030A0"/>
                    </a:solidFill>
                  </a:rPr>
                  <a:t>H</a:t>
                </a:r>
                <a:r>
                  <a:rPr lang="en-US" sz="1600" baseline="-25000" dirty="0">
                    <a:solidFill>
                      <a:srgbClr val="7030A0"/>
                    </a:solidFill>
                  </a:rPr>
                  <a:t>16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84 + 16 = 100 g.</a:t>
                </a:r>
                <a:endParaRPr lang="el-GR" sz="2000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V</a:t>
                </a:r>
                <a:r>
                  <a:rPr lang="en-US" sz="1600" dirty="0">
                    <a:solidFill>
                      <a:srgbClr val="7030A0"/>
                    </a:solidFill>
                  </a:rPr>
                  <a:t>O</a:t>
                </a:r>
                <a:r>
                  <a:rPr lang="en-US" sz="16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n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· </a:t>
                </a:r>
                <a:r>
                  <a:rPr lang="en-US" sz="2000" dirty="0" err="1">
                    <a:solidFill>
                      <a:srgbClr val="7030A0"/>
                    </a:solidFill>
                  </a:rPr>
                  <a:t>Vm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V</a:t>
                </a:r>
                <a:r>
                  <a:rPr lang="en-US" sz="1600" dirty="0">
                    <a:solidFill>
                      <a:srgbClr val="7030A0"/>
                    </a:solidFill>
                  </a:rPr>
                  <a:t>O</a:t>
                </a:r>
                <a:r>
                  <a:rPr lang="en-US" sz="16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</a:t>
                </a:r>
                <a:r>
                  <a:rPr lang="el-GR" sz="2000" dirty="0">
                    <a:solidFill>
                      <a:srgbClr val="7030A0"/>
                    </a:solidFill>
                  </a:rPr>
                  <a:t>11</a:t>
                </a:r>
                <a:r>
                  <a:rPr lang="en-US" sz="2000" dirty="0">
                    <a:solidFill>
                      <a:srgbClr val="7030A0"/>
                    </a:solidFill>
                  </a:rPr>
                  <a:t> mol · 22,4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V</a:t>
                </a:r>
                <a:r>
                  <a:rPr lang="en-US" sz="1600" dirty="0">
                    <a:solidFill>
                      <a:srgbClr val="7030A0"/>
                    </a:solidFill>
                  </a:rPr>
                  <a:t>O</a:t>
                </a:r>
                <a:r>
                  <a:rPr lang="en-US" sz="1600" baseline="-25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>
                    <a:solidFill>
                      <a:srgbClr val="7030A0"/>
                    </a:solidFill>
                  </a:rPr>
                  <a:t> = </a:t>
                </a:r>
                <a:r>
                  <a:rPr lang="el-GR" sz="2000" dirty="0">
                    <a:solidFill>
                      <a:srgbClr val="7030A0"/>
                    </a:solidFill>
                  </a:rPr>
                  <a:t>246,4</a:t>
                </a:r>
                <a:r>
                  <a:rPr lang="en-US" sz="2000" dirty="0">
                    <a:solidFill>
                      <a:srgbClr val="7030A0"/>
                    </a:solidFill>
                  </a:rPr>
                  <a:t> L</a:t>
                </a:r>
                <a:r>
                  <a:rPr lang="el-GR" sz="2000" dirty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 algn="ctr">
                  <a:buNone/>
                </a:pPr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l="-363" t="-947" r="-7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Πίνακας 5">
            <a:extLst>
              <a:ext uri="{FF2B5EF4-FFF2-40B4-BE49-F238E27FC236}">
                <a16:creationId xmlns:a16="http://schemas.microsoft.com/office/drawing/2014/main" id="{BC60D5E0-8B89-5582-DFD1-6A036E054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76794"/>
              </p:ext>
            </p:extLst>
          </p:nvPr>
        </p:nvGraphicFramePr>
        <p:xfrm>
          <a:off x="3670376" y="2407435"/>
          <a:ext cx="4932528" cy="111571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58526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501009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701929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957555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403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C</a:t>
                      </a:r>
                      <a:r>
                        <a:rPr lang="el-GR" baseline="-25000" dirty="0"/>
                        <a:t>7</a:t>
                      </a:r>
                      <a:r>
                        <a:rPr lang="en-US" baseline="0" dirty="0"/>
                        <a:t>H</a:t>
                      </a:r>
                      <a:r>
                        <a:rPr lang="el-GR" baseline="-25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11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7</a:t>
                      </a:r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8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7030A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7030A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rgbClr val="7030A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8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1268</Words>
  <Application>Microsoft Office PowerPoint</Application>
  <PresentationFormat>Ευρεία οθόνη</PresentationFormat>
  <Paragraphs>297</Paragraphs>
  <Slides>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1_Θέμα του Office</vt:lpstr>
      <vt:lpstr>Chem3D XML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16</cp:revision>
  <dcterms:created xsi:type="dcterms:W3CDTF">2022-10-07T18:20:16Z</dcterms:created>
  <dcterms:modified xsi:type="dcterms:W3CDTF">2022-10-18T15:27:20Z</dcterms:modified>
</cp:coreProperties>
</file>