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" r:id="rId2"/>
    <p:sldId id="402" r:id="rId3"/>
    <p:sldId id="403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08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52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8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61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07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18/10/2022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65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18/10/2022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4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18/10/2022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95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98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52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Αντιδράσεις καύσης 2 – καύση με ατμοσφαιρικό αέρα.</a:t>
            </a:r>
          </a:p>
          <a:p>
            <a:pPr marL="0" indent="0" algn="ctr">
              <a:buNone/>
            </a:pPr>
            <a:r>
              <a:rPr lang="el-GR" sz="1800" dirty="0"/>
              <a:t>Οι περισσότερες καύσεις γύρω μας, δεν πραγματοποιούνται με καθαρό Ο</a:t>
            </a:r>
            <a:r>
              <a:rPr lang="el-GR" sz="1800" baseline="-25000" dirty="0"/>
              <a:t>2</a:t>
            </a:r>
            <a:r>
              <a:rPr lang="el-GR" sz="1800" dirty="0"/>
              <a:t>, αλλά με ατμοσφαιρικό αέρα.</a:t>
            </a:r>
          </a:p>
          <a:p>
            <a:pPr marL="0" indent="0" algn="ctr">
              <a:buNone/>
            </a:pPr>
            <a:r>
              <a:rPr lang="el-GR" sz="1800" dirty="0"/>
              <a:t>Ο ατμοσφαιρικός αέρας αποτελείται περίπου κατά 80 % </a:t>
            </a:r>
            <a:r>
              <a:rPr lang="en-US" sz="1800" dirty="0"/>
              <a:t>V/V N</a:t>
            </a:r>
            <a:r>
              <a:rPr lang="en-US" sz="1800" baseline="-25000" dirty="0"/>
              <a:t>2</a:t>
            </a:r>
            <a:r>
              <a:rPr lang="el-GR" sz="1800" dirty="0"/>
              <a:t> και 20 % </a:t>
            </a:r>
            <a:r>
              <a:rPr lang="en-US" sz="1800" dirty="0"/>
              <a:t>V/V </a:t>
            </a:r>
            <a:r>
              <a:rPr lang="el-GR" sz="1800" dirty="0"/>
              <a:t>Ο</a:t>
            </a:r>
            <a:r>
              <a:rPr lang="en-US" sz="1800" baseline="-25000" dirty="0"/>
              <a:t>2</a:t>
            </a:r>
            <a:r>
              <a:rPr lang="el-GR" sz="1800" dirty="0"/>
              <a:t>.</a:t>
            </a:r>
          </a:p>
          <a:p>
            <a:pPr marL="0" indent="0" algn="ctr">
              <a:buNone/>
            </a:pPr>
            <a:r>
              <a:rPr lang="el-GR" sz="1800" dirty="0"/>
              <a:t>Το Ν</a:t>
            </a:r>
            <a:r>
              <a:rPr lang="el-GR" sz="1800" baseline="-25000" dirty="0"/>
              <a:t>2</a:t>
            </a:r>
            <a:r>
              <a:rPr lang="el-GR" sz="1800" dirty="0"/>
              <a:t> είναι άκαυστο αέριο (δεν καίγεται), επομένως μόνο το 20 % των μορίων του αέρα συμμετέχει σε μια αντίδραση καύσης. Το υπόλοιπο 80 % θεωρείται καυσαέριο.</a:t>
            </a:r>
          </a:p>
          <a:p>
            <a:pPr marL="0" indent="0" algn="ctr">
              <a:buNone/>
            </a:pPr>
            <a:r>
              <a:rPr lang="el-GR" sz="1800" dirty="0"/>
              <a:t>Παράδειγμα. Πλήρης καύση </a:t>
            </a:r>
            <a:r>
              <a:rPr lang="en-US" sz="1800" dirty="0"/>
              <a:t>CH</a:t>
            </a:r>
            <a:r>
              <a:rPr lang="en-US" sz="1800" baseline="-25000" dirty="0"/>
              <a:t>4</a:t>
            </a:r>
            <a:r>
              <a:rPr lang="el-GR" sz="1800" dirty="0"/>
              <a:t> με την απαιτούμενη ποσότητα αέρα: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CH</a:t>
            </a:r>
            <a:r>
              <a:rPr lang="en-US" sz="1800" b="1" baseline="-25000" dirty="0">
                <a:solidFill>
                  <a:schemeClr val="accent1"/>
                </a:solidFill>
              </a:rPr>
              <a:t>4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/>
              <a:t>+2O</a:t>
            </a:r>
            <a:r>
              <a:rPr lang="en-US" sz="1800" b="1" baseline="-25000" dirty="0"/>
              <a:t>2</a:t>
            </a:r>
            <a:r>
              <a:rPr lang="en-US" sz="1800" b="1" dirty="0"/>
              <a:t> → </a:t>
            </a:r>
            <a:r>
              <a:rPr lang="en-US" sz="1800" b="1" dirty="0">
                <a:solidFill>
                  <a:srgbClr val="C00000"/>
                </a:solidFill>
              </a:rPr>
              <a:t>CO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 + 2H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accent1"/>
                </a:solidFill>
              </a:rPr>
              <a:t>CH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: </a:t>
            </a:r>
            <a:r>
              <a:rPr lang="el-GR" sz="1800" dirty="0">
                <a:solidFill>
                  <a:schemeClr val="accent1"/>
                </a:solidFill>
              </a:rPr>
              <a:t>καύσιμο</a:t>
            </a:r>
            <a:r>
              <a:rPr lang="el-GR" sz="1800" dirty="0"/>
              <a:t>	</a:t>
            </a:r>
            <a:r>
              <a:rPr lang="en-US" sz="1800" dirty="0">
                <a:solidFill>
                  <a:srgbClr val="C00000"/>
                </a:solidFill>
              </a:rPr>
              <a:t>CO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, H</a:t>
            </a:r>
            <a:r>
              <a:rPr lang="en-US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O</a:t>
            </a:r>
            <a:r>
              <a:rPr lang="el-GR" sz="1800" dirty="0">
                <a:solidFill>
                  <a:srgbClr val="C00000"/>
                </a:solidFill>
              </a:rPr>
              <a:t>, Ν</a:t>
            </a:r>
            <a:r>
              <a:rPr lang="el-GR" sz="1800" baseline="-25000" dirty="0">
                <a:solidFill>
                  <a:srgbClr val="C00000"/>
                </a:solidFill>
              </a:rPr>
              <a:t>2</a:t>
            </a:r>
            <a:r>
              <a:rPr lang="en-US" sz="1800" dirty="0">
                <a:solidFill>
                  <a:srgbClr val="C00000"/>
                </a:solidFill>
              </a:rPr>
              <a:t>: </a:t>
            </a:r>
            <a:r>
              <a:rPr lang="el-GR" sz="1800" dirty="0">
                <a:solidFill>
                  <a:srgbClr val="C00000"/>
                </a:solidFill>
              </a:rPr>
              <a:t>καυσαέρια</a:t>
            </a:r>
            <a:r>
              <a:rPr lang="el-GR" sz="1800" dirty="0"/>
              <a:t>.</a:t>
            </a:r>
          </a:p>
          <a:p>
            <a:pPr marL="0" indent="0" algn="ctr">
              <a:buNone/>
            </a:pPr>
            <a:r>
              <a:rPr lang="el-GR" sz="1800" dirty="0"/>
              <a:t>Πόσα </a:t>
            </a:r>
            <a:r>
              <a:rPr lang="en-US" sz="1800" dirty="0"/>
              <a:t>mol </a:t>
            </a:r>
            <a:r>
              <a:rPr lang="el-GR" sz="1800" dirty="0"/>
              <a:t>αέρα απαιτούνται για την πλήρη καύση 5 </a:t>
            </a:r>
            <a:r>
              <a:rPr lang="en-US" sz="1800" dirty="0"/>
              <a:t>mol CH</a:t>
            </a:r>
            <a:r>
              <a:rPr lang="en-US" sz="1800" baseline="-25000" dirty="0"/>
              <a:t>4</a:t>
            </a:r>
            <a:r>
              <a:rPr lang="el-GR" sz="1800" dirty="0"/>
              <a:t>. Πόσα </a:t>
            </a:r>
            <a:r>
              <a:rPr lang="en-US" sz="1800" dirty="0"/>
              <a:t>mol </a:t>
            </a:r>
            <a:r>
              <a:rPr lang="el-GR" sz="1800" dirty="0"/>
              <a:t>Ν</a:t>
            </a:r>
            <a:r>
              <a:rPr lang="el-GR" sz="1800" baseline="-25000" dirty="0"/>
              <a:t>2</a:t>
            </a:r>
            <a:r>
              <a:rPr lang="el-GR" sz="1800" dirty="0"/>
              <a:t> περιέχονται στα καυσαέρια.</a:t>
            </a:r>
          </a:p>
          <a:p>
            <a:pPr marL="0" indent="0" algn="ctr">
              <a:buNone/>
            </a:pPr>
            <a:endParaRPr lang="el-GR" sz="1800" dirty="0"/>
          </a:p>
          <a:p>
            <a:pPr marL="0" indent="0" algn="ctr">
              <a:buNone/>
            </a:pPr>
            <a:endParaRPr lang="el-GR" sz="1800" dirty="0"/>
          </a:p>
          <a:p>
            <a:pPr marL="0" indent="0" algn="ctr">
              <a:buNone/>
            </a:pPr>
            <a:endParaRPr lang="el-GR" sz="1800" dirty="0"/>
          </a:p>
          <a:p>
            <a:pPr marL="0" indent="0" algn="ctr">
              <a:buNone/>
            </a:pPr>
            <a:r>
              <a:rPr lang="en-US" sz="1800" dirty="0"/>
              <a:t>V</a:t>
            </a:r>
            <a:r>
              <a:rPr lang="en-US" sz="1800" baseline="-25000" dirty="0"/>
              <a:t>O2</a:t>
            </a:r>
            <a:r>
              <a:rPr lang="en-US" sz="1800" dirty="0"/>
              <a:t> = </a:t>
            </a:r>
            <a:r>
              <a:rPr lang="el-GR" sz="1800" dirty="0"/>
              <a:t>20 % </a:t>
            </a:r>
            <a:r>
              <a:rPr lang="el-GR" sz="1800" dirty="0" err="1"/>
              <a:t>V</a:t>
            </a:r>
            <a:r>
              <a:rPr lang="el-GR" sz="1800" baseline="-25000" dirty="0" err="1"/>
              <a:t>αέρα</a:t>
            </a:r>
            <a:r>
              <a:rPr lang="el-GR" sz="1800" dirty="0"/>
              <a:t> </a:t>
            </a:r>
            <a:r>
              <a:rPr lang="en-US" sz="1800" dirty="0"/>
              <a:t>	</a:t>
            </a:r>
            <a:r>
              <a:rPr lang="el-GR" sz="1800" dirty="0"/>
              <a:t>ή </a:t>
            </a:r>
            <a:r>
              <a:rPr lang="en-US" sz="1800" dirty="0"/>
              <a:t>	V</a:t>
            </a:r>
            <a:r>
              <a:rPr lang="el-GR" sz="1800" baseline="-25000" dirty="0"/>
              <a:t>αέρα</a:t>
            </a:r>
            <a:r>
              <a:rPr lang="el-GR" sz="1800" dirty="0"/>
              <a:t> = 5</a:t>
            </a:r>
            <a:r>
              <a:rPr lang="en-US" sz="1800" dirty="0"/>
              <a:t> V</a:t>
            </a:r>
            <a:r>
              <a:rPr lang="en-US" sz="1800" baseline="-25000" dirty="0"/>
              <a:t>O2</a:t>
            </a:r>
            <a:r>
              <a:rPr lang="en-US" sz="1800" dirty="0"/>
              <a:t>.</a:t>
            </a:r>
            <a:endParaRPr lang="el-GR" sz="1800" dirty="0"/>
          </a:p>
          <a:p>
            <a:pPr marL="0" indent="0" algn="ctr">
              <a:buNone/>
            </a:pPr>
            <a:r>
              <a:rPr lang="el-GR" sz="1800" dirty="0"/>
              <a:t>Επειδή τα συστατικά του αέρα είναι μετρημένα σε ίδιες συνθήκες η αναλογία των όγκων είναι ίση με την αναλογία </a:t>
            </a:r>
            <a:r>
              <a:rPr lang="en-US" sz="1800" dirty="0"/>
              <a:t>mol </a:t>
            </a:r>
            <a:r>
              <a:rPr lang="el-GR" sz="1800" dirty="0"/>
              <a:t>των αερίων.</a:t>
            </a:r>
          </a:p>
          <a:p>
            <a:pPr marL="0" indent="0" algn="ctr">
              <a:buNone/>
            </a:pPr>
            <a:r>
              <a:rPr lang="en-US" sz="1800" dirty="0"/>
              <a:t>n</a:t>
            </a:r>
            <a:r>
              <a:rPr lang="el-GR" sz="1800" baseline="-25000" dirty="0"/>
              <a:t>αέρα</a:t>
            </a:r>
            <a:r>
              <a:rPr lang="el-GR" sz="1800" dirty="0"/>
              <a:t> = 5</a:t>
            </a:r>
            <a:r>
              <a:rPr lang="en-US" sz="1800" dirty="0"/>
              <a:t>n</a:t>
            </a:r>
            <a:r>
              <a:rPr lang="en-US" sz="1800" baseline="-25000" dirty="0"/>
              <a:t>O2</a:t>
            </a:r>
            <a:r>
              <a:rPr lang="en-US" sz="1800" dirty="0"/>
              <a:t>	</a:t>
            </a:r>
            <a:r>
              <a:rPr lang="el-GR" sz="1800" dirty="0"/>
              <a:t>και 	</a:t>
            </a:r>
            <a:r>
              <a:rPr lang="en-US" sz="1800" dirty="0"/>
              <a:t>n</a:t>
            </a:r>
            <a:r>
              <a:rPr lang="en-US" sz="1800" baseline="-25000" dirty="0"/>
              <a:t>N2</a:t>
            </a:r>
            <a:r>
              <a:rPr lang="el-GR" sz="1800" dirty="0"/>
              <a:t> = 4</a:t>
            </a:r>
            <a:r>
              <a:rPr lang="en-US" sz="1800" dirty="0"/>
              <a:t>n</a:t>
            </a:r>
            <a:r>
              <a:rPr lang="el-GR" sz="1800" baseline="-25000" dirty="0"/>
              <a:t>Ο2</a:t>
            </a:r>
            <a:r>
              <a:rPr lang="el-GR" sz="1800" dirty="0"/>
              <a:t> </a:t>
            </a:r>
          </a:p>
          <a:p>
            <a:pPr marL="0" indent="0" algn="ctr">
              <a:buNone/>
            </a:pPr>
            <a:r>
              <a:rPr lang="en-US" sz="1800" dirty="0"/>
              <a:t>n</a:t>
            </a:r>
            <a:r>
              <a:rPr lang="el-GR" sz="1800" baseline="-25000" dirty="0"/>
              <a:t>αέρα</a:t>
            </a:r>
            <a:r>
              <a:rPr lang="el-GR" sz="1800" dirty="0"/>
              <a:t> = 5</a:t>
            </a:r>
            <a:r>
              <a:rPr lang="en-US" sz="1800" dirty="0"/>
              <a:t>n</a:t>
            </a:r>
            <a:r>
              <a:rPr lang="en-US" sz="1800" baseline="-25000" dirty="0"/>
              <a:t>O2</a:t>
            </a:r>
            <a:r>
              <a:rPr lang="el-GR" sz="1800" dirty="0"/>
              <a:t> = 50 </a:t>
            </a:r>
            <a:r>
              <a:rPr lang="en-US" sz="1800" dirty="0"/>
              <a:t>mol	</a:t>
            </a:r>
            <a:r>
              <a:rPr lang="el-GR" sz="1800" dirty="0"/>
              <a:t>και 	</a:t>
            </a:r>
            <a:r>
              <a:rPr lang="en-US" sz="1800" dirty="0"/>
              <a:t>n</a:t>
            </a:r>
            <a:r>
              <a:rPr lang="en-US" sz="1800" baseline="-25000" dirty="0"/>
              <a:t>N2</a:t>
            </a:r>
            <a:r>
              <a:rPr lang="el-GR" sz="1800" dirty="0"/>
              <a:t> = 4</a:t>
            </a:r>
            <a:r>
              <a:rPr lang="en-US" sz="1800" dirty="0"/>
              <a:t>n</a:t>
            </a:r>
            <a:r>
              <a:rPr lang="el-GR" sz="1800" baseline="-25000" dirty="0"/>
              <a:t>Ο2</a:t>
            </a:r>
            <a:r>
              <a:rPr lang="en-US" sz="1800" dirty="0"/>
              <a:t> = 40 mol.</a:t>
            </a:r>
            <a:endParaRPr lang="el-GR" sz="18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73B12C97-74BC-0E18-E3EE-66912FD68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1570"/>
              </p:ext>
            </p:extLst>
          </p:nvPr>
        </p:nvGraphicFramePr>
        <p:xfrm>
          <a:off x="3893419" y="3355021"/>
          <a:ext cx="4486442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m</a:t>
                      </a:r>
                      <a:r>
                        <a:rPr lang="en-US" dirty="0" err="1"/>
                        <a:t>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0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1800" b="1" dirty="0"/>
                  <a:t>Αντιδράσεις καύσης 2 – καύση με ατμοσφαιρικό αέρα.</a:t>
                </a:r>
              </a:p>
              <a:p>
                <a:pPr marL="0" indent="0">
                  <a:buNone/>
                </a:pPr>
                <a:r>
                  <a:rPr lang="el-GR" sz="1800" b="1" dirty="0"/>
                  <a:t>Άσκηση 2.</a:t>
                </a:r>
                <a:r>
                  <a:rPr lang="el-GR" sz="1800" dirty="0"/>
                  <a:t> Πόσα </a:t>
                </a:r>
                <a:r>
                  <a:rPr lang="en-US" sz="1800" dirty="0"/>
                  <a:t>L</a:t>
                </a:r>
                <a:r>
                  <a:rPr lang="el-GR" sz="1800" dirty="0"/>
                  <a:t> ατμοσφαιρικού αέρα μετρημένα σε </a:t>
                </a:r>
                <a:r>
                  <a:rPr lang="en-US" sz="1800" dirty="0"/>
                  <a:t>S</a:t>
                </a:r>
                <a:r>
                  <a:rPr lang="el-GR" sz="1800" dirty="0"/>
                  <a:t>.</a:t>
                </a:r>
                <a:r>
                  <a:rPr lang="en-US" sz="1800" dirty="0"/>
                  <a:t>T</a:t>
                </a:r>
                <a:r>
                  <a:rPr lang="el-GR" sz="1800" dirty="0"/>
                  <a:t>.</a:t>
                </a:r>
                <a:r>
                  <a:rPr lang="en-US" sz="1800" dirty="0"/>
                  <a:t>P</a:t>
                </a:r>
                <a:r>
                  <a:rPr lang="el-GR" sz="1800" dirty="0"/>
                  <a:t>. συνθήκες απαιτούνται για την πλήρη καύση: γ</a:t>
                </a:r>
                <a:r>
                  <a:rPr lang="en-US" sz="1800" dirty="0"/>
                  <a:t>. 19 g C</a:t>
                </a:r>
                <a:r>
                  <a:rPr lang="en-US" sz="1800" baseline="-25000" dirty="0"/>
                  <a:t>3</a:t>
                </a:r>
                <a:r>
                  <a:rPr lang="en-US" sz="1800" dirty="0"/>
                  <a:t>H</a:t>
                </a:r>
                <a:r>
                  <a:rPr lang="en-US" sz="1800" baseline="-25000" dirty="0"/>
                  <a:t>8</a:t>
                </a:r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.</a:t>
                </a:r>
                <a:endParaRPr lang="el-GR" sz="1800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𝑀𝑟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19 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3·12+8·1+2·16</m:t>
                            </m:r>
                          </m:e>
                        </m:d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76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= 0,25 mol.</a:t>
                </a:r>
              </a:p>
              <a:p>
                <a:pPr marL="0" indent="0">
                  <a:buNone/>
                </a:pPr>
                <a:r>
                  <a:rPr lang="el-GR" sz="1800" dirty="0">
                    <a:solidFill>
                      <a:srgbClr val="7030A0"/>
                    </a:solidFill>
                  </a:rPr>
                  <a:t>						</a:t>
                </a:r>
                <a:r>
                  <a:rPr lang="en-US" sz="1800" dirty="0">
                    <a:solidFill>
                      <a:srgbClr val="7030A0"/>
                    </a:solidFill>
                  </a:rPr>
                  <a:t>V</a:t>
                </a:r>
                <a:r>
                  <a:rPr lang="en-US" sz="1800" baseline="-25000" dirty="0">
                    <a:solidFill>
                      <a:srgbClr val="7030A0"/>
                    </a:solidFill>
                  </a:rPr>
                  <a:t>O2</a:t>
                </a:r>
                <a:r>
                  <a:rPr lang="en-US" sz="1800" dirty="0">
                    <a:solidFill>
                      <a:srgbClr val="7030A0"/>
                    </a:solidFill>
                  </a:rPr>
                  <a:t> = n</a:t>
                </a:r>
                <a:r>
                  <a:rPr lang="en-US" sz="1800" baseline="-25000" dirty="0">
                    <a:solidFill>
                      <a:srgbClr val="7030A0"/>
                    </a:solidFill>
                  </a:rPr>
                  <a:t>O2</a:t>
                </a:r>
                <a:r>
                  <a:rPr lang="en-US" sz="1800" dirty="0">
                    <a:solidFill>
                      <a:srgbClr val="7030A0"/>
                    </a:solidFill>
                  </a:rPr>
                  <a:t> · 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Vm</a:t>
                </a:r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V</a:t>
                </a:r>
                <a:r>
                  <a:rPr lang="en-US" sz="1800" baseline="-25000" dirty="0">
                    <a:solidFill>
                      <a:srgbClr val="7030A0"/>
                    </a:solidFill>
                  </a:rPr>
                  <a:t>O2</a:t>
                </a:r>
                <a:r>
                  <a:rPr lang="en-US" sz="1800" dirty="0">
                    <a:solidFill>
                      <a:srgbClr val="7030A0"/>
                    </a:solidFill>
                  </a:rPr>
                  <a:t> = 1,5 mol · 22,4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= 33,6 L.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						V</a:t>
                </a:r>
                <a:r>
                  <a:rPr lang="el-GR" sz="1800" baseline="-25000" dirty="0">
                    <a:solidFill>
                      <a:srgbClr val="7030A0"/>
                    </a:solidFill>
                  </a:rPr>
                  <a:t>αέρα</a:t>
                </a:r>
                <a:r>
                  <a:rPr lang="el-GR" sz="1800" dirty="0">
                    <a:solidFill>
                      <a:srgbClr val="7030A0"/>
                    </a:solidFill>
                  </a:rPr>
                  <a:t> = 5</a:t>
                </a:r>
                <a:r>
                  <a:rPr lang="en-US" sz="1800" dirty="0">
                    <a:solidFill>
                      <a:srgbClr val="7030A0"/>
                    </a:solidFill>
                  </a:rPr>
                  <a:t>V</a:t>
                </a:r>
                <a:r>
                  <a:rPr lang="en-US" sz="1800" baseline="-25000" dirty="0">
                    <a:solidFill>
                      <a:srgbClr val="7030A0"/>
                    </a:solidFill>
                  </a:rPr>
                  <a:t>O2</a:t>
                </a:r>
                <a:r>
                  <a:rPr lang="el-GR" sz="1800" dirty="0">
                    <a:solidFill>
                      <a:srgbClr val="7030A0"/>
                    </a:solidFill>
                  </a:rPr>
                  <a:t>	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V</a:t>
                </a:r>
                <a:r>
                  <a:rPr lang="el-GR" sz="1800" baseline="-25000" dirty="0">
                    <a:solidFill>
                      <a:srgbClr val="7030A0"/>
                    </a:solidFill>
                  </a:rPr>
                  <a:t>αέρα</a:t>
                </a:r>
                <a:r>
                  <a:rPr lang="el-GR" sz="1800" dirty="0">
                    <a:solidFill>
                      <a:srgbClr val="7030A0"/>
                    </a:solidFill>
                  </a:rPr>
                  <a:t> = 5 · 33,6 = </a:t>
                </a:r>
                <a:r>
                  <a:rPr lang="en-US" sz="1800" dirty="0">
                    <a:solidFill>
                      <a:srgbClr val="7030A0"/>
                    </a:solidFill>
                  </a:rPr>
                  <a:t>168 L.</a:t>
                </a:r>
                <a:r>
                  <a:rPr lang="el-GR" sz="18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l-GR" sz="1800" b="1" dirty="0"/>
                  <a:t>Άσκηση 3.</a:t>
                </a:r>
                <a:r>
                  <a:rPr lang="el-GR" sz="1800" dirty="0"/>
                  <a:t> Ποια είναι η σύσταση, σε </a:t>
                </a:r>
                <a:r>
                  <a:rPr lang="en-US" sz="1800" dirty="0"/>
                  <a:t>g</a:t>
                </a:r>
                <a:r>
                  <a:rPr lang="el-GR" sz="1800" dirty="0"/>
                  <a:t>, των καυσαερίων που παράγονται από την πλήρη καύση: α. 14 </a:t>
                </a:r>
                <a:r>
                  <a:rPr lang="en-US" sz="1800" dirty="0"/>
                  <a:t>g C</a:t>
                </a:r>
                <a:r>
                  <a:rPr lang="el-GR" sz="1800" baseline="-25000" dirty="0"/>
                  <a:t>10</a:t>
                </a:r>
                <a:r>
                  <a:rPr lang="en-US" sz="1800" dirty="0"/>
                  <a:t>H</a:t>
                </a:r>
                <a:r>
                  <a:rPr lang="el-GR" sz="1800" baseline="-25000" dirty="0"/>
                  <a:t>20 </a:t>
                </a:r>
                <a:r>
                  <a:rPr lang="el-GR" sz="1800" dirty="0"/>
                  <a:t>με την απαιτούμενη ποσότητα Ο</a:t>
                </a:r>
                <a:r>
                  <a:rPr lang="el-GR" sz="1800" baseline="-25000" dirty="0"/>
                  <a:t>2</a:t>
                </a:r>
                <a:r>
                  <a:rPr lang="el-GR" sz="18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𝑀𝑟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dirty="0">
                    <a:solidFill>
                      <a:srgbClr val="7030A0"/>
                    </a:solidFill>
                  </a:rPr>
                  <a:t>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d>
                          <m:d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·12+</m:t>
                            </m:r>
                            <m:r>
                              <a:rPr lang="el-GR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20 </m:t>
                            </m:r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·1</m:t>
                            </m:r>
                          </m:e>
                        </m:d>
                        <m:f>
                          <m:fPr>
                            <m:ctrlP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	</a:t>
                </a:r>
                <a:r>
                  <a:rPr lang="el-GR" sz="1800" dirty="0">
                    <a:solidFill>
                      <a:srgbClr val="7030A0"/>
                    </a:solidFill>
                  </a:rPr>
                  <a:t>	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140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= 0,</a:t>
                </a:r>
                <a:r>
                  <a:rPr lang="el-GR" sz="1800" dirty="0">
                    <a:solidFill>
                      <a:srgbClr val="7030A0"/>
                    </a:solidFill>
                  </a:rPr>
                  <a:t>1</a:t>
                </a:r>
                <a:r>
                  <a:rPr lang="en-US" sz="1800" dirty="0">
                    <a:solidFill>
                      <a:srgbClr val="7030A0"/>
                    </a:solidFill>
                  </a:rPr>
                  <a:t> mol.</a:t>
                </a:r>
                <a:endParaRPr lang="el-GR" sz="1200" dirty="0"/>
              </a:p>
              <a:p>
                <a:pPr marL="0" indent="0">
                  <a:buNone/>
                </a:pPr>
                <a:r>
                  <a:rPr lang="el-GR" sz="1800" dirty="0">
                    <a:solidFill>
                      <a:srgbClr val="7030A0"/>
                    </a:solidFill>
                  </a:rPr>
                  <a:t>						</a:t>
                </a:r>
              </a:p>
              <a:p>
                <a:pPr marL="0" indent="0">
                  <a:buNone/>
                </a:pPr>
                <a:endParaRPr lang="el-GR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l-GR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m</a:t>
                </a:r>
                <a:r>
                  <a:rPr lang="en-US" sz="1200" dirty="0">
                    <a:solidFill>
                      <a:srgbClr val="7030A0"/>
                    </a:solidFill>
                  </a:rPr>
                  <a:t>CO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dirty="0">
                    <a:solidFill>
                      <a:srgbClr val="7030A0"/>
                    </a:solidFill>
                  </a:rPr>
                  <a:t> = n</a:t>
                </a:r>
                <a:r>
                  <a:rPr lang="en-US" sz="1200" dirty="0">
                    <a:solidFill>
                      <a:srgbClr val="7030A0"/>
                    </a:solidFill>
                  </a:rPr>
                  <a:t>CO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n-US" sz="1800" dirty="0">
                    <a:solidFill>
                      <a:srgbClr val="7030A0"/>
                    </a:solidFill>
                  </a:rPr>
                  <a:t>· Mr</a:t>
                </a:r>
                <a:r>
                  <a:rPr lang="en-US" sz="1200" dirty="0">
                    <a:solidFill>
                      <a:srgbClr val="7030A0"/>
                    </a:solidFill>
                  </a:rPr>
                  <a:t>CO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 </a:t>
                </a:r>
                <a:r>
                  <a:rPr lang="el-GR" sz="1800" dirty="0">
                    <a:solidFill>
                      <a:srgbClr val="7030A0"/>
                    </a:solidFill>
                  </a:rPr>
                  <a:t>	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m</a:t>
                </a:r>
                <a:r>
                  <a:rPr lang="en-US" sz="1200" dirty="0">
                    <a:solidFill>
                      <a:srgbClr val="7030A0"/>
                    </a:solidFill>
                  </a:rPr>
                  <a:t>CO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800" dirty="0">
                    <a:solidFill>
                      <a:srgbClr val="7030A0"/>
                    </a:solidFill>
                  </a:rPr>
                  <a:t> = </a:t>
                </a:r>
                <a:r>
                  <a:rPr lang="el-GR" sz="1800" dirty="0">
                    <a:solidFill>
                      <a:srgbClr val="7030A0"/>
                    </a:solidFill>
                  </a:rPr>
                  <a:t>1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· 44 = 44 g</a:t>
                </a:r>
              </a:p>
              <a:p>
                <a:pPr marL="0" lvl="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</a:rPr>
                  <a:t>m</a:t>
                </a:r>
                <a:r>
                  <a:rPr lang="en-US" sz="1200" dirty="0">
                    <a:solidFill>
                      <a:srgbClr val="7030A0"/>
                    </a:solidFill>
                  </a:rPr>
                  <a:t>H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200" dirty="0">
                    <a:solidFill>
                      <a:srgbClr val="7030A0"/>
                    </a:solidFill>
                  </a:rPr>
                  <a:t>O</a:t>
                </a:r>
                <a:r>
                  <a:rPr lang="en-US" sz="1800" dirty="0">
                    <a:solidFill>
                      <a:srgbClr val="7030A0"/>
                    </a:solidFill>
                  </a:rPr>
                  <a:t> = n</a:t>
                </a:r>
                <a:r>
                  <a:rPr lang="en-US" sz="1200" dirty="0">
                    <a:solidFill>
                      <a:srgbClr val="7030A0"/>
                    </a:solidFill>
                  </a:rPr>
                  <a:t>H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200" dirty="0">
                    <a:solidFill>
                      <a:srgbClr val="7030A0"/>
                    </a:solidFill>
                  </a:rPr>
                  <a:t>O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· Mr</a:t>
                </a:r>
                <a:r>
                  <a:rPr lang="en-US" sz="1200" dirty="0">
                    <a:solidFill>
                      <a:srgbClr val="7030A0"/>
                    </a:solidFill>
                  </a:rPr>
                  <a:t>H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200" dirty="0">
                    <a:solidFill>
                      <a:srgbClr val="7030A0"/>
                    </a:solidFill>
                  </a:rPr>
                  <a:t>O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l-GR" sz="1800" dirty="0">
                    <a:solidFill>
                      <a:srgbClr val="7030A0"/>
                    </a:solidFill>
                  </a:rPr>
                  <a:t>	ή	</a:t>
                </a:r>
                <a:r>
                  <a:rPr lang="en-US" sz="1800" dirty="0">
                    <a:solidFill>
                      <a:srgbClr val="7030A0"/>
                    </a:solidFill>
                  </a:rPr>
                  <a:t>m</a:t>
                </a:r>
                <a:r>
                  <a:rPr lang="en-US" sz="1200" dirty="0">
                    <a:solidFill>
                      <a:srgbClr val="7030A0"/>
                    </a:solidFill>
                  </a:rPr>
                  <a:t>H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200" dirty="0">
                    <a:solidFill>
                      <a:srgbClr val="7030A0"/>
                    </a:solidFill>
                  </a:rPr>
                  <a:t>O</a:t>
                </a:r>
                <a:r>
                  <a:rPr lang="en-US" sz="1800" dirty="0">
                    <a:solidFill>
                      <a:srgbClr val="7030A0"/>
                    </a:solidFill>
                  </a:rPr>
                  <a:t> = </a:t>
                </a:r>
                <a:r>
                  <a:rPr lang="el-GR" sz="1800" dirty="0">
                    <a:solidFill>
                      <a:srgbClr val="7030A0"/>
                    </a:solidFill>
                  </a:rPr>
                  <a:t>1</a:t>
                </a:r>
                <a:r>
                  <a:rPr lang="en-US" sz="1200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>
                    <a:solidFill>
                      <a:srgbClr val="7030A0"/>
                    </a:solidFill>
                  </a:rPr>
                  <a:t>· 18 = 18 g 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466" t="-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392ACE85-2F6B-DAAF-6EC3-461089B18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48615"/>
              </p:ext>
            </p:extLst>
          </p:nvPr>
        </p:nvGraphicFramePr>
        <p:xfrm>
          <a:off x="316029" y="1462052"/>
          <a:ext cx="4911891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8</a:t>
                      </a:r>
                      <a:r>
                        <a:rPr lang="en-US" baseline="0" dirty="0"/>
                        <a:t>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+ 6O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+ 4H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m</a:t>
                      </a:r>
                      <a:r>
                        <a:rPr lang="en-US" dirty="0" err="1"/>
                        <a:t>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0,25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1,5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7030A0"/>
                          </a:solidFill>
                        </a:rPr>
                        <a:t>0,75</a:t>
                      </a:r>
                      <a:endParaRPr lang="el-GR" sz="18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l-GR" sz="18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4D3EC2-0055-DEF9-67FB-4DB90B975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47246"/>
              </p:ext>
            </p:extLst>
          </p:nvPr>
        </p:nvGraphicFramePr>
        <p:xfrm>
          <a:off x="316029" y="3903291"/>
          <a:ext cx="5250582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917892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817816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1064472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l-GR" baseline="-25000" dirty="0"/>
                        <a:t>10</a:t>
                      </a:r>
                      <a:r>
                        <a:rPr lang="en-US" dirty="0"/>
                        <a:t>H</a:t>
                      </a:r>
                      <a:r>
                        <a:rPr lang="el-GR" baseline="-25000" dirty="0"/>
                        <a:t>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15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10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m</a:t>
                      </a:r>
                      <a:r>
                        <a:rPr lang="en-US" dirty="0" err="1"/>
                        <a:t>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1,5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8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1800" b="1" dirty="0"/>
              <a:t>Αντιδράσεις καύσης 2 – καύση με ατμοσφαιρικό αέρα.</a:t>
            </a:r>
          </a:p>
          <a:p>
            <a:pPr marL="0" indent="0" algn="ctr">
              <a:buNone/>
            </a:pPr>
            <a:r>
              <a:rPr lang="el-GR" sz="1800" b="1" dirty="0"/>
              <a:t>Άσκηση 4.</a:t>
            </a:r>
            <a:r>
              <a:rPr lang="el-GR" sz="1800" dirty="0"/>
              <a:t>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Ποια είναι η συνολική μάζα, σε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των καυσαερίων που παράγονται από την πλήρη καύση: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α. 0,25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πεντανίου με την απαιτούμενη ποσότητα ατμοσφαιρικού αέρα.</a:t>
            </a:r>
            <a:endParaRPr lang="el-GR" sz="1800" kern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l-GR" sz="1800" dirty="0">
                <a:solidFill>
                  <a:srgbClr val="7030A0"/>
                </a:solidFill>
              </a:rPr>
              <a:t>			</a:t>
            </a:r>
            <a:r>
              <a:rPr lang="en-US" sz="1800" dirty="0">
                <a:solidFill>
                  <a:srgbClr val="7030A0"/>
                </a:solidFill>
              </a:rPr>
              <a:t>V</a:t>
            </a:r>
            <a:r>
              <a:rPr lang="en-US" sz="1800" baseline="-25000" dirty="0">
                <a:solidFill>
                  <a:srgbClr val="7030A0"/>
                </a:solidFill>
              </a:rPr>
              <a:t>O2</a:t>
            </a:r>
            <a:r>
              <a:rPr lang="en-US" sz="1800" dirty="0">
                <a:solidFill>
                  <a:srgbClr val="7030A0"/>
                </a:solidFill>
              </a:rPr>
              <a:t> = </a:t>
            </a:r>
            <a:r>
              <a:rPr lang="el-GR" sz="1800" dirty="0">
                <a:solidFill>
                  <a:srgbClr val="7030A0"/>
                </a:solidFill>
              </a:rPr>
              <a:t>20 % </a:t>
            </a:r>
            <a:r>
              <a:rPr lang="el-GR" sz="1800" dirty="0" err="1">
                <a:solidFill>
                  <a:srgbClr val="7030A0"/>
                </a:solidFill>
              </a:rPr>
              <a:t>V</a:t>
            </a:r>
            <a:r>
              <a:rPr lang="el-GR" sz="1800" baseline="-25000" dirty="0" err="1">
                <a:solidFill>
                  <a:srgbClr val="7030A0"/>
                </a:solidFill>
              </a:rPr>
              <a:t>αέρα</a:t>
            </a:r>
            <a:r>
              <a:rPr lang="el-GR" sz="18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	</a:t>
            </a:r>
            <a:r>
              <a:rPr lang="el-GR" sz="1800" dirty="0">
                <a:solidFill>
                  <a:srgbClr val="7030A0"/>
                </a:solidFill>
              </a:rPr>
              <a:t>ή </a:t>
            </a:r>
            <a:r>
              <a:rPr lang="en-US" sz="1800" dirty="0">
                <a:solidFill>
                  <a:srgbClr val="7030A0"/>
                </a:solidFill>
              </a:rPr>
              <a:t>	V</a:t>
            </a:r>
            <a:r>
              <a:rPr lang="el-GR" sz="1800" baseline="-25000" dirty="0">
                <a:solidFill>
                  <a:srgbClr val="7030A0"/>
                </a:solidFill>
              </a:rPr>
              <a:t>αέρα</a:t>
            </a:r>
            <a:r>
              <a:rPr lang="el-GR" sz="1800" dirty="0">
                <a:solidFill>
                  <a:srgbClr val="7030A0"/>
                </a:solidFill>
              </a:rPr>
              <a:t> = 5</a:t>
            </a:r>
            <a:r>
              <a:rPr lang="en-US" sz="1800" dirty="0">
                <a:solidFill>
                  <a:srgbClr val="7030A0"/>
                </a:solidFill>
              </a:rPr>
              <a:t> V</a:t>
            </a:r>
            <a:r>
              <a:rPr lang="en-US" sz="1800" baseline="-25000" dirty="0">
                <a:solidFill>
                  <a:srgbClr val="7030A0"/>
                </a:solidFill>
              </a:rPr>
              <a:t>O2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  <a:endParaRPr lang="el-GR" sz="1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l-GR" sz="1800" dirty="0">
                <a:solidFill>
                  <a:srgbClr val="7030A0"/>
                </a:solidFill>
              </a:rPr>
              <a:t>					Επειδή τα συστατικά του αέρα είναι μετρημένα σε ίδιες συνθήκες η 						αναλογία των όγκων είναι ίση με την αναλογία </a:t>
            </a:r>
            <a:r>
              <a:rPr lang="en-US" sz="1800" dirty="0">
                <a:solidFill>
                  <a:srgbClr val="7030A0"/>
                </a:solidFill>
              </a:rPr>
              <a:t>mol </a:t>
            </a:r>
            <a:r>
              <a:rPr lang="el-GR" sz="1800" dirty="0">
                <a:solidFill>
                  <a:srgbClr val="7030A0"/>
                </a:solidFill>
              </a:rPr>
              <a:t>των αερίων.</a:t>
            </a:r>
          </a:p>
          <a:p>
            <a:pPr marL="0" indent="0" algn="ctr">
              <a:buNone/>
            </a:pPr>
            <a:r>
              <a:rPr lang="el-GR" sz="1800" dirty="0">
                <a:solidFill>
                  <a:srgbClr val="7030A0"/>
                </a:solidFill>
              </a:rPr>
              <a:t>			</a:t>
            </a:r>
            <a:r>
              <a:rPr lang="en-US" sz="1800" dirty="0">
                <a:solidFill>
                  <a:srgbClr val="7030A0"/>
                </a:solidFill>
              </a:rPr>
              <a:t>n</a:t>
            </a:r>
            <a:r>
              <a:rPr lang="el-GR" sz="1800" baseline="-25000" dirty="0">
                <a:solidFill>
                  <a:srgbClr val="7030A0"/>
                </a:solidFill>
              </a:rPr>
              <a:t>αέρα</a:t>
            </a:r>
            <a:r>
              <a:rPr lang="el-GR" sz="1800" dirty="0">
                <a:solidFill>
                  <a:srgbClr val="7030A0"/>
                </a:solidFill>
              </a:rPr>
              <a:t> = 5</a:t>
            </a:r>
            <a:r>
              <a:rPr lang="en-US" sz="1800" dirty="0">
                <a:solidFill>
                  <a:srgbClr val="7030A0"/>
                </a:solidFill>
              </a:rPr>
              <a:t>n</a:t>
            </a:r>
            <a:r>
              <a:rPr lang="en-US" sz="1800" baseline="-25000" dirty="0">
                <a:solidFill>
                  <a:srgbClr val="7030A0"/>
                </a:solidFill>
              </a:rPr>
              <a:t>O2</a:t>
            </a:r>
            <a:r>
              <a:rPr lang="en-US" sz="1800" dirty="0">
                <a:solidFill>
                  <a:srgbClr val="7030A0"/>
                </a:solidFill>
              </a:rPr>
              <a:t>	</a:t>
            </a:r>
            <a:r>
              <a:rPr lang="el-GR" sz="1800" dirty="0">
                <a:solidFill>
                  <a:srgbClr val="7030A0"/>
                </a:solidFill>
              </a:rPr>
              <a:t>και 	</a:t>
            </a:r>
            <a:r>
              <a:rPr lang="en-US" sz="1800" dirty="0">
                <a:solidFill>
                  <a:srgbClr val="7030A0"/>
                </a:solidFill>
              </a:rPr>
              <a:t>n</a:t>
            </a:r>
            <a:r>
              <a:rPr lang="en-US" sz="1800" baseline="-25000" dirty="0">
                <a:solidFill>
                  <a:srgbClr val="7030A0"/>
                </a:solidFill>
              </a:rPr>
              <a:t>N2</a:t>
            </a:r>
            <a:r>
              <a:rPr lang="el-GR" sz="1800" dirty="0">
                <a:solidFill>
                  <a:srgbClr val="7030A0"/>
                </a:solidFill>
              </a:rPr>
              <a:t> = 4</a:t>
            </a:r>
            <a:r>
              <a:rPr lang="en-US" sz="1800" dirty="0">
                <a:solidFill>
                  <a:srgbClr val="7030A0"/>
                </a:solidFill>
              </a:rPr>
              <a:t>n</a:t>
            </a:r>
            <a:r>
              <a:rPr lang="el-GR" sz="1800" baseline="-25000" dirty="0">
                <a:solidFill>
                  <a:srgbClr val="7030A0"/>
                </a:solidFill>
              </a:rPr>
              <a:t>Ο2</a:t>
            </a:r>
            <a:r>
              <a:rPr lang="el-GR" sz="1800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n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· Mr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l-GR" sz="1800" dirty="0">
                <a:solidFill>
                  <a:srgbClr val="7030A0"/>
                </a:solidFill>
              </a:rPr>
              <a:t>		ή	</a:t>
            </a: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</a:t>
            </a:r>
            <a:r>
              <a:rPr lang="el-GR" sz="1800" dirty="0">
                <a:solidFill>
                  <a:srgbClr val="7030A0"/>
                </a:solidFill>
              </a:rPr>
              <a:t>1,25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44 = </a:t>
            </a:r>
            <a:r>
              <a:rPr lang="el-GR" sz="1800" dirty="0">
                <a:solidFill>
                  <a:srgbClr val="7030A0"/>
                </a:solidFill>
              </a:rPr>
              <a:t>55</a:t>
            </a:r>
            <a:r>
              <a:rPr lang="en-US" sz="1800" dirty="0">
                <a:solidFill>
                  <a:srgbClr val="7030A0"/>
                </a:solidFill>
              </a:rPr>
              <a:t> g</a:t>
            </a:r>
          </a:p>
          <a:p>
            <a:pPr marL="0" lv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800" dirty="0">
                <a:solidFill>
                  <a:srgbClr val="7030A0"/>
                </a:solidFill>
              </a:rPr>
              <a:t> = n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Mr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l-GR" sz="1800" dirty="0">
                <a:solidFill>
                  <a:srgbClr val="7030A0"/>
                </a:solidFill>
              </a:rPr>
              <a:t>		ή	</a:t>
            </a: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800" dirty="0">
                <a:solidFill>
                  <a:srgbClr val="7030A0"/>
                </a:solidFill>
              </a:rPr>
              <a:t> = </a:t>
            </a:r>
            <a:r>
              <a:rPr lang="el-GR" sz="1800" dirty="0">
                <a:solidFill>
                  <a:srgbClr val="7030A0"/>
                </a:solidFill>
              </a:rPr>
              <a:t>1,5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18 = </a:t>
            </a:r>
            <a:r>
              <a:rPr lang="el-GR" sz="1800" dirty="0">
                <a:solidFill>
                  <a:srgbClr val="7030A0"/>
                </a:solidFill>
              </a:rPr>
              <a:t>27</a:t>
            </a:r>
            <a:r>
              <a:rPr lang="en-US" sz="1800" dirty="0">
                <a:solidFill>
                  <a:srgbClr val="7030A0"/>
                </a:solidFill>
              </a:rPr>
              <a:t> g </a:t>
            </a:r>
            <a:endParaRPr lang="el-GR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l-GR" sz="1200" dirty="0">
                <a:solidFill>
                  <a:srgbClr val="7030A0"/>
                </a:solidFill>
              </a:rPr>
              <a:t>N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n</a:t>
            </a:r>
            <a:r>
              <a:rPr lang="el-GR" sz="1200" dirty="0">
                <a:solidFill>
                  <a:srgbClr val="7030A0"/>
                </a:solidFill>
              </a:rPr>
              <a:t>N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· </a:t>
            </a:r>
            <a:r>
              <a:rPr lang="en-US" sz="1800" dirty="0" err="1">
                <a:solidFill>
                  <a:srgbClr val="7030A0"/>
                </a:solidFill>
              </a:rPr>
              <a:t>Mr</a:t>
            </a:r>
            <a:r>
              <a:rPr lang="el-GR" sz="1200" dirty="0">
                <a:solidFill>
                  <a:srgbClr val="7030A0"/>
                </a:solidFill>
              </a:rPr>
              <a:t>N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l-GR" sz="1800" dirty="0">
                <a:solidFill>
                  <a:srgbClr val="7030A0"/>
                </a:solidFill>
              </a:rPr>
              <a:t>		ή	</a:t>
            </a:r>
            <a:r>
              <a:rPr lang="en-US" sz="1800" dirty="0">
                <a:solidFill>
                  <a:srgbClr val="7030A0"/>
                </a:solidFill>
              </a:rPr>
              <a:t> m</a:t>
            </a:r>
            <a:r>
              <a:rPr lang="el-GR" sz="1200" dirty="0">
                <a:solidFill>
                  <a:srgbClr val="7030A0"/>
                </a:solidFill>
              </a:rPr>
              <a:t>N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</a:t>
            </a:r>
            <a:r>
              <a:rPr lang="el-GR" sz="1800" dirty="0">
                <a:solidFill>
                  <a:srgbClr val="7030A0"/>
                </a:solidFill>
              </a:rPr>
              <a:t>4</a:t>
            </a:r>
            <a:r>
              <a:rPr lang="en-US" sz="1800" dirty="0">
                <a:solidFill>
                  <a:srgbClr val="7030A0"/>
                </a:solidFill>
              </a:rPr>
              <a:t>n</a:t>
            </a:r>
            <a:r>
              <a:rPr lang="el-GR" sz="1200" dirty="0">
                <a:solidFill>
                  <a:srgbClr val="7030A0"/>
                </a:solidFill>
              </a:rPr>
              <a:t>O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· </a:t>
            </a:r>
            <a:r>
              <a:rPr lang="en-US" sz="1800" dirty="0" err="1">
                <a:solidFill>
                  <a:srgbClr val="7030A0"/>
                </a:solidFill>
              </a:rPr>
              <a:t>Mr</a:t>
            </a:r>
            <a:r>
              <a:rPr lang="el-GR" sz="1200" dirty="0">
                <a:solidFill>
                  <a:srgbClr val="7030A0"/>
                </a:solidFill>
              </a:rPr>
              <a:t>N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l-GR" sz="1800" dirty="0">
                <a:solidFill>
                  <a:srgbClr val="7030A0"/>
                </a:solidFill>
              </a:rPr>
              <a:t>	ή	</a:t>
            </a: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</a:t>
            </a:r>
            <a:r>
              <a:rPr lang="el-GR" sz="1800" dirty="0">
                <a:solidFill>
                  <a:srgbClr val="7030A0"/>
                </a:solidFill>
              </a:rPr>
              <a:t>8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</a:t>
            </a:r>
            <a:r>
              <a:rPr lang="el-GR" sz="1800" dirty="0">
                <a:solidFill>
                  <a:srgbClr val="7030A0"/>
                </a:solidFill>
              </a:rPr>
              <a:t>28</a:t>
            </a:r>
            <a:r>
              <a:rPr lang="en-US" sz="1800" dirty="0">
                <a:solidFill>
                  <a:srgbClr val="7030A0"/>
                </a:solidFill>
              </a:rPr>
              <a:t> = </a:t>
            </a:r>
            <a:r>
              <a:rPr lang="el-GR" sz="1800" dirty="0">
                <a:solidFill>
                  <a:srgbClr val="7030A0"/>
                </a:solidFill>
              </a:rPr>
              <a:t>22</a:t>
            </a:r>
            <a:r>
              <a:rPr lang="en-US" sz="1800" dirty="0">
                <a:solidFill>
                  <a:srgbClr val="7030A0"/>
                </a:solidFill>
              </a:rPr>
              <a:t>4 g</a:t>
            </a:r>
            <a:r>
              <a:rPr lang="el-GR" sz="18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7030A0"/>
                </a:solidFill>
              </a:rPr>
              <a:t>Συνολική μάζα: </a:t>
            </a:r>
            <a:r>
              <a:rPr lang="en-US" sz="1800" dirty="0">
                <a:solidFill>
                  <a:srgbClr val="7030A0"/>
                </a:solidFill>
              </a:rPr>
              <a:t>55 + 27 + 224 = 306 g.</a:t>
            </a:r>
          </a:p>
          <a:p>
            <a:pPr marL="0" indent="0">
              <a:buNone/>
            </a:pPr>
            <a:endParaRPr lang="en-US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l-GR" sz="1800" b="1" dirty="0"/>
              <a:t>Άσκηση </a:t>
            </a: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Να υπολογίσετε την αρχική μάζα της οργανικής ένωσης που πρέπει να καεί πλήρως με την απαιτούμενη ποσότητα Ο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έτσι ώστε να παραχθούν: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γ. 620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g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 καυσαερίων ΣΥΝΟΛΙΚΑ. Οργανική ένωση που καίγεται: αιθένιο.</a:t>
            </a:r>
            <a:endParaRPr lang="el-GR" sz="1800" kern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1800" dirty="0">
                <a:solidFill>
                  <a:srgbClr val="7030A0"/>
                </a:solidFill>
              </a:rPr>
              <a:t>						</a:t>
            </a: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n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· Mr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 </a:t>
            </a:r>
            <a:r>
              <a:rPr lang="el-GR" sz="1800" dirty="0">
                <a:solidFill>
                  <a:srgbClr val="7030A0"/>
                </a:solidFill>
              </a:rPr>
              <a:t>	ή	</a:t>
            </a: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CO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2n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44 = 88n g</a:t>
            </a:r>
          </a:p>
          <a:p>
            <a:pPr marL="0" lv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						m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800" dirty="0">
                <a:solidFill>
                  <a:srgbClr val="7030A0"/>
                </a:solidFill>
              </a:rPr>
              <a:t> = n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Mr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l-GR" sz="1800" dirty="0">
                <a:solidFill>
                  <a:srgbClr val="7030A0"/>
                </a:solidFill>
              </a:rPr>
              <a:t>	ή	</a:t>
            </a: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O</a:t>
            </a:r>
            <a:r>
              <a:rPr lang="en-US" sz="1800" dirty="0">
                <a:solidFill>
                  <a:srgbClr val="7030A0"/>
                </a:solidFill>
              </a:rPr>
              <a:t> = 2n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18 = 36n g</a:t>
            </a:r>
          </a:p>
          <a:p>
            <a:pPr marL="0" lv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						</a:t>
            </a:r>
            <a:r>
              <a:rPr lang="el-GR" sz="1800" dirty="0">
                <a:solidFill>
                  <a:srgbClr val="7030A0"/>
                </a:solidFill>
              </a:rPr>
              <a:t>Συνολικά: 88</a:t>
            </a:r>
            <a:r>
              <a:rPr lang="en-US" sz="1800" dirty="0">
                <a:solidFill>
                  <a:srgbClr val="7030A0"/>
                </a:solidFill>
              </a:rPr>
              <a:t>n + 36n = 620	</a:t>
            </a:r>
            <a:r>
              <a:rPr lang="el-GR" sz="1800" dirty="0">
                <a:solidFill>
                  <a:srgbClr val="7030A0"/>
                </a:solidFill>
              </a:rPr>
              <a:t>ή    124</a:t>
            </a:r>
            <a:r>
              <a:rPr lang="en-US" sz="1800" dirty="0">
                <a:solidFill>
                  <a:srgbClr val="7030A0"/>
                </a:solidFill>
              </a:rPr>
              <a:t>n = 620 </a:t>
            </a:r>
            <a:r>
              <a:rPr lang="el-GR" sz="1800" dirty="0">
                <a:solidFill>
                  <a:srgbClr val="7030A0"/>
                </a:solidFill>
              </a:rPr>
              <a:t>   ή</a:t>
            </a:r>
            <a:r>
              <a:rPr lang="en-US" sz="1800" dirty="0">
                <a:solidFill>
                  <a:srgbClr val="7030A0"/>
                </a:solidFill>
              </a:rPr>
              <a:t>	</a:t>
            </a:r>
            <a:r>
              <a:rPr lang="el-GR" sz="1800" dirty="0">
                <a:solidFill>
                  <a:srgbClr val="7030A0"/>
                </a:solidFill>
              </a:rPr>
              <a:t>   </a:t>
            </a:r>
            <a:r>
              <a:rPr lang="en-US" sz="1800" dirty="0">
                <a:solidFill>
                  <a:srgbClr val="7030A0"/>
                </a:solidFill>
              </a:rPr>
              <a:t>n = 5 mol.</a:t>
            </a:r>
            <a:endParaRPr lang="el-GR" sz="1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C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4</a:t>
            </a:r>
            <a:r>
              <a:rPr lang="en-US" sz="1800" dirty="0">
                <a:solidFill>
                  <a:srgbClr val="7030A0"/>
                </a:solidFill>
              </a:rPr>
              <a:t> = n</a:t>
            </a:r>
            <a:r>
              <a:rPr lang="en-US" sz="1200" dirty="0">
                <a:solidFill>
                  <a:srgbClr val="7030A0"/>
                </a:solidFill>
              </a:rPr>
              <a:t>C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4 </a:t>
            </a:r>
            <a:r>
              <a:rPr lang="en-US" sz="1800" dirty="0">
                <a:solidFill>
                  <a:srgbClr val="7030A0"/>
                </a:solidFill>
              </a:rPr>
              <a:t>· Mr</a:t>
            </a:r>
            <a:r>
              <a:rPr lang="en-US" sz="1200" dirty="0">
                <a:solidFill>
                  <a:srgbClr val="7030A0"/>
                </a:solidFill>
              </a:rPr>
              <a:t>C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4 </a:t>
            </a:r>
            <a:r>
              <a:rPr lang="el-GR" sz="1800" dirty="0">
                <a:solidFill>
                  <a:srgbClr val="7030A0"/>
                </a:solidFill>
              </a:rPr>
              <a:t>		ή	</a:t>
            </a:r>
            <a:r>
              <a:rPr lang="en-US" sz="1800" dirty="0">
                <a:solidFill>
                  <a:srgbClr val="7030A0"/>
                </a:solidFill>
              </a:rPr>
              <a:t>m</a:t>
            </a:r>
            <a:r>
              <a:rPr lang="en-US" sz="1200" dirty="0">
                <a:solidFill>
                  <a:srgbClr val="7030A0"/>
                </a:solidFill>
              </a:rPr>
              <a:t>C</a:t>
            </a:r>
            <a:r>
              <a:rPr lang="en-US" sz="1200" baseline="-25000" dirty="0">
                <a:solidFill>
                  <a:srgbClr val="7030A0"/>
                </a:solidFill>
              </a:rPr>
              <a:t>2</a:t>
            </a:r>
            <a:r>
              <a:rPr lang="en-US" sz="1200" dirty="0">
                <a:solidFill>
                  <a:srgbClr val="7030A0"/>
                </a:solidFill>
              </a:rPr>
              <a:t>H</a:t>
            </a:r>
            <a:r>
              <a:rPr lang="en-US" sz="1200" baseline="-25000" dirty="0">
                <a:solidFill>
                  <a:srgbClr val="7030A0"/>
                </a:solidFill>
              </a:rPr>
              <a:t>4</a:t>
            </a:r>
            <a:r>
              <a:rPr lang="en-US" sz="1800" dirty="0">
                <a:solidFill>
                  <a:srgbClr val="7030A0"/>
                </a:solidFill>
              </a:rPr>
              <a:t> = </a:t>
            </a:r>
            <a:r>
              <a:rPr lang="el-GR" sz="1800" dirty="0">
                <a:solidFill>
                  <a:srgbClr val="7030A0"/>
                </a:solidFill>
              </a:rPr>
              <a:t>5</a:t>
            </a:r>
            <a:r>
              <a:rPr lang="en-US" sz="1200" baseline="-250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· (2 · 12 + 4 · 1) = 140 g. </a:t>
            </a:r>
            <a:endParaRPr lang="el-GR" sz="1800" dirty="0">
              <a:solidFill>
                <a:srgbClr val="7030A0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392ACE85-2F6B-DAAF-6EC3-461089B18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22210"/>
              </p:ext>
            </p:extLst>
          </p:nvPr>
        </p:nvGraphicFramePr>
        <p:xfrm>
          <a:off x="254000" y="1293197"/>
          <a:ext cx="4911891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l-GR" baseline="-25000" dirty="0"/>
                        <a:t>5</a:t>
                      </a:r>
                      <a:r>
                        <a:rPr lang="en-US" dirty="0"/>
                        <a:t>H</a:t>
                      </a:r>
                      <a:r>
                        <a:rPr lang="el-GR" baseline="-25000" dirty="0"/>
                        <a:t>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8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6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m</a:t>
                      </a:r>
                      <a:r>
                        <a:rPr lang="en-US" dirty="0" err="1"/>
                        <a:t>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0,25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solidFill>
                            <a:srgbClr val="7030A0"/>
                          </a:solidFill>
                        </a:rPr>
                        <a:t>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solidFill>
                            <a:srgbClr val="7030A0"/>
                          </a:solidFill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4D3EC2-0055-DEF9-67FB-4DB90B975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88639"/>
              </p:ext>
            </p:extLst>
          </p:nvPr>
        </p:nvGraphicFramePr>
        <p:xfrm>
          <a:off x="254000" y="4681292"/>
          <a:ext cx="5250582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917892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817816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1064472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+ 3O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m</a:t>
                      </a:r>
                      <a:r>
                        <a:rPr lang="en-US" dirty="0" err="1"/>
                        <a:t>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n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3n</a:t>
                      </a:r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7030A0"/>
                          </a:solidFill>
                        </a:rPr>
                        <a:t>2n</a:t>
                      </a:r>
                      <a:endParaRPr lang="el-GR" sz="18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7030A0"/>
                          </a:solidFill>
                        </a:rPr>
                        <a:t>2n</a:t>
                      </a:r>
                      <a:endParaRPr lang="el-GR" sz="18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8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870</Words>
  <Application>Microsoft Office PowerPoint</Application>
  <PresentationFormat>Ευρεία οθόνη</PresentationFormat>
  <Paragraphs>127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14</cp:revision>
  <dcterms:created xsi:type="dcterms:W3CDTF">2022-10-08T18:47:38Z</dcterms:created>
  <dcterms:modified xsi:type="dcterms:W3CDTF">2022-10-18T15:19:41Z</dcterms:modified>
</cp:coreProperties>
</file>