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2" r:id="rId2"/>
    <p:sldId id="403" r:id="rId3"/>
    <p:sldId id="404" r:id="rId4"/>
    <p:sldId id="405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62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9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70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23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1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19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18/10/2022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827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18/10/2022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200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18/10/2022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21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56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15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b="1" dirty="0"/>
              <a:t>Αντιδράσεις καύσης 3 – Μίγματα.</a:t>
            </a:r>
          </a:p>
          <a:p>
            <a:pPr marL="0" lvl="0" indent="0">
              <a:buNone/>
            </a:pPr>
            <a:r>
              <a:rPr lang="el-GR" sz="1800" dirty="0"/>
              <a:t>Άσκηση 1. Να υπολογίσετε την τελική σύσταση των καυσαερίων σε </a:t>
            </a:r>
            <a:r>
              <a:rPr lang="en-US" sz="1800" dirty="0"/>
              <a:t>mol</a:t>
            </a:r>
            <a:r>
              <a:rPr lang="el-GR" sz="1800" dirty="0"/>
              <a:t>, όταν σε ένα δοχείο πραγματοποιούνται οι πλήρεις καύσεις με την απαιτούμενη ποσότητα οξυγόνου, των παρακάτω μιγμάτων που αποτελούνται από:</a:t>
            </a:r>
          </a:p>
          <a:p>
            <a:pPr marL="0" indent="0">
              <a:buNone/>
            </a:pPr>
            <a:r>
              <a:rPr lang="el-GR" sz="1800" dirty="0"/>
              <a:t>α. 2 </a:t>
            </a:r>
            <a:r>
              <a:rPr lang="en-US" sz="1800" dirty="0"/>
              <a:t>mol</a:t>
            </a:r>
            <a:r>
              <a:rPr lang="el-GR" sz="1800" dirty="0"/>
              <a:t> </a:t>
            </a:r>
            <a:r>
              <a:rPr lang="el-GR" sz="1800" dirty="0" err="1"/>
              <a:t>προπανιου</a:t>
            </a:r>
            <a:r>
              <a:rPr lang="el-GR" sz="1800" dirty="0"/>
              <a:t> και 4 </a:t>
            </a:r>
            <a:r>
              <a:rPr lang="en-US" sz="1800" dirty="0"/>
              <a:t>mol</a:t>
            </a:r>
            <a:r>
              <a:rPr lang="el-GR" sz="1800" dirty="0"/>
              <a:t> βουτανίου.					</a:t>
            </a:r>
            <a:r>
              <a:rPr lang="el-GR" sz="1800" i="1" dirty="0"/>
              <a:t>[22 </a:t>
            </a:r>
            <a:r>
              <a:rPr lang="en-US" sz="1800" i="1" dirty="0"/>
              <a:t>mol CO</a:t>
            </a:r>
            <a:r>
              <a:rPr lang="el-GR" sz="1800" i="1" baseline="-25000" dirty="0"/>
              <a:t>2</a:t>
            </a:r>
            <a:r>
              <a:rPr lang="el-GR" sz="1800" i="1" dirty="0"/>
              <a:t> – 28 </a:t>
            </a:r>
            <a:r>
              <a:rPr lang="en-US" sz="1800" i="1" dirty="0"/>
              <a:t>mol H</a:t>
            </a:r>
            <a:r>
              <a:rPr lang="el-GR" sz="1800" i="1" baseline="-25000" dirty="0"/>
              <a:t>2</a:t>
            </a:r>
            <a:r>
              <a:rPr lang="en-US" sz="1800" i="1" dirty="0"/>
              <a:t>O</a:t>
            </a:r>
            <a:r>
              <a:rPr lang="el-GR" sz="1800" i="1" dirty="0"/>
              <a:t>]</a:t>
            </a:r>
            <a:endParaRPr lang="el-GR" sz="1800" b="1" dirty="0"/>
          </a:p>
          <a:p>
            <a:pPr marL="0" indent="0">
              <a:buNone/>
            </a:pPr>
            <a:endParaRPr lang="en-US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rgbClr val="7030A0"/>
                </a:solidFill>
              </a:rPr>
              <a:t>Το αρχικό μείγμα περιέχει: 2 </a:t>
            </a:r>
            <a:r>
              <a:rPr lang="en-US" sz="1800" b="1" dirty="0">
                <a:solidFill>
                  <a:srgbClr val="7030A0"/>
                </a:solidFill>
              </a:rPr>
              <a:t>mol C</a:t>
            </a:r>
            <a:r>
              <a:rPr lang="en-US" sz="1800" b="1" baseline="-25000" dirty="0">
                <a:solidFill>
                  <a:srgbClr val="7030A0"/>
                </a:solidFill>
              </a:rPr>
              <a:t>3</a:t>
            </a:r>
            <a:r>
              <a:rPr lang="en-US" sz="1800" b="1" dirty="0">
                <a:solidFill>
                  <a:srgbClr val="7030A0"/>
                </a:solidFill>
              </a:rPr>
              <a:t>H</a:t>
            </a:r>
            <a:r>
              <a:rPr lang="en-US" sz="1800" b="1" baseline="-25000" dirty="0">
                <a:solidFill>
                  <a:srgbClr val="7030A0"/>
                </a:solidFill>
              </a:rPr>
              <a:t>8</a:t>
            </a:r>
            <a:r>
              <a:rPr lang="en-US" sz="1800" b="1" dirty="0">
                <a:solidFill>
                  <a:srgbClr val="7030A0"/>
                </a:solidFill>
              </a:rPr>
              <a:t> (A)</a:t>
            </a:r>
            <a:r>
              <a:rPr lang="el-GR" sz="1800" b="1" dirty="0">
                <a:solidFill>
                  <a:srgbClr val="7030A0"/>
                </a:solidFill>
              </a:rPr>
              <a:t> και </a:t>
            </a:r>
            <a:r>
              <a:rPr lang="en-US" sz="1800" b="1" dirty="0">
                <a:solidFill>
                  <a:srgbClr val="7030A0"/>
                </a:solidFill>
              </a:rPr>
              <a:t>4 mol C</a:t>
            </a:r>
            <a:r>
              <a:rPr lang="en-US" sz="1800" b="1" baseline="-25000" dirty="0">
                <a:solidFill>
                  <a:srgbClr val="7030A0"/>
                </a:solidFill>
              </a:rPr>
              <a:t>4</a:t>
            </a:r>
            <a:r>
              <a:rPr lang="en-US" sz="1800" b="1" dirty="0">
                <a:solidFill>
                  <a:srgbClr val="7030A0"/>
                </a:solidFill>
              </a:rPr>
              <a:t>H</a:t>
            </a:r>
            <a:r>
              <a:rPr lang="en-US" sz="1800" b="1" baseline="-25000" dirty="0">
                <a:solidFill>
                  <a:srgbClr val="7030A0"/>
                </a:solidFill>
              </a:rPr>
              <a:t>10</a:t>
            </a:r>
            <a:r>
              <a:rPr lang="en-US" sz="1800" b="1" dirty="0">
                <a:solidFill>
                  <a:srgbClr val="7030A0"/>
                </a:solidFill>
              </a:rPr>
              <a:t> (B).</a:t>
            </a:r>
          </a:p>
          <a:p>
            <a:pPr marL="0" indent="0">
              <a:buNone/>
            </a:pPr>
            <a:r>
              <a:rPr lang="el-GR" sz="1800" b="1" dirty="0">
                <a:solidFill>
                  <a:srgbClr val="7030A0"/>
                </a:solidFill>
              </a:rPr>
              <a:t>Κάθε ένωση καίγεται ταυτόχρονα και ανεξάρτητα από την άλλη:</a:t>
            </a:r>
          </a:p>
          <a:p>
            <a:pPr marL="0" indent="0">
              <a:buNone/>
            </a:pP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l-GR" sz="1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l-GR" sz="1800" b="1" dirty="0">
                <a:solidFill>
                  <a:srgbClr val="7030A0"/>
                </a:solidFill>
              </a:rPr>
              <a:t>Καυσαέρια: </a:t>
            </a:r>
            <a:r>
              <a:rPr lang="en-US" sz="1800" b="1" dirty="0">
                <a:solidFill>
                  <a:srgbClr val="7030A0"/>
                </a:solidFill>
              </a:rPr>
              <a:t>CO</a:t>
            </a:r>
            <a:r>
              <a:rPr lang="en-US" sz="1800" b="1" baseline="-25000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l-GR" sz="1800" b="1" dirty="0">
                <a:solidFill>
                  <a:srgbClr val="7030A0"/>
                </a:solidFill>
              </a:rPr>
              <a:t>και </a:t>
            </a:r>
            <a:r>
              <a:rPr lang="en-US" sz="1800" b="1" dirty="0">
                <a:solidFill>
                  <a:srgbClr val="7030A0"/>
                </a:solidFill>
              </a:rPr>
              <a:t>H</a:t>
            </a:r>
            <a:r>
              <a:rPr lang="en-US" sz="1800" b="1" baseline="-25000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O.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7030A0"/>
                </a:solidFill>
              </a:rPr>
              <a:t>n</a:t>
            </a:r>
            <a:r>
              <a:rPr lang="en-US" sz="1400" b="1" dirty="0">
                <a:solidFill>
                  <a:srgbClr val="7030A0"/>
                </a:solidFill>
              </a:rPr>
              <a:t>CO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 = 6 + 16 = 22 mol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7030A0"/>
                </a:solidFill>
              </a:rPr>
              <a:t>n</a:t>
            </a:r>
            <a:r>
              <a:rPr lang="en-US" sz="1400" b="1" dirty="0">
                <a:solidFill>
                  <a:srgbClr val="7030A0"/>
                </a:solidFill>
              </a:rPr>
              <a:t>H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400" b="1" dirty="0">
                <a:solidFill>
                  <a:srgbClr val="7030A0"/>
                </a:solidFill>
              </a:rPr>
              <a:t>O</a:t>
            </a:r>
            <a:r>
              <a:rPr lang="en-US" sz="1800" b="1" dirty="0">
                <a:solidFill>
                  <a:srgbClr val="7030A0"/>
                </a:solidFill>
              </a:rPr>
              <a:t> = 8 + 20 = 28 mol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Πίνακας 5">
            <a:extLst>
              <a:ext uri="{FF2B5EF4-FFF2-40B4-BE49-F238E27FC236}">
                <a16:creationId xmlns:a16="http://schemas.microsoft.com/office/drawing/2014/main" id="{1560E155-016E-917F-6A38-5AC2AF4F0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18912"/>
              </p:ext>
            </p:extLst>
          </p:nvPr>
        </p:nvGraphicFramePr>
        <p:xfrm>
          <a:off x="318168" y="2610364"/>
          <a:ext cx="473250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708342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701929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l-GR" baseline="-25000" dirty="0"/>
                        <a:t>3</a:t>
                      </a:r>
                      <a:r>
                        <a:rPr lang="en-US" dirty="0"/>
                        <a:t>H</a:t>
                      </a:r>
                      <a:r>
                        <a:rPr lang="el-GR" baseline="-25000" dirty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5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</a:t>
                      </a:r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4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Πίνακας 5">
                <a:extLst>
                  <a:ext uri="{FF2B5EF4-FFF2-40B4-BE49-F238E27FC236}">
                    <a16:creationId xmlns:a16="http://schemas.microsoft.com/office/drawing/2014/main" id="{4029865F-436C-59AF-5669-0129309CCA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777269"/>
                  </p:ext>
                </p:extLst>
              </p:nvPr>
            </p:nvGraphicFramePr>
            <p:xfrm>
              <a:off x="6759074" y="2557421"/>
              <a:ext cx="4732503" cy="12280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708342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8020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95755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r>
                            <a:rPr lang="el-GR" baseline="-25000" dirty="0"/>
                            <a:t>4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l-GR" baseline="-25000" dirty="0"/>
                            <a:t>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:r>
                            <a:rPr lang="el-GR" dirty="0"/>
                            <a:t>5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6,5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Πίνακας 5">
                <a:extLst>
                  <a:ext uri="{FF2B5EF4-FFF2-40B4-BE49-F238E27FC236}">
                    <a16:creationId xmlns:a16="http://schemas.microsoft.com/office/drawing/2014/main" id="{4029865F-436C-59AF-5669-0129309CCA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777269"/>
                  </p:ext>
                </p:extLst>
              </p:nvPr>
            </p:nvGraphicFramePr>
            <p:xfrm>
              <a:off x="6759074" y="2557421"/>
              <a:ext cx="4732503" cy="12280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708342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8020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95755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486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r>
                            <a:rPr lang="el-GR" baseline="-25000" dirty="0"/>
                            <a:t>4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l-GR" baseline="-25000" dirty="0"/>
                            <a:t>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228788" t="-6250" r="-264394" b="-17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:r>
                            <a:rPr lang="el-GR" dirty="0"/>
                            <a:t>5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6,5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241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sz="1800" b="1" dirty="0"/>
                  <a:t>Αντιδράσεις καύσης 3 – Μίγματα.</a:t>
                </a:r>
              </a:p>
              <a:p>
                <a:pPr marL="0" lvl="0" indent="0">
                  <a:buNone/>
                </a:pPr>
                <a:r>
                  <a:rPr lang="el-GR" sz="1800" dirty="0"/>
                  <a:t>Άσκηση 2. Να υπολογίσετε την τελική σύσταση των καυσαερίων σε </a:t>
                </a:r>
                <a:r>
                  <a:rPr lang="en-US" sz="1800" dirty="0"/>
                  <a:t>g</a:t>
                </a:r>
                <a:r>
                  <a:rPr lang="el-GR" sz="1800" dirty="0"/>
                  <a:t>, όταν σε ένα δοχείο πραγματοποιούνται οι πλήρεις καύσεις με την απαιτούμενη ποσότητα οξυγόνου, των παρακάτω μιγμάτων που αποτελούνται </a:t>
                </a:r>
                <a:r>
                  <a:rPr lang="el-GR" sz="1800" b="1" dirty="0"/>
                  <a:t>συνολικά</a:t>
                </a:r>
                <a:r>
                  <a:rPr lang="el-GR" sz="1800" dirty="0"/>
                  <a:t> από:</a:t>
                </a:r>
              </a:p>
              <a:p>
                <a:pPr marL="0" indent="0">
                  <a:buNone/>
                </a:pPr>
                <a:r>
                  <a:rPr lang="el-GR" sz="1800" dirty="0"/>
                  <a:t>β. 47 </a:t>
                </a:r>
                <a:r>
                  <a:rPr lang="en-US" sz="1800" dirty="0"/>
                  <a:t>g</a:t>
                </a:r>
                <a:r>
                  <a:rPr lang="el-GR" sz="1800" dirty="0"/>
                  <a:t> </a:t>
                </a:r>
                <a:r>
                  <a:rPr lang="el-GR" sz="1800" dirty="0" err="1"/>
                  <a:t>προπένιο</a:t>
                </a:r>
                <a:r>
                  <a:rPr lang="el-GR" sz="1800" dirty="0"/>
                  <a:t> και αιθίνιο με αναλογία </a:t>
                </a:r>
                <a:r>
                  <a:rPr lang="en-US" sz="1800" dirty="0"/>
                  <a:t>mol</a:t>
                </a:r>
                <a:r>
                  <a:rPr lang="el-GR" sz="1800" dirty="0"/>
                  <a:t> 1:2.					</a:t>
                </a:r>
                <a:r>
                  <a:rPr lang="el-GR" sz="1800" i="1" dirty="0"/>
                  <a:t>[154 </a:t>
                </a:r>
                <a:r>
                  <a:rPr lang="en-US" sz="1800" i="1" dirty="0"/>
                  <a:t>g CO</a:t>
                </a:r>
                <a:r>
                  <a:rPr lang="el-GR" sz="1800" i="1" baseline="-25000" dirty="0"/>
                  <a:t>2</a:t>
                </a:r>
                <a:r>
                  <a:rPr lang="el-GR" sz="1800" i="1" dirty="0"/>
                  <a:t> – 45 </a:t>
                </a:r>
                <a:r>
                  <a:rPr lang="en-US" sz="1800" i="1" dirty="0"/>
                  <a:t>g H</a:t>
                </a:r>
                <a:r>
                  <a:rPr lang="el-GR" sz="1800" i="1" baseline="-25000" dirty="0"/>
                  <a:t>2</a:t>
                </a:r>
                <a:r>
                  <a:rPr lang="en-US" sz="1800" i="1" dirty="0"/>
                  <a:t>O</a:t>
                </a:r>
                <a:r>
                  <a:rPr lang="el-GR" sz="1800" i="1" dirty="0"/>
                  <a:t>]</a:t>
                </a:r>
                <a:endParaRPr lang="el-GR" sz="1800" dirty="0"/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rgbClr val="7030A0"/>
                    </a:solidFill>
                  </a:rPr>
                  <a:t>Το αρχικό μείγμα περιέχει: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n</a:t>
                </a:r>
                <a:r>
                  <a:rPr lang="el-GR" sz="1800" b="1" baseline="-25000" dirty="0">
                    <a:solidFill>
                      <a:srgbClr val="7030A0"/>
                    </a:solidFill>
                  </a:rPr>
                  <a:t>Π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mol C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H</a:t>
                </a:r>
                <a:r>
                  <a:rPr lang="el-GR" sz="1800" b="1" baseline="-25000" dirty="0">
                    <a:solidFill>
                      <a:srgbClr val="7030A0"/>
                    </a:solidFill>
                  </a:rPr>
                  <a:t>6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(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Π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)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 και </a:t>
                </a:r>
                <a:r>
                  <a:rPr lang="en-US" sz="1800" b="1" dirty="0" err="1">
                    <a:solidFill>
                      <a:srgbClr val="7030A0"/>
                    </a:solidFill>
                  </a:rPr>
                  <a:t>n</a:t>
                </a:r>
                <a:r>
                  <a:rPr lang="en-US" sz="1800" b="1" baseline="-25000" dirty="0" err="1">
                    <a:solidFill>
                      <a:srgbClr val="7030A0"/>
                    </a:solidFill>
                  </a:rPr>
                  <a:t>A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mol C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(A).</a:t>
                </a:r>
                <a:endParaRPr lang="el-GR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rgbClr val="7030A0"/>
                    </a:solidFill>
                  </a:rPr>
                  <a:t>Αναλογία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mol 1 : 2:	n</a:t>
                </a:r>
                <a:r>
                  <a:rPr lang="el-GR" sz="1800" b="1" baseline="-25000" dirty="0">
                    <a:solidFill>
                      <a:srgbClr val="7030A0"/>
                    </a:solidFill>
                  </a:rPr>
                  <a:t>Α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 = 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n</a:t>
                </a:r>
                <a:r>
                  <a:rPr lang="el-GR" sz="1800" b="1" baseline="-25000" dirty="0">
                    <a:solidFill>
                      <a:srgbClr val="7030A0"/>
                    </a:solidFill>
                  </a:rPr>
                  <a:t>Π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, άρα μπορούμε να γράψουμε ως ποσότητες: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n mol </a:t>
                </a:r>
                <a:r>
                  <a:rPr lang="el-GR" sz="1800" b="1" dirty="0" err="1">
                    <a:solidFill>
                      <a:srgbClr val="7030A0"/>
                    </a:solidFill>
                  </a:rPr>
                  <a:t>προπενίου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 και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2n mol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 </a:t>
                </a:r>
                <a:r>
                  <a:rPr lang="el-GR" sz="1800" b="1" dirty="0" err="1">
                    <a:solidFill>
                      <a:srgbClr val="7030A0"/>
                    </a:solidFill>
                  </a:rPr>
                  <a:t>αιθινίου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rgbClr val="7030A0"/>
                    </a:solidFill>
                  </a:rPr>
                  <a:t>Όμως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m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A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+ m</a:t>
                </a:r>
                <a:r>
                  <a:rPr lang="el-GR" sz="1800" b="1" baseline="-25000" dirty="0">
                    <a:solidFill>
                      <a:srgbClr val="7030A0"/>
                    </a:solidFill>
                  </a:rPr>
                  <a:t>Π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 = 47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g	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ή	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2nMr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A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+ </a:t>
                </a:r>
                <a:r>
                  <a:rPr lang="en-US" sz="1800" b="1" dirty="0" err="1">
                    <a:solidFill>
                      <a:srgbClr val="7030A0"/>
                    </a:solidFill>
                  </a:rPr>
                  <a:t>nMr</a:t>
                </a:r>
                <a:r>
                  <a:rPr lang="en-US" sz="1800" b="1" baseline="-25000" dirty="0" err="1">
                    <a:solidFill>
                      <a:srgbClr val="7030A0"/>
                    </a:solidFill>
                  </a:rPr>
                  <a:t>B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= 47 g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2 · n · 26 + n · 42 = 47	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ή	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𝟗𝟒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7030A0"/>
                    </a:solidFill>
                  </a:rPr>
                  <a:t> = 0,5 mol.</a:t>
                </a:r>
                <a:endParaRPr lang="el-GR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rgbClr val="7030A0"/>
                    </a:solidFill>
                  </a:rPr>
                  <a:t>Επομένως οι αρχικές ποσότητες είναι: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0,5 mol C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H</a:t>
                </a:r>
                <a:r>
                  <a:rPr lang="el-GR" sz="1800" b="1" baseline="-25000" dirty="0">
                    <a:solidFill>
                      <a:srgbClr val="7030A0"/>
                    </a:solidFill>
                  </a:rPr>
                  <a:t>6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(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Π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)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 και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1 mol C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(A).</a:t>
                </a:r>
                <a:endParaRPr lang="el-GR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rgbClr val="7030A0"/>
                    </a:solidFill>
                  </a:rPr>
                  <a:t>Καυσαέρια: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CO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και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O.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n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= 1,5 + 2 = 3,5 mol	 m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= n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Mr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= 3,5 · 44 = 154 g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n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O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= 1,5 + 1 = 2,5 mol	 m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O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= n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O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Mr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O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= 2,5 · 18 = 45 g.</a:t>
                </a:r>
              </a:p>
              <a:p>
                <a:pPr marL="0" indent="0">
                  <a:buNone/>
                </a:pPr>
                <a:endParaRPr lang="el-GR" sz="1800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466" t="-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Πίνακας 5">
                <a:extLst>
                  <a:ext uri="{FF2B5EF4-FFF2-40B4-BE49-F238E27FC236}">
                    <a16:creationId xmlns:a16="http://schemas.microsoft.com/office/drawing/2014/main" id="{1560E155-016E-917F-6A38-5AC2AF4F04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375024"/>
                  </p:ext>
                </p:extLst>
              </p:nvPr>
            </p:nvGraphicFramePr>
            <p:xfrm>
              <a:off x="318168" y="3514253"/>
              <a:ext cx="4732503" cy="12280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708342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8020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95755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r>
                            <a:rPr lang="el-GR" baseline="-25000" dirty="0"/>
                            <a:t>3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3</a:t>
                          </a:r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+ 3H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4,5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2,25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1,5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1,5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Πίνακας 5">
                <a:extLst>
                  <a:ext uri="{FF2B5EF4-FFF2-40B4-BE49-F238E27FC236}">
                    <a16:creationId xmlns:a16="http://schemas.microsoft.com/office/drawing/2014/main" id="{1560E155-016E-917F-6A38-5AC2AF4F04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375024"/>
                  </p:ext>
                </p:extLst>
              </p:nvPr>
            </p:nvGraphicFramePr>
            <p:xfrm>
              <a:off x="318168" y="3514253"/>
              <a:ext cx="4732503" cy="12280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708342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8020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95755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486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r>
                            <a:rPr lang="el-GR" baseline="-25000" dirty="0"/>
                            <a:t>3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228030" t="-6250" r="-264394" b="-17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3</a:t>
                          </a:r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+ 3H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4,5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2,25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1,5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1,5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Πίνακας 5">
                <a:extLst>
                  <a:ext uri="{FF2B5EF4-FFF2-40B4-BE49-F238E27FC236}">
                    <a16:creationId xmlns:a16="http://schemas.microsoft.com/office/drawing/2014/main" id="{4029865F-436C-59AF-5669-0129309CCA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59237"/>
                  </p:ext>
                </p:extLst>
              </p:nvPr>
            </p:nvGraphicFramePr>
            <p:xfrm>
              <a:off x="6759074" y="3461310"/>
              <a:ext cx="4732503" cy="12320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708342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8020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95755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r>
                            <a:rPr lang="el-GR" dirty="0"/>
                            <a:t>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2,5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Πίνακας 5">
                <a:extLst>
                  <a:ext uri="{FF2B5EF4-FFF2-40B4-BE49-F238E27FC236}">
                    <a16:creationId xmlns:a16="http://schemas.microsoft.com/office/drawing/2014/main" id="{4029865F-436C-59AF-5669-0129309CCA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59237"/>
                  </p:ext>
                </p:extLst>
              </p:nvPr>
            </p:nvGraphicFramePr>
            <p:xfrm>
              <a:off x="6759074" y="3461310"/>
              <a:ext cx="4732503" cy="12320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708342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8020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95755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4904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4"/>
                          <a:stretch>
                            <a:fillRect l="-228788" t="-6173" r="-264394" b="-169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r>
                            <a:rPr lang="el-GR" dirty="0"/>
                            <a:t>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2,5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226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b="1" dirty="0"/>
              <a:t>Αντιδράσεις καύσης 3 – Μίγματα.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el-G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Άσκηση 3. 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Καίγεται πλήρως ένα ισομοριακό μίγμα δύο διαφορετικών </a:t>
            </a:r>
            <a:r>
              <a:rPr lang="el-GR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αλκανίων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με μοριακό τύπο: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8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l-GR" sz="18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8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l-GR" sz="18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+2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και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l-GR" sz="18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l-GR" sz="18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2μ+2 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αντίστοιχα με ν, μ &gt; 1, με την απαιτούμενη ποσότητα οξυγόνου και παράγονται 288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νερού και 528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 CO</a:t>
            </a:r>
            <a:r>
              <a:rPr lang="el-GR" sz="18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l-GR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α. Να υπολογίσετε την αρχική ποσότητα των δύο </a:t>
            </a:r>
            <a:r>
              <a:rPr lang="el-GR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αλκανίων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σε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		</a:t>
            </a:r>
            <a:endParaRPr lang="el-GR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β. Να βρείτε τους συντακτικούς τύπους των </a:t>
            </a:r>
            <a:r>
              <a:rPr lang="el-GR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αλκανίων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αν γνωρίζετε ότι κανένα από αυτά δεν έχει διακλάδωση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el-GR" sz="1800" i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[2 mol CH</a:t>
            </a:r>
            <a:r>
              <a:rPr lang="en-US" sz="1800" i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en-US" sz="1800" i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mol CH</a:t>
            </a:r>
            <a:r>
              <a:rPr lang="en-US" sz="1800" i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en-US" sz="1800" i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en-US" sz="1800" i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en-US" sz="1800" i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el-GR" sz="1800" kern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rgbClr val="7030A0"/>
                </a:solidFill>
              </a:rPr>
              <a:t>Το αρχικό μείγμα περιέχει: </a:t>
            </a:r>
            <a:r>
              <a:rPr lang="en-US" sz="1800" b="1" dirty="0">
                <a:solidFill>
                  <a:srgbClr val="7030A0"/>
                </a:solidFill>
              </a:rPr>
              <a:t>n</a:t>
            </a:r>
            <a:r>
              <a:rPr lang="el-GR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>
                <a:solidFill>
                  <a:srgbClr val="7030A0"/>
                </a:solidFill>
              </a:rPr>
              <a:t>mol C</a:t>
            </a:r>
            <a:r>
              <a:rPr lang="el-GR" sz="1800" b="1" baseline="-25000" dirty="0">
                <a:solidFill>
                  <a:srgbClr val="7030A0"/>
                </a:solidFill>
              </a:rPr>
              <a:t>ν</a:t>
            </a:r>
            <a:r>
              <a:rPr lang="en-US" sz="1800" b="1" dirty="0">
                <a:solidFill>
                  <a:srgbClr val="7030A0"/>
                </a:solidFill>
              </a:rPr>
              <a:t>H</a:t>
            </a:r>
            <a:r>
              <a:rPr lang="el-GR" sz="1800" b="1" baseline="-25000" dirty="0">
                <a:solidFill>
                  <a:srgbClr val="7030A0"/>
                </a:solidFill>
              </a:rPr>
              <a:t>2ν+ν</a:t>
            </a:r>
            <a:r>
              <a:rPr lang="en-US" sz="1800" b="1" dirty="0">
                <a:solidFill>
                  <a:srgbClr val="7030A0"/>
                </a:solidFill>
              </a:rPr>
              <a:t> (</a:t>
            </a:r>
            <a:r>
              <a:rPr lang="el-GR" sz="1800" b="1" dirty="0">
                <a:solidFill>
                  <a:srgbClr val="7030A0"/>
                </a:solidFill>
              </a:rPr>
              <a:t>Α</a:t>
            </a:r>
            <a:r>
              <a:rPr lang="en-US" sz="1800" b="1" dirty="0">
                <a:solidFill>
                  <a:srgbClr val="7030A0"/>
                </a:solidFill>
              </a:rPr>
              <a:t>)</a:t>
            </a:r>
            <a:r>
              <a:rPr lang="el-GR" sz="1800" b="1" dirty="0">
                <a:solidFill>
                  <a:srgbClr val="7030A0"/>
                </a:solidFill>
              </a:rPr>
              <a:t> και </a:t>
            </a:r>
            <a:r>
              <a:rPr lang="en-US" sz="1800" b="1" dirty="0">
                <a:solidFill>
                  <a:srgbClr val="7030A0"/>
                </a:solidFill>
              </a:rPr>
              <a:t>n mol C</a:t>
            </a:r>
            <a:r>
              <a:rPr lang="el-GR" sz="1800" b="1" baseline="-25000" dirty="0">
                <a:solidFill>
                  <a:srgbClr val="7030A0"/>
                </a:solidFill>
              </a:rPr>
              <a:t>μ</a:t>
            </a:r>
            <a:r>
              <a:rPr lang="en-US" sz="1800" b="1" dirty="0">
                <a:solidFill>
                  <a:srgbClr val="7030A0"/>
                </a:solidFill>
              </a:rPr>
              <a:t>H</a:t>
            </a:r>
            <a:r>
              <a:rPr lang="en-US" sz="1800" b="1" baseline="-25000" dirty="0">
                <a:solidFill>
                  <a:srgbClr val="7030A0"/>
                </a:solidFill>
              </a:rPr>
              <a:t>2</a:t>
            </a:r>
            <a:r>
              <a:rPr lang="el-GR" sz="1800" b="1" baseline="-25000" dirty="0">
                <a:solidFill>
                  <a:srgbClr val="7030A0"/>
                </a:solidFill>
              </a:rPr>
              <a:t>μ+2</a:t>
            </a:r>
            <a:r>
              <a:rPr lang="en-US" sz="1800" b="1" dirty="0">
                <a:solidFill>
                  <a:srgbClr val="7030A0"/>
                </a:solidFill>
              </a:rPr>
              <a:t> (</a:t>
            </a:r>
            <a:r>
              <a:rPr lang="el-GR" sz="1800" b="1" dirty="0">
                <a:solidFill>
                  <a:srgbClr val="7030A0"/>
                </a:solidFill>
              </a:rPr>
              <a:t>Β</a:t>
            </a:r>
            <a:r>
              <a:rPr lang="en-US" sz="1800" b="1" dirty="0">
                <a:solidFill>
                  <a:srgbClr val="7030A0"/>
                </a:solidFill>
              </a:rPr>
              <a:t>).</a:t>
            </a:r>
            <a:r>
              <a:rPr lang="el-GR" sz="1800" b="1" dirty="0">
                <a:solidFill>
                  <a:srgbClr val="7030A0"/>
                </a:solidFill>
              </a:rPr>
              <a:t>	(ισομοριακό = ίσα μόρια, άρα και ίσα </a:t>
            </a:r>
            <a:r>
              <a:rPr lang="en-US" sz="1800" b="1" dirty="0">
                <a:solidFill>
                  <a:srgbClr val="7030A0"/>
                </a:solidFill>
              </a:rPr>
              <a:t>mol)</a:t>
            </a: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rgbClr val="7030A0"/>
                </a:solidFill>
              </a:rPr>
              <a:t>Καυσαέρια: </a:t>
            </a:r>
            <a:r>
              <a:rPr lang="en-US" sz="1800" b="1" dirty="0">
                <a:solidFill>
                  <a:srgbClr val="7030A0"/>
                </a:solidFill>
              </a:rPr>
              <a:t>CO</a:t>
            </a:r>
            <a:r>
              <a:rPr lang="en-US" sz="1800" b="1" baseline="-25000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l-GR" sz="1800" b="1" dirty="0">
                <a:solidFill>
                  <a:srgbClr val="7030A0"/>
                </a:solidFill>
              </a:rPr>
              <a:t>και </a:t>
            </a:r>
            <a:r>
              <a:rPr lang="en-US" sz="1800" b="1" dirty="0">
                <a:solidFill>
                  <a:srgbClr val="7030A0"/>
                </a:solidFill>
              </a:rPr>
              <a:t>H</a:t>
            </a:r>
            <a:r>
              <a:rPr lang="en-US" sz="1800" b="1" baseline="-25000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O.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n</a:t>
            </a:r>
            <a:r>
              <a:rPr lang="en-US" sz="1400" b="1" dirty="0">
                <a:solidFill>
                  <a:srgbClr val="7030A0"/>
                </a:solidFill>
              </a:rPr>
              <a:t>CO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 = </a:t>
            </a:r>
            <a:r>
              <a:rPr lang="en-US" sz="1800" b="1" dirty="0" err="1">
                <a:solidFill>
                  <a:srgbClr val="7030A0"/>
                </a:solidFill>
              </a:rPr>
              <a:t>vn</a:t>
            </a:r>
            <a:r>
              <a:rPr lang="en-US" sz="1800" b="1" dirty="0">
                <a:solidFill>
                  <a:srgbClr val="7030A0"/>
                </a:solidFill>
              </a:rPr>
              <a:t> + </a:t>
            </a:r>
            <a:r>
              <a:rPr lang="el-GR" sz="1800" b="1" dirty="0">
                <a:solidFill>
                  <a:srgbClr val="7030A0"/>
                </a:solidFill>
              </a:rPr>
              <a:t>μ</a:t>
            </a:r>
            <a:r>
              <a:rPr lang="en-US" sz="1800" b="1" dirty="0">
                <a:solidFill>
                  <a:srgbClr val="7030A0"/>
                </a:solidFill>
              </a:rPr>
              <a:t>n = (v + </a:t>
            </a:r>
            <a:r>
              <a:rPr lang="el-GR" sz="1800" b="1" dirty="0">
                <a:solidFill>
                  <a:srgbClr val="7030A0"/>
                </a:solidFill>
              </a:rPr>
              <a:t>μ)</a:t>
            </a:r>
            <a:r>
              <a:rPr lang="en-US" sz="1800" b="1" dirty="0">
                <a:solidFill>
                  <a:srgbClr val="7030A0"/>
                </a:solidFill>
              </a:rPr>
              <a:t> n mol	 		m</a:t>
            </a:r>
            <a:r>
              <a:rPr lang="en-US" sz="1400" b="1" dirty="0">
                <a:solidFill>
                  <a:srgbClr val="7030A0"/>
                </a:solidFill>
              </a:rPr>
              <a:t>CO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 = n</a:t>
            </a:r>
            <a:r>
              <a:rPr lang="en-US" sz="1400" b="1" dirty="0">
                <a:solidFill>
                  <a:srgbClr val="7030A0"/>
                </a:solidFill>
              </a:rPr>
              <a:t>CO</a:t>
            </a:r>
            <a:r>
              <a:rPr lang="en-US" sz="1400" b="1" baseline="-25000" dirty="0">
                <a:solidFill>
                  <a:srgbClr val="7030A0"/>
                </a:solidFill>
              </a:rPr>
              <a:t>2 </a:t>
            </a:r>
            <a:r>
              <a:rPr lang="en-US" sz="1800" b="1" dirty="0">
                <a:solidFill>
                  <a:srgbClr val="7030A0"/>
                </a:solidFill>
              </a:rPr>
              <a:t>Mr</a:t>
            </a:r>
            <a:r>
              <a:rPr lang="en-US" sz="1400" b="1" dirty="0">
                <a:solidFill>
                  <a:srgbClr val="7030A0"/>
                </a:solidFill>
              </a:rPr>
              <a:t>CO</a:t>
            </a:r>
            <a:r>
              <a:rPr lang="en-US" sz="1400" b="1" baseline="-25000" dirty="0">
                <a:solidFill>
                  <a:srgbClr val="7030A0"/>
                </a:solidFill>
              </a:rPr>
              <a:t>2 </a:t>
            </a:r>
            <a:r>
              <a:rPr lang="en-US" sz="1800" b="1" dirty="0">
                <a:solidFill>
                  <a:srgbClr val="7030A0"/>
                </a:solidFill>
              </a:rPr>
              <a:t>	</a:t>
            </a:r>
            <a:r>
              <a:rPr lang="el-GR" sz="1800" b="1" dirty="0">
                <a:solidFill>
                  <a:srgbClr val="7030A0"/>
                </a:solidFill>
              </a:rPr>
              <a:t>ή	(ν + μ)</a:t>
            </a:r>
            <a:r>
              <a:rPr lang="en-US" sz="1800" b="1" dirty="0">
                <a:solidFill>
                  <a:srgbClr val="7030A0"/>
                </a:solidFill>
              </a:rPr>
              <a:t>n · 44= 528 g	</a:t>
            </a:r>
            <a:r>
              <a:rPr lang="el-GR" sz="1800" b="1" dirty="0">
                <a:solidFill>
                  <a:srgbClr val="7030A0"/>
                </a:solidFill>
              </a:rPr>
              <a:t>         ή     (ν + μ)</a:t>
            </a:r>
            <a:r>
              <a:rPr lang="en-US" sz="1800" b="1" dirty="0">
                <a:solidFill>
                  <a:srgbClr val="7030A0"/>
                </a:solidFill>
              </a:rPr>
              <a:t>n = </a:t>
            </a:r>
            <a:r>
              <a:rPr lang="el-GR" sz="1800" b="1" dirty="0">
                <a:solidFill>
                  <a:srgbClr val="7030A0"/>
                </a:solidFill>
              </a:rPr>
              <a:t>12</a:t>
            </a:r>
            <a:endParaRPr lang="en-US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n</a:t>
            </a:r>
            <a:r>
              <a:rPr lang="en-US" sz="1400" b="1" dirty="0">
                <a:solidFill>
                  <a:srgbClr val="7030A0"/>
                </a:solidFill>
              </a:rPr>
              <a:t>H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400" b="1" dirty="0">
                <a:solidFill>
                  <a:srgbClr val="7030A0"/>
                </a:solidFill>
              </a:rPr>
              <a:t>O</a:t>
            </a:r>
            <a:r>
              <a:rPr lang="en-US" sz="1800" b="1" dirty="0">
                <a:solidFill>
                  <a:srgbClr val="7030A0"/>
                </a:solidFill>
              </a:rPr>
              <a:t> = (v + 1) n + (</a:t>
            </a:r>
            <a:r>
              <a:rPr lang="el-GR" sz="1800" b="1" dirty="0">
                <a:solidFill>
                  <a:srgbClr val="7030A0"/>
                </a:solidFill>
              </a:rPr>
              <a:t>μ + 1)</a:t>
            </a:r>
            <a:r>
              <a:rPr lang="en-US" sz="1800" b="1" dirty="0">
                <a:solidFill>
                  <a:srgbClr val="7030A0"/>
                </a:solidFill>
              </a:rPr>
              <a:t> n = (</a:t>
            </a:r>
            <a:r>
              <a:rPr lang="el-GR" sz="1800" b="1" dirty="0">
                <a:solidFill>
                  <a:srgbClr val="7030A0"/>
                </a:solidFill>
              </a:rPr>
              <a:t>μ + ν + 2)</a:t>
            </a:r>
            <a:r>
              <a:rPr lang="en-US" sz="1800" b="1" dirty="0">
                <a:solidFill>
                  <a:srgbClr val="7030A0"/>
                </a:solidFill>
              </a:rPr>
              <a:t>n mol	m</a:t>
            </a:r>
            <a:r>
              <a:rPr lang="en-US" sz="1400" b="1" dirty="0">
                <a:solidFill>
                  <a:srgbClr val="7030A0"/>
                </a:solidFill>
              </a:rPr>
              <a:t>H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400" b="1" dirty="0">
                <a:solidFill>
                  <a:srgbClr val="7030A0"/>
                </a:solidFill>
              </a:rPr>
              <a:t>O</a:t>
            </a:r>
            <a:r>
              <a:rPr lang="en-US" sz="1800" b="1" dirty="0">
                <a:solidFill>
                  <a:srgbClr val="7030A0"/>
                </a:solidFill>
              </a:rPr>
              <a:t> = n</a:t>
            </a:r>
            <a:r>
              <a:rPr lang="en-US" sz="1400" b="1" dirty="0">
                <a:solidFill>
                  <a:srgbClr val="7030A0"/>
                </a:solidFill>
              </a:rPr>
              <a:t>H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400" b="1" dirty="0">
                <a:solidFill>
                  <a:srgbClr val="7030A0"/>
                </a:solidFill>
              </a:rPr>
              <a:t>O</a:t>
            </a:r>
            <a:r>
              <a:rPr lang="en-US" sz="1400" b="1" baseline="-25000" dirty="0">
                <a:solidFill>
                  <a:srgbClr val="7030A0"/>
                </a:solidFill>
              </a:rPr>
              <a:t> </a:t>
            </a:r>
            <a:r>
              <a:rPr lang="en-US" sz="1800" b="1" dirty="0">
                <a:solidFill>
                  <a:srgbClr val="7030A0"/>
                </a:solidFill>
              </a:rPr>
              <a:t>Mr</a:t>
            </a:r>
            <a:r>
              <a:rPr lang="en-US" sz="1400" b="1" dirty="0">
                <a:solidFill>
                  <a:srgbClr val="7030A0"/>
                </a:solidFill>
              </a:rPr>
              <a:t>H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400" b="1" dirty="0">
                <a:solidFill>
                  <a:srgbClr val="7030A0"/>
                </a:solidFill>
              </a:rPr>
              <a:t>O</a:t>
            </a:r>
            <a:r>
              <a:rPr lang="en-US" sz="1400" b="1" baseline="-25000" dirty="0">
                <a:solidFill>
                  <a:srgbClr val="7030A0"/>
                </a:solidFill>
              </a:rPr>
              <a:t> </a:t>
            </a:r>
            <a:r>
              <a:rPr lang="en-US" sz="1800" b="1" dirty="0">
                <a:solidFill>
                  <a:srgbClr val="7030A0"/>
                </a:solidFill>
              </a:rPr>
              <a:t>	</a:t>
            </a:r>
            <a:r>
              <a:rPr lang="el-GR" sz="1800" b="1" dirty="0">
                <a:solidFill>
                  <a:srgbClr val="7030A0"/>
                </a:solidFill>
              </a:rPr>
              <a:t> ή	(ν + μ</a:t>
            </a:r>
            <a:r>
              <a:rPr lang="en-US" sz="1800" b="1" dirty="0">
                <a:solidFill>
                  <a:srgbClr val="7030A0"/>
                </a:solidFill>
              </a:rPr>
              <a:t> + 2</a:t>
            </a:r>
            <a:r>
              <a:rPr lang="el-GR" sz="1800" b="1" dirty="0">
                <a:solidFill>
                  <a:srgbClr val="7030A0"/>
                </a:solidFill>
              </a:rPr>
              <a:t>)</a:t>
            </a:r>
            <a:r>
              <a:rPr lang="en-US" sz="1800" b="1" dirty="0">
                <a:solidFill>
                  <a:srgbClr val="7030A0"/>
                </a:solidFill>
              </a:rPr>
              <a:t>n · 18 = 288 g</a:t>
            </a:r>
            <a:r>
              <a:rPr lang="el-GR" sz="1800" b="1" dirty="0">
                <a:solidFill>
                  <a:srgbClr val="7030A0"/>
                </a:solidFill>
              </a:rPr>
              <a:t>   ή  (ν + μ</a:t>
            </a:r>
            <a:r>
              <a:rPr lang="en-US" sz="1800" b="1" dirty="0">
                <a:solidFill>
                  <a:srgbClr val="7030A0"/>
                </a:solidFill>
              </a:rPr>
              <a:t> + 2</a:t>
            </a:r>
            <a:r>
              <a:rPr lang="el-GR" sz="1800" b="1" dirty="0">
                <a:solidFill>
                  <a:srgbClr val="7030A0"/>
                </a:solidFill>
              </a:rPr>
              <a:t>)</a:t>
            </a:r>
            <a:r>
              <a:rPr lang="en-US" sz="1800" b="1" dirty="0">
                <a:solidFill>
                  <a:srgbClr val="7030A0"/>
                </a:solidFill>
              </a:rPr>
              <a:t>n = </a:t>
            </a:r>
            <a:r>
              <a:rPr lang="el-GR" sz="1800" b="1" dirty="0">
                <a:solidFill>
                  <a:srgbClr val="7030A0"/>
                </a:solidFill>
              </a:rPr>
              <a:t>16</a:t>
            </a:r>
            <a:endParaRPr lang="en-US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rgbClr val="7030A0"/>
                </a:solidFill>
              </a:rPr>
              <a:t>α. Με αφαίρεση των 2 εξισώσεων κατά μέλη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l-GR" sz="1800" b="1" dirty="0">
                <a:solidFill>
                  <a:srgbClr val="7030A0"/>
                </a:solidFill>
              </a:rPr>
              <a:t>προκύπτει: </a:t>
            </a:r>
            <a:r>
              <a:rPr lang="en-US" sz="1800" b="1" dirty="0">
                <a:solidFill>
                  <a:srgbClr val="7030A0"/>
                </a:solidFill>
              </a:rPr>
              <a:t>-</a:t>
            </a:r>
            <a:r>
              <a:rPr lang="el-GR" sz="1800" b="1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n = -4 mol	</a:t>
            </a:r>
            <a:r>
              <a:rPr lang="el-GR" sz="1800" b="1" dirty="0">
                <a:solidFill>
                  <a:srgbClr val="7030A0"/>
                </a:solidFill>
              </a:rPr>
              <a:t>ή	</a:t>
            </a:r>
            <a:r>
              <a:rPr lang="en-US" sz="1800" b="1" dirty="0">
                <a:solidFill>
                  <a:srgbClr val="7030A0"/>
                </a:solidFill>
              </a:rPr>
              <a:t>n = </a:t>
            </a:r>
            <a:r>
              <a:rPr lang="el-GR" sz="1800" b="1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 mol.</a:t>
            </a:r>
          </a:p>
          <a:p>
            <a:pPr marL="0" indent="0">
              <a:buNone/>
            </a:pPr>
            <a:r>
              <a:rPr lang="el-GR" sz="1800" b="1" dirty="0">
                <a:solidFill>
                  <a:srgbClr val="7030A0"/>
                </a:solidFill>
              </a:rPr>
              <a:t>β. Με αντικατάσταση προκύπτει: ν + μ = 6. </a:t>
            </a:r>
          </a:p>
          <a:p>
            <a:pPr marL="0" indent="0">
              <a:buNone/>
            </a:pPr>
            <a:r>
              <a:rPr lang="el-GR" sz="1800" b="1" dirty="0">
                <a:solidFill>
                  <a:srgbClr val="7030A0"/>
                </a:solidFill>
              </a:rPr>
              <a:t>Ο μόνος πιθανός συνδυασμός είναι ν = 2 και μ = 4, άρα: 2 </a:t>
            </a:r>
            <a:r>
              <a:rPr lang="en-US" sz="1800" b="1" dirty="0">
                <a:solidFill>
                  <a:srgbClr val="7030A0"/>
                </a:solidFill>
              </a:rPr>
              <a:t>mol CH</a:t>
            </a:r>
            <a:r>
              <a:rPr lang="en-US" sz="1800" b="1" baseline="-25000" dirty="0">
                <a:solidFill>
                  <a:srgbClr val="7030A0"/>
                </a:solidFill>
              </a:rPr>
              <a:t>3</a:t>
            </a:r>
            <a:r>
              <a:rPr lang="en-US" sz="1800" b="1" dirty="0">
                <a:solidFill>
                  <a:srgbClr val="7030A0"/>
                </a:solidFill>
              </a:rPr>
              <a:t>CH</a:t>
            </a:r>
            <a:r>
              <a:rPr lang="en-US" sz="1800" b="1" baseline="-25000" dirty="0">
                <a:solidFill>
                  <a:srgbClr val="7030A0"/>
                </a:solidFill>
              </a:rPr>
              <a:t>3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l-GR" sz="1800" b="1" dirty="0">
                <a:solidFill>
                  <a:srgbClr val="7030A0"/>
                </a:solidFill>
              </a:rPr>
              <a:t>και </a:t>
            </a:r>
            <a:r>
              <a:rPr lang="en-US" sz="1800" b="1" dirty="0">
                <a:solidFill>
                  <a:srgbClr val="7030A0"/>
                </a:solidFill>
              </a:rPr>
              <a:t>2 mol CH</a:t>
            </a:r>
            <a:r>
              <a:rPr lang="en-US" sz="1800" b="1" baseline="-25000" dirty="0">
                <a:solidFill>
                  <a:srgbClr val="7030A0"/>
                </a:solidFill>
              </a:rPr>
              <a:t>3</a:t>
            </a:r>
            <a:r>
              <a:rPr lang="en-US" sz="1800" b="1" dirty="0">
                <a:solidFill>
                  <a:srgbClr val="7030A0"/>
                </a:solidFill>
              </a:rPr>
              <a:t>CH</a:t>
            </a:r>
            <a:r>
              <a:rPr lang="en-US" sz="1800" b="1" baseline="-25000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CH</a:t>
            </a:r>
            <a:r>
              <a:rPr lang="en-US" sz="1800" b="1" baseline="-25000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CH</a:t>
            </a:r>
            <a:r>
              <a:rPr lang="en-US" sz="1800" b="1" baseline="-25000" dirty="0">
                <a:solidFill>
                  <a:srgbClr val="7030A0"/>
                </a:solidFill>
              </a:rPr>
              <a:t>3</a:t>
            </a:r>
            <a:r>
              <a:rPr lang="en-US" sz="1800" b="1" dirty="0">
                <a:solidFill>
                  <a:srgbClr val="7030A0"/>
                </a:solidFill>
              </a:rPr>
              <a:t>.</a:t>
            </a:r>
            <a:endParaRPr lang="el-GR" sz="1800" b="1" dirty="0">
              <a:solidFill>
                <a:srgbClr val="7030A0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Πίνακας 5">
                <a:extLst>
                  <a:ext uri="{FF2B5EF4-FFF2-40B4-BE49-F238E27FC236}">
                    <a16:creationId xmlns:a16="http://schemas.microsoft.com/office/drawing/2014/main" id="{1560E155-016E-917F-6A38-5AC2AF4F04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827715"/>
                  </p:ext>
                </p:extLst>
              </p:nvPr>
            </p:nvGraphicFramePr>
            <p:xfrm>
              <a:off x="254000" y="2936184"/>
              <a:ext cx="5505641" cy="14590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875030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11068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125920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r>
                            <a:rPr lang="en-US" baseline="-25000" dirty="0"/>
                            <a:t>v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2v+2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(v+1)H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 + 1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n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vn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(v + 1)n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Πίνακας 5">
                <a:extLst>
                  <a:ext uri="{FF2B5EF4-FFF2-40B4-BE49-F238E27FC236}">
                    <a16:creationId xmlns:a16="http://schemas.microsoft.com/office/drawing/2014/main" id="{1560E155-016E-917F-6A38-5AC2AF4F04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827715"/>
                  </p:ext>
                </p:extLst>
              </p:nvPr>
            </p:nvGraphicFramePr>
            <p:xfrm>
              <a:off x="254000" y="2936184"/>
              <a:ext cx="5505641" cy="14590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875030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11068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125920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486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r>
                            <a:rPr lang="en-US" baseline="-25000" dirty="0"/>
                            <a:t>v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2v+2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181768" t="-6250" r="-220442" b="-20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(v+1)H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486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181768" t="-104938" r="-220442" b="-1061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 + 1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486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181768" t="-207500" r="-220442" b="-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vn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(v + 1)n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Πίνακας 5">
                <a:extLst>
                  <a:ext uri="{FF2B5EF4-FFF2-40B4-BE49-F238E27FC236}">
                    <a16:creationId xmlns:a16="http://schemas.microsoft.com/office/drawing/2014/main" id="{6C9A25FF-6AB6-67F4-01F1-E8D0E74755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7544800"/>
                  </p:ext>
                </p:extLst>
              </p:nvPr>
            </p:nvGraphicFramePr>
            <p:xfrm>
              <a:off x="6229131" y="2936184"/>
              <a:ext cx="5505641" cy="14590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875030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11068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125920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r>
                            <a:rPr lang="el-GR" baseline="-25000" dirty="0"/>
                            <a:t>μ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l-GR" baseline="-25000" dirty="0"/>
                            <a:t>μ</a:t>
                          </a:r>
                          <a:r>
                            <a:rPr lang="en-US" baseline="-25000" dirty="0"/>
                            <a:t>+2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(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+1)H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 + 1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n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n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 + 1)n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Πίνακας 5">
                <a:extLst>
                  <a:ext uri="{FF2B5EF4-FFF2-40B4-BE49-F238E27FC236}">
                    <a16:creationId xmlns:a16="http://schemas.microsoft.com/office/drawing/2014/main" id="{6C9A25FF-6AB6-67F4-01F1-E8D0E74755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7544800"/>
                  </p:ext>
                </p:extLst>
              </p:nvPr>
            </p:nvGraphicFramePr>
            <p:xfrm>
              <a:off x="6229131" y="2936184"/>
              <a:ext cx="5505641" cy="14590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875030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11068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125920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486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r>
                            <a:rPr lang="el-GR" baseline="-25000" dirty="0"/>
                            <a:t>μ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l-GR" baseline="-25000" dirty="0"/>
                            <a:t>μ</a:t>
                          </a:r>
                          <a:r>
                            <a:rPr lang="en-US" baseline="-25000" dirty="0"/>
                            <a:t>+2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181768" t="-6250" r="-220994" b="-20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(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+1)H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486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181768" t="-104938" r="-220994" b="-1061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 + 1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486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181768" t="-207500" r="-220994" b="-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n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 + 1)n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13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sz="1800" b="1" dirty="0"/>
                  <a:t>Αντιδράσεις καύσης 3 – Μίγματα.</a:t>
                </a:r>
              </a:p>
              <a:p>
                <a:pPr marL="0" lvl="0" indent="0" algn="just">
                  <a:lnSpc>
                    <a:spcPct val="115000"/>
                  </a:lnSpc>
                  <a:spcAft>
                    <a:spcPts val="600"/>
                  </a:spcAft>
                  <a:buNone/>
                </a:pPr>
                <a:r>
                  <a:rPr lang="el-GR" sz="18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Άσκηση </a:t>
                </a:r>
                <a:r>
                  <a:rPr lang="en-US" sz="18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r>
                  <a:rPr lang="el-GR" sz="18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Πόσα </a:t>
                </a: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ισομοριακού μείγματος </a:t>
                </a:r>
                <a:r>
                  <a:rPr lang="el-GR" sz="1800" kern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αιθενίου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1-βουτενίου, μετρημένα σε </a:t>
                </a: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STP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συνθήκες πρέπει να καούν πλήρως, με την απαιτούμενη ποσότητα Ο</a:t>
                </a:r>
                <a:r>
                  <a:rPr lang="el-GR" sz="1800" kern="1200" baseline="-25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απαιτούνται για την παραγωγή:</a:t>
                </a:r>
                <a:r>
                  <a:rPr lang="en-US" sz="1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α. 13,44 L καυσαερίων μετρημένα σε </a:t>
                </a: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STP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συνθήκες.</a:t>
                </a:r>
                <a:endParaRPr lang="el-GR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rgbClr val="7030A0"/>
                    </a:solidFill>
                  </a:rPr>
                  <a:t>Το αρχικό μείγμα περιέχει: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n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mol C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4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(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Α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)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 και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n mol C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4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8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(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Β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).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	(ισομοριακό = ίσα μόρια, άρα και ίσα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mol)</a:t>
                </a:r>
                <a:endParaRPr lang="el-GR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rgbClr val="7030A0"/>
                    </a:solidFill>
                  </a:rPr>
                  <a:t>Καυσαέρια: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CO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και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8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O.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n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= 2n + 4n = 6n mol	V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= n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 </a:t>
                </a:r>
                <a:r>
                  <a:rPr lang="en-US" sz="1800" b="1" dirty="0" err="1">
                    <a:solidFill>
                      <a:srgbClr val="7030A0"/>
                    </a:solidFill>
                  </a:rPr>
                  <a:t>Vm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	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ή	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V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= 6n · 22,4 L	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n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O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= 2n + 4n = 6n mol	V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O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= n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O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b="1" dirty="0" err="1">
                    <a:solidFill>
                      <a:srgbClr val="7030A0"/>
                    </a:solidFill>
                  </a:rPr>
                  <a:t>Vm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	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 ή	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V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O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 = 6n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· 22,4 L</a:t>
                </a: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rgbClr val="7030A0"/>
                    </a:solidFill>
                  </a:rPr>
                  <a:t>Συνολικά καυσαέρια: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(6n + 6n) 22,4 = 13,44 L	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ή	12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n = 0,6 mol	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ή	</a:t>
                </a: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1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𝟏𝟐𝟎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7030A0"/>
                    </a:solidFill>
                  </a:rPr>
                  <a:t>	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ή	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7030A0"/>
                    </a:solidFill>
                  </a:rPr>
                  <a:t> = 0,05 mol.	</a:t>
                </a: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rgbClr val="7030A0"/>
                    </a:solidFill>
                  </a:rPr>
                  <a:t>Το αρχικό μίγμα αποτελείται από 0,05 + 0,05 = 0,1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mol 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αερίων, άρα: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V</a:t>
                </a:r>
                <a:r>
                  <a:rPr lang="el-GR" sz="1800" b="1" baseline="-25000" dirty="0">
                    <a:solidFill>
                      <a:srgbClr val="7030A0"/>
                    </a:solidFill>
                  </a:rPr>
                  <a:t>μείγματος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 = (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n + n) </a:t>
                </a:r>
                <a:r>
                  <a:rPr lang="en-US" sz="1800" b="1" dirty="0" err="1">
                    <a:solidFill>
                      <a:srgbClr val="7030A0"/>
                    </a:solidFill>
                  </a:rPr>
                  <a:t>Vm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	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ή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	 V</a:t>
                </a:r>
                <a:r>
                  <a:rPr lang="el-GR" sz="1800" b="1" baseline="-25000" dirty="0">
                    <a:solidFill>
                      <a:srgbClr val="7030A0"/>
                    </a:solidFill>
                  </a:rPr>
                  <a:t>μείγματος</a:t>
                </a:r>
                <a:r>
                  <a:rPr lang="el-GR" sz="1800" b="1" dirty="0">
                    <a:solidFill>
                      <a:srgbClr val="7030A0"/>
                    </a:solidFill>
                  </a:rPr>
                  <a:t> =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0,1 · 22,4 = 2,24 L. </a:t>
                </a:r>
                <a:endParaRPr lang="el-GR" sz="1800" b="1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466" t="-852" r="-4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E66F34F1-A0BB-BD5A-9596-BD92B2D9A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70921"/>
              </p:ext>
            </p:extLst>
          </p:nvPr>
        </p:nvGraphicFramePr>
        <p:xfrm>
          <a:off x="318168" y="1716991"/>
          <a:ext cx="473250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708342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701929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+ 3O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2n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  <p:graphicFrame>
        <p:nvGraphicFramePr>
          <p:cNvPr id="8" name="Πίνακας 5">
            <a:extLst>
              <a:ext uri="{FF2B5EF4-FFF2-40B4-BE49-F238E27FC236}">
                <a16:creationId xmlns:a16="http://schemas.microsoft.com/office/drawing/2014/main" id="{3574925A-E23F-E539-7FFC-5B2E1CAB0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814780"/>
              </p:ext>
            </p:extLst>
          </p:nvPr>
        </p:nvGraphicFramePr>
        <p:xfrm>
          <a:off x="6759074" y="1664048"/>
          <a:ext cx="473250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708342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701929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4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+ 6O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+ 4H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l-GR" dirty="0"/>
                        <a:t>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4n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8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1117</Words>
  <Application>Microsoft Office PowerPoint</Application>
  <PresentationFormat>Ευρεία οθόνη</PresentationFormat>
  <Paragraphs>187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8</cp:revision>
  <dcterms:created xsi:type="dcterms:W3CDTF">2022-10-18T14:29:16Z</dcterms:created>
  <dcterms:modified xsi:type="dcterms:W3CDTF">2022-10-18T16:29:18Z</dcterms:modified>
</cp:coreProperties>
</file>