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6" r:id="rId2"/>
    <p:sldId id="404" r:id="rId3"/>
    <p:sldId id="402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693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79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04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23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4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40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18/10/2022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80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18/10/2022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01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18/10/2022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049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932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18/10/2022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85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18/10/2022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41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5842000" cy="6436995"/>
              </a:xfrm>
            </p:spPr>
            <p:txBody>
              <a:bodyPr>
                <a:normAutofit/>
              </a:bodyPr>
              <a:lstStyle/>
              <a:p>
                <a:pPr marL="0" indent="0" algn="r">
                  <a:buNone/>
                </a:pPr>
                <a:r>
                  <a:rPr lang="el-GR" sz="2000" b="1" dirty="0"/>
                  <a:t>Αντιδράσεις καύσης </a:t>
                </a:r>
                <a:r>
                  <a:rPr lang="en-US" sz="2000" b="1" dirty="0"/>
                  <a:t>4</a:t>
                </a:r>
                <a:r>
                  <a:rPr lang="el-GR" sz="2000" b="1" dirty="0"/>
                  <a:t> – </a:t>
                </a:r>
              </a:p>
              <a:p>
                <a:pPr marL="457200" indent="-457200" algn="ctr">
                  <a:buAutoNum type="arabicPeriod"/>
                </a:pPr>
                <a:r>
                  <a:rPr lang="el-GR" sz="2000" b="1" dirty="0"/>
                  <a:t>ΑΠΛΗ</a:t>
                </a:r>
              </a:p>
              <a:p>
                <a:pPr marL="0" indent="0">
                  <a:buNone/>
                </a:pPr>
                <a:r>
                  <a:rPr lang="el-GR" sz="2000" b="1" dirty="0"/>
                  <a:t>Καίγονται πλήρως 6 </a:t>
                </a:r>
                <a:r>
                  <a:rPr lang="en-US" sz="2000" b="1" dirty="0"/>
                  <a:t>mol </a:t>
                </a:r>
                <a:r>
                  <a:rPr lang="el-GR" sz="2000" b="1" dirty="0"/>
                  <a:t>μεθανίου με 10 </a:t>
                </a:r>
                <a:r>
                  <a:rPr lang="en-US" sz="2000" b="1" dirty="0"/>
                  <a:t>mol </a:t>
                </a:r>
                <a:r>
                  <a:rPr lang="el-GR" sz="2000" b="1" dirty="0"/>
                  <a:t>οξυγόνου και παράγονται καυσαέρια (</a:t>
                </a:r>
                <a:r>
                  <a:rPr lang="en-US" sz="2000" b="1" dirty="0"/>
                  <a:t>CO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+ H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O).</a:t>
                </a:r>
                <a:endParaRPr lang="el-GR" sz="2000" b="1" dirty="0"/>
              </a:p>
              <a:p>
                <a:pPr marL="0" indent="0">
                  <a:buNone/>
                </a:pPr>
                <a:r>
                  <a:rPr lang="el-GR" sz="2000" b="1" dirty="0"/>
                  <a:t>Να υπολογίσετε τα </a:t>
                </a:r>
                <a:r>
                  <a:rPr lang="en-US" sz="2000" b="1" dirty="0"/>
                  <a:t>mol </a:t>
                </a:r>
                <a:r>
                  <a:rPr lang="el-GR" sz="2000" b="1" dirty="0"/>
                  <a:t>των καυσαερίων</a:t>
                </a:r>
              </a:p>
              <a:p>
                <a:pPr marL="0" indent="0">
                  <a:buNone/>
                </a:pPr>
                <a:r>
                  <a:rPr lang="el-GR" sz="2000" b="1" dirty="0"/>
                  <a:t>Αντίδραση: </a:t>
                </a:r>
                <a:r>
                  <a:rPr lang="en-US" sz="2000" b="1" dirty="0"/>
                  <a:t>CH</a:t>
                </a:r>
                <a:r>
                  <a:rPr lang="en-US" sz="2000" b="1" baseline="-25000" dirty="0"/>
                  <a:t>4</a:t>
                </a:r>
                <a:r>
                  <a:rPr lang="en-US" sz="2000" b="1" dirty="0"/>
                  <a:t> + 2O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b="1" dirty="0"/>
                  <a:t> CO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 + 2H</a:t>
                </a:r>
                <a:r>
                  <a:rPr lang="en-US" sz="2000" b="1" baseline="-25000" dirty="0"/>
                  <a:t>2</a:t>
                </a:r>
                <a:r>
                  <a:rPr lang="en-US" sz="2000" b="1" dirty="0"/>
                  <a:t>O</a:t>
                </a:r>
                <a:endParaRPr lang="el-GR" sz="2000" b="1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5842000" cy="6436995"/>
              </a:xfrm>
              <a:blipFill>
                <a:blip r:embed="rId2"/>
                <a:stretch>
                  <a:fillRect l="-1148" t="-947" r="-10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Ψωμί για τοστ σταρένιο επαγγελματικό - Afoi Koundouraki">
            <a:extLst>
              <a:ext uri="{FF2B5EF4-FFF2-40B4-BE49-F238E27FC236}">
                <a16:creationId xmlns:a16="http://schemas.microsoft.com/office/drawing/2014/main" id="{7A118167-3585-89D4-3E34-764DFEE70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r="15714"/>
          <a:stretch/>
        </p:blipFill>
        <p:spPr bwMode="auto">
          <a:xfrm>
            <a:off x="6096000" y="3996840"/>
            <a:ext cx="1933073" cy="18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υρί Τοστ Γκούντα Ελλάδος - Κρεοπωλείο Μαρίνος">
            <a:extLst>
              <a:ext uri="{FF2B5EF4-FFF2-40B4-BE49-F238E27FC236}">
                <a16:creationId xmlns:a16="http://schemas.microsoft.com/office/drawing/2014/main" id="{2F515C77-8256-A25A-C71D-3E2CB1173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73" y="3996839"/>
            <a:ext cx="1868405" cy="186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Τοστ γαλοπούλα &amp; τυρί | Chef &amp; Barista">
            <a:extLst>
              <a:ext uri="{FF2B5EF4-FFF2-40B4-BE49-F238E27FC236}">
                <a16:creationId xmlns:a16="http://schemas.microsoft.com/office/drawing/2014/main" id="{BB6767BF-1ED5-EBB1-8928-686304526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9281" r="4339"/>
          <a:stretch/>
        </p:blipFill>
        <p:spPr bwMode="auto">
          <a:xfrm>
            <a:off x="9897478" y="3996838"/>
            <a:ext cx="1933073" cy="18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CD7C244D-94F6-9D73-80DF-2B83DA3EAFE2}"/>
              </a:ext>
            </a:extLst>
          </p:cNvPr>
          <p:cNvSpPr txBox="1">
            <a:spLocks/>
          </p:cNvSpPr>
          <p:nvPr/>
        </p:nvSpPr>
        <p:spPr>
          <a:xfrm>
            <a:off x="6096000" y="136524"/>
            <a:ext cx="5842000" cy="6436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2000" b="1" dirty="0"/>
              <a:t>Έλλειψη - περίσσεια.</a:t>
            </a:r>
          </a:p>
          <a:p>
            <a:pPr marL="457200" marR="0" lvl="0" indent="-4572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ΑΠΛΗ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2000" b="1" dirty="0">
                <a:solidFill>
                  <a:prstClr val="black"/>
                </a:solidFill>
                <a:latin typeface="Calibri" panose="020F0502020204030204"/>
              </a:rPr>
              <a:t>Χρησιμοποιούμε πλήρως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φέτες ψωμί (Ψ) για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τόστ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και 6 φέτες τυρί (Τ) και παράγονται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σαντουιτσάκια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(Σ). Να υπολογίσετε πόσα σάντουιτς (Σ) θα παραχθούν;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Γράφουμε την «Αντίδραση»: 2Ψ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→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Ψωμί ολικής του τοστ - Cookidoo® – the official Thermomix® recipe platform">
            <a:extLst>
              <a:ext uri="{FF2B5EF4-FFF2-40B4-BE49-F238E27FC236}">
                <a16:creationId xmlns:a16="http://schemas.microsoft.com/office/drawing/2014/main" id="{9A12FE8B-9CE9-5041-E21C-071277B63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9" r="28113"/>
          <a:stretch/>
        </p:blipFill>
        <p:spPr bwMode="auto">
          <a:xfrm>
            <a:off x="4227595" y="2525295"/>
            <a:ext cx="1684422" cy="154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Τα οκτώ λάθη που κάνουμε όταν φτιάχνουμε burger | Insider">
            <a:extLst>
              <a:ext uri="{FF2B5EF4-FFF2-40B4-BE49-F238E27FC236}">
                <a16:creationId xmlns:a16="http://schemas.microsoft.com/office/drawing/2014/main" id="{E5746740-AC49-0738-63A0-0A2B74BD4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25265" r="17095" b="14528"/>
          <a:stretch/>
        </p:blipFill>
        <p:spPr bwMode="auto">
          <a:xfrm>
            <a:off x="5788909" y="2515956"/>
            <a:ext cx="1838559" cy="12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F342CF-E37A-80C8-8EE5-32C0D16F24A9}"/>
              </a:ext>
            </a:extLst>
          </p:cNvPr>
          <p:cNvSpPr txBox="1"/>
          <p:nvPr/>
        </p:nvSpPr>
        <p:spPr>
          <a:xfrm>
            <a:off x="10434051" y="5676487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;;;;;;;</a:t>
            </a:r>
            <a:endParaRPr lang="el-G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B136F-F345-4E3D-C16F-E56E348FCFCE}"/>
              </a:ext>
            </a:extLst>
          </p:cNvPr>
          <p:cNvSpPr txBox="1"/>
          <p:nvPr/>
        </p:nvSpPr>
        <p:spPr>
          <a:xfrm>
            <a:off x="6504173" y="576223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10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712A4-A4A6-8E91-F31C-5C356BF223F7}"/>
              </a:ext>
            </a:extLst>
          </p:cNvPr>
          <p:cNvSpPr txBox="1"/>
          <p:nvPr/>
        </p:nvSpPr>
        <p:spPr>
          <a:xfrm>
            <a:off x="8647684" y="574804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066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5842000" cy="643699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2000" b="1" dirty="0"/>
              <a:t>Αντιδράσεις καύσης </a:t>
            </a:r>
            <a:r>
              <a:rPr lang="en-US" sz="2000" b="1" dirty="0"/>
              <a:t>4</a:t>
            </a:r>
            <a:r>
              <a:rPr lang="el-GR" sz="2000" b="1" dirty="0"/>
              <a:t> – </a:t>
            </a:r>
          </a:p>
          <a:p>
            <a:pPr marL="0" indent="0" algn="ctr">
              <a:buNone/>
            </a:pPr>
            <a:r>
              <a:rPr lang="en-US" sz="2000" b="1" dirty="0"/>
              <a:t>2. </a:t>
            </a:r>
            <a:r>
              <a:rPr lang="el-GR" sz="2000" b="1" dirty="0"/>
              <a:t>Έλλειψη - περίσσεια</a:t>
            </a:r>
          </a:p>
          <a:p>
            <a:pPr marL="0" indent="0">
              <a:buNone/>
            </a:pPr>
            <a:r>
              <a:rPr lang="el-GR" sz="2000" b="1" dirty="0"/>
              <a:t>Καίγονται πλήρως 6 </a:t>
            </a:r>
            <a:r>
              <a:rPr lang="en-US" sz="2000" b="1" dirty="0"/>
              <a:t>mol </a:t>
            </a:r>
            <a:r>
              <a:rPr lang="el-GR" sz="2000" b="1" dirty="0"/>
              <a:t>μεθανίου με 10 </a:t>
            </a:r>
            <a:r>
              <a:rPr lang="en-US" sz="2000" b="1" dirty="0"/>
              <a:t>mol </a:t>
            </a:r>
            <a:r>
              <a:rPr lang="el-GR" sz="2000" b="1" dirty="0"/>
              <a:t>οξυγόνου και παράγονται καυσαέρια (</a:t>
            </a:r>
            <a:r>
              <a:rPr lang="en-US" sz="2000" b="1" dirty="0"/>
              <a:t>CO</a:t>
            </a:r>
            <a:r>
              <a:rPr lang="en-US" sz="2000" b="1" baseline="-25000" dirty="0"/>
              <a:t>2</a:t>
            </a:r>
            <a:r>
              <a:rPr lang="en-US" sz="2000" b="1" dirty="0"/>
              <a:t> + H</a:t>
            </a:r>
            <a:r>
              <a:rPr lang="en-US" sz="2000" b="1" baseline="-25000" dirty="0"/>
              <a:t>2</a:t>
            </a:r>
            <a:r>
              <a:rPr lang="en-US" sz="2000" b="1" dirty="0"/>
              <a:t>O).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Να υπολογίσετε τα </a:t>
            </a:r>
            <a:r>
              <a:rPr lang="en-US" sz="2000" b="1" dirty="0"/>
              <a:t>mol </a:t>
            </a:r>
            <a:r>
              <a:rPr lang="el-GR" sz="2000" b="1" dirty="0"/>
              <a:t>των καυσαερίων</a:t>
            </a: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l-GR" sz="2000" b="1" dirty="0"/>
              <a:t>Έστω ότι στο τέλος μηδενίζεται το </a:t>
            </a:r>
            <a:r>
              <a:rPr lang="en-US" sz="2000" b="1" dirty="0"/>
              <a:t>CH</a:t>
            </a:r>
            <a:r>
              <a:rPr lang="en-US" sz="2000" b="1" baseline="-25000" dirty="0"/>
              <a:t>4 </a:t>
            </a:r>
            <a:r>
              <a:rPr lang="en-US" sz="2000" b="1" dirty="0"/>
              <a:t>(</a:t>
            </a:r>
            <a:r>
              <a:rPr lang="el-GR" sz="2000" b="1" dirty="0"/>
              <a:t>έλλειψη)</a:t>
            </a:r>
            <a:r>
              <a:rPr lang="en-US" sz="2000" b="1" dirty="0"/>
              <a:t>: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6 – </a:t>
            </a:r>
            <a:r>
              <a:rPr lang="en-US" sz="2000" b="1" dirty="0"/>
              <a:t>x = 0		</a:t>
            </a:r>
            <a:r>
              <a:rPr lang="el-GR" sz="2000" b="1" dirty="0"/>
              <a:t>ή </a:t>
            </a:r>
            <a:r>
              <a:rPr lang="en-US" sz="2000" b="1" dirty="0"/>
              <a:t>	x = 6 mol.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Στο τέλος θα υπάρχουν 10 – 2 · 6 = -2 </a:t>
            </a:r>
            <a:r>
              <a:rPr lang="en-US" sz="2000" b="1" dirty="0"/>
              <a:t>mol O</a:t>
            </a:r>
            <a:r>
              <a:rPr lang="en-US" sz="2000" b="1" baseline="-25000" dirty="0"/>
              <a:t>2</a:t>
            </a:r>
            <a:r>
              <a:rPr lang="el-GR" sz="2000" b="1" dirty="0"/>
              <a:t>. Άτοπο.</a:t>
            </a:r>
          </a:p>
          <a:p>
            <a:pPr marL="0" indent="0">
              <a:buNone/>
            </a:pPr>
            <a:r>
              <a:rPr lang="el-GR" sz="2000" b="1" dirty="0"/>
              <a:t>Επομένως θα περισσέψει </a:t>
            </a:r>
            <a:r>
              <a:rPr lang="en-US" sz="2000" b="1" dirty="0"/>
              <a:t>CH</a:t>
            </a:r>
            <a:r>
              <a:rPr lang="en-US" sz="2000" b="1" baseline="-25000" dirty="0"/>
              <a:t>4</a:t>
            </a:r>
            <a:r>
              <a:rPr lang="en-US" sz="2000" b="1" dirty="0"/>
              <a:t> </a:t>
            </a:r>
            <a:r>
              <a:rPr lang="el-GR" sz="2000" b="1" dirty="0"/>
              <a:t>(περίσσεια) και θα εξαντληθεί το Ο</a:t>
            </a:r>
            <a:r>
              <a:rPr lang="el-GR" sz="2000" b="1" baseline="-25000" dirty="0"/>
              <a:t>2</a:t>
            </a:r>
            <a:r>
              <a:rPr lang="el-GR" sz="2000" b="1" dirty="0"/>
              <a:t> (έλλειψη):</a:t>
            </a:r>
          </a:p>
          <a:p>
            <a:pPr marL="0" indent="0">
              <a:buNone/>
            </a:pPr>
            <a:r>
              <a:rPr lang="el-GR" sz="2000" b="1" dirty="0"/>
              <a:t>10 </a:t>
            </a:r>
            <a:r>
              <a:rPr lang="en-US" sz="2000" b="1" dirty="0"/>
              <a:t>– 2x = 0	</a:t>
            </a:r>
            <a:r>
              <a:rPr lang="el-GR" sz="2000" b="1" dirty="0"/>
              <a:t>ή	</a:t>
            </a:r>
            <a:r>
              <a:rPr lang="en-US" sz="2000" b="1" dirty="0"/>
              <a:t>x = 5 mol.</a:t>
            </a:r>
          </a:p>
          <a:p>
            <a:pPr marL="0" indent="0">
              <a:buNone/>
            </a:pPr>
            <a:r>
              <a:rPr lang="el-GR" sz="2000" b="1" dirty="0"/>
              <a:t>Τελική σύσταση καυσαερίων: 1 </a:t>
            </a:r>
            <a:r>
              <a:rPr lang="en-US" sz="2000" b="1" dirty="0"/>
              <a:t>mol CH</a:t>
            </a:r>
            <a:r>
              <a:rPr lang="en-US" sz="2000" b="1" baseline="-25000" dirty="0"/>
              <a:t>4</a:t>
            </a:r>
            <a:r>
              <a:rPr lang="en-US" sz="2000" b="1" dirty="0"/>
              <a:t>, 5 mol CO</a:t>
            </a:r>
            <a:r>
              <a:rPr lang="en-US" sz="2000" b="1" baseline="-25000" dirty="0"/>
              <a:t>2</a:t>
            </a:r>
            <a:r>
              <a:rPr lang="el-GR" sz="2000" b="1" dirty="0"/>
              <a:t> και 10 </a:t>
            </a:r>
            <a:r>
              <a:rPr lang="en-US" sz="2000" b="1" dirty="0"/>
              <a:t>mol </a:t>
            </a:r>
            <a:r>
              <a:rPr lang="el-GR" sz="2000" b="1" dirty="0"/>
              <a:t>Η</a:t>
            </a:r>
            <a:r>
              <a:rPr lang="el-GR" sz="2000" b="1" baseline="-25000" dirty="0"/>
              <a:t>2</a:t>
            </a:r>
            <a:r>
              <a:rPr lang="el-GR" sz="2000" b="1" dirty="0"/>
              <a:t>Ο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Θέση περιεχομένου 2">
            <a:extLst>
              <a:ext uri="{FF2B5EF4-FFF2-40B4-BE49-F238E27FC236}">
                <a16:creationId xmlns:a16="http://schemas.microsoft.com/office/drawing/2014/main" id="{CD7C244D-94F6-9D73-80DF-2B83DA3EAFE2}"/>
              </a:ext>
            </a:extLst>
          </p:cNvPr>
          <p:cNvSpPr txBox="1">
            <a:spLocks/>
          </p:cNvSpPr>
          <p:nvPr/>
        </p:nvSpPr>
        <p:spPr>
          <a:xfrm>
            <a:off x="6096000" y="136524"/>
            <a:ext cx="5842000" cy="643699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sz="2000" b="1" dirty="0"/>
              <a:t>Έλλειψη - περίσσεια.</a:t>
            </a:r>
          </a:p>
          <a:p>
            <a:pPr marL="0" indent="0" algn="ctr">
              <a:buNone/>
            </a:pPr>
            <a:r>
              <a:rPr lang="en-US" sz="2000" b="1" dirty="0"/>
              <a:t>2. </a:t>
            </a:r>
            <a:r>
              <a:rPr lang="el-GR" sz="2000" b="1" dirty="0"/>
              <a:t>Έλλειψη - περίσσεια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2000" b="1" dirty="0">
                <a:solidFill>
                  <a:prstClr val="black"/>
                </a:solidFill>
                <a:latin typeface="Calibri" panose="020F0502020204030204"/>
              </a:rPr>
              <a:t>Χρησιμοποιούμε πλήρως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φέτες ψωμί (Υ) για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τόστ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και 6 φέτες τυρί (Τ) και παράγονται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σαντουιτσάκια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(Σ). Να υπολογίσετε πόσα σάντουιτς (Σ) θα παραχθούν;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l-GR" sz="20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l-GR" sz="2000" b="1" dirty="0"/>
              <a:t>Έστω ότι στο τέλος μηδενίζεται το T</a:t>
            </a:r>
            <a:r>
              <a:rPr lang="en-US" sz="2000" b="1" baseline="-25000" dirty="0"/>
              <a:t> </a:t>
            </a:r>
            <a:r>
              <a:rPr lang="en-US" sz="2000" b="1" dirty="0"/>
              <a:t>(</a:t>
            </a:r>
            <a:r>
              <a:rPr lang="el-GR" sz="2000" b="1" dirty="0"/>
              <a:t>έλλειψη)</a:t>
            </a:r>
            <a:r>
              <a:rPr lang="en-US" sz="2000" b="1" dirty="0"/>
              <a:t>: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6 – </a:t>
            </a:r>
            <a:r>
              <a:rPr lang="en-US" sz="2000" b="1" dirty="0"/>
              <a:t>x = 0		</a:t>
            </a:r>
            <a:r>
              <a:rPr lang="el-GR" sz="2000" b="1" dirty="0"/>
              <a:t>ή </a:t>
            </a:r>
            <a:r>
              <a:rPr lang="en-US" sz="2000" b="1" dirty="0"/>
              <a:t>	x = 6 </a:t>
            </a:r>
            <a:r>
              <a:rPr lang="el-GR" sz="2000" b="1" dirty="0"/>
              <a:t>φέτες</a:t>
            </a:r>
            <a:r>
              <a:rPr lang="en-US" sz="2000" b="1" dirty="0"/>
              <a:t>.</a:t>
            </a:r>
            <a:endParaRPr lang="el-GR" sz="2000" b="1" dirty="0"/>
          </a:p>
          <a:p>
            <a:pPr marL="0" indent="0">
              <a:buNone/>
            </a:pPr>
            <a:r>
              <a:rPr lang="el-GR" sz="2000" b="1" dirty="0"/>
              <a:t>Στο τέλος θα υπάρχουν 10 – 2 · 6 = -2 φέτες Y. Άτοπο.</a:t>
            </a:r>
          </a:p>
          <a:p>
            <a:pPr marL="0" indent="0">
              <a:buNone/>
            </a:pPr>
            <a:r>
              <a:rPr lang="el-GR" sz="2000" b="1" dirty="0"/>
              <a:t>Επομένως θα περισσέψει Τ (περίσσεια) και θα εξαντληθεί το Υ (έλλειψη):</a:t>
            </a:r>
          </a:p>
          <a:p>
            <a:pPr marL="0" indent="0">
              <a:buNone/>
            </a:pPr>
            <a:r>
              <a:rPr lang="el-GR" sz="2000" b="1" dirty="0"/>
              <a:t>10 </a:t>
            </a:r>
            <a:r>
              <a:rPr lang="en-US" sz="2000" b="1" dirty="0"/>
              <a:t>– 2x = 0	</a:t>
            </a:r>
            <a:r>
              <a:rPr lang="el-GR" sz="2000" b="1" dirty="0"/>
              <a:t>ή	</a:t>
            </a:r>
            <a:r>
              <a:rPr lang="en-US" sz="2000" b="1" dirty="0"/>
              <a:t>x = 5 </a:t>
            </a:r>
            <a:r>
              <a:rPr lang="el-GR" sz="2000" b="1" dirty="0"/>
              <a:t>φέτες</a:t>
            </a:r>
            <a:r>
              <a:rPr lang="en-US" sz="2000" b="1" dirty="0"/>
              <a:t>.</a:t>
            </a:r>
          </a:p>
          <a:p>
            <a:pPr marL="0" indent="0">
              <a:buNone/>
            </a:pPr>
            <a:r>
              <a:rPr lang="el-GR" sz="2000" b="1" dirty="0"/>
              <a:t>Τελική σύσταση υλικών: 1 φέτα τυρί και</a:t>
            </a:r>
            <a:r>
              <a:rPr lang="en-US" sz="2000" b="1" dirty="0"/>
              <a:t> 5 </a:t>
            </a:r>
            <a:r>
              <a:rPr lang="el-GR" sz="2000" b="1" dirty="0" err="1"/>
              <a:t>σαντουιτσάκια</a:t>
            </a:r>
            <a:r>
              <a:rPr lang="el-GR" sz="2000" b="1" dirty="0"/>
              <a:t>.</a:t>
            </a:r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17753547-135B-E733-3B2D-9965F18D6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601484"/>
              </p:ext>
            </p:extLst>
          </p:nvPr>
        </p:nvGraphicFramePr>
        <p:xfrm>
          <a:off x="60711" y="2200262"/>
          <a:ext cx="59571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776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</a:t>
                      </a:r>
                      <a:r>
                        <a:rPr lang="en-US" baseline="-25000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Αρχικά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Αντιδρούν/παράγονται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+2x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Τελικά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 – </a:t>
                      </a:r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– 2x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2x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684784"/>
                  </a:ext>
                </a:extLst>
              </a:tr>
            </a:tbl>
          </a:graphicData>
        </a:graphic>
      </p:graphicFrame>
      <p:graphicFrame>
        <p:nvGraphicFramePr>
          <p:cNvPr id="10" name="Πίνακας 5">
            <a:extLst>
              <a:ext uri="{FF2B5EF4-FFF2-40B4-BE49-F238E27FC236}">
                <a16:creationId xmlns:a16="http://schemas.microsoft.com/office/drawing/2014/main" id="{7FE46CB3-CAF9-E78D-7757-1EE9834C1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45901"/>
              </p:ext>
            </p:extLst>
          </p:nvPr>
        </p:nvGraphicFramePr>
        <p:xfrm>
          <a:off x="6211101" y="2200262"/>
          <a:ext cx="499954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776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900430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586042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+ 2</a:t>
                      </a:r>
                      <a:r>
                        <a:rPr lang="el-GR" dirty="0"/>
                        <a:t>Υ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Αρχικά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Αντιδρούν/παράγονται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-</a:t>
                      </a:r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+x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Τελικά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 – </a:t>
                      </a:r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 – 2x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684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79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800" b="1" dirty="0"/>
              <a:t>Αντιδράσεις καύσης </a:t>
            </a:r>
            <a:r>
              <a:rPr lang="en-US" sz="1800" b="1" dirty="0"/>
              <a:t>4</a:t>
            </a:r>
            <a:r>
              <a:rPr lang="el-GR" sz="1800" b="1" dirty="0"/>
              <a:t> – Έλλειψη - περίσσεια.</a:t>
            </a:r>
          </a:p>
          <a:p>
            <a:pPr marL="0" lvl="0" indent="0">
              <a:buNone/>
            </a:pPr>
            <a:r>
              <a:rPr lang="el-GR" sz="1800" dirty="0"/>
              <a:t>Άσκηση 1. </a:t>
            </a: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Πίνακας 5">
            <a:extLst>
              <a:ext uri="{FF2B5EF4-FFF2-40B4-BE49-F238E27FC236}">
                <a16:creationId xmlns:a16="http://schemas.microsoft.com/office/drawing/2014/main" id="{1560E155-016E-917F-6A38-5AC2AF4F04BB}"/>
              </a:ext>
            </a:extLst>
          </p:cNvPr>
          <p:cNvGraphicFramePr>
            <a:graphicFrameLocks noGrp="1"/>
          </p:cNvGraphicFramePr>
          <p:nvPr/>
        </p:nvGraphicFramePr>
        <p:xfrm>
          <a:off x="318168" y="2610364"/>
          <a:ext cx="47325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029">
                  <a:extLst>
                    <a:ext uri="{9D8B030D-6E8A-4147-A177-3AD203B41FA5}">
                      <a16:colId xmlns:a16="http://schemas.microsoft.com/office/drawing/2014/main" val="3421289184"/>
                    </a:ext>
                  </a:extLst>
                </a:gridCol>
                <a:gridCol w="708342">
                  <a:extLst>
                    <a:ext uri="{9D8B030D-6E8A-4147-A177-3AD203B41FA5}">
                      <a16:colId xmlns:a16="http://schemas.microsoft.com/office/drawing/2014/main" val="1184976436"/>
                    </a:ext>
                  </a:extLst>
                </a:gridCol>
                <a:gridCol w="802005">
                  <a:extLst>
                    <a:ext uri="{9D8B030D-6E8A-4147-A177-3AD203B41FA5}">
                      <a16:colId xmlns:a16="http://schemas.microsoft.com/office/drawing/2014/main" val="942527511"/>
                    </a:ext>
                  </a:extLst>
                </a:gridCol>
                <a:gridCol w="441643">
                  <a:extLst>
                    <a:ext uri="{9D8B030D-6E8A-4147-A177-3AD203B41FA5}">
                      <a16:colId xmlns:a16="http://schemas.microsoft.com/office/drawing/2014/main" val="1438963554"/>
                    </a:ext>
                  </a:extLst>
                </a:gridCol>
                <a:gridCol w="701929">
                  <a:extLst>
                    <a:ext uri="{9D8B030D-6E8A-4147-A177-3AD203B41FA5}">
                      <a16:colId xmlns:a16="http://schemas.microsoft.com/office/drawing/2014/main" val="1303242785"/>
                    </a:ext>
                  </a:extLst>
                </a:gridCol>
                <a:gridCol w="957555">
                  <a:extLst>
                    <a:ext uri="{9D8B030D-6E8A-4147-A177-3AD203B41FA5}">
                      <a16:colId xmlns:a16="http://schemas.microsoft.com/office/drawing/2014/main" val="4199383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 (mol)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  <a:r>
                        <a:rPr lang="el-GR" baseline="-25000" dirty="0"/>
                        <a:t>3</a:t>
                      </a:r>
                      <a:r>
                        <a:rPr lang="en-US" dirty="0"/>
                        <a:t>H</a:t>
                      </a:r>
                      <a:r>
                        <a:rPr lang="el-GR" baseline="-25000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5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→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</a:t>
                      </a: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</a:t>
                      </a:r>
                      <a:r>
                        <a:rPr lang="el-GR" dirty="0"/>
                        <a:t>4</a:t>
                      </a:r>
                      <a:r>
                        <a:rPr lang="en-US" dirty="0"/>
                        <a:t>H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O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657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Αναλογία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97259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4029865F-436C-59AF-5669-0129309CCA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59074" y="2557421"/>
              <a:ext cx="4732503" cy="1228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08342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l-GR" baseline="-25000" dirty="0"/>
                            <a:t>4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l-GR" baseline="-25000" dirty="0"/>
                            <a:t>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l-GR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𝟏𝟑</m:t>
                                  </m:r>
                                </m:num>
                                <m:den>
                                  <m:r>
                                    <a:rPr lang="el-GR" b="1" i="1" dirty="0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dirty="0"/>
                            <a:t>O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 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:r>
                            <a:rPr lang="el-GR" dirty="0"/>
                            <a:t>5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6,5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Πίνακας 5">
                <a:extLst>
                  <a:ext uri="{FF2B5EF4-FFF2-40B4-BE49-F238E27FC236}">
                    <a16:creationId xmlns:a16="http://schemas.microsoft.com/office/drawing/2014/main" id="{4029865F-436C-59AF-5669-0129309CCA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759074" y="2557421"/>
              <a:ext cx="4732503" cy="122802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1029">
                      <a:extLst>
                        <a:ext uri="{9D8B030D-6E8A-4147-A177-3AD203B41FA5}">
                          <a16:colId xmlns:a16="http://schemas.microsoft.com/office/drawing/2014/main" val="3421289184"/>
                        </a:ext>
                      </a:extLst>
                    </a:gridCol>
                    <a:gridCol w="708342">
                      <a:extLst>
                        <a:ext uri="{9D8B030D-6E8A-4147-A177-3AD203B41FA5}">
                          <a16:colId xmlns:a16="http://schemas.microsoft.com/office/drawing/2014/main" val="1184976436"/>
                        </a:ext>
                      </a:extLst>
                    </a:gridCol>
                    <a:gridCol w="802005">
                      <a:extLst>
                        <a:ext uri="{9D8B030D-6E8A-4147-A177-3AD203B41FA5}">
                          <a16:colId xmlns:a16="http://schemas.microsoft.com/office/drawing/2014/main" val="942527511"/>
                        </a:ext>
                      </a:extLst>
                    </a:gridCol>
                    <a:gridCol w="441643">
                      <a:extLst>
                        <a:ext uri="{9D8B030D-6E8A-4147-A177-3AD203B41FA5}">
                          <a16:colId xmlns:a16="http://schemas.microsoft.com/office/drawing/2014/main" val="1438963554"/>
                        </a:ext>
                      </a:extLst>
                    </a:gridCol>
                    <a:gridCol w="701929">
                      <a:extLst>
                        <a:ext uri="{9D8B030D-6E8A-4147-A177-3AD203B41FA5}">
                          <a16:colId xmlns:a16="http://schemas.microsoft.com/office/drawing/2014/main" val="1303242785"/>
                        </a:ext>
                      </a:extLst>
                    </a:gridCol>
                    <a:gridCol w="957555">
                      <a:extLst>
                        <a:ext uri="{9D8B030D-6E8A-4147-A177-3AD203B41FA5}">
                          <a16:colId xmlns:a16="http://schemas.microsoft.com/office/drawing/2014/main" val="4199383831"/>
                        </a:ext>
                      </a:extLst>
                    </a:gridCol>
                  </a:tblGrid>
                  <a:tr h="486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 (mol)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r>
                            <a:rPr lang="el-GR" baseline="-25000" dirty="0"/>
                            <a:t>4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l-GR" baseline="-25000" dirty="0"/>
                            <a:t>10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>
                          <a:blip r:embed="rId2"/>
                          <a:stretch>
                            <a:fillRect l="-228788" t="-6250" r="-264394" b="-17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/>
                            <a:t>→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  <a:r>
                            <a:rPr lang="en-US" dirty="0"/>
                            <a:t>CO</a:t>
                          </a:r>
                          <a:r>
                            <a:rPr lang="en-US" baseline="-25000" dirty="0"/>
                            <a:t>2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+ </a:t>
                          </a:r>
                          <a:r>
                            <a:rPr lang="el-GR" dirty="0"/>
                            <a:t>5</a:t>
                          </a:r>
                          <a:r>
                            <a:rPr lang="en-US" dirty="0"/>
                            <a:t>H</a:t>
                          </a:r>
                          <a:r>
                            <a:rPr lang="en-US" baseline="-25000" dirty="0"/>
                            <a:t>2</a:t>
                          </a:r>
                          <a:r>
                            <a:rPr lang="en-US" baseline="0" dirty="0"/>
                            <a:t>O</a:t>
                          </a:r>
                          <a:endParaRPr lang="el-G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6572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Αναλογία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6,5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665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mol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dirty="0"/>
                            <a:t>20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497259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241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478</Words>
  <Application>Microsoft Office PowerPoint</Application>
  <PresentationFormat>Ευρεία οθόνη</PresentationFormat>
  <Paragraphs>115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1_Θέμα του Office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3</cp:revision>
  <dcterms:created xsi:type="dcterms:W3CDTF">2022-10-18T16:07:38Z</dcterms:created>
  <dcterms:modified xsi:type="dcterms:W3CDTF">2022-10-18T16:42:25Z</dcterms:modified>
</cp:coreProperties>
</file>