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45" r:id="rId3"/>
    <p:sldId id="364" r:id="rId4"/>
    <p:sldId id="356" r:id="rId5"/>
    <p:sldId id="360" r:id="rId6"/>
    <p:sldId id="365" r:id="rId7"/>
    <p:sldId id="369" r:id="rId8"/>
    <p:sldId id="370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53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91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00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94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8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5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11/3/2025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58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11/3/2025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6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11/3/2025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7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4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9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493CB-6144-453B-A47B-4B9F21BA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66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/>
              <a:t>Αντιδράσεις Προσθήκης. Αλκένια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8849CC-6F4D-4C08-B00B-A33C9712F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713064"/>
            <a:ext cx="11001462" cy="577981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Ασκήσεις εξάσκησης: δες Αλκένια 1.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82E86F8-8C4D-4240-90E8-7668B5BC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46667B-2981-4DF0-9DB7-AC87FD16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0AB9AF6-C3A6-4BA0-A2CA-F5264707E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9311" y="775779"/>
          <a:ext cx="4027515" cy="52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76040" imgH="482040" progId="ChemDraw.Document.6.0">
                  <p:embed/>
                </p:oleObj>
              </mc:Choice>
              <mc:Fallback>
                <p:oleObj name="CS ChemDraw Drawing" r:id="rId2" imgW="3776040" imgH="482040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20AB9AF6-C3A6-4BA0-A2CA-F5264707E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11" y="775779"/>
                        <a:ext cx="4027515" cy="520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D78C5043-0DD6-4C50-8D4E-D20DC4A9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41AA0B8D-84AD-4F39-83B7-2C4ED3B76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485" y="1770077"/>
          <a:ext cx="4853635" cy="398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11080" imgH="3593160" progId="ChemDraw.Document.6.0">
                  <p:embed/>
                </p:oleObj>
              </mc:Choice>
              <mc:Fallback>
                <p:oleObj name="CS ChemDraw Drawing" r:id="rId4" imgW="4411080" imgH="3593160" progId="ChemDraw.Document.6.0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41AA0B8D-84AD-4F39-83B7-2C4ED3B76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85" y="1770077"/>
                        <a:ext cx="4853635" cy="398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3B8C2AD3-FF7B-491C-8DB8-FBFF240C0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B6EA9F88-5C59-478F-9843-27CD779C5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4768" y="1766087"/>
          <a:ext cx="4949032" cy="387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45440" imgH="3643920" progId="ChemDraw.Document.6.0">
                  <p:embed/>
                </p:oleObj>
              </mc:Choice>
              <mc:Fallback>
                <p:oleObj name="CS ChemDraw Drawing" r:id="rId6" imgW="4645440" imgH="3643920" progId="ChemDraw.Document.6.0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B6EA9F88-5C59-478F-9843-27CD779C5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768" y="1766087"/>
                        <a:ext cx="4949032" cy="3870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6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676632B7-AA9E-4777-9662-4FCCD26FB5B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83707" y="280237"/>
          <a:ext cx="4584123" cy="100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71120" imgH="561240" progId="ChemDraw.Document.6.0">
                  <p:embed/>
                </p:oleObj>
              </mc:Choice>
              <mc:Fallback>
                <p:oleObj name="CS ChemDraw Drawing" r:id="rId2" imgW="2571120" imgH="561240" progId="ChemDraw.Document.6.0">
                  <p:embed/>
                  <p:pic>
                    <p:nvPicPr>
                      <p:cNvPr id="5" name="Θέση περιεχομένου 4">
                        <a:extLst>
                          <a:ext uri="{FF2B5EF4-FFF2-40B4-BE49-F238E27FC236}">
                            <a16:creationId xmlns:a16="http://schemas.microsoft.com/office/drawing/2014/main" id="{676632B7-AA9E-4777-9662-4FCCD26FB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07" y="280237"/>
                        <a:ext cx="4584123" cy="1002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Θέση περιεχομένου 4">
            <a:extLst>
              <a:ext uri="{FF2B5EF4-FFF2-40B4-BE49-F238E27FC236}">
                <a16:creationId xmlns:a16="http://schemas.microsoft.com/office/drawing/2014/main" id="{A249D4AB-F634-4BCF-AF73-1A8722969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5175" y="215900"/>
          <a:ext cx="48958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26350" imgH="607145" progId="ChemDraw.Document.6.0">
                  <p:embed/>
                </p:oleObj>
              </mc:Choice>
              <mc:Fallback>
                <p:oleObj name="CS ChemDraw Drawing" r:id="rId4" imgW="2426350" imgH="607145" progId="ChemDraw.Document.6.0">
                  <p:embed/>
                  <p:pic>
                    <p:nvPicPr>
                      <p:cNvPr id="6" name="Θέση περιεχομένου 4">
                        <a:extLst>
                          <a:ext uri="{FF2B5EF4-FFF2-40B4-BE49-F238E27FC236}">
                            <a16:creationId xmlns:a16="http://schemas.microsoft.com/office/drawing/2014/main" id="{A249D4AB-F634-4BCF-AF73-1A8722969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15900"/>
                        <a:ext cx="4895850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49A27E74-BCF3-4101-B44E-4D801D42A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320607"/>
          <a:ext cx="8973233" cy="190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322135" imgH="917876" progId="ChemDraw.Document.6.0">
                  <p:embed/>
                </p:oleObj>
              </mc:Choice>
              <mc:Fallback>
                <p:oleObj name="CS ChemDraw Drawing" r:id="rId6" imgW="4322135" imgH="917876" progId="ChemDraw.Document.6.0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49A27E74-BCF3-4101-B44E-4D801D42A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2320607"/>
                        <a:ext cx="8973233" cy="190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A08C89EF-9F28-410A-869B-CADCFD0C0363}"/>
              </a:ext>
            </a:extLst>
          </p:cNvPr>
          <p:cNvSpPr/>
          <p:nvPr/>
        </p:nvSpPr>
        <p:spPr>
          <a:xfrm rot="2635128">
            <a:off x="6613049" y="1763299"/>
            <a:ext cx="415637" cy="13809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D458A17C-1AB3-4086-B7E5-CE6BA98405C7}"/>
              </a:ext>
            </a:extLst>
          </p:cNvPr>
          <p:cNvSpPr/>
          <p:nvPr/>
        </p:nvSpPr>
        <p:spPr>
          <a:xfrm rot="18824752">
            <a:off x="7586939" y="1880977"/>
            <a:ext cx="415637" cy="138093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0F2F8566-9692-4FF5-B924-A3D0AC44B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1623" y="4958596"/>
          <a:ext cx="9958490" cy="152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322135" imgH="662292" progId="ChemDraw.Document.6.0">
                  <p:embed/>
                </p:oleObj>
              </mc:Choice>
              <mc:Fallback>
                <p:oleObj name="CS ChemDraw Drawing" r:id="rId8" imgW="4322135" imgH="662292" progId="ChemDraw.Document.6.0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0F2F8566-9692-4FF5-B924-A3D0AC44B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1623" y="4958596"/>
                        <a:ext cx="9958490" cy="152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554A14CF-EA29-4630-A803-99FE9558AF46}"/>
              </a:ext>
            </a:extLst>
          </p:cNvPr>
          <p:cNvSpPr/>
          <p:nvPr/>
        </p:nvSpPr>
        <p:spPr>
          <a:xfrm>
            <a:off x="5098473" y="3920836"/>
            <a:ext cx="338715" cy="7963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Κάτω 13">
            <a:extLst>
              <a:ext uri="{FF2B5EF4-FFF2-40B4-BE49-F238E27FC236}">
                <a16:creationId xmlns:a16="http://schemas.microsoft.com/office/drawing/2014/main" id="{AA9EEDEB-A91C-4AF4-9208-74AD8B1352E0}"/>
              </a:ext>
            </a:extLst>
          </p:cNvPr>
          <p:cNvSpPr/>
          <p:nvPr/>
        </p:nvSpPr>
        <p:spPr>
          <a:xfrm>
            <a:off x="9739746" y="3920835"/>
            <a:ext cx="338715" cy="79634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F792D1-9377-40ED-B452-2012B018E99D}"/>
              </a:ext>
            </a:extLst>
          </p:cNvPr>
          <p:cNvSpPr/>
          <p:nvPr/>
        </p:nvSpPr>
        <p:spPr>
          <a:xfrm>
            <a:off x="7198926" y="3976253"/>
            <a:ext cx="2476668" cy="6855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Κύριο Προϊόν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CCB13DA7-4515-4723-BE99-47167C1E719A}"/>
              </a:ext>
            </a:extLst>
          </p:cNvPr>
          <p:cNvSpPr/>
          <p:nvPr/>
        </p:nvSpPr>
        <p:spPr>
          <a:xfrm>
            <a:off x="2113539" y="3973727"/>
            <a:ext cx="2476668" cy="6855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70C0"/>
                </a:solidFill>
              </a:rPr>
              <a:t>Δευτερεύων Προϊόν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27F10F3-42DC-450B-839D-07D721B02CE4}"/>
              </a:ext>
            </a:extLst>
          </p:cNvPr>
          <p:cNvSpPr/>
          <p:nvPr/>
        </p:nvSpPr>
        <p:spPr>
          <a:xfrm>
            <a:off x="3860139" y="1116235"/>
            <a:ext cx="2476668" cy="6855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«Φτωχός άνθρακας»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15E19FF-7403-4B33-B7A8-6AA02A2AA6D8}"/>
              </a:ext>
            </a:extLst>
          </p:cNvPr>
          <p:cNvSpPr/>
          <p:nvPr/>
        </p:nvSpPr>
        <p:spPr>
          <a:xfrm>
            <a:off x="7794757" y="1088366"/>
            <a:ext cx="2476668" cy="6855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«Πλούσιος άνθρακας»</a:t>
            </a:r>
          </a:p>
        </p:txBody>
      </p:sp>
    </p:spTree>
    <p:extLst>
      <p:ext uri="{BB962C8B-B14F-4D97-AF65-F5344CB8AC3E}">
        <p14:creationId xmlns:p14="http://schemas.microsoft.com/office/powerpoint/2010/main" val="2507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8DFC1-9B6B-4DF5-A8AA-F44F7D8C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>
                <a:effectLst/>
                <a:latin typeface="+mn-lt"/>
                <a:ea typeface="Times New Roman" panose="02020603050405020304" pitchFamily="18" charset="0"/>
              </a:rPr>
              <a:t>Αντιδράσεις απόσπασ</a:t>
            </a:r>
            <a:r>
              <a:rPr lang="el-GR" sz="1800" b="1" dirty="0">
                <a:latin typeface="+mn-lt"/>
                <a:ea typeface="Times New Roman" panose="02020603050405020304" pitchFamily="18" charset="0"/>
              </a:rPr>
              <a:t>η</a:t>
            </a:r>
            <a:r>
              <a:rPr lang="el-GR" sz="1800" b="1" dirty="0">
                <a:effectLst/>
                <a:latin typeface="+mn-lt"/>
                <a:ea typeface="Times New Roman" panose="02020603050405020304" pitchFamily="18" charset="0"/>
              </a:rPr>
              <a:t>ς</a:t>
            </a:r>
            <a:endParaRPr lang="el-GR" sz="1800" dirty="0"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6485590-3132-4E87-B8E7-EDA7E7E86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1038"/>
            <a:ext cx="10601975" cy="1682101"/>
          </a:xfr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2831C74-A27A-4BBF-8FEA-D0C3569D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832FADF-B480-4713-9DB8-5D94BD36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3139"/>
            <a:ext cx="10601975" cy="2877873"/>
          </a:xfrm>
          <a:prstGeom prst="rect">
            <a:avLst/>
          </a:prstGeom>
        </p:spPr>
      </p:pic>
      <p:pic>
        <p:nvPicPr>
          <p:cNvPr id="9" name="Θέση περιεχομένου 6">
            <a:extLst>
              <a:ext uri="{FF2B5EF4-FFF2-40B4-BE49-F238E27FC236}">
                <a16:creationId xmlns:a16="http://schemas.microsoft.com/office/drawing/2014/main" id="{FCF4A2FD-17B0-4EA2-9C2B-2827FA90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832" y="5241012"/>
            <a:ext cx="8140336" cy="1388388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2E44DF1-C32D-9022-F233-97425D3D27A7}"/>
              </a:ext>
            </a:extLst>
          </p:cNvPr>
          <p:cNvSpPr txBox="1">
            <a:spLocks/>
          </p:cNvSpPr>
          <p:nvPr/>
        </p:nvSpPr>
        <p:spPr>
          <a:xfrm>
            <a:off x="730955" y="6470386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/>
              <a:t>Ασκήσεις εξάσκησης: δες Αλκένια 2.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38994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/>
              <a:t>Αντιδράσεις Προσθήκης. </a:t>
            </a:r>
            <a:r>
              <a:rPr lang="el-GR" sz="2800" b="1" dirty="0" err="1"/>
              <a:t>Αλκίνια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0784D142-CAFF-449C-A6BE-12DC502B7EAC}"/>
              </a:ext>
            </a:extLst>
          </p:cNvPr>
          <p:cNvSpPr txBox="1">
            <a:spLocks/>
          </p:cNvSpPr>
          <p:nvPr/>
        </p:nvSpPr>
        <p:spPr>
          <a:xfrm>
            <a:off x="352338" y="713064"/>
            <a:ext cx="11001462" cy="5779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l-GR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Οι αντιδράσεις προσθήκης των </a:t>
            </a:r>
            <a:r>
              <a:rPr lang="el-GR" altLang="el-GR" sz="18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αλκινίων</a:t>
            </a:r>
            <a:r>
              <a:rPr lang="el-GR" altLang="el-GR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 με συντακτικούς τύπους: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1800" b="1" dirty="0"/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F3080517-F366-4B6B-8D82-5A3E3369D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259" y="1468958"/>
          <a:ext cx="10456667" cy="488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781040" imgH="3631680" progId="ChemDraw.Document.6.0">
                  <p:embed/>
                </p:oleObj>
              </mc:Choice>
              <mc:Fallback>
                <p:oleObj name="CS ChemDraw Drawing" r:id="rId2" imgW="7781040" imgH="3631680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F3080517-F366-4B6B-8D82-5A3E3369D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59" y="1468958"/>
                        <a:ext cx="10456667" cy="4880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3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DDD0C2-2789-4E90-B2D2-914A9231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769"/>
          </a:xfrm>
        </p:spPr>
        <p:txBody>
          <a:bodyPr>
            <a:normAutofit/>
          </a:bodyPr>
          <a:lstStyle/>
          <a:p>
            <a:pPr algn="ctr"/>
            <a:r>
              <a:rPr lang="el-GR" sz="1800" b="1" dirty="0">
                <a:latin typeface="+mn-lt"/>
              </a:rPr>
              <a:t>Παράδειγμα αντίδρασης </a:t>
            </a:r>
            <a:r>
              <a:rPr lang="el-GR" sz="1800" b="1" dirty="0" err="1">
                <a:latin typeface="+mn-lt"/>
              </a:rPr>
              <a:t>αλκινίων</a:t>
            </a:r>
            <a:endParaRPr lang="el-GR" sz="1800" b="1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3D1E64-9A37-4D2B-8EE2-0AC7E52A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819510"/>
            <a:ext cx="10741325" cy="553683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9C41B0-23EC-4E80-97F9-F5A0A30F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D3E20C-1710-404D-A22B-19F86682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38EFF438-6434-47DA-B965-5500FB93B1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7930" y="928481"/>
          <a:ext cx="10106434" cy="45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015400" imgH="3633840" progId="ChemDraw.Document.6.0">
                  <p:embed/>
                </p:oleObj>
              </mc:Choice>
              <mc:Fallback>
                <p:oleObj name="CS ChemDraw Drawing" r:id="rId2" imgW="8015400" imgH="3633840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38EFF438-6434-47DA-B965-5500FB93B1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30" y="928481"/>
                        <a:ext cx="10106434" cy="4568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Τίτλος 1">
            <a:extLst>
              <a:ext uri="{FF2B5EF4-FFF2-40B4-BE49-F238E27FC236}">
                <a16:creationId xmlns:a16="http://schemas.microsoft.com/office/drawing/2014/main" id="{31DE851C-D960-D97D-3579-3F282D65BF87}"/>
              </a:ext>
            </a:extLst>
          </p:cNvPr>
          <p:cNvSpPr txBox="1">
            <a:spLocks/>
          </p:cNvSpPr>
          <p:nvPr/>
        </p:nvSpPr>
        <p:spPr>
          <a:xfrm>
            <a:off x="725337" y="6053487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/>
              <a:t>Ασκήσεις εξάσκησης: δες </a:t>
            </a:r>
            <a:r>
              <a:rPr lang="el-GR" sz="2000" b="1" dirty="0" err="1"/>
              <a:t>Αλκίνια</a:t>
            </a:r>
            <a:r>
              <a:rPr lang="el-GR" sz="2000" b="1" dirty="0"/>
              <a:t> 1.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344794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683B26-0273-4C97-938A-A174512C0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36524"/>
            <a:ext cx="11752118" cy="6472093"/>
          </a:xfrm>
        </p:spPr>
        <p:txBody>
          <a:bodyPr/>
          <a:lstStyle/>
          <a:p>
            <a:pPr marL="41275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προπινίου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αντιδ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ούν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 </a:t>
            </a:r>
            <a:r>
              <a:rPr lang="el-GR" sz="1800" spc="-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1800" spc="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800" spc="1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spc="1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spc="7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τρημένα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 STP, παρουσία </a:t>
            </a:r>
            <a:r>
              <a:rPr lang="el-GR" sz="1800" spc="4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ς καταλύτη. Όλη η ποσότητα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προπινίου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 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μετ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τρέπεται</a:t>
            </a:r>
            <a:r>
              <a:rPr lang="el-GR" sz="1800" spc="1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ροϊόντ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800" spc="1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βρεί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ε:</a:t>
            </a:r>
          </a:p>
          <a:p>
            <a:pPr marL="41275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l-GR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α. 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ους</a:t>
            </a:r>
            <a:r>
              <a:rPr lang="el-GR" sz="1800" spc="1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συντακτικούς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ύ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τω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ϊ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όν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spc="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αντίδρασης</a:t>
            </a:r>
          </a:p>
          <a:p>
            <a:pPr marL="41275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l-GR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β.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Τις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spc="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προϊόντων</a:t>
            </a:r>
            <a:r>
              <a:rPr lang="el-GR" sz="1800" spc="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spc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5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l-GR" sz="1800" spc="4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Δίνονται</a:t>
            </a:r>
            <a:r>
              <a:rPr lang="el-GR" sz="1800" spc="1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=1</a:t>
            </a:r>
            <a:r>
              <a:rPr lang="el-GR" sz="1800" spc="4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800" spc="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1800" spc="5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=1.</a:t>
            </a: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C3H4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n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C3H4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Mr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C3H4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n­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C3H4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0,2 mol. 		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n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0,3 mol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Παράγονται: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Τελική σύσταση 0,1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προπένιο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0,1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προπάνιο.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buNone/>
              <a:tabLst>
                <a:tab pos="18034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80340" algn="l"/>
              </a:tabLst>
            </a:pPr>
            <a:endParaRPr lang="el-GR" sz="1800" spc="-5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46AE80-C3B2-438E-9DA1-C9BEB05E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EE18CDD6-018B-4B55-BF17-B7BB0CD0F7CD}"/>
              </a:ext>
            </a:extLst>
          </p:cNvPr>
          <p:cNvGraphicFramePr>
            <a:graphicFrameLocks noGrp="1"/>
          </p:cNvGraphicFramePr>
          <p:nvPr/>
        </p:nvGraphicFramePr>
        <p:xfrm>
          <a:off x="581314" y="3254597"/>
          <a:ext cx="10922000" cy="118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396482871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60798772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197677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37987073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58448632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046262683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5992187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81421869"/>
                    </a:ext>
                  </a:extLst>
                </a:gridCol>
                <a:gridCol w="882766">
                  <a:extLst>
                    <a:ext uri="{9D8B030D-6E8A-4147-A177-3AD203B41FA5}">
                      <a16:colId xmlns:a16="http://schemas.microsoft.com/office/drawing/2014/main" val="3618155952"/>
                    </a:ext>
                  </a:extLst>
                </a:gridCol>
                <a:gridCol w="1220354">
                  <a:extLst>
                    <a:ext uri="{9D8B030D-6E8A-4147-A177-3AD203B41FA5}">
                      <a16:colId xmlns:a16="http://schemas.microsoft.com/office/drawing/2014/main" val="329141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n (</a:t>
                      </a:r>
                      <a:r>
                        <a:rPr lang="el-GR" sz="1800" dirty="0" err="1">
                          <a:effectLst/>
                        </a:rPr>
                        <a:t>mol</a:t>
                      </a:r>
                      <a:r>
                        <a:rPr lang="el-GR" sz="1800" dirty="0">
                          <a:effectLst/>
                        </a:rPr>
                        <a:t>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CH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el-GR" sz="1800" dirty="0">
                          <a:effectLst/>
                        </a:rPr>
                        <a:t>Ξ</a:t>
                      </a:r>
                      <a:r>
                        <a:rPr lang="en-US" sz="1800" dirty="0">
                          <a:effectLst/>
                        </a:rPr>
                        <a:t>CH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+ </a:t>
                      </a:r>
                      <a:r>
                        <a:rPr lang="en-US" sz="1800">
                          <a:effectLst/>
                        </a:rPr>
                        <a:t>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CH=CH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n (mol)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CH=CH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+ </a:t>
                      </a:r>
                      <a:r>
                        <a:rPr lang="en-US" sz="1800">
                          <a:effectLst/>
                        </a:rPr>
                        <a:t>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15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Αρχικά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0,2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0,3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Αρχικά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003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Αντ/Παρ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-0,2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-0,2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0,2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Αντ/Παρ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-0,1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-0,1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05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Τελικά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0,1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0,2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Τελικά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0,1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0,1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4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10F8AC4-F085-4E2B-BB3F-BBADA18DE0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9381" y="228600"/>
                <a:ext cx="11648209" cy="6276109"/>
              </a:xfrm>
            </p:spPr>
            <p:txBody>
              <a:bodyPr>
                <a:normAutofit lnSpcReduction="10000"/>
              </a:bodyPr>
              <a:lstStyle/>
              <a:p>
                <a:pPr marL="0" lvl="0" indent="0" fontAlgn="base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SzPts val="1100"/>
                  <a:buNone/>
                  <a:tabLst>
                    <a:tab pos="180340" algn="l"/>
                  </a:tabLst>
                </a:pPr>
                <a:r>
                  <a:rPr lang="en-US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Αέριος υδρογονάνθρακας Υ με γενικό τύπο C</a:t>
                </a:r>
                <a:r>
                  <a:rPr lang="el-GR" sz="1800" spc="-5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ν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l-GR" sz="1800" spc="-5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2ν-2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αντιδρά με </a:t>
                </a:r>
                <a:r>
                  <a:rPr lang="el-GR" sz="1800" spc="-5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παράγεται αέριο.</a:t>
                </a:r>
                <a:r>
                  <a:rPr lang="en-US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Ποσότητα 12 g του υδρογονάνθρακα Υ αναμιγνύεται με 11,2 L Η</a:t>
                </a:r>
                <a:r>
                  <a:rPr lang="el-GR" sz="1800" spc="-5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σε (STP), παρουσία </a:t>
                </a:r>
                <a:r>
                  <a:rPr lang="el-GR" sz="1800" spc="-5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Ni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σε κλειστό δοχείο αντίδρασης (αυτόκλειστο) και θερμαίνεται. Μετά το τέλος της αντίδρασης προκύπτει αέριο μίγμα δύο υδρογονανθράκων, το οποίο δεν αντιδρά με αμμωνιακό διάλυμα </a:t>
                </a:r>
                <a:r>
                  <a:rPr lang="el-GR" sz="1800" spc="-5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CuCℓ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Η μισή ποσότητα του μίγματος των δύο υδρογονανθράκων μπορεί να αποχρωματίσει 250 mL διαλύματος Br</a:t>
                </a:r>
                <a:r>
                  <a:rPr lang="el-GR" sz="1800" spc="-5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0,2 Μ (διαλύτης CCℓ</a:t>
                </a:r>
                <a:r>
                  <a:rPr lang="el-GR" sz="1800" spc="-5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). Δίνεται ότι: </a:t>
                </a:r>
                <a:r>
                  <a:rPr lang="el-GR" sz="1800" spc="-5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Ar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H = 1, C = 12. Να προσδιορισθούν: </a:t>
                </a:r>
              </a:p>
              <a:p>
                <a:pPr marL="41275" indent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  <a:tabLst>
                    <a:tab pos="180340" algn="l"/>
                  </a:tabLst>
                </a:pPr>
                <a:r>
                  <a:rPr lang="el-GR" sz="1800" b="1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α.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συντακτικός τύπος του υδρογονάνθρακα Υ.</a:t>
                </a:r>
              </a:p>
              <a:p>
                <a:pPr marL="41275" indent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  <a:tabLst>
                    <a:tab pos="180340" algn="l"/>
                  </a:tabLst>
                </a:pPr>
                <a:r>
                  <a:rPr lang="el-GR" sz="1800" b="1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β.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ποιοτική και ποσοτική (σε </a:t>
                </a:r>
                <a:r>
                  <a:rPr lang="el-GR" sz="1800" spc="-5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mol</a:t>
                </a:r>
                <a:r>
                  <a:rPr lang="el-GR" sz="1800" spc="-5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σύσταση του αερίου μίγματος που προκύπτει από την αντίδραση υδρογόνωσης.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αντιδρά με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Na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άρα είναι τελικό Αλκίνιο με συντακτικό τύπο: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RC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Ξ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μοριακό τύπο: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l-GR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-2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n-US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Mr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14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 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 2</a:t>
                </a:r>
                <a:endParaRPr lang="el-G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H2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n</a:t>
                </a:r>
                <a:r>
                  <a:rPr lang="en-US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H2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1800" b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ή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n</a:t>
                </a:r>
                <a:r>
                  <a:rPr lang="en-US" sz="1800" b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H2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0,5 mol. 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τελικό μείγμα δεν αντιδρά με </a:t>
                </a:r>
                <a:r>
                  <a:rPr lang="en-US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CuCl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άρα δεν μπορεί να περιέχει το αλκίνιο Υ, κατά συνέπεια θα πρέπει να περιέχει ένα αλκένιο και ένα </a:t>
                </a:r>
                <a:r>
                  <a:rPr lang="el-GR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αλκάνιο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 θέσουμε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τα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mol 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αλκινίου Υ τότε: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𝟏𝟒</m:t>
                        </m:r>
                        <m: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𝒗</m:t>
                        </m:r>
                        <m: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l-G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ή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7ν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6	ή	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(7ν-1) = 6 	εξίσωση 1</a:t>
                </a:r>
                <a:endPara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Για να πάρουμε το συγκεκριμένο μείγμα αερίων θα πρέπει 0,25 &lt; </a:t>
                </a:r>
                <a:r>
                  <a:rPr lang="en-US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&lt; 0,5, άρα 25/7 &gt; ν &gt; 13/7 και επειδή ο ν είναι φυσικός αριθμός μπορεί να πάρει μόνο τις τιμές 2 ή 3, άρα το αλκίνιο Υ είναι το αιθίνιο ή το </a:t>
                </a:r>
                <a:r>
                  <a:rPr lang="el-GR" sz="18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προπίνιο</a:t>
                </a:r>
                <a:r>
                  <a:rPr lang="el-GR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1200"/>
                  </a:spcAft>
                  <a:buNone/>
                  <a:tabLst>
                    <a:tab pos="180340" algn="l"/>
                  </a:tabLst>
                </a:pPr>
                <a:endParaRPr lang="el-G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275" indent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  <a:tabLst>
                    <a:tab pos="180340" algn="l"/>
                  </a:tabLst>
                </a:pPr>
                <a:endParaRPr lang="el-GR" sz="1800" spc="-5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10F8AC4-F085-4E2B-BB3F-BBADA18DE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1" y="228600"/>
                <a:ext cx="11648209" cy="6276109"/>
              </a:xfrm>
              <a:blipFill>
                <a:blip r:embed="rId2"/>
                <a:stretch>
                  <a:fillRect l="-471" t="-583" r="-4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141CAF-4F48-4574-8FC8-D4F1381D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</p:spTree>
    <p:extLst>
      <p:ext uri="{BB962C8B-B14F-4D97-AF65-F5344CB8AC3E}">
        <p14:creationId xmlns:p14="http://schemas.microsoft.com/office/powerpoint/2010/main" val="1380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0F8AC4-F085-4E2B-BB3F-BBADA18D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228600"/>
            <a:ext cx="11648209" cy="6276109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tabLst>
                <a:tab pos="180340" algn="l"/>
              </a:tabLst>
            </a:pP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Αέριος υδρογονάνθρακας Υ με γενικό τύπο C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2ν-2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αντιδρά με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παράγεται αέριο.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Ποσότητα 12 g του υδρογονάνθρακα Υ αναμιγνύεται με 11,2 L Η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σε (STP), παρουσία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σε κλειστό δοχείο αντίδρασης (αυτόκλειστο) και θερμαίνεται. Μετά το τέλος της αντίδρασης προκύπτει αέριο μίγμα δύο υδρογονανθράκων, το οποίο δεν αντιδρά με αμμωνιακό διάλυμα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CuCℓ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Η μισή ποσότητα του μίγματος των δύο υδρογονανθράκων μπορεί να αποχρωματίσει 250 mL διαλύματος Br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0,2 Μ (διαλύτης CCℓ</a:t>
            </a:r>
            <a:r>
              <a:rPr lang="el-GR" sz="1800" spc="-5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Δίνεται ότι: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H = 1, C = 12. Να προσδιορισθούν: </a:t>
            </a:r>
            <a:r>
              <a:rPr lang="el-GR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συντακτικός τύπος του υδρογονάνθρακα Υ.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ποιοτική και ποσοτική (σε </a:t>
            </a:r>
            <a:r>
              <a:rPr lang="el-GR" sz="1800" spc="-5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l-GR" sz="1800" spc="-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σύσταση του αερίου μίγματος που προκύπτει από την αντίδραση υδρογόνωσης. </a:t>
            </a: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μισή ποσότητα του μείγματος περιέχει: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0,25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αλκενίου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0,25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mol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αλκανίου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Το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αντιδρά με το αλκένιο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ή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0,25 = 0,2 · 0,25	ή 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0,3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Με αντικατάσταση στην εξίσωση 1 προκύπτει ότι: 0,3 (7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1) = 6	ή	7ν – 1 = 20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 = 3, άρα ο υδρογονάνθρακας Υ έχει τρεις άνθρακες και είναι το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προπίνιο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Το μείγμα που προκύπτει περιέχει: 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0,5 = 0,1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 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0,5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0,2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 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l-GR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  <a:tabLst>
                <a:tab pos="180340" algn="l"/>
              </a:tabLs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80340" algn="l"/>
              </a:tabLst>
            </a:pPr>
            <a:endParaRPr lang="el-GR" sz="1800" spc="-5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141CAF-4F48-4574-8FC8-D4F1381D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AE486188-6C79-40B9-9E5B-A4B2CF2E4BF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693002"/>
          <a:ext cx="10515600" cy="118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67060321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458763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777752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81659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968230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8913723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2200341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68353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7357012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54184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n (</a:t>
                      </a:r>
                      <a:r>
                        <a:rPr lang="el-GR" sz="1800" dirty="0" err="1">
                          <a:effectLst/>
                        </a:rPr>
                        <a:t>mol</a:t>
                      </a:r>
                      <a:r>
                        <a:rPr lang="el-GR" sz="1800" dirty="0">
                          <a:effectLst/>
                        </a:rPr>
                        <a:t>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RC</a:t>
                      </a:r>
                      <a:r>
                        <a:rPr lang="el-GR" sz="1800">
                          <a:effectLst/>
                        </a:rPr>
                        <a:t>Ξ</a:t>
                      </a:r>
                      <a:r>
                        <a:rPr lang="en-US" sz="1800">
                          <a:effectLst/>
                        </a:rPr>
                        <a:t>CH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+ </a:t>
                      </a:r>
                      <a:r>
                        <a:rPr lang="en-US" sz="1800">
                          <a:effectLst/>
                        </a:rPr>
                        <a:t>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RCH=CH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n (mol)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RCH=CH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+ </a:t>
                      </a:r>
                      <a:r>
                        <a:rPr lang="en-US" sz="1800">
                          <a:effectLst/>
                        </a:rPr>
                        <a:t>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RCH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CH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42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Αρχικά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Αρχικά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0,5 – 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1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Αντ/Παρ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-n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Αντ/Παρ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-0,5 + 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-0,5 + 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0,5 – 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101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Τελικά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0,5 – n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Τελικά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2n – 0,5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0,5 – n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875829"/>
                  </a:ext>
                </a:extLst>
              </a:tr>
            </a:tbl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C12BDBB-90BF-4CC2-8D6A-1894DAD8DBB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64998"/>
          <a:ext cx="10515600" cy="890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654322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18528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301391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378483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752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n (mol)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RCH=CH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+ Β</a:t>
                      </a:r>
                      <a:r>
                        <a:rPr lang="en-US" sz="1800">
                          <a:effectLst/>
                        </a:rPr>
                        <a:t>r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RCHBrCH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Br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903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Αρχικά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n – 0,25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n – 0,25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000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Τελικά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dirty="0">
                          <a:effectLst/>
                        </a:rPr>
                        <a:t>n – 0,25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81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936</Words>
  <Application>Microsoft Office PowerPoint</Application>
  <PresentationFormat>Ευρεία οθόνη</PresentationFormat>
  <Paragraphs>157</Paragraphs>
  <Slides>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1_Θέμα του Office</vt:lpstr>
      <vt:lpstr>CS ChemDraw Drawing</vt:lpstr>
      <vt:lpstr>Αντιδράσεις Προσθήκης. Αλκένια</vt:lpstr>
      <vt:lpstr>Παρουσίαση του PowerPoint</vt:lpstr>
      <vt:lpstr>Αντιδράσεις απόσπασης</vt:lpstr>
      <vt:lpstr>Παρουσίαση του PowerPoint</vt:lpstr>
      <vt:lpstr>Παράδειγμα αντίδρασης αλκινίων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1</cp:revision>
  <dcterms:created xsi:type="dcterms:W3CDTF">2025-03-17T18:16:05Z</dcterms:created>
  <dcterms:modified xsi:type="dcterms:W3CDTF">2025-03-17T18:20:04Z</dcterms:modified>
</cp:coreProperties>
</file>