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54" r:id="rId2"/>
    <p:sldId id="402" r:id="rId3"/>
    <p:sldId id="401" r:id="rId4"/>
    <p:sldId id="356" r:id="rId5"/>
    <p:sldId id="357" r:id="rId6"/>
    <p:sldId id="358" r:id="rId7"/>
    <p:sldId id="395" r:id="rId8"/>
    <p:sldId id="396" r:id="rId9"/>
    <p:sldId id="397" r:id="rId10"/>
    <p:sldId id="359" r:id="rId11"/>
    <p:sldId id="360" r:id="rId12"/>
    <p:sldId id="398" r:id="rId13"/>
    <p:sldId id="399" r:id="rId14"/>
    <p:sldId id="400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C263A-9184-4928-84EF-E38482385BF0}" type="datetimeFigureOut">
              <a:rPr lang="el-GR" smtClean="0"/>
              <a:t>25/9/2024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16A69-851D-43E0-8895-BD5300C198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03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989C-9C2A-4619-9211-836A3259128B}" type="datetime1">
              <a:rPr lang="el-GR" smtClean="0"/>
              <a:t>25/9/2024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32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5C27-A679-4366-8508-8FA867E9766E}" type="datetime1">
              <a:rPr lang="el-GR" smtClean="0"/>
              <a:t>25/9/2024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518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0175-E65B-4972-9FFF-4F97E2158FBB}" type="datetime1">
              <a:rPr lang="el-GR" smtClean="0"/>
              <a:t>25/9/2024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0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A899-ACA9-4D8E-9AC7-C970EAF46CA0}" type="datetime1">
              <a:rPr lang="el-GR" smtClean="0"/>
              <a:t>25/9/2024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68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BE46-359C-44F7-AF14-BC5086A0A49D}" type="datetime1">
              <a:rPr lang="el-GR" smtClean="0"/>
              <a:t>25/9/2024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55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BECF-535A-4983-91D2-8D9299748182}" type="datetime1">
              <a:rPr lang="el-GR" smtClean="0"/>
              <a:t>25/9/2024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92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BF07-3467-40CC-9E5B-0877F9FA60B8}" type="datetime1">
              <a:rPr lang="el-GR" smtClean="0"/>
              <a:t>25/9/2024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33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84E6-4E51-4921-A8E6-ADCA995A47F0}" type="datetime1">
              <a:rPr lang="el-GR" smtClean="0"/>
              <a:t>25/9/2024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447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09BF-0FEF-44C3-A66F-23D5CBEE9910}" type="datetime1">
              <a:rPr lang="el-GR" smtClean="0"/>
              <a:t>25/9/2024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133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2DDF-5797-4AA8-AC5C-8861C6A5128E}" type="datetime1">
              <a:rPr lang="el-GR" smtClean="0"/>
              <a:t>25/9/2024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3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00CE-774F-4504-A5C1-B8D622AC1C07}" type="datetime1">
              <a:rPr lang="el-GR" smtClean="0"/>
              <a:t>25/9/2024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266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4678-E573-4E0A-B479-D27C9B3296E9}" type="datetime1">
              <a:rPr lang="el-GR" smtClean="0"/>
              <a:t>25/9/2024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998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98BDB0A-F417-653B-E3F0-A3D67168D4C4}"/>
              </a:ext>
            </a:extLst>
          </p:cNvPr>
          <p:cNvSpPr/>
          <p:nvPr/>
        </p:nvSpPr>
        <p:spPr>
          <a:xfrm>
            <a:off x="2756452" y="160683"/>
            <a:ext cx="6493565" cy="52670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Επιστημονική μέθοδος</a:t>
            </a:r>
          </a:p>
        </p:txBody>
      </p:sp>
      <p:sp>
        <p:nvSpPr>
          <p:cNvPr id="5" name="Βέλος: Κάτω 4">
            <a:extLst>
              <a:ext uri="{FF2B5EF4-FFF2-40B4-BE49-F238E27FC236}">
                <a16:creationId xmlns:a16="http://schemas.microsoft.com/office/drawing/2014/main" id="{30565D9A-013D-76DF-7EDD-188BF544F695}"/>
              </a:ext>
            </a:extLst>
          </p:cNvPr>
          <p:cNvSpPr/>
          <p:nvPr/>
        </p:nvSpPr>
        <p:spPr>
          <a:xfrm rot="18978768">
            <a:off x="8224012" y="1070095"/>
            <a:ext cx="622853" cy="2703443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F2E60C6-8D29-7BA0-D29A-87994B5B93CA}"/>
              </a:ext>
            </a:extLst>
          </p:cNvPr>
          <p:cNvSpPr/>
          <p:nvPr/>
        </p:nvSpPr>
        <p:spPr>
          <a:xfrm>
            <a:off x="8847438" y="3417116"/>
            <a:ext cx="3344562" cy="5267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noProof="0" dirty="0">
                <a:solidFill>
                  <a:prstClr val="white"/>
                </a:solidFill>
                <a:latin typeface="Calibri" panose="020F0502020204030204"/>
              </a:rPr>
              <a:t>Έρευνα για το τι είναι γνωστό ήδη για αυτό το θέμα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FE525F81-977C-ED65-C0ED-D27246CF63D2}"/>
              </a:ext>
            </a:extLst>
          </p:cNvPr>
          <p:cNvSpPr/>
          <p:nvPr/>
        </p:nvSpPr>
        <p:spPr>
          <a:xfrm>
            <a:off x="0" y="3425317"/>
            <a:ext cx="2769704" cy="5267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dirty="0">
                <a:solidFill>
                  <a:prstClr val="white"/>
                </a:solidFill>
                <a:latin typeface="Calibri" panose="020F0502020204030204"/>
              </a:rPr>
              <a:t>Ανάλυση αποτελεσμάτων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C04AEE23-04AF-7141-E363-A8F6373AEA8C}"/>
              </a:ext>
            </a:extLst>
          </p:cNvPr>
          <p:cNvSpPr/>
          <p:nvPr/>
        </p:nvSpPr>
        <p:spPr>
          <a:xfrm>
            <a:off x="1313720" y="5681689"/>
            <a:ext cx="3522771" cy="5267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dirty="0">
                <a:solidFill>
                  <a:prstClr val="white"/>
                </a:solidFill>
                <a:latin typeface="Calibri" panose="020F0502020204030204"/>
              </a:rPr>
              <a:t>Σχεδιασμός πειραμάτων για την επιβεβαίωση της θεωρίας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82824B55-B11B-08AD-C3AB-902B7A14E921}"/>
              </a:ext>
            </a:extLst>
          </p:cNvPr>
          <p:cNvSpPr/>
          <p:nvPr/>
        </p:nvSpPr>
        <p:spPr>
          <a:xfrm>
            <a:off x="4459666" y="917811"/>
            <a:ext cx="3087135" cy="5267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Παρατήρηση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φαινομένου ή διατύπωση ερώτησης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FB641287-B45A-7F46-0672-04EEE1A463E0}"/>
              </a:ext>
            </a:extLst>
          </p:cNvPr>
          <p:cNvSpPr/>
          <p:nvPr/>
        </p:nvSpPr>
        <p:spPr>
          <a:xfrm>
            <a:off x="6295420" y="5681689"/>
            <a:ext cx="2769704" cy="5267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Διατύπωση μιας θεωρίας / μοντέλου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457BA20-3FAC-BAA5-8BFB-D35B868A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1</a:t>
            </a:fld>
            <a:endParaRPr lang="el-GR"/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FEE2FA10-5641-93DB-E1D0-4F99E41E3521}"/>
              </a:ext>
            </a:extLst>
          </p:cNvPr>
          <p:cNvSpPr/>
          <p:nvPr/>
        </p:nvSpPr>
        <p:spPr>
          <a:xfrm>
            <a:off x="-12813" y="1025515"/>
            <a:ext cx="2769704" cy="5267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dirty="0">
                <a:solidFill>
                  <a:prstClr val="white"/>
                </a:solidFill>
                <a:latin typeface="Calibri" panose="020F0502020204030204"/>
              </a:rPr>
              <a:t>Δημοσίευση αποτελεσμάτων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Βέλος: Κάτω 22">
            <a:extLst>
              <a:ext uri="{FF2B5EF4-FFF2-40B4-BE49-F238E27FC236}">
                <a16:creationId xmlns:a16="http://schemas.microsoft.com/office/drawing/2014/main" id="{9B9A80CE-C04B-FFB8-268D-894FD256F79D}"/>
              </a:ext>
            </a:extLst>
          </p:cNvPr>
          <p:cNvSpPr/>
          <p:nvPr/>
        </p:nvSpPr>
        <p:spPr>
          <a:xfrm rot="2785634">
            <a:off x="8299173" y="3760320"/>
            <a:ext cx="622853" cy="2227565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Βέλος: Κάτω 23">
            <a:extLst>
              <a:ext uri="{FF2B5EF4-FFF2-40B4-BE49-F238E27FC236}">
                <a16:creationId xmlns:a16="http://schemas.microsoft.com/office/drawing/2014/main" id="{DBED7E59-14B7-B7AC-053A-4E8453C29C15}"/>
              </a:ext>
            </a:extLst>
          </p:cNvPr>
          <p:cNvSpPr/>
          <p:nvPr/>
        </p:nvSpPr>
        <p:spPr>
          <a:xfrm rot="5400000">
            <a:off x="5254529" y="5215256"/>
            <a:ext cx="622853" cy="1458929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Βέλος: Κάτω 24">
            <a:extLst>
              <a:ext uri="{FF2B5EF4-FFF2-40B4-BE49-F238E27FC236}">
                <a16:creationId xmlns:a16="http://schemas.microsoft.com/office/drawing/2014/main" id="{A05FF98C-E7CA-BC5B-E506-534197E4AD6F}"/>
              </a:ext>
            </a:extLst>
          </p:cNvPr>
          <p:cNvSpPr/>
          <p:nvPr/>
        </p:nvSpPr>
        <p:spPr>
          <a:xfrm rot="8308383">
            <a:off x="1364700" y="3719025"/>
            <a:ext cx="622853" cy="2100631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Βέλος: Κάτω 25">
            <a:extLst>
              <a:ext uri="{FF2B5EF4-FFF2-40B4-BE49-F238E27FC236}">
                <a16:creationId xmlns:a16="http://schemas.microsoft.com/office/drawing/2014/main" id="{105DFAA9-EECF-6CB8-43F9-4634C57D7FB1}"/>
              </a:ext>
            </a:extLst>
          </p:cNvPr>
          <p:cNvSpPr/>
          <p:nvPr/>
        </p:nvSpPr>
        <p:spPr>
          <a:xfrm rot="10800000">
            <a:off x="1002293" y="1635996"/>
            <a:ext cx="622853" cy="1719025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Βέλος: Αναστροφή 28">
            <a:extLst>
              <a:ext uri="{FF2B5EF4-FFF2-40B4-BE49-F238E27FC236}">
                <a16:creationId xmlns:a16="http://schemas.microsoft.com/office/drawing/2014/main" id="{5439D89B-84A9-F072-365F-39D6A6D4652D}"/>
              </a:ext>
            </a:extLst>
          </p:cNvPr>
          <p:cNvSpPr/>
          <p:nvPr/>
        </p:nvSpPr>
        <p:spPr>
          <a:xfrm rot="3549312">
            <a:off x="2654666" y="3935423"/>
            <a:ext cx="2522952" cy="122611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82591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Αν δεν 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επιβεβαιωθεί</a:t>
            </a:r>
          </a:p>
        </p:txBody>
      </p:sp>
      <p:sp>
        <p:nvSpPr>
          <p:cNvPr id="31" name="Βέλος: Αναστροφή 30">
            <a:extLst>
              <a:ext uri="{FF2B5EF4-FFF2-40B4-BE49-F238E27FC236}">
                <a16:creationId xmlns:a16="http://schemas.microsoft.com/office/drawing/2014/main" id="{8281551F-03AA-3F1B-5851-0A99670D195B}"/>
              </a:ext>
            </a:extLst>
          </p:cNvPr>
          <p:cNvSpPr/>
          <p:nvPr/>
        </p:nvSpPr>
        <p:spPr>
          <a:xfrm rot="1675249">
            <a:off x="2699293" y="3201225"/>
            <a:ext cx="5090864" cy="1485916"/>
          </a:xfrm>
          <a:prstGeom prst="uturnArrow">
            <a:avLst>
              <a:gd name="adj1" fmla="val 25000"/>
              <a:gd name="adj2" fmla="val 24667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Αν δεν 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επιβεβαιωθεί</a:t>
            </a:r>
          </a:p>
        </p:txBody>
      </p:sp>
    </p:spTree>
    <p:extLst>
      <p:ext uri="{BB962C8B-B14F-4D97-AF65-F5344CB8AC3E}">
        <p14:creationId xmlns:p14="http://schemas.microsoft.com/office/powerpoint/2010/main" val="139410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9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7B1704DC-C6CB-00BF-B546-B046A2444A0B}"/>
              </a:ext>
            </a:extLst>
          </p:cNvPr>
          <p:cNvSpPr/>
          <p:nvPr/>
        </p:nvSpPr>
        <p:spPr>
          <a:xfrm>
            <a:off x="3974549" y="113393"/>
            <a:ext cx="4242900" cy="52670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noProof="0" dirty="0">
                <a:solidFill>
                  <a:prstClr val="white"/>
                </a:solidFill>
                <a:latin typeface="Calibri" panose="020F0502020204030204"/>
              </a:rPr>
              <a:t>Συμβολισμός ατόμων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A34B3C-ADB9-509B-DF04-592F5CFD2D6B}"/>
                  </a:ext>
                </a:extLst>
              </p:cNvPr>
              <p:cNvSpPr txBox="1"/>
              <p:nvPr/>
            </p:nvSpPr>
            <p:spPr>
              <a:xfrm>
                <a:off x="2940627" y="793120"/>
                <a:ext cx="6310744" cy="951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4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Pre>
                            <m:sPrePr>
                              <m:ctrlPr>
                                <a:rPr lang="el-GR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l-GR" sz="4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𝛧</m:t>
                              </m:r>
                            </m:sub>
                            <m:sup>
                              <m:r>
                                <a:rPr lang="el-GR" sz="4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𝛢</m:t>
                              </m:r>
                            </m:sup>
                            <m:e>
                              <m:r>
                                <a:rPr lang="el-GR" sz="4400" i="1"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</m:e>
                          </m:sPre>
                        </m:e>
                        <m:sub>
                          <m:r>
                            <a:rPr lang="el-GR" sz="4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𝛼𝜏𝜊𝜇𝜄𝜅</m:t>
                          </m:r>
                          <m:r>
                            <m:rPr>
                              <m:sty m:val="p"/>
                            </m:rPr>
                            <a:rPr lang="el-GR" sz="440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sz="4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𝜏𝜂𝜏𝛼</m:t>
                          </m:r>
                        </m:sub>
                        <m:sup>
                          <m:r>
                            <a:rPr lang="el-GR" sz="4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𝜑𝜊𝜌𝜏</m:t>
                          </m:r>
                          <m:r>
                            <a:rPr lang="el-GR" sz="4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𝜄</m:t>
                          </m:r>
                          <m:r>
                            <a:rPr lang="el-GR" sz="4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𝜊</m:t>
                          </m:r>
                        </m:sup>
                      </m:sSubSup>
                    </m:oMath>
                  </m:oMathPara>
                </a14:m>
                <a:endParaRPr lang="el-GR" sz="4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A34B3C-ADB9-509B-DF04-592F5CFD2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627" y="793120"/>
                <a:ext cx="6310744" cy="9513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AF628519-C836-14F3-4A22-AF29C34DFD9D}"/>
              </a:ext>
            </a:extLst>
          </p:cNvPr>
          <p:cNvSpPr/>
          <p:nvPr/>
        </p:nvSpPr>
        <p:spPr>
          <a:xfrm>
            <a:off x="387928" y="1819523"/>
            <a:ext cx="11471564" cy="48953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solidFill>
                  <a:schemeClr val="tx1"/>
                </a:solidFill>
              </a:rPr>
              <a:t>Σ: </a:t>
            </a:r>
            <a:r>
              <a:rPr lang="el-GR" sz="2800" dirty="0">
                <a:solidFill>
                  <a:schemeClr val="tx1"/>
                </a:solidFill>
              </a:rPr>
              <a:t>οποιοδήποτε άτομο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l-GR" sz="2800" dirty="0">
                <a:solidFill>
                  <a:schemeClr val="tx1"/>
                </a:solidFill>
              </a:rPr>
              <a:t>ή στοιχείο</a:t>
            </a:r>
          </a:p>
          <a:p>
            <a:r>
              <a:rPr lang="el-GR" sz="2800" b="1" dirty="0">
                <a:solidFill>
                  <a:srgbClr val="C00000"/>
                </a:solidFill>
              </a:rPr>
              <a:t>Α:</a:t>
            </a:r>
            <a:r>
              <a:rPr lang="el-GR" sz="2800" dirty="0">
                <a:solidFill>
                  <a:srgbClr val="C00000"/>
                </a:solidFill>
              </a:rPr>
              <a:t> Μαζικός αριθμός. 	</a:t>
            </a:r>
            <a:r>
              <a:rPr lang="el-GR" sz="2800" b="1" dirty="0">
                <a:solidFill>
                  <a:srgbClr val="C00000"/>
                </a:solidFill>
              </a:rPr>
              <a:t>Α =</a:t>
            </a:r>
            <a:r>
              <a:rPr lang="el-GR" sz="2800" b="1" dirty="0"/>
              <a:t> </a:t>
            </a:r>
            <a:r>
              <a:rPr lang="en-US" sz="2800" b="1" dirty="0">
                <a:solidFill>
                  <a:srgbClr val="7030A0"/>
                </a:solidFill>
              </a:rPr>
              <a:t>p</a:t>
            </a:r>
            <a:r>
              <a:rPr lang="el-GR" sz="2800" b="1" dirty="0"/>
              <a:t> </a:t>
            </a:r>
            <a:r>
              <a:rPr lang="el-GR" sz="2800" b="1" dirty="0">
                <a:solidFill>
                  <a:srgbClr val="7030A0"/>
                </a:solidFill>
              </a:rPr>
              <a:t>+</a:t>
            </a:r>
            <a:r>
              <a:rPr lang="el-GR" sz="2800" b="1" dirty="0"/>
              <a:t>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n</a:t>
            </a:r>
            <a:endParaRPr lang="el-GR" sz="2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Z</a:t>
            </a:r>
            <a:r>
              <a:rPr lang="el-GR" sz="2800" dirty="0">
                <a:solidFill>
                  <a:schemeClr val="accent1"/>
                </a:solidFill>
              </a:rPr>
              <a:t>: Ατομικός αριθμός. 	</a:t>
            </a:r>
            <a:r>
              <a:rPr lang="el-GR" sz="2800" b="1" dirty="0">
                <a:solidFill>
                  <a:schemeClr val="accent1"/>
                </a:solidFill>
              </a:rPr>
              <a:t>Ζ</a:t>
            </a:r>
            <a:r>
              <a:rPr lang="el-GR" sz="2800" b="1" dirty="0"/>
              <a:t> </a:t>
            </a:r>
            <a:r>
              <a:rPr lang="el-GR" sz="2800" b="1" dirty="0">
                <a:solidFill>
                  <a:schemeClr val="accent1"/>
                </a:solidFill>
              </a:rPr>
              <a:t>=</a:t>
            </a:r>
            <a:r>
              <a:rPr lang="el-GR" sz="2800" b="1" dirty="0"/>
              <a:t> </a:t>
            </a:r>
            <a:r>
              <a:rPr lang="en-US" sz="2800" b="1" dirty="0">
                <a:solidFill>
                  <a:srgbClr val="7030A0"/>
                </a:solidFill>
              </a:rPr>
              <a:t>p</a:t>
            </a:r>
            <a:endParaRPr lang="el-GR" sz="2800" dirty="0">
              <a:solidFill>
                <a:srgbClr val="7030A0"/>
              </a:solidFill>
            </a:endParaRPr>
          </a:p>
          <a:p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φορτίο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.	 	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φορτίο = </a:t>
            </a:r>
            <a:r>
              <a:rPr lang="en-US" sz="2800" b="1" dirty="0">
                <a:solidFill>
                  <a:srgbClr val="7030A0"/>
                </a:solidFill>
              </a:rPr>
              <a:t>p </a:t>
            </a:r>
            <a:r>
              <a:rPr lang="el-GR" sz="2800" b="1" dirty="0">
                <a:solidFill>
                  <a:srgbClr val="7030A0"/>
                </a:solidFill>
              </a:rPr>
              <a:t>–</a:t>
            </a:r>
            <a:r>
              <a:rPr lang="el-GR" sz="2800" b="1" dirty="0"/>
              <a:t>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e</a:t>
            </a:r>
            <a:endParaRPr lang="el-GR" sz="28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  <a:t>Ατομικότητα: Ο αριθμός των ατόμων που αποτελούν ένα στοιχείο.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sz="2800" b="1" dirty="0"/>
          </a:p>
          <a:p>
            <a:r>
              <a:rPr lang="en-US" sz="2800" b="1" dirty="0">
                <a:solidFill>
                  <a:srgbClr val="7030A0"/>
                </a:solidFill>
              </a:rPr>
              <a:t>p</a:t>
            </a:r>
            <a:r>
              <a:rPr lang="el-GR" sz="2800" dirty="0">
                <a:solidFill>
                  <a:srgbClr val="7030A0"/>
                </a:solidFill>
              </a:rPr>
              <a:t>: πρωτόνια. Εντοπίζονται στον πυρήνα και έχουν φορτίο +1 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el-GR" sz="2800" dirty="0">
                <a:solidFill>
                  <a:schemeClr val="accent4">
                    <a:lumMod val="75000"/>
                  </a:schemeClr>
                </a:solidFill>
              </a:rPr>
              <a:t>: Νετρόνια. Εντοπίζονται στον πυρήνα και έχουν φορτίο 0 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l-GR" sz="2800" dirty="0">
                <a:solidFill>
                  <a:schemeClr val="bg2">
                    <a:lumMod val="50000"/>
                  </a:schemeClr>
                </a:solidFill>
              </a:rPr>
              <a:t>: ηλεκτρόνια. Περιστρέφονται γύρω από τον πυρήνα και έχουν φορτίο -1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C49C7191-72C5-BBCF-9836-F34446C8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6DEE41-4051-E4F4-3541-366C843E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01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7B1704DC-C6CB-00BF-B546-B046A2444A0B}"/>
              </a:ext>
            </a:extLst>
          </p:cNvPr>
          <p:cNvSpPr/>
          <p:nvPr/>
        </p:nvSpPr>
        <p:spPr>
          <a:xfrm>
            <a:off x="1853100" y="143123"/>
            <a:ext cx="8485802" cy="899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noProof="0" dirty="0">
                <a:solidFill>
                  <a:prstClr val="white"/>
                </a:solidFill>
                <a:latin typeface="Calibri" panose="020F0502020204030204"/>
              </a:rPr>
              <a:t>Ισότοπα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B7E9DBB3-09EE-2A4E-3ED4-AE0D98F8857B}"/>
              </a:ext>
            </a:extLst>
          </p:cNvPr>
          <p:cNvSpPr/>
          <p:nvPr/>
        </p:nvSpPr>
        <p:spPr>
          <a:xfrm>
            <a:off x="765408" y="1147472"/>
            <a:ext cx="10661185" cy="89932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>
                <a:solidFill>
                  <a:prstClr val="white"/>
                </a:solidFill>
                <a:latin typeface="Calibri" panose="020F0502020204030204"/>
              </a:rPr>
              <a:t>Είναι άτομα που έχουν τον ίδιο ατομικό, αλλά διαφορετικό μαζικό αριθμό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664BF915-D039-3F43-345F-50FBCC88DAB3}"/>
              </a:ext>
            </a:extLst>
          </p:cNvPr>
          <p:cNvSpPr/>
          <p:nvPr/>
        </p:nvSpPr>
        <p:spPr>
          <a:xfrm>
            <a:off x="0" y="2200415"/>
            <a:ext cx="12192001" cy="899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>
                <a:solidFill>
                  <a:prstClr val="white"/>
                </a:solidFill>
                <a:latin typeface="Calibri" panose="020F0502020204030204"/>
              </a:rPr>
              <a:t>Δηλαδή είναι άτομα που έχουν τον ίδιο αριθμό πρωτονίων, αλλά διαφορετικό αριθμό νετρονίων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: Στρογγύλεμα γωνιών 8">
                <a:extLst>
                  <a:ext uri="{FF2B5EF4-FFF2-40B4-BE49-F238E27FC236}">
                    <a16:creationId xmlns:a16="http://schemas.microsoft.com/office/drawing/2014/main" id="{8C20374A-CA41-4582-5A2B-772034FBE900}"/>
                  </a:ext>
                </a:extLst>
              </p:cNvPr>
              <p:cNvSpPr/>
              <p:nvPr/>
            </p:nvSpPr>
            <p:spPr>
              <a:xfrm>
                <a:off x="-1" y="3225648"/>
                <a:ext cx="12192001" cy="3410685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sz="3600" u="sng" noProof="0" dirty="0">
                    <a:solidFill>
                      <a:prstClr val="white"/>
                    </a:solidFill>
                    <a:latin typeface="Calibri" panose="020F0502020204030204"/>
                  </a:rPr>
                  <a:t>Παραδείγματα:</a:t>
                </a:r>
              </a:p>
              <a:p>
                <a:pPr lvl="0" algn="ctr"/>
                <a14:m>
                  <m:oMath xmlns:m="http://schemas.openxmlformats.org/officeDocument/2006/math">
                    <m:sPre>
                      <m:sPrePr>
                        <m:ctrlPr>
                          <a:rPr kumimoji="0" lang="el-GR" sz="36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0" lang="en-US" sz="36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l-GR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  <m:r>
                      <a:rPr lang="el-GR" sz="3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l-GR" sz="3600" b="0" i="1" dirty="0">
                    <a:latin typeface="Cambria Math" panose="02040503050406030204" pitchFamily="18" charset="0"/>
                  </a:rPr>
                  <a:t> 6 πρωτόνια + 5 νετρόνια</a:t>
                </a:r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sPre>
                      <m:sPrePr>
                        <m:ctrlPr>
                          <a:rPr lang="el-GR" sz="36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el-GR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  <m:r>
                      <a:rPr lang="el-GR" sz="36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l-GR" sz="3600" b="1" i="1" dirty="0">
                        <a:latin typeface="Cambria Math" panose="02040503050406030204" pitchFamily="18" charset="0"/>
                      </a:rPr>
                      <m:t> 6 </m:t>
                    </m:r>
                    <m:r>
                      <m:rPr>
                        <m:nor/>
                      </m:rPr>
                      <a:rPr lang="el-GR" sz="3600" b="1" i="1" dirty="0">
                        <a:latin typeface="Cambria Math" panose="02040503050406030204" pitchFamily="18" charset="0"/>
                      </a:rPr>
                      <m:t>πρωτόνια</m:t>
                    </m:r>
                    <m:r>
                      <m:rPr>
                        <m:nor/>
                      </m:rPr>
                      <a:rPr lang="el-GR" sz="3600" b="1" i="1" dirty="0">
                        <a:latin typeface="Cambria Math" panose="02040503050406030204" pitchFamily="18" charset="0"/>
                      </a:rPr>
                      <m:t> + 6 </m:t>
                    </m:r>
                    <m:r>
                      <m:rPr>
                        <m:nor/>
                      </m:rPr>
                      <a:rPr lang="el-GR" sz="3600" b="1" i="1" dirty="0">
                        <a:latin typeface="Cambria Math" panose="02040503050406030204" pitchFamily="18" charset="0"/>
                      </a:rPr>
                      <m:t>νετρόνια</m:t>
                    </m:r>
                  </m:oMath>
                </a14:m>
                <a:r>
                  <a:rPr kumimoji="0" lang="el-GR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, </a:t>
                </a:r>
                <a:r>
                  <a:rPr kumimoji="0" lang="el-GR" sz="36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99 % των ατόμων</a:t>
                </a:r>
                <a:r>
                  <a:rPr kumimoji="0" lang="el-GR" sz="3600" b="1" i="0" u="sng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 άνθρακα</a:t>
                </a:r>
                <a:endPara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l-GR" sz="3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l-G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  <m:r>
                        <a:rPr lang="el-GR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l-GR" sz="3600" b="0" i="1" dirty="0">
                          <a:latin typeface="Cambria Math" panose="02040503050406030204" pitchFamily="18" charset="0"/>
                        </a:rPr>
                        <m:t> 6 </m:t>
                      </m:r>
                      <m:r>
                        <m:rPr>
                          <m:nor/>
                        </m:rPr>
                        <a:rPr lang="el-GR" sz="3600" b="0" i="1" dirty="0">
                          <a:latin typeface="Cambria Math" panose="02040503050406030204" pitchFamily="18" charset="0"/>
                        </a:rPr>
                        <m:t>πρωτόνια</m:t>
                      </m:r>
                      <m:r>
                        <m:rPr>
                          <m:nor/>
                        </m:rPr>
                        <a:rPr lang="el-GR" sz="3600" b="0" i="1" dirty="0">
                          <a:latin typeface="Cambria Math" panose="02040503050406030204" pitchFamily="18" charset="0"/>
                        </a:rPr>
                        <m:t> + 7 </m:t>
                      </m:r>
                      <m:r>
                        <m:rPr>
                          <m:nor/>
                        </m:rPr>
                        <a:rPr lang="el-GR" sz="3600" b="0" i="1" dirty="0">
                          <a:latin typeface="Cambria Math" panose="02040503050406030204" pitchFamily="18" charset="0"/>
                        </a:rPr>
                        <m:t>νετρόνια</m:t>
                      </m:r>
                    </m:oMath>
                  </m:oMathPara>
                </a14:m>
                <a:endParaRPr kumimoji="0" lang="en-US" sz="3600" b="0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lvl="0" algn="ctr"/>
                <a14:m>
                  <m:oMath xmlns:m="http://schemas.openxmlformats.org/officeDocument/2006/math">
                    <m:sPre>
                      <m:sPrePr>
                        <m:ctrlPr>
                          <a:rPr lang="el-GR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l-GR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l-GR" sz="3600" b="0" dirty="0"/>
                  <a:t> </a:t>
                </a:r>
                <a14:m>
                  <m:oMath xmlns:m="http://schemas.openxmlformats.org/officeDocument/2006/math">
                    <m:r>
                      <a:rPr lang="el-GR" sz="3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l-GR" sz="3600" b="0" i="1" dirty="0">
                    <a:latin typeface="Cambria Math" panose="02040503050406030204" pitchFamily="18" charset="0"/>
                  </a:rPr>
                  <a:t> 6 πρωτόνια + 8 νετρόνια</a:t>
                </a:r>
                <a:endParaRPr kumimoji="0" lang="el-GR" sz="3600" b="0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Ορθογώνιο: Στρογγύλεμα γωνιών 8">
                <a:extLst>
                  <a:ext uri="{FF2B5EF4-FFF2-40B4-BE49-F238E27FC236}">
                    <a16:creationId xmlns:a16="http://schemas.microsoft.com/office/drawing/2014/main" id="{8C20374A-CA41-4582-5A2B-772034FBE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225648"/>
                <a:ext cx="12192001" cy="341068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1D3ABF7-4FB9-4463-E220-8F403E20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E8CECD1-1FBA-8C4F-6616-7A52FFBC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0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85" y="-12368"/>
                <a:ext cx="12159915" cy="6721476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400" b="1" dirty="0"/>
                  <a:t>1.3 </a:t>
                </a:r>
                <a:r>
                  <a:rPr lang="el-GR" sz="2400" b="1" dirty="0"/>
                  <a:t>Ασκήσεις</a:t>
                </a:r>
              </a:p>
              <a:p>
                <a:pPr marL="514350" indent="-514350" algn="ctr">
                  <a:buAutoNum type="arabicPeriod"/>
                </a:pPr>
                <a:r>
                  <a:rPr lang="el-GR" sz="2400" dirty="0"/>
                  <a:t>Να επιλέξετε τη σωστή απάντηση για τις παρακάτω ερωτήσεις: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v. </a:t>
                </a:r>
                <a:r>
                  <a:rPr lang="el-GR" sz="2400" dirty="0"/>
                  <a:t>Η ένωση </a:t>
                </a:r>
                <a:r>
                  <a:rPr lang="en-US" sz="2400" dirty="0" err="1"/>
                  <a:t>CaCl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, η οποία αποτελείται από τα ιόντα </a:t>
                </a:r>
                <a:r>
                  <a:rPr lang="en-US" sz="2400" dirty="0"/>
                  <a:t>Ca</a:t>
                </a:r>
                <a:r>
                  <a:rPr lang="el-GR" sz="2400" baseline="30000" dirty="0"/>
                  <a:t>2+</a:t>
                </a:r>
                <a:r>
                  <a:rPr lang="el-GR" sz="2400" dirty="0"/>
                  <a:t> και </a:t>
                </a:r>
                <a:r>
                  <a:rPr lang="en-US" sz="2400" dirty="0"/>
                  <a:t>Cl</a:t>
                </a:r>
                <a:r>
                  <a:rPr lang="el-GR" sz="2400" baseline="30000" dirty="0"/>
                  <a:t>-</a:t>
                </a:r>
                <a:r>
                  <a:rPr lang="el-GR" sz="2400" dirty="0"/>
                  <a:t>:</a:t>
                </a:r>
                <a:endParaRPr lang="en-US" sz="2400" dirty="0"/>
              </a:p>
              <a:p>
                <a:pPr marL="0" indent="0" algn="ctr">
                  <a:buNone/>
                </a:pPr>
                <a:r>
                  <a:rPr lang="el-GR" sz="2400" dirty="0"/>
                  <a:t>α) έχει ίδιο αριθμό ανιόντων και </a:t>
                </a:r>
                <a:r>
                  <a:rPr lang="el-GR" sz="2400" dirty="0" err="1"/>
                  <a:t>κατιόντων</a:t>
                </a:r>
                <a:endParaRPr lang="en-US" sz="2400" dirty="0"/>
              </a:p>
              <a:p>
                <a:pPr marL="0" indent="0" algn="ctr">
                  <a:buNone/>
                </a:pPr>
                <a:r>
                  <a:rPr lang="el-GR" sz="2400" dirty="0"/>
                  <a:t>β) είναι ηλεκτρικά ουδέτερη</a:t>
                </a:r>
                <a:endParaRPr lang="en-US" sz="2400" dirty="0"/>
              </a:p>
              <a:p>
                <a:pPr marL="0" indent="0" algn="ctr">
                  <a:buNone/>
                </a:pPr>
                <a:r>
                  <a:rPr lang="el-GR" sz="2400" dirty="0"/>
                  <a:t>γ) έχει συνολικό φορτίο +1</a:t>
                </a:r>
                <a:endParaRPr lang="en-US" sz="2400" dirty="0"/>
              </a:p>
              <a:p>
                <a:pPr marL="0" indent="0" algn="ctr">
                  <a:buNone/>
                </a:pPr>
                <a:r>
                  <a:rPr lang="el-GR" sz="2400" b="1" dirty="0">
                    <a:solidFill>
                      <a:schemeClr val="accent1"/>
                    </a:solidFill>
                  </a:rPr>
                  <a:t>β) συνολικό φορτίο: 2 + 2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x (-1) = 0 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x. </a:t>
                </a:r>
                <a:r>
                  <a:rPr lang="el-GR" sz="2400" dirty="0"/>
                  <a:t>Ένα άτομο που διαθέτει 31 πρωτόνια και 33 νετρόνια έχει μαζικό αριθμό:</a:t>
                </a:r>
              </a:p>
              <a:p>
                <a:pPr marL="0" indent="0" algn="ctr">
                  <a:buNone/>
                </a:pPr>
                <a:r>
                  <a:rPr lang="el-GR" sz="2400" dirty="0"/>
                  <a:t>α) 31</a:t>
                </a:r>
                <a:r>
                  <a:rPr lang="en-US" sz="2400" dirty="0"/>
                  <a:t>	</a:t>
                </a:r>
                <a:r>
                  <a:rPr lang="el-GR" sz="2400" dirty="0"/>
                  <a:t>β) 33</a:t>
                </a:r>
                <a:r>
                  <a:rPr lang="en-US" sz="2400" dirty="0"/>
                  <a:t>	</a:t>
                </a:r>
                <a:r>
                  <a:rPr lang="el-GR" sz="2400" dirty="0"/>
                  <a:t>γ) 62</a:t>
                </a:r>
                <a:r>
                  <a:rPr lang="en-US" sz="2400" dirty="0"/>
                  <a:t>	</a:t>
                </a:r>
                <a:r>
                  <a:rPr lang="el-GR" sz="2400" dirty="0"/>
                  <a:t>δ) 64</a:t>
                </a:r>
                <a:endParaRPr lang="en-US" sz="2400" dirty="0"/>
              </a:p>
              <a:p>
                <a:pPr marL="0" indent="0" algn="ctr">
                  <a:buNone/>
                </a:pPr>
                <a:r>
                  <a:rPr lang="el-GR" sz="2400" b="1" dirty="0">
                    <a:solidFill>
                      <a:schemeClr val="accent1"/>
                    </a:solidFill>
                  </a:rPr>
                  <a:t>δ) Α =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p + n 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400" b="1" dirty="0">
                    <a:solidFill>
                      <a:schemeClr val="accent1"/>
                    </a:solidFill>
                  </a:rPr>
                  <a:t>	Α = 31 + 33 = 64.</a:t>
                </a:r>
                <a:endParaRPr lang="en-US" sz="2400" b="1" dirty="0">
                  <a:solidFill>
                    <a:schemeClr val="accent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400" dirty="0"/>
                  <a:t>ix. </a:t>
                </a:r>
                <a:r>
                  <a:rPr lang="el-GR" sz="2400" dirty="0"/>
                  <a:t>Αν τα στοιχεία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sPre>
                  </m:oMath>
                </a14:m>
                <a:r>
                  <a:rPr lang="el-GR" sz="2400" dirty="0"/>
                  <a:t> και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sPre>
                  </m:oMath>
                </a14:m>
                <a:r>
                  <a:rPr lang="el-GR" sz="2400" dirty="0"/>
                  <a:t> είναι ισότοπα τότε ισχύει ότι:</a:t>
                </a:r>
              </a:p>
              <a:p>
                <a:pPr marL="0" indent="0" algn="ctr">
                  <a:buNone/>
                </a:pPr>
                <a:r>
                  <a:rPr lang="el-GR" sz="2400" dirty="0">
                    <a:solidFill>
                      <a:schemeClr val="tx1"/>
                    </a:solidFill>
                  </a:rPr>
                  <a:t>α) </a:t>
                </a:r>
                <a:r>
                  <a:rPr lang="en-US" sz="2400" dirty="0">
                    <a:solidFill>
                      <a:schemeClr val="tx1"/>
                    </a:solidFill>
                  </a:rPr>
                  <a:t>y</a:t>
                </a:r>
                <a:r>
                  <a:rPr lang="el-GR" sz="2400" dirty="0">
                    <a:solidFill>
                      <a:schemeClr val="tx1"/>
                    </a:solidFill>
                  </a:rPr>
                  <a:t> = 1 + </a:t>
                </a:r>
                <a:r>
                  <a:rPr lang="en-US" sz="2400" dirty="0">
                    <a:solidFill>
                      <a:schemeClr val="tx1"/>
                    </a:solidFill>
                  </a:rPr>
                  <a:t>x 	</a:t>
                </a:r>
                <a:r>
                  <a:rPr lang="el-GR" sz="2400" dirty="0">
                    <a:solidFill>
                      <a:schemeClr val="tx1"/>
                    </a:solidFill>
                  </a:rPr>
                  <a:t>β</a:t>
                </a:r>
                <a:r>
                  <a:rPr lang="en-US" sz="2400" dirty="0">
                    <a:solidFill>
                      <a:schemeClr val="tx1"/>
                    </a:solidFill>
                  </a:rPr>
                  <a:t>) y = x 	   </a:t>
                </a:r>
                <a:r>
                  <a:rPr lang="el-GR" sz="2400" dirty="0">
                    <a:solidFill>
                      <a:schemeClr val="tx1"/>
                    </a:solidFill>
                  </a:rPr>
                  <a:t>γ</a:t>
                </a:r>
                <a:r>
                  <a:rPr lang="en-US" sz="2400" dirty="0">
                    <a:solidFill>
                      <a:schemeClr val="tx1"/>
                    </a:solidFill>
                  </a:rPr>
                  <a:t>) y = 1 – x 	</a:t>
                </a:r>
                <a:r>
                  <a:rPr lang="el-GR" sz="2400" dirty="0">
                    <a:solidFill>
                      <a:schemeClr val="tx1"/>
                    </a:solidFill>
                  </a:rPr>
                  <a:t>δ</a:t>
                </a:r>
                <a:r>
                  <a:rPr lang="en-US" sz="2400" dirty="0">
                    <a:solidFill>
                      <a:schemeClr val="tx1"/>
                    </a:solidFill>
                  </a:rPr>
                  <a:t>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chemeClr val="accent1"/>
                    </a:solidFill>
                  </a:rPr>
                  <a:t>δ) Ισότοπα: ίδιος ατομικός, διαφορετικός μαζικός αριθμός: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x = 2y – 1 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x + 1 = 2y 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l-GR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85" y="-12368"/>
                <a:ext cx="12159915" cy="6721476"/>
              </a:xfrm>
              <a:blipFill>
                <a:blip r:embed="rId2"/>
                <a:stretch>
                  <a:fillRect l="-752" t="-12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6DEBEA2-338F-6623-65F3-6A07909D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8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85" y="-12368"/>
                <a:ext cx="6063915" cy="6721476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000" b="1" dirty="0"/>
                  <a:t>1.3 </a:t>
                </a:r>
                <a:r>
                  <a:rPr lang="el-GR" sz="2000" b="1" dirty="0"/>
                  <a:t>Ασκήσεις</a:t>
                </a:r>
              </a:p>
              <a:p>
                <a:pPr marL="0" lvl="0" indent="0">
                  <a:buNone/>
                </a:pPr>
                <a:r>
                  <a:rPr lang="el-GR" sz="2000" dirty="0"/>
                  <a:t>7. Να συμπληρώσετε τα κενά του παρακάτω πίνακα.</a:t>
                </a:r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r>
                  <a:rPr lang="el-GR" sz="2000" dirty="0"/>
                  <a:t>α) </a:t>
                </a:r>
                <a:r>
                  <a:rPr lang="en-US" sz="2000" dirty="0"/>
                  <a:t>Z = </a:t>
                </a:r>
                <a:r>
                  <a:rPr lang="en-US" sz="2000" b="1" dirty="0"/>
                  <a:t>p</a:t>
                </a:r>
                <a:r>
                  <a:rPr lang="en-US" sz="2000" dirty="0"/>
                  <a:t> = 13	</a:t>
                </a:r>
                <a:endParaRPr lang="el-GR" sz="2000" dirty="0"/>
              </a:p>
              <a:p>
                <a:pPr marL="0" lvl="0" indent="0">
                  <a:buNone/>
                </a:pPr>
                <a:r>
                  <a:rPr lang="en-US" sz="2000" b="1" dirty="0"/>
                  <a:t>A </a:t>
                </a:r>
                <a:r>
                  <a:rPr lang="en-US" sz="2000" dirty="0"/>
                  <a:t>= p + n = 27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b="1" dirty="0"/>
                  <a:t>A </a:t>
                </a:r>
                <a:r>
                  <a:rPr lang="en-US" sz="2000" dirty="0"/>
                  <a:t>= 13 + 14 = </a:t>
                </a:r>
                <a:r>
                  <a:rPr lang="en-US" sz="2000" b="1" dirty="0"/>
                  <a:t>27</a:t>
                </a:r>
              </a:p>
              <a:p>
                <a:pPr marL="0" lvl="0" indent="0">
                  <a:buNone/>
                </a:pPr>
                <a:r>
                  <a:rPr lang="el-GR" sz="2000" dirty="0"/>
                  <a:t>φορτίο = </a:t>
                </a:r>
                <a:r>
                  <a:rPr lang="en-US" sz="2000" dirty="0"/>
                  <a:t>p – </a:t>
                </a:r>
                <a:r>
                  <a:rPr lang="en-US" sz="2000" b="1" dirty="0"/>
                  <a:t>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e</a:t>
                </a:r>
                <a:r>
                  <a:rPr lang="en-US" sz="2000" dirty="0"/>
                  <a:t> = p – </a:t>
                </a:r>
                <a:r>
                  <a:rPr lang="el-GR" sz="2000" dirty="0"/>
                  <a:t>φορτίο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e</a:t>
                </a:r>
                <a:r>
                  <a:rPr lang="en-US" sz="2000" dirty="0"/>
                  <a:t> = 13 – 3 = 10.</a:t>
                </a:r>
              </a:p>
              <a:p>
                <a:pPr marL="0" lvl="0" indent="0">
                  <a:buNone/>
                </a:pPr>
                <a:r>
                  <a:rPr lang="el-GR" sz="2000" dirty="0"/>
                  <a:t>β) </a:t>
                </a:r>
                <a:r>
                  <a:rPr lang="el-GR" sz="2000" b="1" dirty="0"/>
                  <a:t>Ζ</a:t>
                </a:r>
                <a:r>
                  <a:rPr lang="el-GR" sz="2000" dirty="0"/>
                  <a:t> = </a:t>
                </a:r>
                <a:r>
                  <a:rPr lang="en-US" sz="2000" dirty="0"/>
                  <a:t>p = 46	</a:t>
                </a:r>
                <a:endParaRPr lang="el-GR" sz="2000" dirty="0"/>
              </a:p>
              <a:p>
                <a:pPr marL="0" lvl="0" indent="0">
                  <a:buNone/>
                </a:pPr>
                <a:r>
                  <a:rPr lang="en-US" sz="2000" dirty="0"/>
                  <a:t>A = p + </a:t>
                </a:r>
                <a:r>
                  <a:rPr lang="en-US" sz="2000" b="1" dirty="0"/>
                  <a:t>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b="1" dirty="0"/>
                  <a:t>n</a:t>
                </a:r>
                <a:r>
                  <a:rPr lang="en-US" sz="2000" dirty="0"/>
                  <a:t> = A – p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b="1" dirty="0"/>
                  <a:t>n</a:t>
                </a:r>
                <a:r>
                  <a:rPr lang="en-US" sz="2000" dirty="0"/>
                  <a:t> = 106 – 46 = 60</a:t>
                </a:r>
              </a:p>
              <a:p>
                <a:pPr marL="0" indent="0">
                  <a:buNone/>
                </a:pPr>
                <a:r>
                  <a:rPr lang="el-GR" sz="2000" b="1" dirty="0"/>
                  <a:t>φορτίο </a:t>
                </a:r>
                <a:r>
                  <a:rPr lang="el-GR" sz="2000" dirty="0"/>
                  <a:t>= </a:t>
                </a:r>
                <a:r>
                  <a:rPr lang="en-US" sz="2000" dirty="0"/>
                  <a:t>p – 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b="1" dirty="0"/>
                  <a:t>φορτίο </a:t>
                </a:r>
                <a:r>
                  <a:rPr lang="el-GR" sz="2000" dirty="0"/>
                  <a:t>= </a:t>
                </a:r>
                <a:r>
                  <a:rPr lang="en-US" sz="2000" dirty="0"/>
                  <a:t>46 – 42 = +4.</a:t>
                </a:r>
              </a:p>
              <a:p>
                <a:pPr marL="0" indent="0">
                  <a:buNone/>
                </a:pPr>
                <a:r>
                  <a:rPr lang="el-GR" sz="2000" dirty="0"/>
                  <a:t>γ) Ζ = </a:t>
                </a:r>
                <a:r>
                  <a:rPr lang="en-US" sz="2000" dirty="0"/>
                  <a:t>p = 7	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n-US" sz="2000" dirty="0"/>
                  <a:t>A = p + </a:t>
                </a:r>
                <a:r>
                  <a:rPr lang="en-US" sz="2000" b="1" dirty="0"/>
                  <a:t>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b="1" dirty="0"/>
                  <a:t>n</a:t>
                </a:r>
                <a:r>
                  <a:rPr lang="en-US" sz="2000" dirty="0"/>
                  <a:t> = A - p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b="1" dirty="0"/>
                  <a:t>n</a:t>
                </a:r>
                <a:r>
                  <a:rPr lang="en-US" sz="2000" dirty="0"/>
                  <a:t> = 15 – 7 = 8</a:t>
                </a:r>
              </a:p>
              <a:p>
                <a:pPr marL="0" indent="0">
                  <a:buNone/>
                </a:pPr>
                <a:r>
                  <a:rPr lang="el-GR" sz="2000" dirty="0"/>
                  <a:t>φορτίο = </a:t>
                </a:r>
                <a:r>
                  <a:rPr lang="en-US" sz="2000" dirty="0"/>
                  <a:t>p – </a:t>
                </a:r>
                <a:r>
                  <a:rPr lang="en-US" sz="2000" b="1" dirty="0"/>
                  <a:t>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e</a:t>
                </a:r>
                <a:r>
                  <a:rPr lang="en-US" sz="2000" dirty="0"/>
                  <a:t> = p – </a:t>
                </a:r>
                <a:r>
                  <a:rPr lang="el-GR" sz="2000" dirty="0"/>
                  <a:t>φορτίο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e</a:t>
                </a:r>
                <a:r>
                  <a:rPr lang="en-US" sz="2000" dirty="0"/>
                  <a:t> = </a:t>
                </a:r>
                <a:r>
                  <a:rPr lang="el-GR" sz="2000" dirty="0"/>
                  <a:t>7</a:t>
                </a:r>
                <a:r>
                  <a:rPr lang="en-US" sz="2000" dirty="0"/>
                  <a:t> – (-3) = 1</a:t>
                </a:r>
                <a:r>
                  <a:rPr lang="el-GR" sz="2000" dirty="0"/>
                  <a:t>0</a:t>
                </a:r>
                <a:r>
                  <a:rPr lang="en-US" sz="2000" dirty="0"/>
                  <a:t>.</a:t>
                </a:r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85" y="-12368"/>
                <a:ext cx="6063915" cy="6721476"/>
              </a:xfrm>
              <a:blipFill>
                <a:blip r:embed="rId2"/>
                <a:stretch>
                  <a:fillRect l="-1005" t="-997" b="-25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6BC19AF4-1E65-3144-2DF4-BE82A7854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609673"/>
              </p:ext>
            </p:extLst>
          </p:nvPr>
        </p:nvGraphicFramePr>
        <p:xfrm>
          <a:off x="170329" y="851843"/>
          <a:ext cx="11851342" cy="2370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397">
                  <a:extLst>
                    <a:ext uri="{9D8B030D-6E8A-4147-A177-3AD203B41FA5}">
                      <a16:colId xmlns:a16="http://schemas.microsoft.com/office/drawing/2014/main" val="542584247"/>
                    </a:ext>
                  </a:extLst>
                </a:gridCol>
                <a:gridCol w="1720263">
                  <a:extLst>
                    <a:ext uri="{9D8B030D-6E8A-4147-A177-3AD203B41FA5}">
                      <a16:colId xmlns:a16="http://schemas.microsoft.com/office/drawing/2014/main" val="2867893554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143330281"/>
                    </a:ext>
                  </a:extLst>
                </a:gridCol>
                <a:gridCol w="2202872">
                  <a:extLst>
                    <a:ext uri="{9D8B030D-6E8A-4147-A177-3AD203B41FA5}">
                      <a16:colId xmlns:a16="http://schemas.microsoft.com/office/drawing/2014/main" val="869234383"/>
                    </a:ext>
                  </a:extLst>
                </a:gridCol>
                <a:gridCol w="1801091">
                  <a:extLst>
                    <a:ext uri="{9D8B030D-6E8A-4147-A177-3AD203B41FA5}">
                      <a16:colId xmlns:a16="http://schemas.microsoft.com/office/drawing/2014/main" val="1600280073"/>
                    </a:ext>
                  </a:extLst>
                </a:gridCol>
                <a:gridCol w="1983064">
                  <a:extLst>
                    <a:ext uri="{9D8B030D-6E8A-4147-A177-3AD203B41FA5}">
                      <a16:colId xmlns:a16="http://schemas.microsoft.com/office/drawing/2014/main" val="962179852"/>
                    </a:ext>
                  </a:extLst>
                </a:gridCol>
                <a:gridCol w="1158145">
                  <a:extLst>
                    <a:ext uri="{9D8B030D-6E8A-4147-A177-3AD203B41FA5}">
                      <a16:colId xmlns:a16="http://schemas.microsoft.com/office/drawing/2014/main" val="1269091086"/>
                    </a:ext>
                  </a:extLst>
                </a:gridCol>
              </a:tblGrid>
              <a:tr h="1062965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 dirty="0">
                          <a:effectLst/>
                        </a:rPr>
                        <a:t>Άτομο/ιόν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 dirty="0">
                          <a:effectLst/>
                        </a:rPr>
                        <a:t>ατομικός αριθμός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 dirty="0">
                          <a:effectLst/>
                        </a:rPr>
                        <a:t>Μαζικός αριθμός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 dirty="0">
                          <a:effectLst/>
                        </a:rPr>
                        <a:t>αριθμός Πρωτονίων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 dirty="0">
                          <a:effectLst/>
                        </a:rPr>
                        <a:t>αριθμός νετρονίων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 dirty="0">
                          <a:effectLst/>
                        </a:rPr>
                        <a:t>αριθμός ηλεκτρονίων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 dirty="0">
                          <a:effectLst/>
                        </a:rPr>
                        <a:t>Φορτίο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6554271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 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Ζ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Α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2000" kern="0" spc="5" dirty="0">
                          <a:effectLst/>
                        </a:rPr>
                        <a:t>p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2000" kern="0" spc="5">
                          <a:effectLst/>
                        </a:rPr>
                        <a:t>n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2000" kern="0" spc="5">
                          <a:effectLst/>
                        </a:rPr>
                        <a:t>e</a:t>
                      </a:r>
                      <a:r>
                        <a:rPr lang="en-US" sz="2000" kern="0" spc="5" baseline="30000">
                          <a:effectLst/>
                        </a:rPr>
                        <a:t>-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2000" kern="0" spc="5" baseline="30000">
                          <a:effectLst/>
                        </a:rPr>
                        <a:t> 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085176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α)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13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 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 dirty="0">
                          <a:effectLst/>
                        </a:rPr>
                        <a:t> 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14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 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+3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1234704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β)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 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106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46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 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42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 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5581881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γ)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7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>
                          <a:effectLst/>
                        </a:rPr>
                        <a:t>15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 dirty="0">
                          <a:effectLst/>
                        </a:rPr>
                        <a:t> 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 dirty="0">
                          <a:effectLst/>
                        </a:rPr>
                        <a:t> 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 dirty="0">
                          <a:effectLst/>
                        </a:rPr>
                        <a:t> 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2000" kern="0" spc="5" dirty="0">
                          <a:effectLst/>
                        </a:rPr>
                        <a:t>-3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7708039"/>
                  </a:ext>
                </a:extLst>
              </a:tr>
            </a:tbl>
          </a:graphicData>
        </a:graphic>
      </p:graphicFrame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A822E77-82EB-FD62-E26E-09EA9BB5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22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1.3 </a:t>
            </a:r>
            <a:r>
              <a:rPr lang="el-GR" sz="2400" b="1" dirty="0"/>
              <a:t>Ασκήσεις</a:t>
            </a:r>
          </a:p>
          <a:p>
            <a:pPr marL="0" lvl="0" indent="0" algn="ctr">
              <a:buNone/>
            </a:pPr>
            <a:endParaRPr lang="en-US" sz="2400" b="1" dirty="0"/>
          </a:p>
          <a:p>
            <a:pPr marL="0" lvl="0" indent="0" algn="ctr">
              <a:buNone/>
            </a:pPr>
            <a:r>
              <a:rPr lang="el-GR" sz="2400" b="1" dirty="0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1.3:		Σελίδες 13-15.</a:t>
            </a:r>
          </a:p>
          <a:p>
            <a:pPr marL="0" lvl="0" indent="0" algn="ctr">
              <a:buNone/>
            </a:pPr>
            <a:endParaRPr lang="en-US" sz="24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32:	Ασκήσεις: 43, 46, 47, 48, 50, 52, </a:t>
            </a:r>
          </a:p>
          <a:p>
            <a:pPr marL="0" indent="0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 dirty="0"/>
              <a:t>Σελίδα 5:	Ασκήσεις: 1</a:t>
            </a:r>
            <a:r>
              <a:rPr lang="en-US" sz="2400" dirty="0"/>
              <a:t>vii, x, xii 2ix, xii, xvii</a:t>
            </a:r>
            <a:r>
              <a:rPr lang="el-GR" sz="2400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3, 5, 8, 13, 14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EB5605E-8C87-B71B-678D-F460210B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474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b="1" dirty="0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98BDB0A-F417-653B-E3F0-A3D67168D4C4}"/>
              </a:ext>
            </a:extLst>
          </p:cNvPr>
          <p:cNvSpPr/>
          <p:nvPr/>
        </p:nvSpPr>
        <p:spPr>
          <a:xfrm>
            <a:off x="2756452" y="160683"/>
            <a:ext cx="7326208" cy="74654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Επιστημονικά κριτήρια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82824B55-B11B-08AD-C3AB-902B7A14E921}"/>
              </a:ext>
            </a:extLst>
          </p:cNvPr>
          <p:cNvSpPr/>
          <p:nvPr/>
        </p:nvSpPr>
        <p:spPr>
          <a:xfrm>
            <a:off x="3940869" y="1028647"/>
            <a:ext cx="4862948" cy="7465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Διαχωρισμός προσώπου – αντικειμένου μελέτης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24580BC4-5BA1-B1CC-5DBA-7C4128DF9186}"/>
              </a:ext>
            </a:extLst>
          </p:cNvPr>
          <p:cNvSpPr/>
          <p:nvPr/>
        </p:nvSpPr>
        <p:spPr>
          <a:xfrm>
            <a:off x="3940869" y="2007451"/>
            <a:ext cx="4862948" cy="7465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Επαναληψιμότητα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αποτελεσμάτων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CD9755CD-3962-C81D-93F9-8B0A557794C9}"/>
              </a:ext>
            </a:extLst>
          </p:cNvPr>
          <p:cNvSpPr/>
          <p:nvPr/>
        </p:nvSpPr>
        <p:spPr>
          <a:xfrm>
            <a:off x="3940869" y="2930835"/>
            <a:ext cx="4862948" cy="7465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Τεκμηρίωση μέσω μαθηματικής απόδειξης ή </a:t>
            </a:r>
            <a:r>
              <a:rPr lang="el-GR" sz="2400" dirty="0">
                <a:solidFill>
                  <a:prstClr val="white"/>
                </a:solidFill>
                <a:latin typeface="Calibri" panose="020F0502020204030204"/>
              </a:rPr>
              <a:t>ά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λλης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θεωρίας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49EBF4F5-F03A-604B-04A9-B2602CE79EF5}"/>
              </a:ext>
            </a:extLst>
          </p:cNvPr>
          <p:cNvSpPr/>
          <p:nvPr/>
        </p:nvSpPr>
        <p:spPr>
          <a:xfrm>
            <a:off x="3940868" y="3871603"/>
            <a:ext cx="4862948" cy="7465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Γενίκευση. Επεξήγηση παλαιότερων παρατηρήσεων με τη νέα θεωρία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A82AED5C-B919-0D80-F155-420B2D3C9773}"/>
              </a:ext>
            </a:extLst>
          </p:cNvPr>
          <p:cNvSpPr/>
          <p:nvPr/>
        </p:nvSpPr>
        <p:spPr>
          <a:xfrm>
            <a:off x="3934688" y="4850406"/>
            <a:ext cx="4862948" cy="11763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Διαψευσιμότητα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Μια επιστημονική θεωρία θα πρέπει να μπορεί να διαψευστεί</a:t>
            </a:r>
          </a:p>
        </p:txBody>
      </p:sp>
    </p:spTree>
    <p:extLst>
      <p:ext uri="{BB962C8B-B14F-4D97-AF65-F5344CB8AC3E}">
        <p14:creationId xmlns:p14="http://schemas.microsoft.com/office/powerpoint/2010/main" val="185172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98BDB0A-F417-653B-E3F0-A3D67168D4C4}"/>
              </a:ext>
            </a:extLst>
          </p:cNvPr>
          <p:cNvSpPr/>
          <p:nvPr/>
        </p:nvSpPr>
        <p:spPr>
          <a:xfrm>
            <a:off x="2756452" y="160683"/>
            <a:ext cx="6493565" cy="5267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Κάθε υλικό που αποτελείται από μοριακές ενώσεις</a:t>
            </a:r>
          </a:p>
        </p:txBody>
      </p:sp>
      <p:sp>
        <p:nvSpPr>
          <p:cNvPr id="5" name="Βέλος: Κάτω 4">
            <a:extLst>
              <a:ext uri="{FF2B5EF4-FFF2-40B4-BE49-F238E27FC236}">
                <a16:creationId xmlns:a16="http://schemas.microsoft.com/office/drawing/2014/main" id="{30565D9A-013D-76DF-7EDD-188BF544F695}"/>
              </a:ext>
            </a:extLst>
          </p:cNvPr>
          <p:cNvSpPr/>
          <p:nvPr/>
        </p:nvSpPr>
        <p:spPr>
          <a:xfrm rot="18978768">
            <a:off x="10026595" y="607780"/>
            <a:ext cx="622853" cy="27034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Αποτελείται από μόρια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F2E60C6-8D29-7BA0-D29A-87994B5B93CA}"/>
              </a:ext>
            </a:extLst>
          </p:cNvPr>
          <p:cNvSpPr/>
          <p:nvPr/>
        </p:nvSpPr>
        <p:spPr>
          <a:xfrm>
            <a:off x="9422296" y="2972635"/>
            <a:ext cx="2769704" cy="5267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Κάθε μόριο</a:t>
            </a:r>
          </a:p>
        </p:txBody>
      </p:sp>
      <p:sp>
        <p:nvSpPr>
          <p:cNvPr id="7" name="Βέλος: Αριστερό 6">
            <a:extLst>
              <a:ext uri="{FF2B5EF4-FFF2-40B4-BE49-F238E27FC236}">
                <a16:creationId xmlns:a16="http://schemas.microsoft.com/office/drawing/2014/main" id="{0C1A10D2-E685-ECAA-1A39-CE73698AE4DB}"/>
              </a:ext>
            </a:extLst>
          </p:cNvPr>
          <p:cNvSpPr/>
          <p:nvPr/>
        </p:nvSpPr>
        <p:spPr>
          <a:xfrm>
            <a:off x="6427302" y="2890411"/>
            <a:ext cx="2902929" cy="52670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Αποτελείται από άτομα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FE525F81-977C-ED65-C0ED-D27246CF63D2}"/>
              </a:ext>
            </a:extLst>
          </p:cNvPr>
          <p:cNvSpPr/>
          <p:nvPr/>
        </p:nvSpPr>
        <p:spPr>
          <a:xfrm>
            <a:off x="3529496" y="2902295"/>
            <a:ext cx="2769704" cy="5267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Κάθε άτομο </a:t>
            </a:r>
          </a:p>
        </p:txBody>
      </p:sp>
      <p:sp>
        <p:nvSpPr>
          <p:cNvPr id="10" name="Βέλος: Τετραπλό 9">
            <a:extLst>
              <a:ext uri="{FF2B5EF4-FFF2-40B4-BE49-F238E27FC236}">
                <a16:creationId xmlns:a16="http://schemas.microsoft.com/office/drawing/2014/main" id="{EBB79B48-8E46-BD4A-001C-B4BE4E2FE994}"/>
              </a:ext>
            </a:extLst>
          </p:cNvPr>
          <p:cNvSpPr/>
          <p:nvPr/>
        </p:nvSpPr>
        <p:spPr>
          <a:xfrm>
            <a:off x="3781914" y="3659423"/>
            <a:ext cx="2432226" cy="2165755"/>
          </a:xfrm>
          <a:prstGeom prst="quadArrow">
            <a:avLst>
              <a:gd name="adj1" fmla="val 19361"/>
              <a:gd name="adj2" fmla="val 20146"/>
              <a:gd name="adj3" fmla="val 130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Αποτελείται από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composed of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C04AEE23-04AF-7141-E363-A8F6373AEA8C}"/>
              </a:ext>
            </a:extLst>
          </p:cNvPr>
          <p:cNvSpPr/>
          <p:nvPr/>
        </p:nvSpPr>
        <p:spPr>
          <a:xfrm>
            <a:off x="925787" y="4223556"/>
            <a:ext cx="2769704" cy="5267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Πρωτόνια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82824B55-B11B-08AD-C3AB-902B7A14E921}"/>
              </a:ext>
            </a:extLst>
          </p:cNvPr>
          <p:cNvSpPr/>
          <p:nvPr/>
        </p:nvSpPr>
        <p:spPr>
          <a:xfrm>
            <a:off x="3713480" y="5828373"/>
            <a:ext cx="2769704" cy="5267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Νετρόνια</a:t>
            </a: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FB641287-B45A-7F46-0672-04EEE1A463E0}"/>
              </a:ext>
            </a:extLst>
          </p:cNvPr>
          <p:cNvSpPr/>
          <p:nvPr/>
        </p:nvSpPr>
        <p:spPr>
          <a:xfrm>
            <a:off x="6319966" y="4223555"/>
            <a:ext cx="2769704" cy="5267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Ηλεκτρόνια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457BA20-3FAC-BAA5-8BFB-D35B868A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5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92DA20E-BBD6-B927-8C67-D1D284264D95}"/>
              </a:ext>
            </a:extLst>
          </p:cNvPr>
          <p:cNvSpPr/>
          <p:nvPr/>
        </p:nvSpPr>
        <p:spPr>
          <a:xfrm>
            <a:off x="2924175" y="304800"/>
            <a:ext cx="6343650" cy="3762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 μόρια είναι ομάδες ατόμων και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F1EBEFC-0656-1C48-6796-713756FBDAA7}"/>
              </a:ext>
            </a:extLst>
          </p:cNvPr>
          <p:cNvSpPr/>
          <p:nvPr/>
        </p:nvSpPr>
        <p:spPr>
          <a:xfrm>
            <a:off x="1451781" y="1820025"/>
            <a:ext cx="3018342" cy="3762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Στοιχεία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8B74B43-6CE4-B245-5773-058B70EBEE0D}"/>
              </a:ext>
            </a:extLst>
          </p:cNvPr>
          <p:cNvSpPr/>
          <p:nvPr/>
        </p:nvSpPr>
        <p:spPr>
          <a:xfrm>
            <a:off x="7570146" y="1820024"/>
            <a:ext cx="3018342" cy="3762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Χημικές ενώσεις</a:t>
            </a:r>
          </a:p>
        </p:txBody>
      </p:sp>
      <p:sp>
        <p:nvSpPr>
          <p:cNvPr id="8" name="Βέλος: Κάτω 7">
            <a:extLst>
              <a:ext uri="{FF2B5EF4-FFF2-40B4-BE49-F238E27FC236}">
                <a16:creationId xmlns:a16="http://schemas.microsoft.com/office/drawing/2014/main" id="{547BD546-3BB3-BA9C-1BEE-F4086B93E2FB}"/>
              </a:ext>
            </a:extLst>
          </p:cNvPr>
          <p:cNvSpPr/>
          <p:nvPr/>
        </p:nvSpPr>
        <p:spPr>
          <a:xfrm rot="2310161">
            <a:off x="4647811" y="996950"/>
            <a:ext cx="371061" cy="992401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Κάτω 8">
            <a:extLst>
              <a:ext uri="{FF2B5EF4-FFF2-40B4-BE49-F238E27FC236}">
                <a16:creationId xmlns:a16="http://schemas.microsoft.com/office/drawing/2014/main" id="{AF849D73-2840-9CA3-4D14-60796F76D3FE}"/>
              </a:ext>
            </a:extLst>
          </p:cNvPr>
          <p:cNvSpPr/>
          <p:nvPr/>
        </p:nvSpPr>
        <p:spPr>
          <a:xfrm rot="18862550">
            <a:off x="7021945" y="947455"/>
            <a:ext cx="371061" cy="100325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: Κάτω 9">
            <a:extLst>
              <a:ext uri="{FF2B5EF4-FFF2-40B4-BE49-F238E27FC236}">
                <a16:creationId xmlns:a16="http://schemas.microsoft.com/office/drawing/2014/main" id="{88726DA0-D182-648B-8EFB-76BAC0B3F3BC}"/>
              </a:ext>
            </a:extLst>
          </p:cNvPr>
          <p:cNvSpPr/>
          <p:nvPr/>
        </p:nvSpPr>
        <p:spPr>
          <a:xfrm>
            <a:off x="2738643" y="2300333"/>
            <a:ext cx="371061" cy="60085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Κάτω 10">
            <a:extLst>
              <a:ext uri="{FF2B5EF4-FFF2-40B4-BE49-F238E27FC236}">
                <a16:creationId xmlns:a16="http://schemas.microsoft.com/office/drawing/2014/main" id="{D1DD2628-361D-4AE3-815B-37A7086293D5}"/>
              </a:ext>
            </a:extLst>
          </p:cNvPr>
          <p:cNvSpPr/>
          <p:nvPr/>
        </p:nvSpPr>
        <p:spPr>
          <a:xfrm>
            <a:off x="8896764" y="2300333"/>
            <a:ext cx="371061" cy="60085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821BEA2D-9DEF-563F-5325-53460D544253}"/>
              </a:ext>
            </a:extLst>
          </p:cNvPr>
          <p:cNvSpPr/>
          <p:nvPr/>
        </p:nvSpPr>
        <p:spPr>
          <a:xfrm>
            <a:off x="1245704" y="2963775"/>
            <a:ext cx="3206040" cy="3762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dirty="0">
                <a:solidFill>
                  <a:prstClr val="white"/>
                </a:solidFill>
                <a:latin typeface="Calibri" panose="020F0502020204030204"/>
              </a:rPr>
              <a:t>από ένα είδος ατόμων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7D72374B-DC43-E2D6-8DA5-151F46332A72}"/>
              </a:ext>
            </a:extLst>
          </p:cNvPr>
          <p:cNvSpPr/>
          <p:nvPr/>
        </p:nvSpPr>
        <p:spPr>
          <a:xfrm>
            <a:off x="7394506" y="2963775"/>
            <a:ext cx="3795969" cy="3762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dirty="0">
                <a:solidFill>
                  <a:prstClr val="white"/>
                </a:solidFill>
                <a:latin typeface="Calibri" panose="020F0502020204030204"/>
              </a:rPr>
              <a:t>από διαφορετικά είδη ατόμων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159A5A2D-5BC5-FF4B-C02B-53C52FE94901}"/>
              </a:ext>
            </a:extLst>
          </p:cNvPr>
          <p:cNvSpPr/>
          <p:nvPr/>
        </p:nvSpPr>
        <p:spPr>
          <a:xfrm>
            <a:off x="5045721" y="1050100"/>
            <a:ext cx="1972878" cy="376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…μπορεί να είναι:</a:t>
            </a: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39E2F7B9-4D7A-6E4A-BD75-8574B72308F2}"/>
              </a:ext>
            </a:extLst>
          </p:cNvPr>
          <p:cNvSpPr/>
          <p:nvPr/>
        </p:nvSpPr>
        <p:spPr>
          <a:xfrm>
            <a:off x="4784390" y="2245408"/>
            <a:ext cx="2220955" cy="376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…που αποτελούνται:</a:t>
            </a: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53E26FF0-31F0-CCD8-97A5-61125214D9B6}"/>
              </a:ext>
            </a:extLst>
          </p:cNvPr>
          <p:cNvSpPr/>
          <p:nvPr/>
        </p:nvSpPr>
        <p:spPr>
          <a:xfrm>
            <a:off x="4784390" y="3564919"/>
            <a:ext cx="2220955" cy="376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…για παράδειγμα:</a:t>
            </a:r>
          </a:p>
        </p:txBody>
      </p:sp>
      <p:sp>
        <p:nvSpPr>
          <p:cNvPr id="22" name="Βέλος: Κάτω 21">
            <a:extLst>
              <a:ext uri="{FF2B5EF4-FFF2-40B4-BE49-F238E27FC236}">
                <a16:creationId xmlns:a16="http://schemas.microsoft.com/office/drawing/2014/main" id="{7277D235-27F8-9107-4954-9FEB2AACA449}"/>
              </a:ext>
            </a:extLst>
          </p:cNvPr>
          <p:cNvSpPr/>
          <p:nvPr/>
        </p:nvSpPr>
        <p:spPr>
          <a:xfrm>
            <a:off x="2738643" y="3561898"/>
            <a:ext cx="371061" cy="60085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Βέλος: Κάτω 22">
            <a:extLst>
              <a:ext uri="{FF2B5EF4-FFF2-40B4-BE49-F238E27FC236}">
                <a16:creationId xmlns:a16="http://schemas.microsoft.com/office/drawing/2014/main" id="{802A3409-F588-EFE8-84CB-60092C450CCF}"/>
              </a:ext>
            </a:extLst>
          </p:cNvPr>
          <p:cNvSpPr/>
          <p:nvPr/>
        </p:nvSpPr>
        <p:spPr>
          <a:xfrm>
            <a:off x="8896764" y="3561898"/>
            <a:ext cx="371061" cy="60085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0FC5876B-9BB7-2168-4FF0-F4F6673CC29D}"/>
              </a:ext>
            </a:extLst>
          </p:cNvPr>
          <p:cNvSpPr/>
          <p:nvPr/>
        </p:nvSpPr>
        <p:spPr>
          <a:xfrm>
            <a:off x="932980" y="4239312"/>
            <a:ext cx="3948162" cy="376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H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, N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, O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, O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3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, F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, Cl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, Br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, I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2,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P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4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, S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8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…</a:t>
            </a:r>
            <a:endParaRPr kumimoji="0" lang="el-GR" sz="2000" i="0" u="none" strike="noStrike" kern="1200" normalizeH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179E3D21-89D2-CC2C-1004-3701C5E47D58}"/>
              </a:ext>
            </a:extLst>
          </p:cNvPr>
          <p:cNvSpPr/>
          <p:nvPr/>
        </p:nvSpPr>
        <p:spPr>
          <a:xfrm>
            <a:off x="7434257" y="4239313"/>
            <a:ext cx="3795969" cy="376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CH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4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, H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O, NH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3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, C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6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H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12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O</a:t>
            </a:r>
            <a:r>
              <a:rPr lang="en-US" sz="20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6</a:t>
            </a:r>
            <a:endParaRPr kumimoji="0" lang="el-GR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Ορθογώνιο: Στρογγύλεμα γωνιών 27">
            <a:extLst>
              <a:ext uri="{FF2B5EF4-FFF2-40B4-BE49-F238E27FC236}">
                <a16:creationId xmlns:a16="http://schemas.microsoft.com/office/drawing/2014/main" id="{7833AF75-ACB2-0766-E0E0-53DAED851795}"/>
              </a:ext>
            </a:extLst>
          </p:cNvPr>
          <p:cNvSpPr/>
          <p:nvPr/>
        </p:nvSpPr>
        <p:spPr>
          <a:xfrm>
            <a:off x="3023832" y="4938291"/>
            <a:ext cx="5742070" cy="16338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u="sng" dirty="0">
                <a:solidFill>
                  <a:prstClr val="white"/>
                </a:solidFill>
                <a:latin typeface="Calibri" panose="020F0502020204030204"/>
              </a:rPr>
              <a:t>Ατομικότητα στοιχείων: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dirty="0" err="1">
                <a:solidFill>
                  <a:prstClr val="white"/>
                </a:solidFill>
                <a:latin typeface="Calibri" panose="020F0502020204030204"/>
              </a:rPr>
              <a:t>Μονοατομικά</a:t>
            </a:r>
            <a:r>
              <a:rPr lang="el-GR" sz="2000" dirty="0">
                <a:solidFill>
                  <a:prstClr val="white"/>
                </a:solidFill>
                <a:latin typeface="Calibri" panose="020F0502020204030204"/>
              </a:rPr>
              <a:t> στοιχεία: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K, Na, Li</a:t>
            </a:r>
            <a:r>
              <a:rPr lang="el-GR" sz="20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Mg, Ca…</a:t>
            </a:r>
            <a:endParaRPr lang="el-GR" sz="20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Διατομικά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l-GR" sz="2000" b="1" dirty="0">
                <a:solidFill>
                  <a:prstClr val="white"/>
                </a:solidFill>
                <a:latin typeface="Calibri" panose="020F0502020204030204"/>
              </a:rPr>
              <a:t>στοιχεία: Η</a:t>
            </a:r>
            <a:r>
              <a:rPr lang="el-GR" sz="20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l-GR" sz="2000" b="1" dirty="0">
                <a:solidFill>
                  <a:prstClr val="white"/>
                </a:solidFill>
                <a:latin typeface="Calibri" panose="020F0502020204030204"/>
              </a:rPr>
              <a:t>, Ν</a:t>
            </a:r>
            <a:r>
              <a:rPr lang="el-GR" sz="20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l-GR" sz="2000" b="1" dirty="0">
                <a:solidFill>
                  <a:prstClr val="white"/>
                </a:solidFill>
                <a:latin typeface="Calibri" panose="020F0502020204030204"/>
              </a:rPr>
              <a:t>, Ο</a:t>
            </a:r>
            <a:r>
              <a:rPr lang="el-GR" sz="20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l-GR" sz="2000" b="1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F</a:t>
            </a:r>
            <a:r>
              <a:rPr lang="en-US" sz="20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, Cl</a:t>
            </a:r>
            <a:r>
              <a:rPr lang="en-US" sz="20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, Br</a:t>
            </a:r>
            <a:r>
              <a:rPr lang="en-US" sz="20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, I</a:t>
            </a:r>
            <a:r>
              <a:rPr lang="en-US" sz="20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Τριατομικά στοιχεία: Ο</a:t>
            </a:r>
            <a:r>
              <a:rPr kumimoji="0" lang="el-G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lang="el-GR" sz="20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dirty="0">
                <a:solidFill>
                  <a:prstClr val="white"/>
                </a:solidFill>
                <a:latin typeface="Calibri" panose="020F0502020204030204"/>
              </a:rPr>
              <a:t>Θα πρέπει να θυμάσαι όλα τα ΔΙΑΤΟΜΙΚΑ στοιχεία</a:t>
            </a:r>
            <a:endParaRPr kumimoji="0" lang="el-GR" sz="2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Θέση υποσέλιδου 24">
            <a:extLst>
              <a:ext uri="{FF2B5EF4-FFF2-40B4-BE49-F238E27FC236}">
                <a16:creationId xmlns:a16="http://schemas.microsoft.com/office/drawing/2014/main" id="{E7B8BD10-70D9-D63D-877D-CAC65804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27" name="Θέση αριθμού διαφάνειας 26">
            <a:extLst>
              <a:ext uri="{FF2B5EF4-FFF2-40B4-BE49-F238E27FC236}">
                <a16:creationId xmlns:a16="http://schemas.microsoft.com/office/drawing/2014/main" id="{9510B46E-9716-AE1B-308A-7DACA849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3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98BDB0A-F417-653B-E3F0-A3D67168D4C4}"/>
              </a:ext>
            </a:extLst>
          </p:cNvPr>
          <p:cNvSpPr/>
          <p:nvPr/>
        </p:nvSpPr>
        <p:spPr>
          <a:xfrm>
            <a:off x="2797894" y="34135"/>
            <a:ext cx="6493565" cy="9183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 άτομα και τα μόρια είναι ηλεκτρικά ουδέτερα, όμως κάθε μόριο ή άτομο</a:t>
            </a:r>
            <a:r>
              <a:rPr lang="el-GR" sz="2000" dirty="0">
                <a:solidFill>
                  <a:prstClr val="white"/>
                </a:solidFill>
                <a:latin typeface="Calibri" panose="020F0502020204030204"/>
              </a:rPr>
              <a:t> μπορεί…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Βέλος: Κάτω 4">
            <a:extLst>
              <a:ext uri="{FF2B5EF4-FFF2-40B4-BE49-F238E27FC236}">
                <a16:creationId xmlns:a16="http://schemas.microsoft.com/office/drawing/2014/main" id="{30565D9A-013D-76DF-7EDD-188BF544F695}"/>
              </a:ext>
            </a:extLst>
          </p:cNvPr>
          <p:cNvSpPr/>
          <p:nvPr/>
        </p:nvSpPr>
        <p:spPr>
          <a:xfrm rot="18978768">
            <a:off x="10026595" y="607780"/>
            <a:ext cx="622853" cy="27034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…</a:t>
            </a:r>
            <a:r>
              <a:rPr lang="el-GR" dirty="0">
                <a:solidFill>
                  <a:prstClr val="white"/>
                </a:solidFill>
                <a:latin typeface="Calibri" panose="020F0502020204030204"/>
              </a:rPr>
              <a:t> να μετατραπεί σε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…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F2E60C6-8D29-7BA0-D29A-87994B5B93CA}"/>
              </a:ext>
            </a:extLst>
          </p:cNvPr>
          <p:cNvSpPr/>
          <p:nvPr/>
        </p:nvSpPr>
        <p:spPr>
          <a:xfrm>
            <a:off x="9422296" y="2972635"/>
            <a:ext cx="2769704" cy="5267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dirty="0">
                <a:solidFill>
                  <a:prstClr val="white"/>
                </a:solidFill>
                <a:latin typeface="Calibri" panose="020F0502020204030204"/>
              </a:rPr>
              <a:t>Ιόν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Βέλος: Αριστερό 6">
            <a:extLst>
              <a:ext uri="{FF2B5EF4-FFF2-40B4-BE49-F238E27FC236}">
                <a16:creationId xmlns:a16="http://schemas.microsoft.com/office/drawing/2014/main" id="{0C1A10D2-E685-ECAA-1A39-CE73698AE4DB}"/>
              </a:ext>
            </a:extLst>
          </p:cNvPr>
          <p:cNvSpPr/>
          <p:nvPr/>
        </p:nvSpPr>
        <p:spPr>
          <a:xfrm rot="16200000">
            <a:off x="9787967" y="4585576"/>
            <a:ext cx="1792628" cy="52670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solidFill>
                  <a:prstClr val="white"/>
                </a:solidFill>
                <a:latin typeface="Calibri" panose="020F0502020204030204"/>
              </a:rPr>
              <a:t>Τα ιόντα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dirty="0">
                <a:solidFill>
                  <a:prstClr val="white"/>
                </a:solidFill>
                <a:latin typeface="Calibri" panose="020F0502020204030204"/>
              </a:rPr>
              <a:t>έχουν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FE525F81-977C-ED65-C0ED-D27246CF63D2}"/>
              </a:ext>
            </a:extLst>
          </p:cNvPr>
          <p:cNvSpPr/>
          <p:nvPr/>
        </p:nvSpPr>
        <p:spPr>
          <a:xfrm>
            <a:off x="3695755" y="3013134"/>
            <a:ext cx="2769704" cy="5267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Κάθε άτομο ή ιόν </a:t>
            </a:r>
          </a:p>
        </p:txBody>
      </p:sp>
      <p:sp>
        <p:nvSpPr>
          <p:cNvPr id="10" name="Βέλος: Τετραπλό 9">
            <a:extLst>
              <a:ext uri="{FF2B5EF4-FFF2-40B4-BE49-F238E27FC236}">
                <a16:creationId xmlns:a16="http://schemas.microsoft.com/office/drawing/2014/main" id="{EBB79B48-8E46-BD4A-001C-B4BE4E2FE994}"/>
              </a:ext>
            </a:extLst>
          </p:cNvPr>
          <p:cNvSpPr/>
          <p:nvPr/>
        </p:nvSpPr>
        <p:spPr>
          <a:xfrm>
            <a:off x="3866974" y="3680688"/>
            <a:ext cx="2432226" cy="2165755"/>
          </a:xfrm>
          <a:prstGeom prst="quadArrow">
            <a:avLst>
              <a:gd name="adj1" fmla="val 19361"/>
              <a:gd name="adj2" fmla="val 20146"/>
              <a:gd name="adj3" fmla="val 130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Αποτελείται από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composed of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C04AEE23-04AF-7141-E363-A8F6373AEA8C}"/>
              </a:ext>
            </a:extLst>
          </p:cNvPr>
          <p:cNvSpPr/>
          <p:nvPr/>
        </p:nvSpPr>
        <p:spPr>
          <a:xfrm>
            <a:off x="953497" y="4486797"/>
            <a:ext cx="2769704" cy="5267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Πρωτόνια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82824B55-B11B-08AD-C3AB-902B7A14E921}"/>
              </a:ext>
            </a:extLst>
          </p:cNvPr>
          <p:cNvSpPr/>
          <p:nvPr/>
        </p:nvSpPr>
        <p:spPr>
          <a:xfrm>
            <a:off x="3713480" y="5939212"/>
            <a:ext cx="2769704" cy="5267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Νετρόνια</a:t>
            </a: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FB641287-B45A-7F46-0672-04EEE1A463E0}"/>
              </a:ext>
            </a:extLst>
          </p:cNvPr>
          <p:cNvSpPr/>
          <p:nvPr/>
        </p:nvSpPr>
        <p:spPr>
          <a:xfrm>
            <a:off x="6475266" y="4486796"/>
            <a:ext cx="2769704" cy="5267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Ηλεκτρόνια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2DDACFC1-C378-B379-77E2-96A4C64F80D6}"/>
              </a:ext>
            </a:extLst>
          </p:cNvPr>
          <p:cNvSpPr/>
          <p:nvPr/>
        </p:nvSpPr>
        <p:spPr>
          <a:xfrm>
            <a:off x="8663634" y="5689505"/>
            <a:ext cx="3447637" cy="5500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 dirty="0">
                <a:solidFill>
                  <a:prstClr val="white"/>
                </a:solidFill>
              </a:rPr>
              <a:t>Θετικό (+, </a:t>
            </a:r>
            <a:r>
              <a:rPr lang="el-GR" sz="2000" dirty="0" err="1">
                <a:solidFill>
                  <a:prstClr val="white"/>
                </a:solidFill>
              </a:rPr>
              <a:t>κατιόντα</a:t>
            </a:r>
            <a:r>
              <a:rPr lang="el-GR" sz="2000" dirty="0">
                <a:solidFill>
                  <a:prstClr val="white"/>
                </a:solidFill>
              </a:rPr>
              <a:t>) ή αρνητικό (-) φορτίο, ανιόντα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Θέση αριθμού διαφάνειας 22">
            <a:extLst>
              <a:ext uri="{FF2B5EF4-FFF2-40B4-BE49-F238E27FC236}">
                <a16:creationId xmlns:a16="http://schemas.microsoft.com/office/drawing/2014/main" id="{FE70A2DE-2E6F-2BA1-26A9-A90E3ECF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00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9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&amp; Education » Υποατομικά σωματίδια – Ιόντα">
            <a:extLst>
              <a:ext uri="{FF2B5EF4-FFF2-40B4-BE49-F238E27FC236}">
                <a16:creationId xmlns:a16="http://schemas.microsoft.com/office/drawing/2014/main" id="{5696E53F-4D51-C155-38D2-E4C0DF9AA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75" y="533303"/>
            <a:ext cx="7136050" cy="37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7B1704DC-C6CB-00BF-B546-B046A2444A0B}"/>
              </a:ext>
            </a:extLst>
          </p:cNvPr>
          <p:cNvSpPr/>
          <p:nvPr/>
        </p:nvSpPr>
        <p:spPr>
          <a:xfrm>
            <a:off x="3848260" y="6598"/>
            <a:ext cx="4242900" cy="5267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dirty="0">
                <a:solidFill>
                  <a:prstClr val="white"/>
                </a:solidFill>
                <a:latin typeface="Calibri" panose="020F0502020204030204"/>
              </a:rPr>
              <a:t>Δομή του ατόμου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Πίνακας 27">
            <a:extLst>
              <a:ext uri="{FF2B5EF4-FFF2-40B4-BE49-F238E27FC236}">
                <a16:creationId xmlns:a16="http://schemas.microsoft.com/office/drawing/2014/main" id="{1316CF97-8EFA-5100-903E-F9227CD48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065566"/>
              </p:ext>
            </p:extLst>
          </p:nvPr>
        </p:nvGraphicFramePr>
        <p:xfrm>
          <a:off x="2942492" y="4297680"/>
          <a:ext cx="605443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354">
                  <a:extLst>
                    <a:ext uri="{9D8B030D-6E8A-4147-A177-3AD203B41FA5}">
                      <a16:colId xmlns:a16="http://schemas.microsoft.com/office/drawing/2014/main" val="688018230"/>
                    </a:ext>
                  </a:extLst>
                </a:gridCol>
                <a:gridCol w="1074103">
                  <a:extLst>
                    <a:ext uri="{9D8B030D-6E8A-4147-A177-3AD203B41FA5}">
                      <a16:colId xmlns:a16="http://schemas.microsoft.com/office/drawing/2014/main" val="1313931686"/>
                    </a:ext>
                  </a:extLst>
                </a:gridCol>
                <a:gridCol w="1314384">
                  <a:extLst>
                    <a:ext uri="{9D8B030D-6E8A-4147-A177-3AD203B41FA5}">
                      <a16:colId xmlns:a16="http://schemas.microsoft.com/office/drawing/2014/main" val="1643367586"/>
                    </a:ext>
                  </a:extLst>
                </a:gridCol>
                <a:gridCol w="1166752">
                  <a:extLst>
                    <a:ext uri="{9D8B030D-6E8A-4147-A177-3AD203B41FA5}">
                      <a16:colId xmlns:a16="http://schemas.microsoft.com/office/drawing/2014/main" val="54975690"/>
                    </a:ext>
                  </a:extLst>
                </a:gridCol>
                <a:gridCol w="1194843">
                  <a:extLst>
                    <a:ext uri="{9D8B030D-6E8A-4147-A177-3AD203B41FA5}">
                      <a16:colId xmlns:a16="http://schemas.microsoft.com/office/drawing/2014/main" val="2707097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Σωματίδιο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Σύμβολο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Θέση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Σχετική μάζα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Σχετικό φορτίο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50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Ηλεκτρόνιο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  <a:r>
                        <a:rPr lang="el-GR" dirty="0"/>
                        <a:t> ή </a:t>
                      </a:r>
                      <a:r>
                        <a:rPr lang="en-US" dirty="0"/>
                        <a:t>e</a:t>
                      </a:r>
                      <a:r>
                        <a:rPr lang="en-US" baseline="30000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Γύρω από τον πυρήνα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37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Πρωτόνιο</a:t>
                      </a:r>
                      <a:endParaRPr lang="en-US" dirty="0"/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  <a:r>
                        <a:rPr lang="el-GR" dirty="0"/>
                        <a:t> ή </a:t>
                      </a:r>
                      <a:r>
                        <a:rPr lang="en-US" dirty="0"/>
                        <a:t>p</a:t>
                      </a:r>
                      <a:r>
                        <a:rPr lang="en-US" baseline="30000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/>
                        <a:t>Πύρήνας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80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Νετρόνιο</a:t>
                      </a:r>
                      <a:endParaRPr lang="en-US" dirty="0"/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/>
                        <a:t>Πύρήνας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596670"/>
                  </a:ext>
                </a:extLst>
              </a:tr>
            </a:tbl>
          </a:graphicData>
        </a:graphic>
      </p:graphicFrame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9189BD04-574F-0AEC-AAD7-8870511B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E3083BC-AF50-D2C4-86A3-9E95AB6F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14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92000" cy="67214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1.3 </a:t>
            </a:r>
            <a:r>
              <a:rPr lang="el-GR" sz="1800" b="1" dirty="0"/>
              <a:t>Ασκήσεις</a:t>
            </a:r>
          </a:p>
          <a:p>
            <a:pPr marL="514350" indent="-514350" algn="ctr">
              <a:buAutoNum type="arabicPeriod"/>
            </a:pPr>
            <a:r>
              <a:rPr lang="el-GR" sz="1800" dirty="0"/>
              <a:t>Να επιλέξετε τη σωστή απάντηση για τις παρακάτω ερωτήσεις:</a:t>
            </a:r>
          </a:p>
          <a:p>
            <a:pPr marL="571500" indent="-571500" algn="ctr">
              <a:buAutoNum type="romanLcPeriod"/>
            </a:pPr>
            <a:r>
              <a:rPr lang="el-GR" sz="1800" dirty="0"/>
              <a:t>Ποιο από τα παρακάτω έχει μικρότερο μέγεθος;</a:t>
            </a:r>
            <a:endParaRPr lang="en-US" sz="1800" dirty="0"/>
          </a:p>
          <a:p>
            <a:pPr marL="0" indent="0" algn="ctr">
              <a:buNone/>
            </a:pPr>
            <a:r>
              <a:rPr lang="el-GR" sz="1800" dirty="0"/>
              <a:t>α) ένα άτομο β) ένα ιόν γ) ένα πρωτόνιο δ) ένα ηλεκτρόνιο</a:t>
            </a:r>
            <a:endParaRPr lang="en-US" sz="1800" dirty="0"/>
          </a:p>
          <a:p>
            <a:pPr marL="0" indent="0" algn="ctr">
              <a:buNone/>
            </a:pPr>
            <a:r>
              <a:rPr lang="el-GR" sz="1800" b="1" dirty="0">
                <a:solidFill>
                  <a:schemeClr val="accent1"/>
                </a:solidFill>
              </a:rPr>
              <a:t>δ) ένα ηλεκτρόνιο, αφού τα άτομα και τα ιόντα αποτελούνται και από ηλεκτρόνια, ενώ είναι περίπου 1830 φορές μικρότερο από ένα πρωτόνιο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1800" b="1" dirty="0"/>
              <a:t>iv. </a:t>
            </a:r>
            <a:r>
              <a:rPr lang="el-GR" sz="1800" dirty="0"/>
              <a:t>Ποιο από τα παρακάτω χαρακτηρίζεται ως </a:t>
            </a:r>
            <a:r>
              <a:rPr lang="el-GR" sz="1800" dirty="0" err="1"/>
              <a:t>μονοατομικό</a:t>
            </a:r>
            <a:r>
              <a:rPr lang="el-GR" sz="1800" dirty="0"/>
              <a:t> ανιόν;</a:t>
            </a:r>
            <a:endParaRPr lang="en-US" sz="1800" dirty="0"/>
          </a:p>
          <a:p>
            <a:pPr marL="0" indent="0" algn="ctr">
              <a:buNone/>
            </a:pPr>
            <a:r>
              <a:rPr lang="el-GR" sz="1800" dirty="0"/>
              <a:t>α) Ν</a:t>
            </a:r>
            <a:r>
              <a:rPr lang="el-GR" sz="1800" baseline="30000" dirty="0"/>
              <a:t>3</a:t>
            </a:r>
            <a:r>
              <a:rPr lang="en-US" sz="1800" baseline="30000" dirty="0"/>
              <a:t>-              </a:t>
            </a:r>
            <a:r>
              <a:rPr lang="el-GR" sz="1800" dirty="0"/>
              <a:t>β) </a:t>
            </a:r>
            <a:r>
              <a:rPr lang="en-US" sz="1800" dirty="0"/>
              <a:t>Br</a:t>
            </a:r>
            <a:r>
              <a:rPr lang="el-GR" sz="1800" dirty="0"/>
              <a:t>Ο</a:t>
            </a:r>
            <a:r>
              <a:rPr lang="el-GR" sz="1800" baseline="-25000" dirty="0"/>
              <a:t>3</a:t>
            </a:r>
            <a:r>
              <a:rPr lang="el-GR" sz="1800" baseline="30000" dirty="0"/>
              <a:t>-</a:t>
            </a:r>
            <a:r>
              <a:rPr lang="el-GR" sz="1800" dirty="0"/>
              <a:t> </a:t>
            </a:r>
            <a:r>
              <a:rPr lang="en-US" sz="1800" dirty="0"/>
              <a:t>            </a:t>
            </a:r>
            <a:r>
              <a:rPr lang="el-GR" sz="1800" dirty="0"/>
              <a:t>γ) Ν</a:t>
            </a:r>
            <a:r>
              <a:rPr lang="en-US" sz="1800" dirty="0"/>
              <a:t>a</a:t>
            </a:r>
            <a:r>
              <a:rPr lang="el-GR" sz="1800" baseline="30000" dirty="0"/>
              <a:t>+</a:t>
            </a:r>
            <a:r>
              <a:rPr lang="el-GR" sz="1800" dirty="0"/>
              <a:t> </a:t>
            </a:r>
            <a:r>
              <a:rPr lang="en-US" sz="1800" dirty="0"/>
              <a:t>            </a:t>
            </a:r>
            <a:r>
              <a:rPr lang="el-GR" sz="1800" dirty="0"/>
              <a:t>δ) Η</a:t>
            </a:r>
            <a:r>
              <a:rPr lang="el-GR" sz="1800" baseline="-25000" dirty="0"/>
              <a:t>3</a:t>
            </a:r>
            <a:r>
              <a:rPr lang="el-GR" sz="1800" dirty="0"/>
              <a:t>Ο</a:t>
            </a:r>
            <a:r>
              <a:rPr lang="el-GR" sz="1800" baseline="30000" dirty="0"/>
              <a:t>+</a:t>
            </a:r>
            <a:endParaRPr lang="en-US" sz="1800" baseline="30000" dirty="0"/>
          </a:p>
          <a:p>
            <a:pPr marL="0" indent="0" algn="ctr">
              <a:buNone/>
            </a:pPr>
            <a:r>
              <a:rPr lang="el-GR" sz="1800" b="1" dirty="0">
                <a:solidFill>
                  <a:schemeClr val="accent1"/>
                </a:solidFill>
              </a:rPr>
              <a:t>α) Ν</a:t>
            </a:r>
            <a:r>
              <a:rPr lang="el-GR" sz="1800" b="1" baseline="30000" dirty="0">
                <a:solidFill>
                  <a:schemeClr val="accent1"/>
                </a:solidFill>
              </a:rPr>
              <a:t>3-</a:t>
            </a:r>
            <a:r>
              <a:rPr lang="el-GR" sz="1800" b="1" dirty="0">
                <a:solidFill>
                  <a:schemeClr val="accent1"/>
                </a:solidFill>
              </a:rPr>
              <a:t>. Αποτελείται από ένα άτομο και έχει αρνητικό φορτίο.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1800" dirty="0"/>
              <a:t>2. </a:t>
            </a:r>
            <a:r>
              <a:rPr lang="el-GR" sz="1800" dirty="0"/>
              <a:t>Να χαρακτηρίσετε τις παρακάτω προτάσεις ως σωστές (Σ) ή λανθασμένες (Λ).</a:t>
            </a:r>
            <a:endParaRPr lang="en-US" sz="1800" dirty="0"/>
          </a:p>
          <a:p>
            <a:pPr marL="0" lvl="0" indent="0" algn="ctr">
              <a:buNone/>
            </a:pPr>
            <a:r>
              <a:rPr lang="en-US" sz="1800" dirty="0"/>
              <a:t>ii. </a:t>
            </a:r>
            <a:r>
              <a:rPr lang="el-GR" sz="1800" dirty="0"/>
              <a:t>Η ατομικότητα  αζώτου στο Ν</a:t>
            </a:r>
            <a:r>
              <a:rPr lang="el-GR" sz="1800" baseline="-25000" dirty="0"/>
              <a:t>2</a:t>
            </a:r>
            <a:r>
              <a:rPr lang="el-GR" sz="1800" dirty="0"/>
              <a:t> είναι 2.</a:t>
            </a:r>
          </a:p>
          <a:p>
            <a:pPr marL="0" indent="0" algn="ctr">
              <a:buNone/>
            </a:pPr>
            <a:r>
              <a:rPr lang="el-GR" sz="1800" b="1" dirty="0">
                <a:solidFill>
                  <a:schemeClr val="accent1"/>
                </a:solidFill>
              </a:rPr>
              <a:t>Σωστό.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1800" dirty="0"/>
              <a:t>iii. </a:t>
            </a:r>
            <a:r>
              <a:rPr lang="el-GR" sz="1800" dirty="0"/>
              <a:t>Η ατομικότητα του αζώτου στο Ν</a:t>
            </a:r>
            <a:r>
              <a:rPr lang="el-GR" sz="1800" baseline="-25000" dirty="0"/>
              <a:t>2</a:t>
            </a:r>
            <a:r>
              <a:rPr lang="el-GR" sz="1800" dirty="0"/>
              <a:t>Ο είναι 2.</a:t>
            </a:r>
            <a:endParaRPr lang="en-US" sz="1800" b="1" dirty="0"/>
          </a:p>
          <a:p>
            <a:pPr marL="0" indent="0" algn="ctr">
              <a:buNone/>
            </a:pPr>
            <a:r>
              <a:rPr lang="el-GR" sz="1800" b="1" dirty="0">
                <a:solidFill>
                  <a:schemeClr val="accent1"/>
                </a:solidFill>
              </a:rPr>
              <a:t>Λάθος. Η ατομικότητα αναφέρεται σε στοιχεία, όχι σε χημικές ενώσεις.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0C4E786-BA01-EF80-A798-EE7407E1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36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/>
              <a:t>1.3 </a:t>
            </a:r>
            <a:r>
              <a:rPr lang="el-GR" sz="1800" b="1" dirty="0"/>
              <a:t>Ασκήσεις</a:t>
            </a:r>
          </a:p>
          <a:p>
            <a:pPr marL="0" lvl="0" indent="0">
              <a:buNone/>
            </a:pPr>
            <a:r>
              <a:rPr lang="en-US" sz="1800" dirty="0"/>
              <a:t>9. </a:t>
            </a:r>
            <a:r>
              <a:rPr lang="el-GR" sz="1800" dirty="0"/>
              <a:t>Να σημειώσετε για καθένα χημικό τύπο που δίνεται</a:t>
            </a:r>
            <a:r>
              <a:rPr lang="en-US" sz="1800" dirty="0"/>
              <a:t> </a:t>
            </a:r>
            <a:r>
              <a:rPr lang="el-GR" sz="1800" dirty="0"/>
              <a:t>παρακάτω αν αντιστοιχεί σε: </a:t>
            </a:r>
            <a:endParaRPr lang="en-US" sz="1800" dirty="0"/>
          </a:p>
          <a:p>
            <a:pPr marL="0" lvl="0" indent="0">
              <a:buNone/>
            </a:pPr>
            <a:r>
              <a:rPr lang="el-GR" sz="1800" dirty="0"/>
              <a:t>μόριο χημικού στοιχείου, </a:t>
            </a:r>
            <a:r>
              <a:rPr lang="en-US" sz="1800" dirty="0"/>
              <a:t>		</a:t>
            </a:r>
            <a:r>
              <a:rPr lang="el-GR" sz="1800" dirty="0"/>
              <a:t>μόριο χημικής ένωσης, </a:t>
            </a:r>
            <a:endParaRPr lang="en-US" sz="1800" dirty="0"/>
          </a:p>
          <a:p>
            <a:pPr marL="0" lvl="0" indent="0">
              <a:buNone/>
            </a:pPr>
            <a:r>
              <a:rPr lang="el-GR" sz="1800" dirty="0"/>
              <a:t>ανιόν </a:t>
            </a:r>
            <a:r>
              <a:rPr lang="en-US" sz="1800" dirty="0"/>
              <a:t>			</a:t>
            </a:r>
            <a:r>
              <a:rPr lang="el-GR" sz="1800" dirty="0"/>
              <a:t>ή</a:t>
            </a:r>
            <a:r>
              <a:rPr lang="en-US" sz="1800" dirty="0"/>
              <a:t>	</a:t>
            </a:r>
            <a:r>
              <a:rPr lang="el-GR" sz="1800" dirty="0" err="1"/>
              <a:t>κατιόν</a:t>
            </a:r>
            <a:r>
              <a:rPr lang="el-GR" sz="1800" dirty="0"/>
              <a:t>.</a:t>
            </a:r>
          </a:p>
          <a:p>
            <a:pPr marL="0" indent="0">
              <a:buNone/>
            </a:pPr>
            <a:r>
              <a:rPr lang="el-GR" sz="1800" dirty="0"/>
              <a:t>α. </a:t>
            </a:r>
            <a:r>
              <a:rPr lang="en-US" sz="1800" dirty="0"/>
              <a:t>NH</a:t>
            </a:r>
            <a:r>
              <a:rPr lang="el-GR" sz="1800" baseline="-25000" dirty="0"/>
              <a:t>3</a:t>
            </a:r>
            <a:r>
              <a:rPr lang="el-GR" sz="1800" dirty="0"/>
              <a:t>		β. </a:t>
            </a:r>
            <a:r>
              <a:rPr lang="en-US" sz="1800" dirty="0"/>
              <a:t>Br </a:t>
            </a:r>
            <a:r>
              <a:rPr lang="el-GR" sz="1800" baseline="30000" dirty="0"/>
              <a:t>-		</a:t>
            </a:r>
            <a:r>
              <a:rPr lang="el-GR" sz="1800" dirty="0"/>
              <a:t>γ. ΡΟ</a:t>
            </a:r>
            <a:r>
              <a:rPr lang="el-GR" sz="1800" baseline="-25000" dirty="0"/>
              <a:t>4</a:t>
            </a:r>
            <a:r>
              <a:rPr lang="el-GR" sz="1800" baseline="30000" dirty="0"/>
              <a:t>3-		</a:t>
            </a:r>
            <a:endParaRPr lang="en-US" sz="1800" baseline="30000" dirty="0"/>
          </a:p>
          <a:p>
            <a:pPr marL="0" indent="0">
              <a:buNone/>
            </a:pPr>
            <a:r>
              <a:rPr lang="el-GR" sz="1800" dirty="0"/>
              <a:t>δ. Κ</a:t>
            </a:r>
            <a:r>
              <a:rPr lang="el-GR" sz="1800" baseline="30000" dirty="0"/>
              <a:t>+		</a:t>
            </a:r>
            <a:r>
              <a:rPr lang="el-GR" sz="1800" dirty="0"/>
              <a:t>ε. </a:t>
            </a:r>
            <a:r>
              <a:rPr lang="en-US" sz="1800" dirty="0"/>
              <a:t>H</a:t>
            </a:r>
            <a:r>
              <a:rPr lang="el-GR" sz="1800" baseline="-25000" dirty="0"/>
              <a:t>2</a:t>
            </a:r>
            <a:r>
              <a:rPr lang="el-GR" sz="1800" dirty="0"/>
              <a:t>		</a:t>
            </a:r>
            <a:r>
              <a:rPr lang="el-GR" sz="1800" dirty="0" err="1"/>
              <a:t>στ</a:t>
            </a:r>
            <a:r>
              <a:rPr lang="el-GR" sz="1800" dirty="0"/>
              <a:t>. Η</a:t>
            </a:r>
            <a:r>
              <a:rPr lang="el-GR" sz="1800" baseline="-25000" dirty="0"/>
              <a:t>2</a:t>
            </a:r>
            <a:r>
              <a:rPr lang="el-GR" sz="1800" dirty="0"/>
              <a:t>Ο		</a:t>
            </a:r>
            <a:endParaRPr lang="en-US" sz="1800" dirty="0"/>
          </a:p>
          <a:p>
            <a:pPr marL="0" indent="0">
              <a:buNone/>
            </a:pPr>
            <a:r>
              <a:rPr lang="el-GR" sz="1800" dirty="0"/>
              <a:t>ζ. </a:t>
            </a:r>
            <a:r>
              <a:rPr lang="en-US" sz="1800" dirty="0"/>
              <a:t>CO</a:t>
            </a:r>
            <a:r>
              <a:rPr lang="el-GR" sz="1800" baseline="-25000" dirty="0"/>
              <a:t>2	 </a:t>
            </a:r>
            <a:r>
              <a:rPr lang="en-US" sz="1800" baseline="-25000" dirty="0"/>
              <a:t>	</a:t>
            </a:r>
            <a:r>
              <a:rPr lang="el-GR" sz="1800" dirty="0"/>
              <a:t>η. ΝΗ</a:t>
            </a:r>
            <a:r>
              <a:rPr lang="el-GR" sz="1800" baseline="-25000" dirty="0"/>
              <a:t>4</a:t>
            </a:r>
            <a:r>
              <a:rPr lang="el-GR" sz="1800" baseline="30000" dirty="0"/>
              <a:t>+</a:t>
            </a:r>
            <a:endParaRPr lang="en-US" sz="1800" baseline="30000" dirty="0"/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α. </a:t>
            </a:r>
            <a:r>
              <a:rPr lang="en-US" sz="1800" b="1" dirty="0">
                <a:solidFill>
                  <a:schemeClr val="accent1"/>
                </a:solidFill>
              </a:rPr>
              <a:t>NH</a:t>
            </a:r>
            <a:r>
              <a:rPr lang="el-GR" sz="1800" b="1" baseline="-25000" dirty="0">
                <a:solidFill>
                  <a:schemeClr val="accent1"/>
                </a:solidFill>
              </a:rPr>
              <a:t>3</a:t>
            </a:r>
            <a:r>
              <a:rPr lang="el-GR" sz="1800" b="1" dirty="0">
                <a:solidFill>
                  <a:schemeClr val="accent1"/>
                </a:solidFill>
              </a:rPr>
              <a:t>		μόριο χημικής ένωσης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β. </a:t>
            </a:r>
            <a:r>
              <a:rPr lang="en-US" sz="1800" b="1" dirty="0">
                <a:solidFill>
                  <a:schemeClr val="accent1"/>
                </a:solidFill>
              </a:rPr>
              <a:t>Br</a:t>
            </a:r>
            <a:r>
              <a:rPr lang="el-GR" sz="1800" b="1" baseline="30000" dirty="0">
                <a:solidFill>
                  <a:schemeClr val="accent1"/>
                </a:solidFill>
              </a:rPr>
              <a:t>-		</a:t>
            </a:r>
            <a:r>
              <a:rPr lang="el-GR" sz="1800" b="1" dirty="0">
                <a:solidFill>
                  <a:schemeClr val="accent1"/>
                </a:solidFill>
              </a:rPr>
              <a:t>ανιόν </a:t>
            </a:r>
            <a:endParaRPr lang="en-US" sz="1800" b="1" baseline="30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γ. ΡΟ</a:t>
            </a:r>
            <a:r>
              <a:rPr lang="el-GR" sz="1800" b="1" baseline="-25000" dirty="0">
                <a:solidFill>
                  <a:schemeClr val="accent1"/>
                </a:solidFill>
              </a:rPr>
              <a:t>4</a:t>
            </a:r>
            <a:r>
              <a:rPr lang="el-GR" sz="1800" b="1" baseline="30000" dirty="0">
                <a:solidFill>
                  <a:schemeClr val="accent1"/>
                </a:solidFill>
              </a:rPr>
              <a:t>3-		</a:t>
            </a:r>
            <a:r>
              <a:rPr lang="el-GR" sz="1800" b="1" dirty="0">
                <a:solidFill>
                  <a:schemeClr val="accent1"/>
                </a:solidFill>
              </a:rPr>
              <a:t>ανιόν </a:t>
            </a:r>
            <a:endParaRPr lang="en-US" sz="1800" b="1" baseline="30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δ. Κ</a:t>
            </a:r>
            <a:r>
              <a:rPr lang="el-GR" sz="1800" b="1" baseline="30000" dirty="0">
                <a:solidFill>
                  <a:schemeClr val="accent1"/>
                </a:solidFill>
              </a:rPr>
              <a:t>+		</a:t>
            </a:r>
            <a:r>
              <a:rPr lang="el-GR" sz="1800" b="1" dirty="0" err="1">
                <a:solidFill>
                  <a:schemeClr val="accent1"/>
                </a:solidFill>
              </a:rPr>
              <a:t>κατιόν</a:t>
            </a:r>
            <a:endParaRPr lang="en-US" sz="1800" b="1" baseline="30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ε. </a:t>
            </a:r>
            <a:r>
              <a:rPr lang="en-US" sz="1800" b="1" dirty="0">
                <a:solidFill>
                  <a:schemeClr val="accent1"/>
                </a:solidFill>
              </a:rPr>
              <a:t>H</a:t>
            </a:r>
            <a:r>
              <a:rPr lang="el-GR" sz="1800" b="1" baseline="-25000" dirty="0">
                <a:solidFill>
                  <a:schemeClr val="accent1"/>
                </a:solidFill>
              </a:rPr>
              <a:t>2</a:t>
            </a:r>
            <a:r>
              <a:rPr lang="el-GR" sz="1800" b="1" dirty="0">
                <a:solidFill>
                  <a:schemeClr val="accent1"/>
                </a:solidFill>
              </a:rPr>
              <a:t>		μόριο χημικού στοιχείου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1800" b="1" dirty="0" err="1">
                <a:solidFill>
                  <a:schemeClr val="accent1"/>
                </a:solidFill>
              </a:rPr>
              <a:t>στ</a:t>
            </a:r>
            <a:r>
              <a:rPr lang="el-GR" sz="1800" b="1" dirty="0">
                <a:solidFill>
                  <a:schemeClr val="accent1"/>
                </a:solidFill>
              </a:rPr>
              <a:t>. Η</a:t>
            </a:r>
            <a:r>
              <a:rPr lang="el-GR" sz="1800" b="1" baseline="-25000" dirty="0">
                <a:solidFill>
                  <a:schemeClr val="accent1"/>
                </a:solidFill>
              </a:rPr>
              <a:t>2</a:t>
            </a:r>
            <a:r>
              <a:rPr lang="el-GR" sz="1800" b="1" dirty="0">
                <a:solidFill>
                  <a:schemeClr val="accent1"/>
                </a:solidFill>
              </a:rPr>
              <a:t>Ο		μόριο χημικής ένωσης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ζ. </a:t>
            </a:r>
            <a:r>
              <a:rPr lang="en-US" sz="1800" b="1" dirty="0">
                <a:solidFill>
                  <a:schemeClr val="accent1"/>
                </a:solidFill>
              </a:rPr>
              <a:t>CO</a:t>
            </a:r>
            <a:r>
              <a:rPr lang="el-GR" sz="1800" b="1" baseline="-25000" dirty="0">
                <a:solidFill>
                  <a:schemeClr val="accent1"/>
                </a:solidFill>
              </a:rPr>
              <a:t>2	 </a:t>
            </a:r>
            <a:r>
              <a:rPr lang="en-US" sz="1800" b="1" baseline="-25000" dirty="0">
                <a:solidFill>
                  <a:schemeClr val="accent1"/>
                </a:solidFill>
              </a:rPr>
              <a:t>	</a:t>
            </a:r>
            <a:r>
              <a:rPr lang="el-GR" sz="1800" b="1" dirty="0">
                <a:solidFill>
                  <a:schemeClr val="accent1"/>
                </a:solidFill>
              </a:rPr>
              <a:t>μόριο χημικής ένωσης</a:t>
            </a:r>
            <a:endParaRPr lang="en-US" sz="1800" b="1" baseline="-25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η. ΝΗ</a:t>
            </a:r>
            <a:r>
              <a:rPr lang="el-GR" sz="1800" b="1" baseline="-25000" dirty="0">
                <a:solidFill>
                  <a:schemeClr val="accent1"/>
                </a:solidFill>
              </a:rPr>
              <a:t>4</a:t>
            </a:r>
            <a:r>
              <a:rPr lang="el-GR" sz="1800" b="1" baseline="30000" dirty="0">
                <a:solidFill>
                  <a:schemeClr val="accent1"/>
                </a:solidFill>
              </a:rPr>
              <a:t>+</a:t>
            </a:r>
            <a:r>
              <a:rPr lang="el-GR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chemeClr val="accent1"/>
                </a:solidFill>
              </a:rPr>
              <a:t>		</a:t>
            </a:r>
            <a:r>
              <a:rPr lang="el-GR" sz="1800" b="1" dirty="0" err="1">
                <a:solidFill>
                  <a:schemeClr val="accent1"/>
                </a:solidFill>
              </a:rPr>
              <a:t>κατιόν</a:t>
            </a:r>
            <a:endParaRPr lang="en-US" sz="1800" b="1" baseline="30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aseline="300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5978E6E-B504-1F10-4B2D-026143A4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4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6063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1.3 </a:t>
            </a:r>
            <a:r>
              <a:rPr lang="el-GR" sz="2000" b="1" dirty="0"/>
              <a:t>Ασκήσεις</a:t>
            </a:r>
          </a:p>
          <a:p>
            <a:pPr marL="0" lvl="0" indent="0" algn="ctr">
              <a:buNone/>
            </a:pPr>
            <a:endParaRPr lang="en-US" sz="2000" b="1" dirty="0"/>
          </a:p>
          <a:p>
            <a:pPr marL="0" lvl="0" indent="0" algn="ctr">
              <a:buNone/>
            </a:pPr>
            <a:r>
              <a:rPr lang="el-GR" sz="2000" b="1" dirty="0"/>
              <a:t>Διαβάζεις</a:t>
            </a:r>
            <a:r>
              <a:rPr lang="en-US" sz="2000" b="1" dirty="0"/>
              <a:t> (</a:t>
            </a:r>
            <a:r>
              <a:rPr lang="el-GR" sz="20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000" dirty="0"/>
              <a:t>Παράγραφος 1.3:		Σελίδες 10-12.</a:t>
            </a:r>
          </a:p>
          <a:p>
            <a:pPr marL="0" lvl="0" indent="0" algn="ctr">
              <a:buNone/>
            </a:pPr>
            <a:endParaRPr lang="en-US" sz="2000" b="1" dirty="0"/>
          </a:p>
          <a:p>
            <a:pPr marL="0" lvl="0" indent="0" algn="ctr">
              <a:buNone/>
            </a:pPr>
            <a:r>
              <a:rPr lang="el-GR" sz="2000" b="1" dirty="0"/>
              <a:t>Λύνεις:</a:t>
            </a:r>
            <a:endParaRPr lang="en-US" sz="2000" b="1" dirty="0"/>
          </a:p>
          <a:p>
            <a:pPr marL="0" indent="0" algn="ctr">
              <a:buNone/>
            </a:pPr>
            <a:r>
              <a:rPr lang="el-GR" sz="2000" dirty="0"/>
              <a:t>Από σχολικό: </a:t>
            </a:r>
          </a:p>
          <a:p>
            <a:pPr marL="0" indent="0">
              <a:buNone/>
            </a:pPr>
            <a:r>
              <a:rPr lang="el-GR" sz="2000" dirty="0"/>
              <a:t>σελίδα 31:	Ασκήσεις: 40, 41, 42</a:t>
            </a:r>
          </a:p>
          <a:p>
            <a:pPr marL="0" indent="0">
              <a:buNone/>
            </a:pPr>
            <a:endParaRPr lang="el-GR" sz="2000" dirty="0"/>
          </a:p>
          <a:p>
            <a:pPr marL="0" indent="0" algn="ctr">
              <a:buNone/>
            </a:pPr>
            <a:r>
              <a:rPr lang="el-GR" sz="2000" dirty="0"/>
              <a:t>Από το </a:t>
            </a:r>
            <a:r>
              <a:rPr lang="en-US" sz="2000" dirty="0"/>
              <a:t>mail (</a:t>
            </a:r>
            <a:r>
              <a:rPr lang="el-GR" sz="20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000" dirty="0"/>
              <a:t>Σελίδα 5:		Ασκήσεις: 1</a:t>
            </a:r>
            <a:r>
              <a:rPr lang="en-US" sz="2000" dirty="0"/>
              <a:t>iii, 2iv, vi, vii</a:t>
            </a:r>
            <a:r>
              <a:rPr lang="el-GR" sz="2000" dirty="0"/>
              <a:t> </a:t>
            </a:r>
            <a:endParaRPr lang="en-US" sz="20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BC3DBC3-A884-BACF-7A63-3723FC1C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5814551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1335</Words>
  <Application>Microsoft Office PowerPoint</Application>
  <PresentationFormat>Ευρεία οθόνη</PresentationFormat>
  <Paragraphs>236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</dc:creator>
  <cp:lastModifiedBy>Xenophontas A</cp:lastModifiedBy>
  <cp:revision>11</cp:revision>
  <dcterms:created xsi:type="dcterms:W3CDTF">2023-09-14T13:28:23Z</dcterms:created>
  <dcterms:modified xsi:type="dcterms:W3CDTF">2024-09-25T09:39:07Z</dcterms:modified>
</cp:coreProperties>
</file>