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8" r:id="rId2"/>
    <p:sldId id="395" r:id="rId3"/>
    <p:sldId id="401" r:id="rId4"/>
    <p:sldId id="396" r:id="rId5"/>
    <p:sldId id="402" r:id="rId6"/>
    <p:sldId id="400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ophontas A" userId="4ea3091b58537286" providerId="LiveId" clId="{1DEAC465-B4DA-4AC1-B99D-B65253DE65CD}"/>
    <pc:docChg chg="custSel modSld">
      <pc:chgData name="Xenophontas A" userId="4ea3091b58537286" providerId="LiveId" clId="{1DEAC465-B4DA-4AC1-B99D-B65253DE65CD}" dt="2023-10-09T10:53:30.691" v="24" actId="20577"/>
      <pc:docMkLst>
        <pc:docMk/>
      </pc:docMkLst>
      <pc:sldChg chg="modSp mod">
        <pc:chgData name="Xenophontas A" userId="4ea3091b58537286" providerId="LiveId" clId="{1DEAC465-B4DA-4AC1-B99D-B65253DE65CD}" dt="2023-10-09T10:50:54.708" v="1" actId="27636"/>
        <pc:sldMkLst>
          <pc:docMk/>
          <pc:sldMk cId="12924255" sldId="396"/>
        </pc:sldMkLst>
        <pc:spChg chg="mod">
          <ac:chgData name="Xenophontas A" userId="4ea3091b58537286" providerId="LiveId" clId="{1DEAC465-B4DA-4AC1-B99D-B65253DE65CD}" dt="2023-10-09T10:50:54.708" v="1" actId="27636"/>
          <ac:spMkLst>
            <pc:docMk/>
            <pc:sldMk cId="12924255" sldId="396"/>
            <ac:spMk id="2" creationId="{4D0AB42D-096F-A326-42F0-96DABBBA5493}"/>
          </ac:spMkLst>
        </pc:spChg>
      </pc:sldChg>
      <pc:sldChg chg="modSp">
        <pc:chgData name="Xenophontas A" userId="4ea3091b58537286" providerId="LiveId" clId="{1DEAC465-B4DA-4AC1-B99D-B65253DE65CD}" dt="2023-10-09T10:53:30.691" v="24" actId="20577"/>
        <pc:sldMkLst>
          <pc:docMk/>
          <pc:sldMk cId="2294233944" sldId="402"/>
        </pc:sldMkLst>
        <pc:spChg chg="mod">
          <ac:chgData name="Xenophontas A" userId="4ea3091b58537286" providerId="LiveId" clId="{1DEAC465-B4DA-4AC1-B99D-B65253DE65CD}" dt="2023-10-09T10:53:30.691" v="24" actId="20577"/>
          <ac:spMkLst>
            <pc:docMk/>
            <pc:sldMk cId="2294233944" sldId="402"/>
            <ac:spMk id="3" creationId="{37597368-ABEA-478C-98DE-28BCCFC50572}"/>
          </ac:spMkLst>
        </pc:spChg>
      </pc:sldChg>
    </pc:docChg>
  </pc:docChgLst>
  <pc:docChgLst>
    <pc:chgData name="Xenophontas A" userId="4ea3091b58537286" providerId="LiveId" clId="{F2130EE4-FA82-4974-B22C-ED54D957DBF3}"/>
    <pc:docChg chg="undo redo custSel addSld delSld modSld">
      <pc:chgData name="Xenophontas A" userId="4ea3091b58537286" providerId="LiveId" clId="{F2130EE4-FA82-4974-B22C-ED54D957DBF3}" dt="2023-09-15T11:30:37.407" v="1987"/>
      <pc:docMkLst>
        <pc:docMk/>
      </pc:docMkLst>
      <pc:sldChg chg="modSp">
        <pc:chgData name="Xenophontas A" userId="4ea3091b58537286" providerId="LiveId" clId="{F2130EE4-FA82-4974-B22C-ED54D957DBF3}" dt="2023-09-15T09:47:44.966" v="1057" actId="20577"/>
        <pc:sldMkLst>
          <pc:docMk/>
          <pc:sldMk cId="3761421747" sldId="358"/>
        </pc:sldMkLst>
        <pc:spChg chg="mod">
          <ac:chgData name="Xenophontas A" userId="4ea3091b58537286" providerId="LiveId" clId="{F2130EE4-FA82-4974-B22C-ED54D957DBF3}" dt="2023-09-15T09:47:44.966" v="1057" actId="20577"/>
          <ac:spMkLst>
            <pc:docMk/>
            <pc:sldMk cId="3761421747" sldId="358"/>
            <ac:spMk id="3" creationId="{D52C5D10-CB2A-DA3A-F55B-69FECF9A25FE}"/>
          </ac:spMkLst>
        </pc:spChg>
      </pc:sldChg>
      <pc:sldChg chg="modSp mod modAnim">
        <pc:chgData name="Xenophontas A" userId="4ea3091b58537286" providerId="LiveId" clId="{F2130EE4-FA82-4974-B22C-ED54D957DBF3}" dt="2023-09-15T09:01:18.396" v="395" actId="113"/>
        <pc:sldMkLst>
          <pc:docMk/>
          <pc:sldMk cId="3593654200" sldId="395"/>
        </pc:sldMkLst>
        <pc:spChg chg="mod">
          <ac:chgData name="Xenophontas A" userId="4ea3091b58537286" providerId="LiveId" clId="{F2130EE4-FA82-4974-B22C-ED54D957DBF3}" dt="2023-09-15T09:01:18.396" v="395" actId="113"/>
          <ac:spMkLst>
            <pc:docMk/>
            <pc:sldMk cId="3593654200" sldId="395"/>
            <ac:spMk id="2" creationId="{4D0AB42D-096F-A326-42F0-96DABBBA5493}"/>
          </ac:spMkLst>
        </pc:spChg>
        <pc:spChg chg="mod">
          <ac:chgData name="Xenophontas A" userId="4ea3091b58537286" providerId="LiveId" clId="{F2130EE4-FA82-4974-B22C-ED54D957DBF3}" dt="2023-09-15T09:01:14.076" v="393" actId="113"/>
          <ac:spMkLst>
            <pc:docMk/>
            <pc:sldMk cId="3593654200" sldId="395"/>
            <ac:spMk id="3" creationId="{37597368-ABEA-478C-98DE-28BCCFC50572}"/>
          </ac:spMkLst>
        </pc:spChg>
      </pc:sldChg>
      <pc:sldChg chg="modSp add mod modAnim">
        <pc:chgData name="Xenophontas A" userId="4ea3091b58537286" providerId="LiveId" clId="{F2130EE4-FA82-4974-B22C-ED54D957DBF3}" dt="2023-09-15T11:30:37.407" v="1987"/>
        <pc:sldMkLst>
          <pc:docMk/>
          <pc:sldMk cId="12924255" sldId="396"/>
        </pc:sldMkLst>
        <pc:spChg chg="mod">
          <ac:chgData name="Xenophontas A" userId="4ea3091b58537286" providerId="LiveId" clId="{F2130EE4-FA82-4974-B22C-ED54D957DBF3}" dt="2023-09-15T11:30:37.407" v="1987"/>
          <ac:spMkLst>
            <pc:docMk/>
            <pc:sldMk cId="12924255" sldId="396"/>
            <ac:spMk id="2" creationId="{4D0AB42D-096F-A326-42F0-96DABBBA5493}"/>
          </ac:spMkLst>
        </pc:spChg>
        <pc:spChg chg="mod">
          <ac:chgData name="Xenophontas A" userId="4ea3091b58537286" providerId="LiveId" clId="{F2130EE4-FA82-4974-B22C-ED54D957DBF3}" dt="2023-09-15T09:52:06.073" v="1184" actId="255"/>
          <ac:spMkLst>
            <pc:docMk/>
            <pc:sldMk cId="12924255" sldId="396"/>
            <ac:spMk id="3" creationId="{37597368-ABEA-478C-98DE-28BCCFC50572}"/>
          </ac:spMkLst>
        </pc:spChg>
      </pc:sldChg>
      <pc:sldChg chg="add del">
        <pc:chgData name="Xenophontas A" userId="4ea3091b58537286" providerId="LiveId" clId="{F2130EE4-FA82-4974-B22C-ED54D957DBF3}" dt="2023-09-15T08:21:07.039" v="2"/>
        <pc:sldMkLst>
          <pc:docMk/>
          <pc:sldMk cId="1099679642" sldId="397"/>
        </pc:sldMkLst>
      </pc:sldChg>
      <pc:sldChg chg="modSp add mod">
        <pc:chgData name="Xenophontas A" userId="4ea3091b58537286" providerId="LiveId" clId="{F2130EE4-FA82-4974-B22C-ED54D957DBF3}" dt="2023-09-15T10:20:42.375" v="1985" actId="20577"/>
        <pc:sldMkLst>
          <pc:docMk/>
          <pc:sldMk cId="2724742300" sldId="400"/>
        </pc:sldMkLst>
        <pc:spChg chg="mod">
          <ac:chgData name="Xenophontas A" userId="4ea3091b58537286" providerId="LiveId" clId="{F2130EE4-FA82-4974-B22C-ED54D957DBF3}" dt="2023-09-15T10:20:42.375" v="1985" actId="20577"/>
          <ac:spMkLst>
            <pc:docMk/>
            <pc:sldMk cId="2724742300" sldId="400"/>
            <ac:spMk id="2" creationId="{4D0AB42D-096F-A326-42F0-96DABBBA5493}"/>
          </ac:spMkLst>
        </pc:spChg>
        <pc:spChg chg="mod">
          <ac:chgData name="Xenophontas A" userId="4ea3091b58537286" providerId="LiveId" clId="{F2130EE4-FA82-4974-B22C-ED54D957DBF3}" dt="2023-09-15T10:20:01.564" v="1983" actId="20577"/>
          <ac:spMkLst>
            <pc:docMk/>
            <pc:sldMk cId="2724742300" sldId="400"/>
            <ac:spMk id="3" creationId="{37597368-ABEA-478C-98DE-28BCCFC50572}"/>
          </ac:spMkLst>
        </pc:spChg>
      </pc:sldChg>
      <pc:sldChg chg="modSp add mod modAnim">
        <pc:chgData name="Xenophontas A" userId="4ea3091b58537286" providerId="LiveId" clId="{F2130EE4-FA82-4974-B22C-ED54D957DBF3}" dt="2023-09-15T09:28:04.968" v="737"/>
        <pc:sldMkLst>
          <pc:docMk/>
          <pc:sldMk cId="1211281678" sldId="401"/>
        </pc:sldMkLst>
        <pc:spChg chg="mod">
          <ac:chgData name="Xenophontas A" userId="4ea3091b58537286" providerId="LiveId" clId="{F2130EE4-FA82-4974-B22C-ED54D957DBF3}" dt="2023-09-15T09:24:41.572" v="713" actId="20577"/>
          <ac:spMkLst>
            <pc:docMk/>
            <pc:sldMk cId="1211281678" sldId="401"/>
            <ac:spMk id="2" creationId="{4D0AB42D-096F-A326-42F0-96DABBBA5493}"/>
          </ac:spMkLst>
        </pc:spChg>
        <pc:spChg chg="mod">
          <ac:chgData name="Xenophontas A" userId="4ea3091b58537286" providerId="LiveId" clId="{F2130EE4-FA82-4974-B22C-ED54D957DBF3}" dt="2023-09-15T09:26:36.883" v="727" actId="20577"/>
          <ac:spMkLst>
            <pc:docMk/>
            <pc:sldMk cId="1211281678" sldId="401"/>
            <ac:spMk id="3" creationId="{37597368-ABEA-478C-98DE-28BCCFC50572}"/>
          </ac:spMkLst>
        </pc:spChg>
      </pc:sldChg>
      <pc:sldChg chg="modSp add mod modAnim">
        <pc:chgData name="Xenophontas A" userId="4ea3091b58537286" providerId="LiveId" clId="{F2130EE4-FA82-4974-B22C-ED54D957DBF3}" dt="2023-09-15T11:30:33.651" v="1986"/>
        <pc:sldMkLst>
          <pc:docMk/>
          <pc:sldMk cId="2294233944" sldId="402"/>
        </pc:sldMkLst>
        <pc:spChg chg="mod">
          <ac:chgData name="Xenophontas A" userId="4ea3091b58537286" providerId="LiveId" clId="{F2130EE4-FA82-4974-B22C-ED54D957DBF3}" dt="2023-09-15T11:30:33.651" v="1986"/>
          <ac:spMkLst>
            <pc:docMk/>
            <pc:sldMk cId="2294233944" sldId="402"/>
            <ac:spMk id="2" creationId="{4D0AB42D-096F-A326-42F0-96DABBBA5493}"/>
          </ac:spMkLst>
        </pc:spChg>
        <pc:spChg chg="mod">
          <ac:chgData name="Xenophontas A" userId="4ea3091b58537286" providerId="LiveId" clId="{F2130EE4-FA82-4974-B22C-ED54D957DBF3}" dt="2023-09-15T10:12:46.494" v="1830" actId="20577"/>
          <ac:spMkLst>
            <pc:docMk/>
            <pc:sldMk cId="2294233944" sldId="402"/>
            <ac:spMk id="3" creationId="{37597368-ABEA-478C-98DE-28BCCFC505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86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22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62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9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60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65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040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15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61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1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26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95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hr's Model of an Atom with Postulates and Limitations of Bohr's Model, Bohr  Model Applicable to">
            <a:extLst>
              <a:ext uri="{FF2B5EF4-FFF2-40B4-BE49-F238E27FC236}">
                <a16:creationId xmlns:a16="http://schemas.microsoft.com/office/drawing/2014/main" id="{F3983972-F232-A5A9-8969-B3BB87F6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70" y="143123"/>
            <a:ext cx="6375460" cy="38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F8F7CF6F-1C70-C326-7B2B-50DA9D4A4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4343400"/>
            <a:ext cx="12159915" cy="16863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chemeClr val="accent1"/>
                </a:solidFill>
              </a:rPr>
              <a:t>Ο πυρήνας αποτελείται από πρωτόνια (</a:t>
            </a:r>
            <a:r>
              <a:rPr lang="en-US" sz="2400" b="1" dirty="0">
                <a:solidFill>
                  <a:schemeClr val="accent1"/>
                </a:solidFill>
              </a:rPr>
              <a:t>p</a:t>
            </a:r>
            <a:r>
              <a:rPr lang="en-US" sz="2400" b="1" baseline="30000" dirty="0">
                <a:solidFill>
                  <a:schemeClr val="accent1"/>
                </a:solidFill>
              </a:rPr>
              <a:t>+</a:t>
            </a:r>
            <a:r>
              <a:rPr lang="en-US" sz="2400" b="1" dirty="0">
                <a:solidFill>
                  <a:schemeClr val="accent1"/>
                </a:solidFill>
              </a:rPr>
              <a:t>) </a:t>
            </a:r>
            <a:r>
              <a:rPr lang="el-GR" sz="2400" b="1" dirty="0">
                <a:solidFill>
                  <a:schemeClr val="accent1"/>
                </a:solidFill>
              </a:rPr>
              <a:t>και νετρόνια</a:t>
            </a:r>
            <a:r>
              <a:rPr lang="en-US" sz="2400" b="1" dirty="0">
                <a:solidFill>
                  <a:schemeClr val="accent1"/>
                </a:solidFill>
              </a:rPr>
              <a:t> (n).</a:t>
            </a:r>
          </a:p>
          <a:p>
            <a:pPr marL="0" indent="0" algn="ctr">
              <a:buNone/>
            </a:pPr>
            <a:r>
              <a:rPr lang="el-GR" sz="2400" b="1" dirty="0">
                <a:solidFill>
                  <a:schemeClr val="accent1"/>
                </a:solidFill>
              </a:rPr>
              <a:t>Είναι συμπαγής και συγκεντρώνει όλη τη μάζα του ατόμου.</a:t>
            </a:r>
          </a:p>
          <a:p>
            <a:pPr marL="0" indent="0" algn="ctr">
              <a:buNone/>
            </a:pPr>
            <a:r>
              <a:rPr lang="el-GR" sz="2400" b="1" dirty="0">
                <a:solidFill>
                  <a:schemeClr val="accent1"/>
                </a:solidFill>
              </a:rPr>
              <a:t>Τα ηλεκτρόνια </a:t>
            </a:r>
            <a:r>
              <a:rPr lang="en-US" sz="2400" b="1" dirty="0">
                <a:solidFill>
                  <a:schemeClr val="accent1"/>
                </a:solidFill>
              </a:rPr>
              <a:t>(e</a:t>
            </a:r>
            <a:r>
              <a:rPr lang="en-US" sz="2400" b="1" baseline="30000" dirty="0">
                <a:solidFill>
                  <a:schemeClr val="accent1"/>
                </a:solidFill>
              </a:rPr>
              <a:t>-</a:t>
            </a:r>
            <a:r>
              <a:rPr lang="en-US" sz="2400" b="1" dirty="0">
                <a:solidFill>
                  <a:schemeClr val="accent1"/>
                </a:solidFill>
              </a:rPr>
              <a:t>) </a:t>
            </a:r>
            <a:r>
              <a:rPr lang="el-GR" sz="2400" b="1" dirty="0">
                <a:solidFill>
                  <a:schemeClr val="accent1"/>
                </a:solidFill>
              </a:rPr>
              <a:t>περιστρέφονται γύρω από τον πυρήνα…</a:t>
            </a:r>
          </a:p>
          <a:p>
            <a:pPr marL="0" indent="0" algn="ctr">
              <a:buNone/>
            </a:pPr>
            <a:r>
              <a:rPr lang="el-GR" sz="2400" b="1" dirty="0">
                <a:solidFill>
                  <a:schemeClr val="accent1"/>
                </a:solidFill>
              </a:rPr>
              <a:t>…σε κυκλικές τροχιές που ονομάζονται στιβάδες ή φλοιοί.</a:t>
            </a:r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7B1704DC-C6CB-00BF-B546-B046A2444A0B}"/>
              </a:ext>
            </a:extLst>
          </p:cNvPr>
          <p:cNvSpPr/>
          <p:nvPr/>
        </p:nvSpPr>
        <p:spPr>
          <a:xfrm>
            <a:off x="2908270" y="143123"/>
            <a:ext cx="6375460" cy="5267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Δομή του ατόμου</a:t>
            </a:r>
          </a:p>
        </p:txBody>
      </p:sp>
    </p:spTree>
    <p:extLst>
      <p:ext uri="{BB962C8B-B14F-4D97-AF65-F5344CB8AC3E}">
        <p14:creationId xmlns:p14="http://schemas.microsoft.com/office/powerpoint/2010/main" val="37614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92000" cy="67214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Κανόνες </a:t>
            </a:r>
            <a:r>
              <a:rPr lang="el-G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ηλεκτρονιακής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δόμησης (στη βασική – θεμελιώδη κατάσταση) στοιχείων / ιόντων:</a:t>
            </a: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Η ενέργεια μιας στιβάδας αυξάνεται, όσο αυξάνεται η απόσταση της από τον πυρήνα: </a:t>
            </a: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2400" b="1" baseline="-25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&lt; Ε</a:t>
            </a:r>
            <a:r>
              <a:rPr lang="en-US" sz="2400" b="1" baseline="-25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&lt; E</a:t>
            </a:r>
            <a:r>
              <a:rPr lang="en-US" sz="2400" b="1" baseline="-25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l-GR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Κάθε στιβάδα χωράει 2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2400" b="1" baseline="300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ηλεκτρόνια. 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1), άρα 2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2400" b="1" baseline="300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2): άρα 8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2400" b="1" baseline="300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Μ (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3), άρα 18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2400" b="1" baseline="300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Αν δεν συμπληρωθεί μια στιβάδα, δεν τοποθετούνται ηλεκτρόνια στην επόμενη. Εξαίρεση: αν η στιβάδα είναι η προτελευταία ισχύει ο 4</a:t>
            </a:r>
            <a:r>
              <a:rPr lang="el-GR" sz="2400" b="1" baseline="30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ος</a:t>
            </a: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κανόνας, σύμφωνα με τον οποίο δεν χρειάζεται να είναι εντελώς συμπληρωμένη.</a:t>
            </a: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Η εξωτερική στιβάδα μπορεί να έχει ΜΕΧΡΙ και 8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2400" b="1" baseline="300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4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Εξαίρεση η Κ που έχει μέχρι 2.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προηγούμενη της εξωτερικής έχει 8 ή 18</a:t>
            </a:r>
            <a:r>
              <a:rPr lang="en-US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2400" b="1" baseline="30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Εξαίρεση: η Κ που έχει πάντα 2</a:t>
            </a:r>
            <a:r>
              <a:rPr lang="en-US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2400" b="1" baseline="30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και η </a:t>
            </a:r>
            <a:r>
              <a:rPr lang="en-US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που έχει πάντα 8</a:t>
            </a:r>
            <a:r>
              <a:rPr lang="en-US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2400" b="1" baseline="30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εφ’ όσον είναι οι προτελευταίες της κατανομής.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6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5" y="-12368"/>
                <a:ext cx="12192000" cy="672147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Aft>
                    <a:spcPts val="1000"/>
                  </a:spcAft>
                  <a:buNone/>
                </a:pPr>
                <a:r>
                  <a:rPr lang="el-GR" sz="2000" b="1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Μέθοδος υπολογισμού των συνολικών ηλεκτρονίων ενός σωματιδίου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Γενικά τα ηλεκτρόνια οποιουδήποτε σώματος είναι: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b="1" u="sng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="1" u="sng" baseline="30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l-GR" sz="2000" b="1" u="sng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b="1" u="sng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Ζ </a:t>
                </a:r>
                <a:r>
                  <a:rPr lang="el-GR" sz="2000" b="1" u="sng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l-GR" sz="2000" b="1" u="sng" dirty="0">
                    <a:solidFill>
                      <a:srgbClr val="38562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φορτίο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l-GR" sz="2000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Ζ: ατομικός αριθμός και ίσος με τα πρωτόνια. 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l-GR" sz="2000" dirty="0">
                    <a:solidFill>
                      <a:srgbClr val="38562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Φορτίο = πρωτόνια – ηλεκτρόνια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Θυμηθείτε: </a:t>
                </a:r>
                <a:r>
                  <a:rPr lang="el-GR" sz="2000" b="1" baseline="-25000" dirty="0" err="1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Ζ</a:t>
                </a:r>
                <a:r>
                  <a:rPr lang="el-GR" sz="2000" dirty="0" err="1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l-GR" sz="2000" b="1" baseline="30000" dirty="0" err="1">
                    <a:solidFill>
                      <a:srgbClr val="38562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φορτίο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	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άτομο.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Παράδειγμα: Να γίνει η κατανομή των ηλεκτρονίων των παρακάτω στοιχείων/ιόντων: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</a:t>
                </a:r>
                <a:r>
                  <a:rPr lang="el-GR" sz="2000" baseline="-25000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β) </a:t>
                </a:r>
                <a:r>
                  <a:rPr lang="el-GR" sz="2000" baseline="-25000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</a:t>
                </a:r>
                <a:r>
                  <a:rPr lang="el-GR" sz="2000" baseline="30000" dirty="0">
                    <a:solidFill>
                      <a:srgbClr val="38562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2+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γ) </a:t>
                </a:r>
                <a:r>
                  <a:rPr lang="el-GR" sz="2000" baseline="-25000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δ)</a:t>
                </a:r>
                <a:r>
                  <a:rPr lang="el-GR" sz="2000" baseline="-25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aseline="-25000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l-GR" sz="2000" baseline="30000" dirty="0">
                    <a:solidFill>
                      <a:srgbClr val="38562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3-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aseline="30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 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l-GR" sz="2000" dirty="0">
                    <a:solidFill>
                      <a:srgbClr val="38562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φορτίο 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15 – 0	 	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l-GR" sz="2000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="1" baseline="30000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sz="2000" b="1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15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		Κ(2) </a:t>
                </a:r>
                <a:r>
                  <a:rPr lang="en-US" sz="2000" dirty="0">
                    <a:solidFill>
                      <a:srgbClr val="0070C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l-GR" sz="2000" dirty="0">
                    <a:solidFill>
                      <a:srgbClr val="0070C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(8)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l-GR" sz="2000" dirty="0">
                    <a:solidFill>
                      <a:srgbClr val="C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(5)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β) 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aseline="30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 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l-GR" sz="2000" dirty="0">
                    <a:solidFill>
                      <a:srgbClr val="38562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φορτίο 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20 – 2	 	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l-GR" sz="2000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="1" baseline="30000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sz="2000" b="1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18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		Κ(2) </a:t>
                </a:r>
                <a:r>
                  <a:rPr lang="en-US" sz="2000" dirty="0">
                    <a:solidFill>
                      <a:srgbClr val="0070C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l-GR" sz="2000" dirty="0">
                    <a:solidFill>
                      <a:srgbClr val="0070C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(8)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l-GR" sz="2000" dirty="0">
                    <a:solidFill>
                      <a:srgbClr val="C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(8)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γ) 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aseline="30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 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l-GR" sz="2000" dirty="0">
                    <a:solidFill>
                      <a:srgbClr val="38562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φορτίο 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35 – 0	 	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l-GR" sz="2000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="1" baseline="30000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sz="2000" b="1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35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		Κ(2) 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(8) </a:t>
                </a:r>
                <a:r>
                  <a:rPr lang="en-US" sz="2000" dirty="0">
                    <a:solidFill>
                      <a:srgbClr val="0070C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l-GR" sz="2000" dirty="0">
                    <a:solidFill>
                      <a:srgbClr val="0070C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(18)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l-GR" sz="2000" dirty="0">
                    <a:solidFill>
                      <a:srgbClr val="C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(7)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δ)</a:t>
                </a:r>
                <a:r>
                  <a:rPr lang="el-GR" sz="2000" baseline="-25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aseline="30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solidFill>
                      <a:srgbClr val="7030A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 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l-GR" sz="2000" dirty="0">
                    <a:solidFill>
                      <a:srgbClr val="38562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φορτίο 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33– (-3)	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l-GR" sz="2000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l-GR" sz="2000" b="1" baseline="30000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sz="2000" b="1" dirty="0"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36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Κ(2) </a:t>
                </a:r>
                <a:r>
                  <a:rPr lang="en-US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(8) </a:t>
                </a:r>
                <a:r>
                  <a:rPr lang="en-US" sz="2000" dirty="0">
                    <a:solidFill>
                      <a:srgbClr val="0070C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l-GR" sz="2000" dirty="0">
                    <a:solidFill>
                      <a:srgbClr val="0070C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(18)</a:t>
                </a:r>
                <a:r>
                  <a:rPr lang="el-GR" sz="2000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l-GR" sz="2000" dirty="0">
                    <a:solidFill>
                      <a:srgbClr val="C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(8)</a:t>
                </a: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5" y="-12368"/>
                <a:ext cx="12192000" cy="6721476"/>
              </a:xfrm>
              <a:blipFill>
                <a:blip r:embed="rId2"/>
                <a:stretch>
                  <a:fillRect l="-500" t="-6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2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" y="-12369"/>
            <a:ext cx="12159916" cy="6882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2</a:t>
            </a:r>
            <a:r>
              <a:rPr lang="en-US" sz="2000" b="1" dirty="0"/>
              <a:t>.</a:t>
            </a:r>
            <a:r>
              <a:rPr lang="el-GR" sz="2000" b="1" dirty="0"/>
              <a:t>1</a:t>
            </a:r>
            <a:r>
              <a:rPr lang="en-US" sz="2000" b="1" dirty="0"/>
              <a:t> </a:t>
            </a:r>
            <a:r>
              <a:rPr lang="el-GR" sz="2000" b="1" dirty="0"/>
              <a:t>Ασκήσεις</a:t>
            </a:r>
          </a:p>
          <a:p>
            <a:pPr marL="514350" indent="-514350" algn="ctr">
              <a:buAutoNum type="arabicPeriod"/>
            </a:pPr>
            <a:r>
              <a:rPr lang="el-GR" sz="2000" dirty="0"/>
              <a:t>Να επιλέξετε τη σωστή απάντηση για τις παρακάτω ερωτήσεις:</a:t>
            </a:r>
          </a:p>
          <a:p>
            <a:pPr marL="571500" lvl="0" indent="-571500" algn="ctr">
              <a:buAutoNum type="romanLcPeriod"/>
            </a:pPr>
            <a:r>
              <a:rPr lang="el-GR" sz="2000" dirty="0"/>
              <a:t>Ποια από τις παρακάτω στιβάδες διαθέτει μεγαλύτερη ενέργεια;</a:t>
            </a:r>
            <a:endParaRPr lang="en-US" sz="2000" dirty="0"/>
          </a:p>
          <a:p>
            <a:pPr marL="0" lvl="0" indent="0" algn="ctr">
              <a:buNone/>
            </a:pPr>
            <a:r>
              <a:rPr lang="el-GR" sz="2000" dirty="0"/>
              <a:t>α) Κ</a:t>
            </a:r>
            <a:r>
              <a:rPr lang="en-US" sz="2000" dirty="0"/>
              <a:t> 		</a:t>
            </a:r>
            <a:r>
              <a:rPr lang="el-GR" sz="2000" dirty="0"/>
              <a:t>β)</a:t>
            </a:r>
            <a:r>
              <a:rPr lang="en-US" sz="2000" dirty="0"/>
              <a:t>L 		</a:t>
            </a:r>
            <a:r>
              <a:rPr lang="el-GR" sz="2000" dirty="0"/>
              <a:t>γ) </a:t>
            </a:r>
            <a:r>
              <a:rPr lang="en-US" sz="2000" dirty="0"/>
              <a:t>M 		</a:t>
            </a:r>
            <a:r>
              <a:rPr lang="el-GR" sz="2000" dirty="0"/>
              <a:t>δ) Ν</a:t>
            </a:r>
            <a:endParaRPr lang="en-US" sz="2000" dirty="0"/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δ) Η ενέργεια των στιβάδων αυξάνεται, όσο αυξάνεται η μέση απόσταση τους από τον πυρήνα: </a:t>
            </a:r>
            <a:r>
              <a:rPr lang="en-US" sz="2000" b="1" dirty="0">
                <a:solidFill>
                  <a:schemeClr val="accent1"/>
                </a:solidFill>
              </a:rPr>
              <a:t>E</a:t>
            </a:r>
            <a:r>
              <a:rPr lang="en-US" sz="2000" b="1" baseline="-25000" dirty="0">
                <a:solidFill>
                  <a:schemeClr val="accent1"/>
                </a:solidFill>
              </a:rPr>
              <a:t>K</a:t>
            </a:r>
            <a:r>
              <a:rPr lang="en-US" sz="2000" b="1" dirty="0">
                <a:solidFill>
                  <a:schemeClr val="accent1"/>
                </a:solidFill>
              </a:rPr>
              <a:t> &lt; E</a:t>
            </a:r>
            <a:r>
              <a:rPr lang="en-US" sz="2000" b="1" baseline="-25000" dirty="0">
                <a:solidFill>
                  <a:schemeClr val="accent1"/>
                </a:solidFill>
              </a:rPr>
              <a:t>L</a:t>
            </a:r>
            <a:r>
              <a:rPr lang="en-US" sz="2000" b="1" dirty="0">
                <a:solidFill>
                  <a:schemeClr val="accent1"/>
                </a:solidFill>
              </a:rPr>
              <a:t> &lt; E</a:t>
            </a:r>
            <a:r>
              <a:rPr lang="en-US" sz="2000" b="1" baseline="-25000" dirty="0">
                <a:solidFill>
                  <a:schemeClr val="accent1"/>
                </a:solidFill>
              </a:rPr>
              <a:t>M</a:t>
            </a:r>
            <a:r>
              <a:rPr lang="en-US" sz="2000" b="1" dirty="0">
                <a:solidFill>
                  <a:schemeClr val="accent1"/>
                </a:solidFill>
              </a:rPr>
              <a:t> &lt; E</a:t>
            </a:r>
            <a:r>
              <a:rPr lang="en-US" sz="2000" b="1" baseline="-25000" dirty="0">
                <a:solidFill>
                  <a:schemeClr val="accent1"/>
                </a:solidFill>
              </a:rPr>
              <a:t>N</a:t>
            </a:r>
            <a:r>
              <a:rPr lang="en-US" sz="2000" b="1" dirty="0">
                <a:solidFill>
                  <a:schemeClr val="accent1"/>
                </a:solidFill>
              </a:rPr>
              <a:t>. </a:t>
            </a:r>
          </a:p>
          <a:p>
            <a:pPr marL="0" indent="0" algn="ctr">
              <a:buNone/>
            </a:pPr>
            <a:endParaRPr lang="el-GR" sz="2000" dirty="0"/>
          </a:p>
          <a:p>
            <a:pPr marL="0" indent="0" algn="ctr">
              <a:buNone/>
            </a:pPr>
            <a:r>
              <a:rPr lang="en-US" sz="2000" dirty="0"/>
              <a:t>iii. </a:t>
            </a:r>
            <a:r>
              <a:rPr lang="el-GR" sz="2000" dirty="0"/>
              <a:t>Ένα στοιχείο Χ που έχει </a:t>
            </a:r>
            <a:r>
              <a:rPr lang="el-GR" sz="2000" dirty="0" err="1"/>
              <a:t>ηλεκτρονιακή</a:t>
            </a:r>
            <a:r>
              <a:rPr lang="el-GR" sz="2000" dirty="0"/>
              <a:t> κατανομή: Κ(2)</a:t>
            </a:r>
            <a:r>
              <a:rPr lang="en-US" sz="2000" dirty="0"/>
              <a:t>L</a:t>
            </a:r>
            <a:r>
              <a:rPr lang="el-GR" sz="2000" dirty="0"/>
              <a:t>(8)</a:t>
            </a:r>
            <a:r>
              <a:rPr lang="en-US" sz="2000" dirty="0"/>
              <a:t>L</a:t>
            </a:r>
            <a:r>
              <a:rPr lang="el-GR" sz="2000" dirty="0"/>
              <a:t>(3) έχει ατομικό αριθμό:</a:t>
            </a:r>
            <a:endParaRPr lang="en-US" sz="2000" dirty="0"/>
          </a:p>
          <a:p>
            <a:pPr marL="0" indent="0" algn="ctr">
              <a:buNone/>
            </a:pPr>
            <a:r>
              <a:rPr lang="el-GR" sz="2000" dirty="0"/>
              <a:t>α) 3</a:t>
            </a:r>
            <a:r>
              <a:rPr lang="en-US" sz="2000" dirty="0"/>
              <a:t> 	</a:t>
            </a:r>
            <a:r>
              <a:rPr lang="el-GR" sz="2000" dirty="0"/>
              <a:t>β) 5</a:t>
            </a:r>
            <a:r>
              <a:rPr lang="en-US" sz="2000" dirty="0"/>
              <a:t> 	</a:t>
            </a:r>
            <a:r>
              <a:rPr lang="el-GR" sz="2000" dirty="0"/>
              <a:t>γ) 11</a:t>
            </a:r>
            <a:r>
              <a:rPr lang="en-US" sz="2000" dirty="0"/>
              <a:t> 	</a:t>
            </a:r>
            <a:r>
              <a:rPr lang="el-GR" sz="2000" dirty="0"/>
              <a:t>δ) 13</a:t>
            </a:r>
            <a:endParaRPr lang="en-US" sz="2000" baseline="30000" dirty="0"/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δ) Ζ = 2 + 8 + 3 = 13.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l-GR" sz="2000" dirty="0"/>
          </a:p>
          <a:p>
            <a:pPr marL="0" indent="0" algn="ctr">
              <a:buNone/>
            </a:pPr>
            <a:r>
              <a:rPr lang="en-US" sz="2000" dirty="0"/>
              <a:t>ix. </a:t>
            </a:r>
            <a:r>
              <a:rPr lang="el-GR" sz="2000" dirty="0"/>
              <a:t>Το στοιχείο Χ είναι </a:t>
            </a:r>
            <a:r>
              <a:rPr lang="el-GR" sz="2000" dirty="0" err="1"/>
              <a:t>ισοηλεκτρονιακό</a:t>
            </a:r>
            <a:r>
              <a:rPr lang="el-GR" sz="2000" dirty="0"/>
              <a:t> με το ιόν </a:t>
            </a:r>
            <a:r>
              <a:rPr lang="el-GR" sz="2000" baseline="-25000" dirty="0"/>
              <a:t>12</a:t>
            </a:r>
            <a:r>
              <a:rPr lang="en-US" sz="2000" dirty="0"/>
              <a:t>Mg</a:t>
            </a:r>
            <a:r>
              <a:rPr lang="el-GR" sz="2000" baseline="30000" dirty="0"/>
              <a:t>2+</a:t>
            </a:r>
            <a:r>
              <a:rPr lang="el-GR" sz="2000" dirty="0"/>
              <a:t>. Επομένως η </a:t>
            </a:r>
            <a:r>
              <a:rPr lang="el-GR" sz="2000" dirty="0" err="1"/>
              <a:t>ηλεκτρονιακή</a:t>
            </a:r>
            <a:r>
              <a:rPr lang="el-GR" sz="2000" dirty="0"/>
              <a:t> κατανομή του στοιχείου Χ είναι:</a:t>
            </a:r>
            <a:endParaRPr lang="en-US" sz="2000" dirty="0"/>
          </a:p>
          <a:p>
            <a:pPr marL="0" lvl="0" indent="0" algn="ctr">
              <a:buNone/>
            </a:pPr>
            <a:r>
              <a:rPr lang="el-GR" sz="2000" dirty="0"/>
              <a:t>α) Κ(2)</a:t>
            </a:r>
            <a:r>
              <a:rPr lang="en-US" sz="2000" dirty="0"/>
              <a:t>L</a:t>
            </a:r>
            <a:r>
              <a:rPr lang="el-GR" sz="2000" dirty="0"/>
              <a:t>(8)</a:t>
            </a:r>
            <a:r>
              <a:rPr lang="en-US" sz="2000" dirty="0"/>
              <a:t> 		</a:t>
            </a:r>
            <a:r>
              <a:rPr lang="el-GR" sz="2000" dirty="0"/>
              <a:t>β) Κ(2)</a:t>
            </a:r>
            <a:r>
              <a:rPr lang="en-US" sz="2000" dirty="0"/>
              <a:t>L</a:t>
            </a:r>
            <a:r>
              <a:rPr lang="el-GR" sz="2000" dirty="0"/>
              <a:t>(8)Μ(2)</a:t>
            </a:r>
            <a:r>
              <a:rPr lang="en-US" sz="2000" dirty="0"/>
              <a:t> </a:t>
            </a:r>
            <a:r>
              <a:rPr lang="el-GR" sz="2000" dirty="0"/>
              <a:t>		γ) Κ(2)</a:t>
            </a:r>
            <a:r>
              <a:rPr lang="en-US" sz="2000" dirty="0"/>
              <a:t>L</a:t>
            </a:r>
            <a:r>
              <a:rPr lang="el-GR" sz="2000" dirty="0"/>
              <a:t>(8)</a:t>
            </a:r>
            <a:r>
              <a:rPr lang="en-US" sz="2000" dirty="0"/>
              <a:t>M</a:t>
            </a:r>
            <a:r>
              <a:rPr lang="el-GR" sz="2000" dirty="0"/>
              <a:t>(4)</a:t>
            </a:r>
            <a:r>
              <a:rPr lang="en-US" sz="2000" dirty="0"/>
              <a:t> 		</a:t>
            </a:r>
            <a:r>
              <a:rPr lang="el-GR" sz="2000" dirty="0"/>
              <a:t>δ) Κ(2)</a:t>
            </a:r>
            <a:r>
              <a:rPr lang="en-US" sz="2000" dirty="0"/>
              <a:t>L</a:t>
            </a:r>
            <a:r>
              <a:rPr lang="el-GR" sz="2000" dirty="0"/>
              <a:t>(2)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α) φορτίο = </a:t>
            </a:r>
            <a:r>
              <a:rPr lang="en-US" sz="2000" b="1" dirty="0">
                <a:solidFill>
                  <a:schemeClr val="accent1"/>
                </a:solidFill>
              </a:rPr>
              <a:t>p – e </a:t>
            </a:r>
            <a:r>
              <a:rPr lang="el-GR" sz="2000" b="1" dirty="0">
                <a:solidFill>
                  <a:schemeClr val="accent1"/>
                </a:solidFill>
              </a:rPr>
              <a:t>		ή	</a:t>
            </a:r>
            <a:r>
              <a:rPr lang="en-US" sz="2000" b="1" dirty="0">
                <a:solidFill>
                  <a:schemeClr val="accent1"/>
                </a:solidFill>
              </a:rPr>
              <a:t>e = p - </a:t>
            </a:r>
            <a:r>
              <a:rPr lang="el-GR" sz="2000" b="1" dirty="0">
                <a:solidFill>
                  <a:schemeClr val="accent1"/>
                </a:solidFill>
              </a:rPr>
              <a:t>φορτίο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Το </a:t>
            </a:r>
            <a:r>
              <a:rPr lang="en-US" sz="2000" b="1" dirty="0">
                <a:solidFill>
                  <a:schemeClr val="accent1"/>
                </a:solidFill>
              </a:rPr>
              <a:t>Mg</a:t>
            </a:r>
            <a:r>
              <a:rPr lang="en-US" sz="2000" b="1" baseline="30000" dirty="0">
                <a:solidFill>
                  <a:schemeClr val="accent1"/>
                </a:solidFill>
              </a:rPr>
              <a:t>2+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l-GR" sz="2000" b="1" dirty="0">
                <a:solidFill>
                  <a:schemeClr val="accent1"/>
                </a:solidFill>
              </a:rPr>
              <a:t>έχει 12 – 2 = 10 ηλεκτρόνια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τα οποία κατανέμονται: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Κ(2)</a:t>
            </a:r>
            <a:r>
              <a:rPr lang="en-US" sz="2000" b="1" dirty="0">
                <a:solidFill>
                  <a:schemeClr val="accent1"/>
                </a:solidFill>
              </a:rPr>
              <a:t>L(8)</a:t>
            </a:r>
            <a:endParaRPr lang="el-GR" sz="2000" b="1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9"/>
            <a:ext cx="12159915" cy="6882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2</a:t>
            </a:r>
            <a:r>
              <a:rPr lang="en-US" sz="2000" b="1" dirty="0"/>
              <a:t>.</a:t>
            </a:r>
            <a:r>
              <a:rPr lang="el-GR" sz="2000" b="1" dirty="0"/>
              <a:t>1</a:t>
            </a:r>
            <a:r>
              <a:rPr lang="en-US" sz="2000" b="1" dirty="0"/>
              <a:t> </a:t>
            </a:r>
            <a:r>
              <a:rPr lang="el-GR" sz="2000" b="1" dirty="0"/>
              <a:t>Ασκήσεις</a:t>
            </a:r>
          </a:p>
          <a:p>
            <a:pPr marL="0" lvl="0" indent="0">
              <a:buNone/>
            </a:pPr>
            <a:r>
              <a:rPr lang="el-GR" sz="2000" dirty="0"/>
              <a:t>Τα στοιχεία </a:t>
            </a:r>
            <a:r>
              <a:rPr lang="el-GR" sz="2000" baseline="30000" dirty="0"/>
              <a:t>2Ζ + 9</a:t>
            </a:r>
            <a:r>
              <a:rPr lang="el-GR" sz="2000" dirty="0"/>
              <a:t>Α και </a:t>
            </a:r>
            <a:r>
              <a:rPr lang="el-GR" sz="2000" baseline="30000" dirty="0"/>
              <a:t>3Ζ - 24</a:t>
            </a:r>
            <a:r>
              <a:rPr lang="el-GR" sz="2000" dirty="0"/>
              <a:t>Β είναι ισότοπα με ατομικό αριθμό Ζ και το ισότοπο Β έχει 2 νετρόνια παραπάνω από το ισότοπο Α. </a:t>
            </a:r>
          </a:p>
          <a:p>
            <a:pPr marL="0" indent="0">
              <a:buNone/>
            </a:pPr>
            <a:r>
              <a:rPr lang="el-GR" sz="2000" dirty="0"/>
              <a:t>α) Να υπολογίσετε τον ατομικό τους αριθμό, Ζ.</a:t>
            </a:r>
          </a:p>
          <a:p>
            <a:pPr marL="0" indent="0">
              <a:buNone/>
            </a:pPr>
            <a:r>
              <a:rPr lang="el-GR" sz="2000" dirty="0"/>
              <a:t>β) Να γράψετε την </a:t>
            </a:r>
            <a:r>
              <a:rPr lang="el-GR" sz="2000" dirty="0" err="1"/>
              <a:t>ηλεκτρονιακή</a:t>
            </a:r>
            <a:r>
              <a:rPr lang="el-GR" sz="2000" dirty="0"/>
              <a:t> κατανομή για το ιόν Α</a:t>
            </a:r>
            <a:r>
              <a:rPr lang="el-GR" sz="2000" baseline="30000" dirty="0"/>
              <a:t>-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γ) Να υπολογίσετε τον ατομικό αριθμό ενός στοιχείου Γ, που το ιόν του Γ</a:t>
            </a:r>
            <a:r>
              <a:rPr lang="el-GR" sz="2000" baseline="30000" dirty="0"/>
              <a:t>2-</a:t>
            </a:r>
            <a:r>
              <a:rPr lang="el-GR" sz="2000" dirty="0"/>
              <a:t> είναι </a:t>
            </a:r>
            <a:r>
              <a:rPr lang="el-GR" sz="2000" dirty="0" err="1"/>
              <a:t>ισοηλεκτρονιακό</a:t>
            </a:r>
            <a:r>
              <a:rPr lang="el-GR" sz="2000" dirty="0"/>
              <a:t> με το στοιχείο Β.</a:t>
            </a:r>
          </a:p>
          <a:p>
            <a:pPr marL="0" indent="0">
              <a:buNone/>
            </a:pPr>
            <a:r>
              <a:rPr lang="el-GR" sz="2000" b="1" dirty="0"/>
              <a:t> 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α) Τα ισότοπα έχουν ίδιο ατομικό αριθμό και διαφορετικό μαζικό αριθμό, επομένως ισχύει ότι: </a:t>
            </a:r>
            <a:endParaRPr lang="el-G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3Ζ – 24 = 2</a:t>
            </a:r>
            <a:r>
              <a:rPr lang="en-US" sz="2000" b="1" dirty="0">
                <a:solidFill>
                  <a:schemeClr val="accent1"/>
                </a:solidFill>
              </a:rPr>
              <a:t>Z</a:t>
            </a:r>
            <a:r>
              <a:rPr lang="el-GR" sz="2000" b="1" dirty="0">
                <a:solidFill>
                  <a:schemeClr val="accent1"/>
                </a:solidFill>
              </a:rPr>
              <a:t> + 9 + 2	</a:t>
            </a:r>
            <a:r>
              <a:rPr lang="en-US" sz="2000" b="1" dirty="0">
                <a:solidFill>
                  <a:schemeClr val="accent1"/>
                </a:solidFill>
              </a:rPr>
              <a:t>	</a:t>
            </a:r>
            <a:r>
              <a:rPr lang="el-GR" sz="2000" b="1" dirty="0">
                <a:solidFill>
                  <a:schemeClr val="accent1"/>
                </a:solidFill>
              </a:rPr>
              <a:t>ή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Ζ = 11 + 24 = 35.</a:t>
            </a:r>
            <a:endParaRPr lang="el-G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000" b="1" dirty="0"/>
              <a:t> 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β) Το ιόν Α</a:t>
            </a:r>
            <a:r>
              <a:rPr lang="el-GR" sz="2000" b="1" baseline="30000" dirty="0">
                <a:solidFill>
                  <a:schemeClr val="accent6"/>
                </a:solidFill>
              </a:rPr>
              <a:t>-</a:t>
            </a:r>
            <a:r>
              <a:rPr lang="el-GR" sz="2000" b="1" dirty="0">
                <a:solidFill>
                  <a:schemeClr val="accent6"/>
                </a:solidFill>
              </a:rPr>
              <a:t> έχει 35 + 1 = 36 ηλεκτρόνια. 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Κατανομή: Κ(2) </a:t>
            </a:r>
            <a:r>
              <a:rPr lang="en-US" sz="2000" b="1" dirty="0">
                <a:solidFill>
                  <a:schemeClr val="accent6"/>
                </a:solidFill>
              </a:rPr>
              <a:t>L</a:t>
            </a:r>
            <a:r>
              <a:rPr lang="el-GR" sz="2000" b="1" dirty="0">
                <a:solidFill>
                  <a:schemeClr val="accent6"/>
                </a:solidFill>
              </a:rPr>
              <a:t>(8) </a:t>
            </a:r>
            <a:r>
              <a:rPr lang="en-US" sz="2000" b="1" dirty="0">
                <a:solidFill>
                  <a:schemeClr val="accent6"/>
                </a:solidFill>
              </a:rPr>
              <a:t>M</a:t>
            </a:r>
            <a:r>
              <a:rPr lang="el-GR" sz="2000" b="1" dirty="0">
                <a:solidFill>
                  <a:schemeClr val="accent6"/>
                </a:solidFill>
              </a:rPr>
              <a:t>(18) </a:t>
            </a:r>
            <a:r>
              <a:rPr lang="en-US" sz="2000" b="1" dirty="0">
                <a:solidFill>
                  <a:schemeClr val="accent6"/>
                </a:solidFill>
              </a:rPr>
              <a:t>N</a:t>
            </a:r>
            <a:r>
              <a:rPr lang="el-GR" sz="2000" b="1" dirty="0">
                <a:solidFill>
                  <a:schemeClr val="accent6"/>
                </a:solidFill>
              </a:rPr>
              <a:t>(8)</a:t>
            </a:r>
            <a:endParaRPr lang="el-GR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2000" b="1" dirty="0"/>
              <a:t> 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γ) Το ιόν Γ</a:t>
            </a:r>
            <a:r>
              <a:rPr lang="el-GR" sz="2000" b="1" baseline="30000" dirty="0">
                <a:solidFill>
                  <a:schemeClr val="accent1"/>
                </a:solidFill>
              </a:rPr>
              <a:t>2-</a:t>
            </a:r>
            <a:r>
              <a:rPr lang="el-GR" sz="2000" b="1" dirty="0">
                <a:solidFill>
                  <a:schemeClr val="accent1"/>
                </a:solidFill>
              </a:rPr>
              <a:t> έχει όσα ηλεκτρόνια και το στοιχείο Β, άρα 35,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επομένως θα έχει: 35 – 2 = 33 πρωτόνια. Ζ</a:t>
            </a:r>
            <a:r>
              <a:rPr lang="el-GR" sz="2000" b="1" baseline="-25000" dirty="0">
                <a:solidFill>
                  <a:schemeClr val="accent1"/>
                </a:solidFill>
              </a:rPr>
              <a:t>Γ</a:t>
            </a:r>
            <a:r>
              <a:rPr lang="el-GR" sz="2000" b="1" dirty="0">
                <a:solidFill>
                  <a:schemeClr val="accent1"/>
                </a:solidFill>
              </a:rPr>
              <a:t> = </a:t>
            </a:r>
            <a:r>
              <a:rPr lang="en-US" sz="2000" b="1" dirty="0">
                <a:solidFill>
                  <a:schemeClr val="accent1"/>
                </a:solidFill>
              </a:rPr>
              <a:t>p</a:t>
            </a:r>
            <a:r>
              <a:rPr lang="el-GR" sz="2000" b="1" baseline="-25000" dirty="0">
                <a:solidFill>
                  <a:schemeClr val="accent1"/>
                </a:solidFill>
              </a:rPr>
              <a:t>Γ</a:t>
            </a:r>
            <a:r>
              <a:rPr lang="el-GR" sz="2000" b="1" dirty="0">
                <a:solidFill>
                  <a:schemeClr val="accent1"/>
                </a:solidFill>
              </a:rPr>
              <a:t> = 33.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2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2.1 </a:t>
            </a:r>
            <a:r>
              <a:rPr lang="el-GR" sz="2400" b="1" dirty="0"/>
              <a:t>Ασκήσεις</a:t>
            </a:r>
          </a:p>
          <a:p>
            <a:pPr marL="0" lvl="0" indent="0" algn="ctr">
              <a:buNone/>
            </a:pPr>
            <a:endParaRPr lang="en-US" sz="2400" b="1" dirty="0"/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</a:t>
            </a:r>
            <a:r>
              <a:rPr lang="en-US" sz="2400" dirty="0"/>
              <a:t>2</a:t>
            </a:r>
            <a:r>
              <a:rPr lang="el-GR" sz="2400" dirty="0"/>
              <a:t>.</a:t>
            </a:r>
            <a:r>
              <a:rPr lang="en-US" sz="2400" dirty="0"/>
              <a:t>1</a:t>
            </a:r>
            <a:r>
              <a:rPr lang="el-GR" sz="2400" dirty="0"/>
              <a:t>:		Σελίδες </a:t>
            </a:r>
            <a:r>
              <a:rPr lang="en-US" sz="2400" dirty="0"/>
              <a:t>44</a:t>
            </a:r>
            <a:r>
              <a:rPr lang="el-GR" sz="2400" dirty="0"/>
              <a:t>-</a:t>
            </a:r>
            <a:r>
              <a:rPr lang="en-US" sz="2400" dirty="0"/>
              <a:t>46</a:t>
            </a:r>
            <a:r>
              <a:rPr lang="el-GR" sz="2400" dirty="0"/>
              <a:t>.</a:t>
            </a:r>
          </a:p>
          <a:p>
            <a:pPr marL="0" lvl="0" indent="0" algn="ctr">
              <a:buNone/>
            </a:pPr>
            <a:r>
              <a:rPr lang="el-GR" sz="2400" b="1" dirty="0"/>
              <a:t>Στη σελίδα 46 στον πίνακα 2.1, θα πρέπει να μάθεις τα ονόματα των στοιχείων στη μεσαία στήλη!!!</a:t>
            </a:r>
          </a:p>
          <a:p>
            <a:pPr marL="0" lvl="0" indent="0" algn="ctr">
              <a:buNone/>
            </a:pPr>
            <a:endParaRPr lang="en-US" sz="24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70</a:t>
            </a:r>
            <a:r>
              <a:rPr lang="el-GR" sz="2400" dirty="0"/>
              <a:t>:	Ασκήσεις: 14, 16, 17, 18</a:t>
            </a:r>
          </a:p>
          <a:p>
            <a:pPr marL="0" indent="0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15:	Ασκήσεις: </a:t>
            </a:r>
            <a:r>
              <a:rPr lang="el-GR" sz="2400" b="1" dirty="0"/>
              <a:t>1</a:t>
            </a:r>
            <a:r>
              <a:rPr lang="en-US" sz="2400" dirty="0"/>
              <a:t>ii, iv, vi, viii, </a:t>
            </a:r>
            <a:r>
              <a:rPr lang="en-US" sz="2400" b="1" dirty="0"/>
              <a:t>2</a:t>
            </a:r>
            <a:r>
              <a:rPr lang="en-US" sz="2400" dirty="0"/>
              <a:t>iii, v, vi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3 </a:t>
            </a:r>
            <a:r>
              <a:rPr lang="en-US" sz="2400" dirty="0"/>
              <a:t>(1, </a:t>
            </a:r>
            <a:r>
              <a:rPr lang="el-GR" sz="2400" dirty="0"/>
              <a:t>6, 8, </a:t>
            </a:r>
            <a:r>
              <a:rPr lang="en-US" sz="2400" dirty="0"/>
              <a:t>12, 14, 15, 20, 24), </a:t>
            </a:r>
            <a:r>
              <a:rPr lang="en-US" sz="2400" b="1" dirty="0"/>
              <a:t>5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742300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1011</Words>
  <Application>Microsoft Office PowerPoint</Application>
  <PresentationFormat>Ευρεία οθόνη</PresentationFormat>
  <Paragraphs>73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4</cp:revision>
  <dcterms:created xsi:type="dcterms:W3CDTF">2023-09-15T07:39:10Z</dcterms:created>
  <dcterms:modified xsi:type="dcterms:W3CDTF">2024-10-02T19:34:19Z</dcterms:modified>
</cp:coreProperties>
</file>