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2" r:id="rId2"/>
    <p:sldId id="403" r:id="rId3"/>
    <p:sldId id="368" r:id="rId4"/>
    <p:sldId id="369" r:id="rId5"/>
    <p:sldId id="377" r:id="rId6"/>
    <p:sldId id="404" r:id="rId7"/>
    <p:sldId id="406" r:id="rId8"/>
    <p:sldId id="410" r:id="rId9"/>
    <p:sldId id="411" r:id="rId10"/>
    <p:sldId id="40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" userId="4ea3091b58537286" providerId="LiveId" clId="{102053AD-EE14-4710-AB7A-EDFAAD44A136}"/>
    <pc:docChg chg="modSld">
      <pc:chgData name="Xenophontas" userId="4ea3091b58537286" providerId="LiveId" clId="{102053AD-EE14-4710-AB7A-EDFAAD44A136}" dt="2023-11-27T14:52:58.542" v="2" actId="20577"/>
      <pc:docMkLst>
        <pc:docMk/>
      </pc:docMkLst>
      <pc:sldChg chg="modSp">
        <pc:chgData name="Xenophontas" userId="4ea3091b58537286" providerId="LiveId" clId="{102053AD-EE14-4710-AB7A-EDFAAD44A136}" dt="2023-11-27T14:52:58.542" v="2" actId="20577"/>
        <pc:sldMkLst>
          <pc:docMk/>
          <pc:sldMk cId="1675857225" sldId="406"/>
        </pc:sldMkLst>
        <pc:spChg chg="mod">
          <ac:chgData name="Xenophontas" userId="4ea3091b58537286" providerId="LiveId" clId="{102053AD-EE14-4710-AB7A-EDFAAD44A136}" dt="2023-11-27T14:52:58.542" v="2" actId="20577"/>
          <ac:spMkLst>
            <pc:docMk/>
            <pc:sldMk cId="1675857225" sldId="406"/>
            <ac:spMk id="3" creationId="{37597368-ABEA-478C-98DE-28BCCFC50572}"/>
          </ac:spMkLst>
        </pc:spChg>
      </pc:sldChg>
    </pc:docChg>
  </pc:docChgLst>
  <pc:docChgLst>
    <pc:chgData name="Xenophontas A" userId="4ea3091b58537286" providerId="LiveId" clId="{FCFEE64E-1EF0-429F-A279-BDADCE5622EC}"/>
    <pc:docChg chg="undo redo custSel addSld delSld modSld sldOrd">
      <pc:chgData name="Xenophontas A" userId="4ea3091b58537286" providerId="LiveId" clId="{FCFEE64E-1EF0-429F-A279-BDADCE5622EC}" dt="2023-09-15T16:41:12.189" v="4948" actId="2696"/>
      <pc:docMkLst>
        <pc:docMk/>
      </pc:docMkLst>
      <pc:sldChg chg="addSp delSp modSp mod delAnim modAnim">
        <pc:chgData name="Xenophontas A" userId="4ea3091b58537286" providerId="LiveId" clId="{FCFEE64E-1EF0-429F-A279-BDADCE5622EC}" dt="2023-09-15T16:36:07.864" v="4944" actId="20577"/>
        <pc:sldMkLst>
          <pc:docMk/>
          <pc:sldMk cId="1786959492" sldId="369"/>
        </pc:sldMkLst>
        <pc:spChg chg="add mod">
          <ac:chgData name="Xenophontas A" userId="4ea3091b58537286" providerId="LiveId" clId="{FCFEE64E-1EF0-429F-A279-BDADCE5622EC}" dt="2023-09-15T16:35:57.239" v="4922" actId="20577"/>
          <ac:spMkLst>
            <pc:docMk/>
            <pc:sldMk cId="1786959492" sldId="369"/>
            <ac:spMk id="2" creationId="{DAFE98AB-AC70-E117-B8BB-C36B96F5C522}"/>
          </ac:spMkLst>
        </pc:spChg>
        <pc:spChg chg="add mod">
          <ac:chgData name="Xenophontas A" userId="4ea3091b58537286" providerId="LiveId" clId="{FCFEE64E-1EF0-429F-A279-BDADCE5622EC}" dt="2023-09-15T16:36:07.864" v="4944" actId="20577"/>
          <ac:spMkLst>
            <pc:docMk/>
            <pc:sldMk cId="1786959492" sldId="369"/>
            <ac:spMk id="6" creationId="{25EFE0A1-84B0-E402-AEE6-65ABDF98AE80}"/>
          </ac:spMkLst>
        </pc:spChg>
        <pc:spChg chg="add mod">
          <ac:chgData name="Xenophontas A" userId="4ea3091b58537286" providerId="LiveId" clId="{FCFEE64E-1EF0-429F-A279-BDADCE5622EC}" dt="2023-09-15T16:34:50.620" v="4842" actId="20577"/>
          <ac:spMkLst>
            <pc:docMk/>
            <pc:sldMk cId="1786959492" sldId="369"/>
            <ac:spMk id="26" creationId="{D4F262AB-B78F-C545-5204-53B6578195D7}"/>
          </ac:spMkLst>
        </pc:spChg>
        <pc:spChg chg="add mod">
          <ac:chgData name="Xenophontas A" userId="4ea3091b58537286" providerId="LiveId" clId="{FCFEE64E-1EF0-429F-A279-BDADCE5622EC}" dt="2023-09-15T16:35:19.927" v="4895" actId="20577"/>
          <ac:spMkLst>
            <pc:docMk/>
            <pc:sldMk cId="1786959492" sldId="369"/>
            <ac:spMk id="27" creationId="{D04583D3-0CDD-4552-E649-7B8AF3A601AF}"/>
          </ac:spMkLst>
        </pc:spChg>
        <pc:spChg chg="add del">
          <ac:chgData name="Xenophontas A" userId="4ea3091b58537286" providerId="LiveId" clId="{FCFEE64E-1EF0-429F-A279-BDADCE5622EC}" dt="2023-09-15T16:30:57.125" v="4726" actId="478"/>
          <ac:spMkLst>
            <pc:docMk/>
            <pc:sldMk cId="1786959492" sldId="369"/>
            <ac:spMk id="28" creationId="{3AF8FE78-306A-7B7D-35CE-D30BB4E1E870}"/>
          </ac:spMkLst>
        </pc:spChg>
        <pc:spChg chg="add del mod">
          <ac:chgData name="Xenophontas A" userId="4ea3091b58537286" providerId="LiveId" clId="{FCFEE64E-1EF0-429F-A279-BDADCE5622EC}" dt="2023-09-15T16:30:53.568" v="4725" actId="478"/>
          <ac:spMkLst>
            <pc:docMk/>
            <pc:sldMk cId="1786959492" sldId="369"/>
            <ac:spMk id="29" creationId="{18C01858-FB93-E44B-3C94-5D023CAA9877}"/>
          </ac:spMkLst>
        </pc:spChg>
        <pc:picChg chg="del">
          <ac:chgData name="Xenophontas A" userId="4ea3091b58537286" providerId="LiveId" clId="{FCFEE64E-1EF0-429F-A279-BDADCE5622EC}" dt="2023-09-15T16:26:31.136" v="4476" actId="478"/>
          <ac:picMkLst>
            <pc:docMk/>
            <pc:sldMk cId="1786959492" sldId="369"/>
            <ac:picMk id="4" creationId="{512687FA-0884-42EF-FD35-A1E5D44C8E5E}"/>
          </ac:picMkLst>
        </pc:picChg>
        <pc:picChg chg="del">
          <ac:chgData name="Xenophontas A" userId="4ea3091b58537286" providerId="LiveId" clId="{FCFEE64E-1EF0-429F-A279-BDADCE5622EC}" dt="2023-09-15T16:29:06.777" v="4714" actId="478"/>
          <ac:picMkLst>
            <pc:docMk/>
            <pc:sldMk cId="1786959492" sldId="369"/>
            <ac:picMk id="7" creationId="{65FC74D9-2F94-5ED5-4A0D-E010F60D4D18}"/>
          </ac:picMkLst>
        </pc:picChg>
        <pc:picChg chg="del">
          <ac:chgData name="Xenophontas A" userId="4ea3091b58537286" providerId="LiveId" clId="{FCFEE64E-1EF0-429F-A279-BDADCE5622EC}" dt="2023-09-15T16:29:06.777" v="4714" actId="478"/>
          <ac:picMkLst>
            <pc:docMk/>
            <pc:sldMk cId="1786959492" sldId="369"/>
            <ac:picMk id="39" creationId="{0876CF5D-AA0D-9354-BFA6-0D1CFCD96104}"/>
          </ac:picMkLst>
        </pc:picChg>
      </pc:sldChg>
      <pc:sldChg chg="modSp add del mod ord modAnim">
        <pc:chgData name="Xenophontas A" userId="4ea3091b58537286" providerId="LiveId" clId="{FCFEE64E-1EF0-429F-A279-BDADCE5622EC}" dt="2023-09-15T16:41:12.189" v="4948" actId="2696"/>
        <pc:sldMkLst>
          <pc:docMk/>
          <pc:sldMk cId="3336555801" sldId="372"/>
        </pc:sldMkLst>
        <pc:spChg chg="mod">
          <ac:chgData name="Xenophontas A" userId="4ea3091b58537286" providerId="LiveId" clId="{FCFEE64E-1EF0-429F-A279-BDADCE5622EC}" dt="2023-09-15T14:35:41.742" v="2559" actId="20577"/>
          <ac:spMkLst>
            <pc:docMk/>
            <pc:sldMk cId="3336555801" sldId="372"/>
            <ac:spMk id="3" creationId="{37597368-ABEA-478C-98DE-28BCCFC50572}"/>
          </ac:spMkLst>
        </pc:spChg>
        <pc:spChg chg="mod">
          <ac:chgData name="Xenophontas A" userId="4ea3091b58537286" providerId="LiveId" clId="{FCFEE64E-1EF0-429F-A279-BDADCE5622EC}" dt="2023-09-15T14:13:42.850" v="2217" actId="207"/>
          <ac:spMkLst>
            <pc:docMk/>
            <pc:sldMk cId="3336555801" sldId="372"/>
            <ac:spMk id="13" creationId="{7E837601-0AB6-1B96-0893-6A8C98141DD1}"/>
          </ac:spMkLst>
        </pc:spChg>
        <pc:spChg chg="mod">
          <ac:chgData name="Xenophontas A" userId="4ea3091b58537286" providerId="LiveId" clId="{FCFEE64E-1EF0-429F-A279-BDADCE5622EC}" dt="2023-09-15T14:12:55.276" v="2211" actId="207"/>
          <ac:spMkLst>
            <pc:docMk/>
            <pc:sldMk cId="3336555801" sldId="372"/>
            <ac:spMk id="14" creationId="{8B216D4C-BC6A-D1B8-786E-E73D0AEAC04E}"/>
          </ac:spMkLst>
        </pc:spChg>
        <pc:spChg chg="mod">
          <ac:chgData name="Xenophontas A" userId="4ea3091b58537286" providerId="LiveId" clId="{FCFEE64E-1EF0-429F-A279-BDADCE5622EC}" dt="2023-09-15T14:13:51.816" v="2218" actId="207"/>
          <ac:spMkLst>
            <pc:docMk/>
            <pc:sldMk cId="3336555801" sldId="372"/>
            <ac:spMk id="15" creationId="{2D7076D4-7E14-6619-9B5D-CA6A594A1D63}"/>
          </ac:spMkLst>
        </pc:spChg>
        <pc:spChg chg="mod">
          <ac:chgData name="Xenophontas A" userId="4ea3091b58537286" providerId="LiveId" clId="{FCFEE64E-1EF0-429F-A279-BDADCE5622EC}" dt="2023-09-15T14:13:16.778" v="2214" actId="207"/>
          <ac:spMkLst>
            <pc:docMk/>
            <pc:sldMk cId="3336555801" sldId="372"/>
            <ac:spMk id="16" creationId="{DF8D059B-A0EA-9146-A775-8D0EF1357799}"/>
          </ac:spMkLst>
        </pc:spChg>
        <pc:spChg chg="mod">
          <ac:chgData name="Xenophontas A" userId="4ea3091b58537286" providerId="LiveId" clId="{FCFEE64E-1EF0-429F-A279-BDADCE5622EC}" dt="2023-09-15T14:12:31.751" v="2208" actId="207"/>
          <ac:spMkLst>
            <pc:docMk/>
            <pc:sldMk cId="3336555801" sldId="372"/>
            <ac:spMk id="17" creationId="{36394CD3-6699-BDCE-518D-00900F1E769F}"/>
          </ac:spMkLst>
        </pc:spChg>
        <pc:spChg chg="mod">
          <ac:chgData name="Xenophontas A" userId="4ea3091b58537286" providerId="LiveId" clId="{FCFEE64E-1EF0-429F-A279-BDADCE5622EC}" dt="2023-09-15T14:13:03.817" v="2212" actId="207"/>
          <ac:spMkLst>
            <pc:docMk/>
            <pc:sldMk cId="3336555801" sldId="372"/>
            <ac:spMk id="18" creationId="{7FB0EC60-3634-B683-0E40-F184539AC7B5}"/>
          </ac:spMkLst>
        </pc:spChg>
        <pc:spChg chg="mod">
          <ac:chgData name="Xenophontas A" userId="4ea3091b58537286" providerId="LiveId" clId="{FCFEE64E-1EF0-429F-A279-BDADCE5622EC}" dt="2023-09-15T14:13:33.275" v="2216" actId="207"/>
          <ac:spMkLst>
            <pc:docMk/>
            <pc:sldMk cId="3336555801" sldId="372"/>
            <ac:spMk id="19" creationId="{14F128CF-7A16-0D49-6A6F-B4B37A08E89E}"/>
          </ac:spMkLst>
        </pc:spChg>
        <pc:spChg chg="mod">
          <ac:chgData name="Xenophontas A" userId="4ea3091b58537286" providerId="LiveId" clId="{FCFEE64E-1EF0-429F-A279-BDADCE5622EC}" dt="2023-09-15T14:13:23.058" v="2215" actId="207"/>
          <ac:spMkLst>
            <pc:docMk/>
            <pc:sldMk cId="3336555801" sldId="372"/>
            <ac:spMk id="20" creationId="{CBF63FBA-6C13-19D6-97C5-8279615D7FF0}"/>
          </ac:spMkLst>
        </pc:spChg>
        <pc:spChg chg="mod">
          <ac:chgData name="Xenophontas A" userId="4ea3091b58537286" providerId="LiveId" clId="{FCFEE64E-1EF0-429F-A279-BDADCE5622EC}" dt="2023-09-15T14:13:11.127" v="2213" actId="207"/>
          <ac:spMkLst>
            <pc:docMk/>
            <pc:sldMk cId="3336555801" sldId="372"/>
            <ac:spMk id="21" creationId="{A537ED59-8A62-FF86-A471-555C4F404488}"/>
          </ac:spMkLst>
        </pc:spChg>
      </pc:sldChg>
      <pc:sldChg chg="addSp delSp modSp add del mod modAnim">
        <pc:chgData name="Xenophontas A" userId="4ea3091b58537286" providerId="LiveId" clId="{FCFEE64E-1EF0-429F-A279-BDADCE5622EC}" dt="2023-09-15T16:41:12.189" v="4948" actId="2696"/>
        <pc:sldMkLst>
          <pc:docMk/>
          <pc:sldMk cId="2183901462" sldId="373"/>
        </pc:sldMkLst>
        <pc:spChg chg="add del mod">
          <ac:chgData name="Xenophontas A" userId="4ea3091b58537286" providerId="LiveId" clId="{FCFEE64E-1EF0-429F-A279-BDADCE5622EC}" dt="2023-09-15T14:35:58.941" v="2565" actId="20577"/>
          <ac:spMkLst>
            <pc:docMk/>
            <pc:sldMk cId="2183901462" sldId="373"/>
            <ac:spMk id="2" creationId="{4ADC220F-F954-6AA2-4571-FE2B718DB88F}"/>
          </ac:spMkLst>
        </pc:spChg>
        <pc:spChg chg="mod">
          <ac:chgData name="Xenophontas A" userId="4ea3091b58537286" providerId="LiveId" clId="{FCFEE64E-1EF0-429F-A279-BDADCE5622EC}" dt="2023-09-15T14:35:56.748" v="2564" actId="20577"/>
          <ac:spMkLst>
            <pc:docMk/>
            <pc:sldMk cId="2183901462" sldId="373"/>
            <ac:spMk id="3" creationId="{37597368-ABEA-478C-98DE-28BCCFC50572}"/>
          </ac:spMkLst>
        </pc:spChg>
        <pc:spChg chg="add del">
          <ac:chgData name="Xenophontas A" userId="4ea3091b58537286" providerId="LiveId" clId="{FCFEE64E-1EF0-429F-A279-BDADCE5622EC}" dt="2023-09-15T14:17:47.528" v="2322"/>
          <ac:spMkLst>
            <pc:docMk/>
            <pc:sldMk cId="2183901462" sldId="373"/>
            <ac:spMk id="4" creationId="{EFD44A3E-F752-952C-9AD9-ECA66AA7ACBF}"/>
          </ac:spMkLst>
        </pc:spChg>
        <pc:spChg chg="add del mod">
          <ac:chgData name="Xenophontas A" userId="4ea3091b58537286" providerId="LiveId" clId="{FCFEE64E-1EF0-429F-A279-BDADCE5622EC}" dt="2023-09-15T14:17:53.766" v="2325"/>
          <ac:spMkLst>
            <pc:docMk/>
            <pc:sldMk cId="2183901462" sldId="373"/>
            <ac:spMk id="6" creationId="{DC228670-CA52-6BF6-DBA3-5C891EEF2BF8}"/>
          </ac:spMkLst>
        </pc:spChg>
        <pc:spChg chg="add del mod">
          <ac:chgData name="Xenophontas A" userId="4ea3091b58537286" providerId="LiveId" clId="{FCFEE64E-1EF0-429F-A279-BDADCE5622EC}" dt="2023-09-15T14:17:53.766" v="2325"/>
          <ac:spMkLst>
            <pc:docMk/>
            <pc:sldMk cId="2183901462" sldId="373"/>
            <ac:spMk id="7" creationId="{2FF69A68-48CB-A9AC-F91D-099437B17949}"/>
          </ac:spMkLst>
        </pc:spChg>
        <pc:spChg chg="add del mod">
          <ac:chgData name="Xenophontas A" userId="4ea3091b58537286" providerId="LiveId" clId="{FCFEE64E-1EF0-429F-A279-BDADCE5622EC}" dt="2023-09-15T14:17:58.276" v="2328"/>
          <ac:spMkLst>
            <pc:docMk/>
            <pc:sldMk cId="2183901462" sldId="373"/>
            <ac:spMk id="8" creationId="{FE23F906-AD09-E1BD-70E6-88DB29603888}"/>
          </ac:spMkLst>
        </pc:spChg>
        <pc:spChg chg="add del mod">
          <ac:chgData name="Xenophontas A" userId="4ea3091b58537286" providerId="LiveId" clId="{FCFEE64E-1EF0-429F-A279-BDADCE5622EC}" dt="2023-09-15T14:17:58.276" v="2328"/>
          <ac:spMkLst>
            <pc:docMk/>
            <pc:sldMk cId="2183901462" sldId="373"/>
            <ac:spMk id="9" creationId="{5A0455F6-6996-68D9-17EE-1A1BED7471C0}"/>
          </ac:spMkLst>
        </pc:spChg>
      </pc:sldChg>
      <pc:sldChg chg="add del">
        <pc:chgData name="Xenophontas A" userId="4ea3091b58537286" providerId="LiveId" clId="{FCFEE64E-1EF0-429F-A279-BDADCE5622EC}" dt="2023-09-15T14:31:44.043" v="2525" actId="47"/>
        <pc:sldMkLst>
          <pc:docMk/>
          <pc:sldMk cId="2196331794" sldId="376"/>
        </pc:sldMkLst>
      </pc:sldChg>
      <pc:sldChg chg="add del ord">
        <pc:chgData name="Xenophontas A" userId="4ea3091b58537286" providerId="LiveId" clId="{FCFEE64E-1EF0-429F-A279-BDADCE5622EC}" dt="2023-09-15T14:35:19.688" v="2552"/>
        <pc:sldMkLst>
          <pc:docMk/>
          <pc:sldMk cId="3727068929" sldId="377"/>
        </pc:sldMkLst>
      </pc:sldChg>
      <pc:sldChg chg="add del">
        <pc:chgData name="Xenophontas A" userId="4ea3091b58537286" providerId="LiveId" clId="{FCFEE64E-1EF0-429F-A279-BDADCE5622EC}" dt="2023-09-15T14:34:19.600" v="2550" actId="47"/>
        <pc:sldMkLst>
          <pc:docMk/>
          <pc:sldMk cId="2394628470" sldId="382"/>
        </pc:sldMkLst>
      </pc:sldChg>
      <pc:sldChg chg="modSp mod ord">
        <pc:chgData name="Xenophontas A" userId="4ea3091b58537286" providerId="LiveId" clId="{FCFEE64E-1EF0-429F-A279-BDADCE5622EC}" dt="2023-09-15T15:26:30.308" v="3246" actId="20577"/>
        <pc:sldMkLst>
          <pc:docMk/>
          <pc:sldMk cId="2724742300" sldId="400"/>
        </pc:sldMkLst>
        <pc:spChg chg="mod">
          <ac:chgData name="Xenophontas A" userId="4ea3091b58537286" providerId="LiveId" clId="{FCFEE64E-1EF0-429F-A279-BDADCE5622EC}" dt="2023-09-15T15:26:30.308" v="3246" actId="20577"/>
          <ac:spMkLst>
            <pc:docMk/>
            <pc:sldMk cId="2724742300" sldId="400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5:26:19.813" v="3242" actId="20577"/>
          <ac:spMkLst>
            <pc:docMk/>
            <pc:sldMk cId="2724742300" sldId="400"/>
            <ac:spMk id="3" creationId="{37597368-ABEA-478C-98DE-28BCCFC50572}"/>
          </ac:spMkLst>
        </pc:spChg>
      </pc:sldChg>
      <pc:sldChg chg="modSp mod">
        <pc:chgData name="Xenophontas A" userId="4ea3091b58537286" providerId="LiveId" clId="{FCFEE64E-1EF0-429F-A279-BDADCE5622EC}" dt="2023-09-15T16:22:07.527" v="4287" actId="113"/>
        <pc:sldMkLst>
          <pc:docMk/>
          <pc:sldMk cId="2294233944" sldId="402"/>
        </pc:sldMkLst>
        <pc:spChg chg="mod">
          <ac:chgData name="Xenophontas A" userId="4ea3091b58537286" providerId="LiveId" clId="{FCFEE64E-1EF0-429F-A279-BDADCE5622EC}" dt="2023-09-15T16:22:07.527" v="4287" actId="113"/>
          <ac:spMkLst>
            <pc:docMk/>
            <pc:sldMk cId="2294233944" sldId="402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6:22:04.107" v="4286" actId="113"/>
          <ac:spMkLst>
            <pc:docMk/>
            <pc:sldMk cId="2294233944" sldId="402"/>
            <ac:spMk id="3" creationId="{37597368-ABEA-478C-98DE-28BCCFC50572}"/>
          </ac:spMkLst>
        </pc:spChg>
      </pc:sldChg>
      <pc:sldChg chg="modSp add mod ord modAnim">
        <pc:chgData name="Xenophontas A" userId="4ea3091b58537286" providerId="LiveId" clId="{FCFEE64E-1EF0-429F-A279-BDADCE5622EC}" dt="2023-09-15T13:38:06.400" v="1417" actId="5793"/>
        <pc:sldMkLst>
          <pc:docMk/>
          <pc:sldMk cId="3575100891" sldId="404"/>
        </pc:sldMkLst>
        <pc:spChg chg="mod">
          <ac:chgData name="Xenophontas A" userId="4ea3091b58537286" providerId="LiveId" clId="{FCFEE64E-1EF0-429F-A279-BDADCE5622EC}" dt="2023-09-15T13:38:06.400" v="1417" actId="5793"/>
          <ac:spMkLst>
            <pc:docMk/>
            <pc:sldMk cId="3575100891" sldId="404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3:36:58.884" v="1411" actId="20577"/>
          <ac:spMkLst>
            <pc:docMk/>
            <pc:sldMk cId="3575100891" sldId="404"/>
            <ac:spMk id="3" creationId="{37597368-ABEA-478C-98DE-28BCCFC50572}"/>
          </ac:spMkLst>
        </pc:spChg>
      </pc:sldChg>
      <pc:sldChg chg="del">
        <pc:chgData name="Xenophontas A" userId="4ea3091b58537286" providerId="LiveId" clId="{FCFEE64E-1EF0-429F-A279-BDADCE5622EC}" dt="2023-09-15T12:19:51.626" v="216" actId="47"/>
        <pc:sldMkLst>
          <pc:docMk/>
          <pc:sldMk cId="4231091808" sldId="404"/>
        </pc:sldMkLst>
      </pc:sldChg>
      <pc:sldChg chg="modSp add del mod">
        <pc:chgData name="Xenophontas A" userId="4ea3091b58537286" providerId="LiveId" clId="{FCFEE64E-1EF0-429F-A279-BDADCE5622EC}" dt="2023-09-15T16:41:12.189" v="4948" actId="2696"/>
        <pc:sldMkLst>
          <pc:docMk/>
          <pc:sldMk cId="2181192185" sldId="405"/>
        </pc:sldMkLst>
        <pc:spChg chg="mod">
          <ac:chgData name="Xenophontas A" userId="4ea3091b58537286" providerId="LiveId" clId="{FCFEE64E-1EF0-429F-A279-BDADCE5622EC}" dt="2023-09-15T13:58:23.946" v="1861" actId="20577"/>
          <ac:spMkLst>
            <pc:docMk/>
            <pc:sldMk cId="2181192185" sldId="405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5:31:51.071" v="3298" actId="20577"/>
          <ac:spMkLst>
            <pc:docMk/>
            <pc:sldMk cId="2181192185" sldId="405"/>
            <ac:spMk id="3" creationId="{37597368-ABEA-478C-98DE-28BCCFC50572}"/>
          </ac:spMkLst>
        </pc:spChg>
      </pc:sldChg>
      <pc:sldChg chg="modSp add modAnim">
        <pc:chgData name="Xenophontas A" userId="4ea3091b58537286" providerId="LiveId" clId="{FCFEE64E-1EF0-429F-A279-BDADCE5622EC}" dt="2023-09-15T13:54:58.586" v="1842"/>
        <pc:sldMkLst>
          <pc:docMk/>
          <pc:sldMk cId="1675857225" sldId="406"/>
        </pc:sldMkLst>
        <pc:spChg chg="mod">
          <ac:chgData name="Xenophontas A" userId="4ea3091b58537286" providerId="LiveId" clId="{FCFEE64E-1EF0-429F-A279-BDADCE5622EC}" dt="2023-09-15T13:54:45.895" v="1841" actId="20577"/>
          <ac:spMkLst>
            <pc:docMk/>
            <pc:sldMk cId="1675857225" sldId="406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3:48:04.223" v="1482" actId="20577"/>
          <ac:spMkLst>
            <pc:docMk/>
            <pc:sldMk cId="1675857225" sldId="406"/>
            <ac:spMk id="3" creationId="{37597368-ABEA-478C-98DE-28BCCFC50572}"/>
          </ac:spMkLst>
        </pc:spChg>
      </pc:sldChg>
      <pc:sldChg chg="modSp add del ord">
        <pc:chgData name="Xenophontas A" userId="4ea3091b58537286" providerId="LiveId" clId="{FCFEE64E-1EF0-429F-A279-BDADCE5622EC}" dt="2023-09-15T16:41:12.189" v="4948" actId="2696"/>
        <pc:sldMkLst>
          <pc:docMk/>
          <pc:sldMk cId="140170356" sldId="407"/>
        </pc:sldMkLst>
        <pc:spChg chg="mod">
          <ac:chgData name="Xenophontas A" userId="4ea3091b58537286" providerId="LiveId" clId="{FCFEE64E-1EF0-429F-A279-BDADCE5622EC}" dt="2023-09-15T14:35:52.074" v="2561" actId="20577"/>
          <ac:spMkLst>
            <pc:docMk/>
            <pc:sldMk cId="140170356" sldId="407"/>
            <ac:spMk id="2" creationId="{4ADC220F-F954-6AA2-4571-FE2B718DB88F}"/>
          </ac:spMkLst>
        </pc:spChg>
        <pc:spChg chg="mod">
          <ac:chgData name="Xenophontas A" userId="4ea3091b58537286" providerId="LiveId" clId="{FCFEE64E-1EF0-429F-A279-BDADCE5622EC}" dt="2023-09-15T14:35:49.502" v="2560" actId="20577"/>
          <ac:spMkLst>
            <pc:docMk/>
            <pc:sldMk cId="140170356" sldId="407"/>
            <ac:spMk id="3" creationId="{37597368-ABEA-478C-98DE-28BCCFC50572}"/>
          </ac:spMkLst>
        </pc:spChg>
      </pc:sldChg>
      <pc:sldChg chg="modSp add del modAnim">
        <pc:chgData name="Xenophontas A" userId="4ea3091b58537286" providerId="LiveId" clId="{FCFEE64E-1EF0-429F-A279-BDADCE5622EC}" dt="2023-09-15T16:41:12.189" v="4948" actId="2696"/>
        <pc:sldMkLst>
          <pc:docMk/>
          <pc:sldMk cId="3986870158" sldId="408"/>
        </pc:sldMkLst>
        <pc:spChg chg="mod">
          <ac:chgData name="Xenophontas A" userId="4ea3091b58537286" providerId="LiveId" clId="{FCFEE64E-1EF0-429F-A279-BDADCE5622EC}" dt="2023-09-15T14:36:06.682" v="2569" actId="20577"/>
          <ac:spMkLst>
            <pc:docMk/>
            <pc:sldMk cId="3986870158" sldId="408"/>
            <ac:spMk id="2" creationId="{4ADC220F-F954-6AA2-4571-FE2B718DB88F}"/>
          </ac:spMkLst>
        </pc:spChg>
        <pc:spChg chg="mod">
          <ac:chgData name="Xenophontas A" userId="4ea3091b58537286" providerId="LiveId" clId="{FCFEE64E-1EF0-429F-A279-BDADCE5622EC}" dt="2023-09-15T14:36:03.354" v="2568" actId="20577"/>
          <ac:spMkLst>
            <pc:docMk/>
            <pc:sldMk cId="3986870158" sldId="408"/>
            <ac:spMk id="3" creationId="{37597368-ABEA-478C-98DE-28BCCFC50572}"/>
          </ac:spMkLst>
        </pc:spChg>
      </pc:sldChg>
      <pc:sldChg chg="modSp add del mod modAnim">
        <pc:chgData name="Xenophontas A" userId="4ea3091b58537286" providerId="LiveId" clId="{FCFEE64E-1EF0-429F-A279-BDADCE5622EC}" dt="2023-09-15T16:41:12.189" v="4948" actId="2696"/>
        <pc:sldMkLst>
          <pc:docMk/>
          <pc:sldMk cId="1522370932" sldId="409"/>
        </pc:sldMkLst>
        <pc:spChg chg="mod">
          <ac:chgData name="Xenophontas A" userId="4ea3091b58537286" providerId="LiveId" clId="{FCFEE64E-1EF0-429F-A279-BDADCE5622EC}" dt="2023-09-15T16:02:43.375" v="4079" actId="207"/>
          <ac:spMkLst>
            <pc:docMk/>
            <pc:sldMk cId="1522370932" sldId="409"/>
            <ac:spMk id="2" creationId="{4ADC220F-F954-6AA2-4571-FE2B718DB88F}"/>
          </ac:spMkLst>
        </pc:spChg>
        <pc:spChg chg="mod">
          <ac:chgData name="Xenophontas A" userId="4ea3091b58537286" providerId="LiveId" clId="{FCFEE64E-1EF0-429F-A279-BDADCE5622EC}" dt="2023-09-15T15:41:48.208" v="3951" actId="207"/>
          <ac:spMkLst>
            <pc:docMk/>
            <pc:sldMk cId="1522370932" sldId="409"/>
            <ac:spMk id="3" creationId="{37597368-ABEA-478C-98DE-28BCCFC50572}"/>
          </ac:spMkLst>
        </pc:spChg>
      </pc:sldChg>
      <pc:sldChg chg="modSp add ord modAnim">
        <pc:chgData name="Xenophontas A" userId="4ea3091b58537286" providerId="LiveId" clId="{FCFEE64E-1EF0-429F-A279-BDADCE5622EC}" dt="2023-09-15T15:14:56.861" v="3149"/>
        <pc:sldMkLst>
          <pc:docMk/>
          <pc:sldMk cId="2032851545" sldId="410"/>
        </pc:sldMkLst>
        <pc:spChg chg="mod">
          <ac:chgData name="Xenophontas A" userId="4ea3091b58537286" providerId="LiveId" clId="{FCFEE64E-1EF0-429F-A279-BDADCE5622EC}" dt="2023-09-15T15:14:13.333" v="3139" actId="207"/>
          <ac:spMkLst>
            <pc:docMk/>
            <pc:sldMk cId="2032851545" sldId="410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5:14:18.954" v="3140" actId="207"/>
          <ac:spMkLst>
            <pc:docMk/>
            <pc:sldMk cId="2032851545" sldId="410"/>
            <ac:spMk id="3" creationId="{37597368-ABEA-478C-98DE-28BCCFC50572}"/>
          </ac:spMkLst>
        </pc:spChg>
      </pc:sldChg>
      <pc:sldChg chg="add del">
        <pc:chgData name="Xenophontas A" userId="4ea3091b58537286" providerId="LiveId" clId="{FCFEE64E-1EF0-429F-A279-BDADCE5622EC}" dt="2023-09-15T14:56:30.141" v="2633" actId="47"/>
        <pc:sldMkLst>
          <pc:docMk/>
          <pc:sldMk cId="2259464844" sldId="410"/>
        </pc:sldMkLst>
      </pc:sldChg>
      <pc:sldChg chg="modSp add modAnim">
        <pc:chgData name="Xenophontas A" userId="4ea3091b58537286" providerId="LiveId" clId="{FCFEE64E-1EF0-429F-A279-BDADCE5622EC}" dt="2023-09-15T15:23:00.182" v="3213"/>
        <pc:sldMkLst>
          <pc:docMk/>
          <pc:sldMk cId="2624024616" sldId="411"/>
        </pc:sldMkLst>
        <pc:spChg chg="mod">
          <ac:chgData name="Xenophontas A" userId="4ea3091b58537286" providerId="LiveId" clId="{FCFEE64E-1EF0-429F-A279-BDADCE5622EC}" dt="2023-09-15T15:22:23.515" v="3204" actId="207"/>
          <ac:spMkLst>
            <pc:docMk/>
            <pc:sldMk cId="2624024616" sldId="411"/>
            <ac:spMk id="2" creationId="{4D0AB42D-096F-A326-42F0-96DABBBA5493}"/>
          </ac:spMkLst>
        </pc:spChg>
        <pc:spChg chg="mod">
          <ac:chgData name="Xenophontas A" userId="4ea3091b58537286" providerId="LiveId" clId="{FCFEE64E-1EF0-429F-A279-BDADCE5622EC}" dt="2023-09-15T15:17:10.634" v="3166" actId="207"/>
          <ac:spMkLst>
            <pc:docMk/>
            <pc:sldMk cId="2624024616" sldId="411"/>
            <ac:spMk id="3" creationId="{37597368-ABEA-478C-98DE-28BCCFC50572}"/>
          </ac:spMkLst>
        </pc:spChg>
      </pc:sldChg>
      <pc:sldChg chg="add del">
        <pc:chgData name="Xenophontas A" userId="4ea3091b58537286" providerId="LiveId" clId="{FCFEE64E-1EF0-429F-A279-BDADCE5622EC}" dt="2023-09-15T14:56:47.530" v="2642"/>
        <pc:sldMkLst>
          <pc:docMk/>
          <pc:sldMk cId="2652370971" sldId="411"/>
        </pc:sldMkLst>
      </pc:sldChg>
      <pc:sldChg chg="modSp add del mod modAnim">
        <pc:chgData name="Xenophontas A" userId="4ea3091b58537286" providerId="LiveId" clId="{FCFEE64E-1EF0-429F-A279-BDADCE5622EC}" dt="2023-09-15T16:41:12.189" v="4948" actId="2696"/>
        <pc:sldMkLst>
          <pc:docMk/>
          <pc:sldMk cId="2141402967" sldId="412"/>
        </pc:sldMkLst>
        <pc:spChg chg="mod">
          <ac:chgData name="Xenophontas A" userId="4ea3091b58537286" providerId="LiveId" clId="{FCFEE64E-1EF0-429F-A279-BDADCE5622EC}" dt="2023-09-15T16:14:25.185" v="4185" actId="20577"/>
          <ac:spMkLst>
            <pc:docMk/>
            <pc:sldMk cId="2141402967" sldId="412"/>
            <ac:spMk id="2" creationId="{4ADC220F-F954-6AA2-4571-FE2B718DB88F}"/>
          </ac:spMkLst>
        </pc:spChg>
        <pc:spChg chg="mod">
          <ac:chgData name="Xenophontas A" userId="4ea3091b58537286" providerId="LiveId" clId="{FCFEE64E-1EF0-429F-A279-BDADCE5622EC}" dt="2023-09-15T16:11:35.728" v="4164" actId="207"/>
          <ac:spMkLst>
            <pc:docMk/>
            <pc:sldMk cId="2141402967" sldId="412"/>
            <ac:spMk id="3" creationId="{37597368-ABEA-478C-98DE-28BCCFC50572}"/>
          </ac:spMkLst>
        </pc:spChg>
      </pc:sldChg>
      <pc:sldChg chg="modSp add del mod modAnim">
        <pc:chgData name="Xenophontas A" userId="4ea3091b58537286" providerId="LiveId" clId="{FCFEE64E-1EF0-429F-A279-BDADCE5622EC}" dt="2023-09-15T16:41:12.189" v="4948" actId="2696"/>
        <pc:sldMkLst>
          <pc:docMk/>
          <pc:sldMk cId="3573998507" sldId="413"/>
        </pc:sldMkLst>
        <pc:spChg chg="mod">
          <ac:chgData name="Xenophontas A" userId="4ea3091b58537286" providerId="LiveId" clId="{FCFEE64E-1EF0-429F-A279-BDADCE5622EC}" dt="2023-09-15T16:20:28.082" v="4268" actId="207"/>
          <ac:spMkLst>
            <pc:docMk/>
            <pc:sldMk cId="3573998507" sldId="413"/>
            <ac:spMk id="2" creationId="{4ADC220F-F954-6AA2-4571-FE2B718DB88F}"/>
          </ac:spMkLst>
        </pc:spChg>
        <pc:spChg chg="mod">
          <ac:chgData name="Xenophontas A" userId="4ea3091b58537286" providerId="LiveId" clId="{FCFEE64E-1EF0-429F-A279-BDADCE5622EC}" dt="2023-09-15T16:20:09.388" v="4266" actId="207"/>
          <ac:spMkLst>
            <pc:docMk/>
            <pc:sldMk cId="3573998507" sldId="413"/>
            <ac:spMk id="3" creationId="{37597368-ABEA-478C-98DE-28BCCFC505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83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92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79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01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19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4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22/9/2024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34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22/9/2024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74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22/9/2024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73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4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3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53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9"/>
            <a:ext cx="12159915" cy="6882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2</a:t>
            </a:r>
            <a:r>
              <a:rPr lang="en-US" sz="2400" b="1" dirty="0"/>
              <a:t>.</a:t>
            </a:r>
            <a:r>
              <a:rPr lang="el-GR" sz="2400" b="1" dirty="0"/>
              <a:t>2 Περιοδικός Πίνακας</a:t>
            </a:r>
          </a:p>
          <a:p>
            <a:pPr marL="0" lvl="0" indent="0">
              <a:buNone/>
            </a:pPr>
            <a:r>
              <a:rPr lang="en-US" sz="2400" dirty="0"/>
              <a:t>Mendeleev (1869): </a:t>
            </a:r>
            <a:r>
              <a:rPr lang="el-GR" sz="2400" dirty="0"/>
              <a:t>Ταξινόμησε τα στοιχεία σύμφωνα με τη σχετική ατομική τους μάζα </a:t>
            </a:r>
          </a:p>
          <a:p>
            <a:pPr marL="0" lvl="0" indent="0">
              <a:buNone/>
            </a:pPr>
            <a:r>
              <a:rPr lang="el-GR" sz="2400" dirty="0"/>
              <a:t>(63 στοιχεία).</a:t>
            </a:r>
          </a:p>
          <a:p>
            <a:pPr marL="0" lvl="0" indent="0">
              <a:buNone/>
            </a:pPr>
            <a:endParaRPr lang="el-GR" sz="2400" dirty="0"/>
          </a:p>
          <a:p>
            <a:pPr marL="0" lvl="0" indent="0">
              <a:buNone/>
            </a:pPr>
            <a:r>
              <a:rPr lang="el-GR" sz="2400" dirty="0"/>
              <a:t>Διέκρινε ότι ανά στήλη οι ιδιότητες των στοιχείων </a:t>
            </a:r>
            <a:r>
              <a:rPr lang="el-GR" sz="2400" b="1" dirty="0"/>
              <a:t>εμφανίζουν μια περιοδικότητα </a:t>
            </a:r>
            <a:r>
              <a:rPr lang="el-GR" sz="2400" dirty="0"/>
              <a:t>και άφησε κενά, προβλέποντας την ύπαρξη άγνωστων τότε στοιχείων.</a:t>
            </a:r>
            <a:endParaRPr lang="en-US" sz="24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2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92000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2.</a:t>
            </a:r>
            <a:r>
              <a:rPr lang="el-GR" sz="2400" b="1" dirty="0"/>
              <a:t>2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2</a:t>
            </a:r>
            <a:r>
              <a:rPr lang="el-GR" sz="2400" dirty="0"/>
              <a:t>.2:		Σελίδες </a:t>
            </a:r>
            <a:r>
              <a:rPr lang="en-US" sz="2400" dirty="0"/>
              <a:t>4</a:t>
            </a:r>
            <a:r>
              <a:rPr lang="el-GR" sz="2400" dirty="0"/>
              <a:t>7-48.</a:t>
            </a:r>
          </a:p>
          <a:p>
            <a:pPr marL="0" lvl="0" indent="0" algn="ctr">
              <a:buNone/>
            </a:pPr>
            <a:r>
              <a:rPr lang="el-GR" sz="2000" dirty="0"/>
              <a:t>Ο περιοδικός πίνακας είναι στη σελίδα 51 ή στο παράρτημα Β, 4 σελίδες πριν το τέλος του βιβλίου</a:t>
            </a: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7</a:t>
            </a:r>
            <a:r>
              <a:rPr lang="el-GR" sz="2400" dirty="0"/>
              <a:t>2:	Ασκήσεις: </a:t>
            </a:r>
            <a:r>
              <a:rPr lang="el-GR" sz="2400" dirty="0">
                <a:solidFill>
                  <a:schemeClr val="accent1"/>
                </a:solidFill>
              </a:rPr>
              <a:t>22, 25, 27, 28, 30, 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C00000"/>
                </a:solidFill>
              </a:rPr>
              <a:t>		31, 32, 33, 34, 35, 36, 37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17:	Ασκήσεις: </a:t>
            </a:r>
            <a:r>
              <a:rPr lang="el-GR" sz="2400" b="1" dirty="0"/>
              <a:t>1</a:t>
            </a:r>
            <a:r>
              <a:rPr lang="en-US" sz="2400" dirty="0"/>
              <a:t>iv, vii, </a:t>
            </a:r>
            <a:r>
              <a:rPr lang="en-US" sz="2400" b="1" dirty="0"/>
              <a:t>2</a:t>
            </a:r>
            <a:r>
              <a:rPr lang="en-US" sz="2400" dirty="0"/>
              <a:t>ii, v, vi, x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4 </a:t>
            </a:r>
            <a:r>
              <a:rPr lang="en-US" sz="2400" dirty="0"/>
              <a:t>(1, 2</a:t>
            </a:r>
            <a:r>
              <a:rPr lang="el-GR" sz="2400" dirty="0"/>
              <a:t>, </a:t>
            </a:r>
            <a:r>
              <a:rPr lang="en-US" sz="2400" dirty="0"/>
              <a:t>3</a:t>
            </a:r>
            <a:r>
              <a:rPr lang="el-GR" sz="2400" dirty="0"/>
              <a:t>, </a:t>
            </a:r>
            <a:r>
              <a:rPr lang="en-US" sz="2400" dirty="0"/>
              <a:t>4, 5, 7, 8, 9).</a:t>
            </a:r>
          </a:p>
          <a:p>
            <a:pPr marL="0" indent="0">
              <a:buNone/>
            </a:pPr>
            <a:r>
              <a:rPr lang="en-US" sz="2400" b="1" dirty="0"/>
              <a:t>		+ 2</a:t>
            </a:r>
            <a:r>
              <a:rPr lang="en-US" sz="2400" dirty="0"/>
              <a:t> (ii, iii, ix), </a:t>
            </a:r>
            <a:r>
              <a:rPr lang="en-US" sz="2400" b="1" dirty="0"/>
              <a:t>3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4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9"/>
            <a:ext cx="6063915" cy="6882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096000" y="12369"/>
            <a:ext cx="6095999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1030" name="Picture 6" descr="Σπάνιες Γαίες, τι είναι, πού βρίσκονται και ποιες είναι οι εφαρμογές τους -  Αθηνοδρόμιο">
            <a:extLst>
              <a:ext uri="{FF2B5EF4-FFF2-40B4-BE49-F238E27FC236}">
                <a16:creationId xmlns:a16="http://schemas.microsoft.com/office/drawing/2014/main" id="{96340ED0-2559-1833-689E-23E1AE31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-28088"/>
            <a:ext cx="9898752" cy="68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5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6.3. </a:t>
            </a:r>
            <a:r>
              <a:rPr lang="el-GR" sz="2000" b="1" u="sng" dirty="0"/>
              <a:t>Δομή του Περιοδικού Πίνακα.</a:t>
            </a:r>
            <a:endParaRPr lang="el-GR" sz="2000" b="1" dirty="0"/>
          </a:p>
          <a:p>
            <a:pPr marL="0" indent="0" algn="ctr">
              <a:buNone/>
            </a:pPr>
            <a:r>
              <a:rPr lang="el-GR" sz="2000" b="1" u="sng" dirty="0"/>
              <a:t>1. Δομή του </a:t>
            </a:r>
            <a:r>
              <a:rPr lang="el-GR" sz="2000" b="1" u="sng" dirty="0" err="1"/>
              <a:t>Περιοδικύ</a:t>
            </a:r>
            <a:r>
              <a:rPr lang="el-GR" sz="2000" b="1" u="sng" dirty="0"/>
              <a:t> Πίνακα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1B70D7-2462-D71F-922B-262E3D05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0765" y="-616575"/>
            <a:ext cx="6095121" cy="9074426"/>
          </a:xfrm>
          <a:prstGeom prst="rect">
            <a:avLst/>
          </a:prstGeom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BC70486-377D-B7CF-3D16-E662FB5400B2}"/>
              </a:ext>
            </a:extLst>
          </p:cNvPr>
          <p:cNvSpPr/>
          <p:nvPr/>
        </p:nvSpPr>
        <p:spPr>
          <a:xfrm>
            <a:off x="0" y="1590261"/>
            <a:ext cx="2166730" cy="765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Περίοδος = σειρά</a:t>
            </a:r>
          </a:p>
          <a:p>
            <a:pPr algn="ctr"/>
            <a:r>
              <a:rPr lang="el-GR" dirty="0"/>
              <a:t>1 ως 7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CD452CF-6F59-7E09-C970-27D7ACFBF4C0}"/>
              </a:ext>
            </a:extLst>
          </p:cNvPr>
          <p:cNvSpPr/>
          <p:nvPr/>
        </p:nvSpPr>
        <p:spPr>
          <a:xfrm>
            <a:off x="4747646" y="1752600"/>
            <a:ext cx="3614476" cy="765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Ομάδα = Στήλη</a:t>
            </a:r>
            <a:r>
              <a:rPr lang="en-US" dirty="0"/>
              <a:t>	</a:t>
            </a:r>
            <a:r>
              <a:rPr lang="el-GR" dirty="0"/>
              <a:t>1 ως 18 ή</a:t>
            </a:r>
            <a:r>
              <a:rPr lang="en-US" dirty="0"/>
              <a:t>	</a:t>
            </a:r>
            <a:endParaRPr lang="el-GR" dirty="0"/>
          </a:p>
          <a:p>
            <a:pPr algn="ctr"/>
            <a:r>
              <a:rPr lang="el-GR" dirty="0"/>
              <a:t>ΙΑ = 1, ΙΙΑ = 2, ΙΙΙΑ = 13…</a:t>
            </a:r>
          </a:p>
        </p:txBody>
      </p:sp>
    </p:spTree>
    <p:extLst>
      <p:ext uri="{BB962C8B-B14F-4D97-AF65-F5344CB8AC3E}">
        <p14:creationId xmlns:p14="http://schemas.microsoft.com/office/powerpoint/2010/main" val="19872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u="sng" dirty="0"/>
              <a:t>6.3. Δομή του Περιοδικού Πίνακα.</a:t>
            </a:r>
          </a:p>
          <a:p>
            <a:pPr marL="0" indent="0" algn="ctr">
              <a:buNone/>
            </a:pPr>
            <a:r>
              <a:rPr lang="el-GR" sz="2000" b="1" u="sng" dirty="0"/>
              <a:t>4</a:t>
            </a:r>
            <a:r>
              <a:rPr lang="en-US" sz="2000" b="1" u="sng" dirty="0"/>
              <a:t>. </a:t>
            </a:r>
            <a:r>
              <a:rPr lang="el-GR" sz="2000" b="1" u="sng" dirty="0"/>
              <a:t>Θέση των στοιχείων στον Περιοδικό Πίνακα</a:t>
            </a:r>
          </a:p>
          <a:p>
            <a:pPr marL="0" indent="0" algn="ctr">
              <a:buNone/>
            </a:pPr>
            <a:endParaRPr lang="el-GR" sz="2000" b="1" u="sng" dirty="0"/>
          </a:p>
          <a:p>
            <a:pPr marL="0" indent="0" algn="ctr">
              <a:buNone/>
            </a:pPr>
            <a:endParaRPr lang="el-GR" sz="2000" b="1" u="sng" dirty="0"/>
          </a:p>
          <a:p>
            <a:pPr marL="0" indent="0" algn="ctr">
              <a:buNone/>
            </a:pPr>
            <a:endParaRPr lang="el-GR" sz="2000" b="1" u="sng" dirty="0"/>
          </a:p>
          <a:p>
            <a:pPr marL="0" indent="0">
              <a:buNone/>
            </a:pPr>
            <a:r>
              <a:rPr lang="el-GR" sz="2000" b="1" baseline="-25000" dirty="0"/>
              <a:t>2</a:t>
            </a:r>
            <a:r>
              <a:rPr lang="el-GR" sz="2000" b="1" dirty="0"/>
              <a:t>Η</a:t>
            </a:r>
            <a:r>
              <a:rPr lang="en-US" sz="2000" b="1" dirty="0"/>
              <a:t>e: </a:t>
            </a:r>
            <a:r>
              <a:rPr lang="el-GR" sz="2000" b="1" u="sng" baseline="-25000" dirty="0"/>
              <a:t>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l-GR" sz="2000" b="1" baseline="-25000" dirty="0"/>
              <a:t>3</a:t>
            </a:r>
            <a:r>
              <a:rPr lang="en-US" sz="2000" b="1" dirty="0"/>
              <a:t>Li: </a:t>
            </a:r>
            <a:r>
              <a:rPr lang="el-GR" sz="2000" b="1" u="sng" baseline="-25000" dirty="0"/>
              <a:t>_</a:t>
            </a:r>
            <a:r>
              <a:rPr lang="en-US" sz="2000" b="1" u="sng" baseline="-25000" dirty="0"/>
              <a:t>	</a:t>
            </a:r>
            <a:r>
              <a:rPr lang="el-GR" sz="2000" b="1" u="sng" baseline="-25000" dirty="0"/>
              <a:t>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sz="2000" b="1" baseline="-25000" dirty="0"/>
              <a:t>7</a:t>
            </a:r>
            <a:r>
              <a:rPr lang="en-US" sz="2000" b="1" dirty="0"/>
              <a:t>N: </a:t>
            </a:r>
            <a:r>
              <a:rPr lang="el-GR" sz="2000" b="1" u="sng" baseline="-25000" dirty="0"/>
              <a:t>_________________</a:t>
            </a:r>
            <a:r>
              <a:rPr lang="en-US" sz="2000" b="1" u="sng" baseline="-25000" dirty="0"/>
              <a:t>		</a:t>
            </a:r>
            <a:r>
              <a:rPr lang="el-GR" sz="2000" b="1" u="sng" baseline="-25000" dirty="0"/>
              <a:t>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sz="2000" b="1" baseline="-25000" dirty="0"/>
              <a:t>10</a:t>
            </a:r>
            <a:r>
              <a:rPr lang="en-US" sz="2000" b="1" dirty="0"/>
              <a:t>Ne: </a:t>
            </a:r>
            <a:r>
              <a:rPr lang="el-GR" sz="2000" b="1" u="sng" baseline="-25000" dirty="0"/>
              <a:t>__________________________</a:t>
            </a:r>
            <a:r>
              <a:rPr lang="en-US" sz="2000" b="1" u="sng" baseline="-25000" dirty="0"/>
              <a:t>	</a:t>
            </a:r>
            <a:r>
              <a:rPr lang="el-GR" sz="2000" b="1" u="sng" baseline="-25000" dirty="0"/>
              <a:t>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sz="2000" b="1" baseline="-25000" dirty="0"/>
              <a:t>12</a:t>
            </a:r>
            <a:r>
              <a:rPr lang="en-US" sz="2000" b="1" dirty="0"/>
              <a:t>Mg: </a:t>
            </a:r>
            <a:r>
              <a:rPr lang="el-GR" sz="2000" b="1" u="sng" baseline="-25000" dirty="0"/>
              <a:t>____________________________________</a:t>
            </a:r>
            <a:r>
              <a:rPr lang="en-US" sz="2000" b="1" u="sng" baseline="-25000" dirty="0"/>
              <a:t>	</a:t>
            </a:r>
            <a:r>
              <a:rPr lang="el-GR" sz="2000" b="1" u="sng" baseline="-25000" dirty="0"/>
              <a:t>_____________________________________________________________________________</a:t>
            </a:r>
          </a:p>
          <a:p>
            <a:pPr marL="0" indent="0">
              <a:buNone/>
            </a:pPr>
            <a:r>
              <a:rPr lang="en-US" sz="2000" b="1" baseline="-25000" dirty="0"/>
              <a:t>17</a:t>
            </a:r>
            <a:r>
              <a:rPr lang="en-US" sz="2000" b="1" dirty="0"/>
              <a:t>Cl: </a:t>
            </a:r>
            <a:r>
              <a:rPr lang="el-GR" sz="2000" b="1" u="sng" baseline="-25000" dirty="0"/>
              <a:t>________________________________________________</a:t>
            </a:r>
            <a:r>
              <a:rPr lang="en-US" sz="2000" b="1" u="sng" baseline="-25000" dirty="0"/>
              <a:t>		</a:t>
            </a:r>
            <a:r>
              <a:rPr lang="el-GR" sz="2000" b="1" u="sng" baseline="-25000" dirty="0"/>
              <a:t>______________________________________________________________</a:t>
            </a:r>
          </a:p>
          <a:p>
            <a:pPr marL="0" indent="0">
              <a:buNone/>
            </a:pPr>
            <a:r>
              <a:rPr lang="en-US" sz="2000" b="1" baseline="-25000" dirty="0"/>
              <a:t>30</a:t>
            </a:r>
            <a:r>
              <a:rPr lang="en-US" sz="2000" b="1" dirty="0"/>
              <a:t>Zn</a:t>
            </a:r>
            <a:r>
              <a:rPr lang="en-US" sz="2000" b="1" u="sng" dirty="0"/>
              <a:t>: </a:t>
            </a:r>
            <a:r>
              <a:rPr lang="el-GR" sz="2000" b="1" u="sng" baseline="-25000" dirty="0"/>
              <a:t>___________________________________________________________________________________________</a:t>
            </a:r>
            <a:r>
              <a:rPr lang="en-US" sz="2000" b="1" u="sng" baseline="-25000" dirty="0"/>
              <a:t>			</a:t>
            </a:r>
            <a:r>
              <a:rPr lang="el-GR" sz="2000" b="1" u="sng" baseline="-25000" dirty="0"/>
              <a:t>_____________</a:t>
            </a:r>
          </a:p>
          <a:p>
            <a:pPr marL="0" indent="0">
              <a:buNone/>
            </a:pPr>
            <a:r>
              <a:rPr lang="en-US" sz="2000" b="1" baseline="-25000" dirty="0"/>
              <a:t>33</a:t>
            </a:r>
            <a:r>
              <a:rPr lang="en-US" sz="2000" b="1" dirty="0"/>
              <a:t>As: </a:t>
            </a:r>
            <a:r>
              <a:rPr lang="el-GR" sz="2000" b="1" u="sng" baseline="-25000" dirty="0"/>
              <a:t>_</a:t>
            </a:r>
            <a:r>
              <a:rPr lang="en-US" sz="2000" b="1" u="sng" baseline="-25000" dirty="0"/>
              <a:t>			</a:t>
            </a:r>
            <a:r>
              <a:rPr lang="el-GR" sz="2000" b="1" u="sng" baseline="-25000" dirty="0"/>
              <a:t>_____________________________________________________________________________________________________</a:t>
            </a:r>
          </a:p>
          <a:p>
            <a:pPr marL="0" indent="0" algn="ctr">
              <a:buNone/>
            </a:pPr>
            <a:endParaRPr lang="el-GR" sz="2000" b="1" u="sng" dirty="0"/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494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40EE8BE-7D04-7621-3A12-B43C617075F0}"/>
              </a:ext>
            </a:extLst>
          </p:cNvPr>
          <p:cNvSpPr/>
          <p:nvPr/>
        </p:nvSpPr>
        <p:spPr>
          <a:xfrm>
            <a:off x="3300232" y="2086796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</a:t>
            </a:r>
            <a:endParaRPr lang="el-GR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EA4795A-A103-EE76-D40B-3189CFEC3344}"/>
              </a:ext>
            </a:extLst>
          </p:cNvPr>
          <p:cNvSpPr/>
          <p:nvPr/>
        </p:nvSpPr>
        <p:spPr>
          <a:xfrm>
            <a:off x="6269405" y="2086794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1B0E6ED-85E1-CBA1-F34D-DC3A6E9C09EF}"/>
              </a:ext>
            </a:extLst>
          </p:cNvPr>
          <p:cNvSpPr/>
          <p:nvPr/>
        </p:nvSpPr>
        <p:spPr>
          <a:xfrm>
            <a:off x="9238578" y="2086793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18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  <a:r>
              <a:rPr lang="en-US" dirty="0"/>
              <a:t>!!!!</a:t>
            </a:r>
            <a:endParaRPr lang="el-GR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538EF363-FBD7-7C76-FF36-F38A93730146}"/>
              </a:ext>
            </a:extLst>
          </p:cNvPr>
          <p:cNvSpPr/>
          <p:nvPr/>
        </p:nvSpPr>
        <p:spPr>
          <a:xfrm>
            <a:off x="3300232" y="2479045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K(2)L(1)</a:t>
            </a:r>
            <a:endParaRPr lang="el-GR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2795C8BB-909C-200C-83B5-EE232DB351CB}"/>
              </a:ext>
            </a:extLst>
          </p:cNvPr>
          <p:cNvSpPr/>
          <p:nvPr/>
        </p:nvSpPr>
        <p:spPr>
          <a:xfrm>
            <a:off x="6269405" y="2479043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BC26E6D2-CD0B-6CA4-B192-45B6C9D89605}"/>
              </a:ext>
            </a:extLst>
          </p:cNvPr>
          <p:cNvSpPr/>
          <p:nvPr/>
        </p:nvSpPr>
        <p:spPr>
          <a:xfrm>
            <a:off x="9238578" y="2479042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512B461E-2C45-2406-C796-D46E805C0196}"/>
              </a:ext>
            </a:extLst>
          </p:cNvPr>
          <p:cNvSpPr/>
          <p:nvPr/>
        </p:nvSpPr>
        <p:spPr>
          <a:xfrm>
            <a:off x="3300232" y="2884627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K(2)L(5)</a:t>
            </a:r>
            <a:endParaRPr lang="el-GR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DD71920F-9D55-9DC7-2367-86C2A98E5CED}"/>
              </a:ext>
            </a:extLst>
          </p:cNvPr>
          <p:cNvSpPr/>
          <p:nvPr/>
        </p:nvSpPr>
        <p:spPr>
          <a:xfrm>
            <a:off x="6269405" y="2884625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5D14494-64FA-BAA0-A4C2-F886931FBCF8}"/>
              </a:ext>
            </a:extLst>
          </p:cNvPr>
          <p:cNvSpPr/>
          <p:nvPr/>
        </p:nvSpPr>
        <p:spPr>
          <a:xfrm>
            <a:off x="9238578" y="2884624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r>
              <a:rPr lang="en-US" dirty="0"/>
              <a:t>5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8353D70D-6263-9309-86CF-06288F4CC89E}"/>
              </a:ext>
            </a:extLst>
          </p:cNvPr>
          <p:cNvSpPr/>
          <p:nvPr/>
        </p:nvSpPr>
        <p:spPr>
          <a:xfrm>
            <a:off x="3300232" y="3286297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K(2)L(8)</a:t>
            </a:r>
            <a:endParaRPr lang="el-GR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5217FC1-83A9-D2FD-1C89-29D830395B18}"/>
              </a:ext>
            </a:extLst>
          </p:cNvPr>
          <p:cNvSpPr/>
          <p:nvPr/>
        </p:nvSpPr>
        <p:spPr>
          <a:xfrm>
            <a:off x="6269405" y="3286295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D42C7CE6-1228-F220-4FAC-B5D8652B0E27}"/>
              </a:ext>
            </a:extLst>
          </p:cNvPr>
          <p:cNvSpPr/>
          <p:nvPr/>
        </p:nvSpPr>
        <p:spPr>
          <a:xfrm>
            <a:off x="9238578" y="3286294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18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F5F4B484-761F-56E3-4AA8-B844B91EBCA2}"/>
              </a:ext>
            </a:extLst>
          </p:cNvPr>
          <p:cNvSpPr/>
          <p:nvPr/>
        </p:nvSpPr>
        <p:spPr>
          <a:xfrm>
            <a:off x="3300232" y="3688236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K(2)L(8)M(2)</a:t>
            </a:r>
            <a:endParaRPr lang="el-GR" dirty="0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A4669B31-9315-E9BC-B7F1-B84E486231CC}"/>
              </a:ext>
            </a:extLst>
          </p:cNvPr>
          <p:cNvSpPr/>
          <p:nvPr/>
        </p:nvSpPr>
        <p:spPr>
          <a:xfrm>
            <a:off x="6269405" y="3699061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746406A2-C986-9906-AA39-189C88A626F7}"/>
              </a:ext>
            </a:extLst>
          </p:cNvPr>
          <p:cNvSpPr/>
          <p:nvPr/>
        </p:nvSpPr>
        <p:spPr>
          <a:xfrm>
            <a:off x="9238578" y="3699060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7BD63826-6EEF-91B8-DA52-4909149CF904}"/>
              </a:ext>
            </a:extLst>
          </p:cNvPr>
          <p:cNvSpPr/>
          <p:nvPr/>
        </p:nvSpPr>
        <p:spPr>
          <a:xfrm>
            <a:off x="3300232" y="4095462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K(2)L(8)M(7)</a:t>
            </a:r>
            <a:endParaRPr lang="el-GR" dirty="0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A8E2B7F6-DCAE-8426-2B03-DC33B79C3F83}"/>
              </a:ext>
            </a:extLst>
          </p:cNvPr>
          <p:cNvSpPr/>
          <p:nvPr/>
        </p:nvSpPr>
        <p:spPr>
          <a:xfrm>
            <a:off x="6269405" y="4095460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93448435-FDD7-B5DB-AF15-10E014677639}"/>
              </a:ext>
            </a:extLst>
          </p:cNvPr>
          <p:cNvSpPr/>
          <p:nvPr/>
        </p:nvSpPr>
        <p:spPr>
          <a:xfrm>
            <a:off x="9238578" y="4095459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r>
              <a:rPr lang="en-US" dirty="0"/>
              <a:t>7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BE2289EA-2F2D-194D-EE77-173797C12F72}"/>
              </a:ext>
            </a:extLst>
          </p:cNvPr>
          <p:cNvSpPr/>
          <p:nvPr/>
        </p:nvSpPr>
        <p:spPr>
          <a:xfrm>
            <a:off x="3316002" y="4502108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K(2)L(8)M(18)N(2)</a:t>
            </a:r>
            <a:endParaRPr lang="el-GR" dirty="0"/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9434B772-E668-1938-9CC5-F77383D5E7EF}"/>
              </a:ext>
            </a:extLst>
          </p:cNvPr>
          <p:cNvSpPr/>
          <p:nvPr/>
        </p:nvSpPr>
        <p:spPr>
          <a:xfrm>
            <a:off x="6285175" y="4502106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F8EF03AB-C4C5-1B23-DE21-9AD41DD63560}"/>
              </a:ext>
            </a:extLst>
          </p:cNvPr>
          <p:cNvSpPr/>
          <p:nvPr/>
        </p:nvSpPr>
        <p:spPr>
          <a:xfrm>
            <a:off x="9254348" y="4502105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AA17EE94-2CC6-0713-787E-F89D51D85356}"/>
              </a:ext>
            </a:extLst>
          </p:cNvPr>
          <p:cNvSpPr/>
          <p:nvPr/>
        </p:nvSpPr>
        <p:spPr>
          <a:xfrm>
            <a:off x="3316000" y="4901497"/>
            <a:ext cx="2522483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K(2)L(8)M(18)N(5)</a:t>
            </a:r>
            <a:endParaRPr lang="el-GR" dirty="0"/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93B2621E-2404-4665-F5E4-D00E1888EE21}"/>
              </a:ext>
            </a:extLst>
          </p:cNvPr>
          <p:cNvSpPr/>
          <p:nvPr/>
        </p:nvSpPr>
        <p:spPr>
          <a:xfrm>
            <a:off x="6285173" y="4901495"/>
            <a:ext cx="2522483" cy="36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l-GR" baseline="30000" dirty="0"/>
              <a:t>η</a:t>
            </a:r>
            <a:r>
              <a:rPr lang="el-GR" dirty="0"/>
              <a:t> Περίοδος</a:t>
            </a: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3CD24EFB-6999-C194-A9EC-E5D73334FC00}"/>
              </a:ext>
            </a:extLst>
          </p:cNvPr>
          <p:cNvSpPr/>
          <p:nvPr/>
        </p:nvSpPr>
        <p:spPr>
          <a:xfrm>
            <a:off x="9254346" y="4901494"/>
            <a:ext cx="2522483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  <a:r>
              <a:rPr lang="el-GR" baseline="30000" dirty="0"/>
              <a:t>η</a:t>
            </a:r>
            <a:r>
              <a:rPr lang="el-GR" dirty="0"/>
              <a:t> Ομάδα</a:t>
            </a: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AFE98AB-AC70-E117-B8BB-C36B96F5C522}"/>
              </a:ext>
            </a:extLst>
          </p:cNvPr>
          <p:cNvSpPr/>
          <p:nvPr/>
        </p:nvSpPr>
        <p:spPr>
          <a:xfrm>
            <a:off x="-14778" y="862214"/>
            <a:ext cx="12206778" cy="108972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Ο αριθμός των στιβάδων που έχουν χρησιμοποιηθεί για την </a:t>
            </a:r>
            <a:r>
              <a:rPr lang="el-GR" sz="2000" dirty="0" err="1"/>
              <a:t>ηλεκτρονιακή</a:t>
            </a:r>
            <a:r>
              <a:rPr lang="el-GR" sz="2000" dirty="0"/>
              <a:t> δόμηση ενός ατόμου, καθορίζει τον αριθμό της περιόδου στην οποία ανήκει το στοιχείο.</a:t>
            </a:r>
          </a:p>
          <a:p>
            <a:pPr algn="ctr"/>
            <a:r>
              <a:rPr lang="el-GR" sz="2000" dirty="0"/>
              <a:t>ΠΟΣΕΣ ΣΤΙΒΑΔΕΣ</a:t>
            </a:r>
            <a:r>
              <a:rPr lang="en-US" sz="2000" dirty="0"/>
              <a:t> </a:t>
            </a:r>
            <a:r>
              <a:rPr lang="el-GR" sz="2000" dirty="0"/>
              <a:t>ΠΕΡΙΕΧΟΥΝ ΗΛΕΚΤΡΟΝΙΑ</a:t>
            </a:r>
            <a:r>
              <a:rPr lang="en-US" sz="2000" dirty="0"/>
              <a:t>;</a:t>
            </a:r>
            <a:endParaRPr lang="el-GR" sz="2000" dirty="0"/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D4F262AB-B78F-C545-5204-53B6578195D7}"/>
              </a:ext>
            </a:extLst>
          </p:cNvPr>
          <p:cNvSpPr/>
          <p:nvPr/>
        </p:nvSpPr>
        <p:spPr>
          <a:xfrm>
            <a:off x="-14778" y="5316541"/>
            <a:ext cx="12206778" cy="13655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Ο αριθμός των ηλεκτρονίων της εξωτερικής στιβάδας (στιβάδα σθένους), καθορίζει τον αριθμό της ομάδας που ανήκει τ στοιχείο (λατινική αρίθμηση). Ισχύει </a:t>
            </a:r>
            <a:r>
              <a:rPr lang="el-GR" sz="2000" dirty="0" err="1"/>
              <a:t>μονο</a:t>
            </a:r>
            <a:r>
              <a:rPr lang="el-GR" sz="2000" dirty="0"/>
              <a:t> για τα στοιχεία  των κύριων ομάδων του Π.Π. (Α).</a:t>
            </a:r>
            <a:endParaRPr lang="en-US" sz="2000" dirty="0"/>
          </a:p>
          <a:p>
            <a:pPr algn="ctr"/>
            <a:r>
              <a:rPr lang="el-GR" sz="2000" dirty="0"/>
              <a:t>ΠΟΣΑ ΗΛΕΚΤΡΟΝΙΑ ΣΘΕΝΟΥΣ; (ΕΞΩΤΕΡΙΚΑ)</a:t>
            </a:r>
          </a:p>
        </p:txBody>
      </p:sp>
    </p:spTree>
    <p:extLst>
      <p:ext uri="{BB962C8B-B14F-4D97-AF65-F5344CB8AC3E}">
        <p14:creationId xmlns:p14="http://schemas.microsoft.com/office/powerpoint/2010/main" val="17869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6.3. </a:t>
            </a:r>
            <a:r>
              <a:rPr lang="el-GR" sz="2000" b="1" u="sng" dirty="0"/>
              <a:t>Δομή του Περιοδικού Πίνακα.</a:t>
            </a:r>
            <a:endParaRPr lang="el-GR" sz="2000" b="1" dirty="0"/>
          </a:p>
          <a:p>
            <a:pPr marL="0" indent="0" algn="ctr">
              <a:buNone/>
            </a:pPr>
            <a:r>
              <a:rPr lang="el-GR" sz="2000" b="1" u="sng" dirty="0"/>
              <a:t>2. Ομάδες του Περιοδικού Πίνακα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Θέση υποσέλιδου 3">
            <a:extLst>
              <a:ext uri="{FF2B5EF4-FFF2-40B4-BE49-F238E27FC236}">
                <a16:creationId xmlns:a16="http://schemas.microsoft.com/office/drawing/2014/main" id="{2E469C68-26DC-E9B4-03E8-6FC96D2C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1B70D7-2462-D71F-922B-262E3D05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0766" y="-578419"/>
            <a:ext cx="6095121" cy="9074426"/>
          </a:xfrm>
          <a:prstGeom prst="rect">
            <a:avLst/>
          </a:prstGeom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1BE92D9F-506C-30A0-C9E2-B31393CF26C7}"/>
              </a:ext>
            </a:extLst>
          </p:cNvPr>
          <p:cNvSpPr/>
          <p:nvPr/>
        </p:nvSpPr>
        <p:spPr>
          <a:xfrm>
            <a:off x="9920563" y="1509909"/>
            <a:ext cx="2179996" cy="777765"/>
          </a:xfrm>
          <a:prstGeom prst="wedgeEllipseCallout">
            <a:avLst>
              <a:gd name="adj1" fmla="val -26715"/>
              <a:gd name="adj2" fmla="val 11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Ευγενή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(18</a:t>
            </a:r>
            <a:r>
              <a:rPr lang="el-GR" dirty="0">
                <a:solidFill>
                  <a:prstClr val="white"/>
                </a:solidFill>
                <a:latin typeface="Calibri" panose="020F0502020204030204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925B1A5F-EC80-8890-A2C7-73BD7E4FC1DC}"/>
              </a:ext>
            </a:extLst>
          </p:cNvPr>
          <p:cNvSpPr/>
          <p:nvPr/>
        </p:nvSpPr>
        <p:spPr>
          <a:xfrm>
            <a:off x="172721" y="1684554"/>
            <a:ext cx="1802372" cy="777765"/>
          </a:xfrm>
          <a:prstGeom prst="wedgeEllipseCallout">
            <a:avLst>
              <a:gd name="adj1" fmla="val 67220"/>
              <a:gd name="adj2" fmla="val 135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Αλκάλια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565CB086-6DB6-8F59-8669-E86E76823529}"/>
              </a:ext>
            </a:extLst>
          </p:cNvPr>
          <p:cNvSpPr/>
          <p:nvPr/>
        </p:nvSpPr>
        <p:spPr>
          <a:xfrm>
            <a:off x="3743451" y="953993"/>
            <a:ext cx="4790949" cy="1111833"/>
          </a:xfrm>
          <a:prstGeom prst="wedgeEllipseCallout">
            <a:avLst>
              <a:gd name="adj1" fmla="val -9588"/>
              <a:gd name="adj2" fmla="val 98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υδρογόνο είναι στοιχείο της 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ομάδας, αλλά ΔΕΝ είναι αλκάλιο. Είναι αμέταλλο</a:t>
            </a: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A9AAF770-1BBC-C767-7139-3B04477B4EC2}"/>
              </a:ext>
            </a:extLst>
          </p:cNvPr>
          <p:cNvSpPr/>
          <p:nvPr/>
        </p:nvSpPr>
        <p:spPr>
          <a:xfrm>
            <a:off x="8408339" y="701838"/>
            <a:ext cx="2198479" cy="777765"/>
          </a:xfrm>
          <a:prstGeom prst="wedgeEllipseCallout">
            <a:avLst>
              <a:gd name="adj1" fmla="val 8561"/>
              <a:gd name="adj2" fmla="val 254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Αλογόνα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Φυσαλίδα ομιλίας: Έλλειψη 11">
            <a:extLst>
              <a:ext uri="{FF2B5EF4-FFF2-40B4-BE49-F238E27FC236}">
                <a16:creationId xmlns:a16="http://schemas.microsoft.com/office/drawing/2014/main" id="{43AC6AB7-7A74-C507-97D9-E73B77F10F3C}"/>
              </a:ext>
            </a:extLst>
          </p:cNvPr>
          <p:cNvSpPr/>
          <p:nvPr/>
        </p:nvSpPr>
        <p:spPr>
          <a:xfrm>
            <a:off x="1818861" y="284481"/>
            <a:ext cx="1628251" cy="1404517"/>
          </a:xfrm>
          <a:prstGeom prst="wedgeEllipseCallout">
            <a:avLst>
              <a:gd name="adj1" fmla="val 9743"/>
              <a:gd name="adj2" fmla="val 144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Αλκαλικές γαίες (2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17B4C1F0-B8A0-7047-4B88-420E2DEE73C2}"/>
              </a:ext>
            </a:extLst>
          </p:cNvPr>
          <p:cNvSpPr/>
          <p:nvPr/>
        </p:nvSpPr>
        <p:spPr>
          <a:xfrm>
            <a:off x="3163614" y="3216166"/>
            <a:ext cx="4361793" cy="527737"/>
          </a:xfrm>
          <a:prstGeom prst="wedgeEllipseCallout">
            <a:avLst>
              <a:gd name="adj1" fmla="val -228"/>
              <a:gd name="adj2" fmla="val 67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Στοιχεία μετάπτωσης (3 -12)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0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70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2.</a:t>
            </a:r>
            <a:r>
              <a:rPr lang="el-GR" sz="2000" b="1" dirty="0"/>
              <a:t>2</a:t>
            </a:r>
            <a:r>
              <a:rPr lang="en-US" sz="2000" b="1" dirty="0"/>
              <a:t> </a:t>
            </a:r>
            <a:r>
              <a:rPr lang="el-GR" sz="2000" b="1" dirty="0"/>
              <a:t>Ασκήσεις</a:t>
            </a:r>
          </a:p>
          <a:p>
            <a:pPr marL="0" indent="0" algn="ctr">
              <a:buNone/>
            </a:pPr>
            <a:r>
              <a:rPr lang="el-GR" sz="2000" b="1" dirty="0"/>
              <a:t>1. Πολλαπλής επιλογής</a:t>
            </a:r>
          </a:p>
          <a:p>
            <a:pPr marL="400050" indent="-400050" algn="ctr">
              <a:buAutoNum type="romanLcPeriod"/>
            </a:pP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Ένα στοιχείο που έχει 3 ηλεκτρόνια στην εξωτερική του στιβάδα ανήκει στην: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α) 1</a:t>
            </a:r>
            <a:r>
              <a:rPr lang="el-GR" sz="2000" kern="1200" baseline="30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ομάδα του Π.Π.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	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β) 3</a:t>
            </a:r>
            <a:r>
              <a:rPr lang="el-GR" sz="2000" kern="1200" baseline="30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ομάδα του Π.Π.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γ) 13</a:t>
            </a:r>
            <a:r>
              <a:rPr lang="el-GR" sz="2000" kern="1200" baseline="30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ομάδα του Π.Π.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	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δ) 15</a:t>
            </a:r>
            <a:r>
              <a:rPr lang="el-GR" sz="2000" kern="1200" baseline="30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ομάδα του Π.Π.</a:t>
            </a:r>
            <a:endParaRPr lang="en-US" sz="20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γ) έχει 3 ηλεκτρόνια στην εξωτερική του στιβάδα, άρα ανήκει στην ομάδα ΙΙΙΑ ή 13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vi.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Το στοιχείο που εντοπίζεται στην 3</a:t>
            </a:r>
            <a:r>
              <a:rPr lang="el-GR" sz="2000" kern="1200" baseline="30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περίοδο και την 15</a:t>
            </a:r>
            <a:r>
              <a:rPr lang="el-GR" sz="2000" kern="1200" baseline="30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VA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) ομάδα του Περιοδικού Πίνακα έχει ατομικό αριθμό</a:t>
            </a:r>
            <a:endParaRPr lang="en-US" sz="20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α) 5 </a:t>
            </a: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β) 10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	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γ) 7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	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δ) 15</a:t>
            </a:r>
            <a:endParaRPr lang="en-US" sz="20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δ) Ανήκει στην 3</a:t>
            </a:r>
            <a:r>
              <a:rPr lang="el-GR" sz="2000" b="1" baseline="30000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περίοδο, άρα τοποθετούνται ηλεκτρόνια στις 3 πρώτες στιβάδες του: </a:t>
            </a:r>
            <a:endParaRPr lang="en-US" sz="2000" b="1" dirty="0">
              <a:solidFill>
                <a:schemeClr val="accent1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Κ()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L() M().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Ανήκει στην 15</a:t>
            </a:r>
            <a:r>
              <a:rPr lang="el-GR" sz="2000" b="1" baseline="30000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VA) 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ομάδα του Π.Π. άρα στην εξωτερική του στιβάδα (Μ) περιέχει 5 ηλεκτρόνια: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Κ(2)</a:t>
            </a:r>
            <a:r>
              <a:rPr lang="en-US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L(8)M(5).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Συνολικός αριθμός ηλεκτρονίων: 2+8+5 = 15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Είναι άτομο επομένως είναι ουδέτερο, άρα: </a:t>
            </a:r>
            <a:r>
              <a:rPr lang="en-US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p 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=</a:t>
            </a:r>
            <a:r>
              <a:rPr lang="en-US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e</a:t>
            </a:r>
            <a:r>
              <a:rPr lang="el-GR" sz="2000" b="1" dirty="0">
                <a:solidFill>
                  <a:schemeClr val="accent6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= 15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Και Ζ =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p = 15</a:t>
            </a:r>
            <a:endParaRPr lang="el-GR" sz="2000" b="1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70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2.</a:t>
            </a:r>
            <a:r>
              <a:rPr lang="el-GR" sz="2000" b="1" dirty="0"/>
              <a:t>2</a:t>
            </a:r>
            <a:r>
              <a:rPr lang="en-US" sz="2000" b="1" dirty="0"/>
              <a:t> </a:t>
            </a:r>
            <a:r>
              <a:rPr lang="el-GR" sz="2000" b="1" dirty="0"/>
              <a:t>Ασκήσεις</a:t>
            </a:r>
          </a:p>
          <a:p>
            <a:pPr marL="0" indent="0">
              <a:buNone/>
            </a:pPr>
            <a:r>
              <a:rPr lang="el-GR" sz="2000" dirty="0"/>
              <a:t>8. Τα ιόντα Α</a:t>
            </a:r>
            <a:r>
              <a:rPr lang="el-GR" sz="2000" baseline="30000" dirty="0"/>
              <a:t>-</a:t>
            </a:r>
            <a:r>
              <a:rPr lang="el-GR" sz="2000" dirty="0"/>
              <a:t>, Β</a:t>
            </a:r>
            <a:r>
              <a:rPr lang="el-GR" sz="2000" baseline="30000" dirty="0"/>
              <a:t>2+</a:t>
            </a:r>
            <a:r>
              <a:rPr lang="el-GR" sz="2000" dirty="0"/>
              <a:t> και Γ</a:t>
            </a:r>
            <a:r>
              <a:rPr lang="el-GR" sz="2000" baseline="30000" dirty="0"/>
              <a:t>3-</a:t>
            </a:r>
            <a:r>
              <a:rPr lang="el-GR" sz="2000" dirty="0"/>
              <a:t> είναι </a:t>
            </a:r>
            <a:r>
              <a:rPr lang="el-GR" sz="2000" dirty="0" err="1"/>
              <a:t>ισοηλεκτρονιακά</a:t>
            </a:r>
            <a:r>
              <a:rPr lang="el-GR" sz="2000" dirty="0"/>
              <a:t> με το </a:t>
            </a:r>
            <a:r>
              <a:rPr lang="el-GR" sz="2000" baseline="-25000" dirty="0"/>
              <a:t>10</a:t>
            </a:r>
            <a:r>
              <a:rPr lang="el-GR" sz="2000" dirty="0"/>
              <a:t>Ν</a:t>
            </a:r>
            <a:r>
              <a:rPr lang="en-US" sz="2000" dirty="0"/>
              <a:t>e</a:t>
            </a:r>
            <a:r>
              <a:rPr lang="el-GR" sz="2000" dirty="0"/>
              <a:t>. </a:t>
            </a:r>
          </a:p>
          <a:p>
            <a:pPr marL="0" indent="0">
              <a:buNone/>
            </a:pPr>
            <a:r>
              <a:rPr lang="el-GR" sz="2000" dirty="0"/>
              <a:t>Να υπολογίσετε τον ατομικό αριθμό των στοιχείων Α, Β και Γ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Τα ιόντα Α</a:t>
            </a:r>
            <a:r>
              <a:rPr lang="el-GR" sz="2000" b="1" baseline="30000" dirty="0">
                <a:solidFill>
                  <a:schemeClr val="accent1"/>
                </a:solidFill>
              </a:rPr>
              <a:t>+</a:t>
            </a:r>
            <a:r>
              <a:rPr lang="el-GR" sz="2000" b="1" dirty="0">
                <a:solidFill>
                  <a:schemeClr val="accent1"/>
                </a:solidFill>
              </a:rPr>
              <a:t>, Β</a:t>
            </a:r>
            <a:r>
              <a:rPr lang="el-GR" sz="2000" b="1" baseline="30000" dirty="0">
                <a:solidFill>
                  <a:schemeClr val="accent1"/>
                </a:solidFill>
              </a:rPr>
              <a:t>2-</a:t>
            </a:r>
            <a:r>
              <a:rPr lang="el-GR" sz="2000" b="1" dirty="0">
                <a:solidFill>
                  <a:schemeClr val="accent1"/>
                </a:solidFill>
              </a:rPr>
              <a:t> και Γ</a:t>
            </a:r>
            <a:r>
              <a:rPr lang="el-GR" sz="2000" b="1" baseline="30000" dirty="0">
                <a:solidFill>
                  <a:schemeClr val="accent1"/>
                </a:solidFill>
              </a:rPr>
              <a:t>3+</a:t>
            </a:r>
            <a:r>
              <a:rPr lang="el-GR" sz="2000" b="1" dirty="0">
                <a:solidFill>
                  <a:schemeClr val="accent1"/>
                </a:solidFill>
              </a:rPr>
              <a:t> είναι </a:t>
            </a:r>
            <a:r>
              <a:rPr lang="el-GR" sz="2000" b="1" dirty="0" err="1">
                <a:solidFill>
                  <a:schemeClr val="accent1"/>
                </a:solidFill>
              </a:rPr>
              <a:t>ισοηλεκτρονιακά</a:t>
            </a:r>
            <a:r>
              <a:rPr lang="el-GR" sz="2000" b="1" dirty="0">
                <a:solidFill>
                  <a:schemeClr val="accent1"/>
                </a:solidFill>
              </a:rPr>
              <a:t> με το </a:t>
            </a:r>
            <a:r>
              <a:rPr lang="el-GR" sz="2000" b="1" baseline="-25000" dirty="0">
                <a:solidFill>
                  <a:schemeClr val="accent1"/>
                </a:solidFill>
              </a:rPr>
              <a:t>10</a:t>
            </a:r>
            <a:r>
              <a:rPr lang="el-GR" sz="2000" b="1" dirty="0">
                <a:solidFill>
                  <a:schemeClr val="accent1"/>
                </a:solidFill>
              </a:rPr>
              <a:t>Ν</a:t>
            </a:r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l-GR" sz="2000" b="1" dirty="0">
                <a:solidFill>
                  <a:schemeClr val="accent1"/>
                </a:solidFill>
              </a:rPr>
              <a:t>, άρα έχουν από 10 ηλεκτρόνια.</a:t>
            </a:r>
            <a:endParaRPr lang="el-G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6"/>
                </a:solidFill>
              </a:rPr>
              <a:t>p</a:t>
            </a:r>
            <a:r>
              <a:rPr lang="en-US" sz="2000" b="1" baseline="-25000" dirty="0" err="1">
                <a:solidFill>
                  <a:schemeClr val="accent6"/>
                </a:solidFill>
              </a:rPr>
              <a:t>A</a:t>
            </a:r>
            <a:r>
              <a:rPr lang="en-US" sz="2000" b="1" dirty="0">
                <a:solidFill>
                  <a:schemeClr val="accent6"/>
                </a:solidFill>
              </a:rPr>
              <a:t> = </a:t>
            </a:r>
            <a:r>
              <a:rPr lang="el-GR" sz="2000" b="1" dirty="0">
                <a:solidFill>
                  <a:schemeClr val="accent6"/>
                </a:solidFill>
              </a:rPr>
              <a:t>Ζ</a:t>
            </a:r>
            <a:r>
              <a:rPr lang="el-GR" sz="2000" b="1" baseline="-25000" dirty="0">
                <a:solidFill>
                  <a:schemeClr val="accent6"/>
                </a:solidFill>
              </a:rPr>
              <a:t>Α</a:t>
            </a:r>
            <a:r>
              <a:rPr lang="el-GR" sz="2000" b="1" dirty="0">
                <a:solidFill>
                  <a:schemeClr val="accent6"/>
                </a:solidFill>
              </a:rPr>
              <a:t> = 10 – 1 = 9, 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p</a:t>
            </a:r>
            <a:r>
              <a:rPr lang="en-US" sz="2000" b="1" baseline="-25000" dirty="0" err="1">
                <a:solidFill>
                  <a:schemeClr val="accent1"/>
                </a:solidFill>
              </a:rPr>
              <a:t>B</a:t>
            </a:r>
            <a:r>
              <a:rPr lang="en-US" sz="2000" b="1" dirty="0">
                <a:solidFill>
                  <a:schemeClr val="accent1"/>
                </a:solidFill>
              </a:rPr>
              <a:t> = </a:t>
            </a:r>
            <a:r>
              <a:rPr lang="el-GR" sz="2000" b="1" dirty="0">
                <a:solidFill>
                  <a:schemeClr val="accent1"/>
                </a:solidFill>
              </a:rPr>
              <a:t>Ζ</a:t>
            </a:r>
            <a:r>
              <a:rPr lang="el-GR" sz="2000" b="1" baseline="-25000" dirty="0">
                <a:solidFill>
                  <a:schemeClr val="accent1"/>
                </a:solidFill>
              </a:rPr>
              <a:t>Β</a:t>
            </a:r>
            <a:r>
              <a:rPr lang="el-GR" sz="2000" b="1" dirty="0">
                <a:solidFill>
                  <a:schemeClr val="accent1"/>
                </a:solidFill>
              </a:rPr>
              <a:t> = 10 – (-2) = 12,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p</a:t>
            </a:r>
            <a:r>
              <a:rPr lang="el-GR" sz="2000" b="1" baseline="-25000" dirty="0">
                <a:solidFill>
                  <a:schemeClr val="accent6"/>
                </a:solidFill>
              </a:rPr>
              <a:t>Γ</a:t>
            </a:r>
            <a:r>
              <a:rPr lang="en-US" sz="2000" b="1" dirty="0">
                <a:solidFill>
                  <a:schemeClr val="accent6"/>
                </a:solidFill>
              </a:rPr>
              <a:t> = </a:t>
            </a:r>
            <a:r>
              <a:rPr lang="el-GR" sz="2000" b="1" dirty="0">
                <a:solidFill>
                  <a:schemeClr val="accent6"/>
                </a:solidFill>
              </a:rPr>
              <a:t>Ζ</a:t>
            </a:r>
            <a:r>
              <a:rPr lang="el-GR" sz="2000" b="1" baseline="-25000" dirty="0">
                <a:solidFill>
                  <a:schemeClr val="accent6"/>
                </a:solidFill>
              </a:rPr>
              <a:t>Γ</a:t>
            </a:r>
            <a:r>
              <a:rPr lang="el-GR" sz="2000" b="1" dirty="0">
                <a:solidFill>
                  <a:schemeClr val="accent6"/>
                </a:solidFill>
              </a:rPr>
              <a:t> = 10 – 3 = 7. 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sz="2000" dirty="0"/>
              <a:t>β) Να γράψετε την </a:t>
            </a:r>
            <a:r>
              <a:rPr lang="el-GR" sz="2000" dirty="0" err="1"/>
              <a:t>ηλεκτρονιακή</a:t>
            </a:r>
            <a:r>
              <a:rPr lang="el-GR" sz="2000" dirty="0"/>
              <a:t> κατανομή της θεμελιώδους κατάστασης των στοιχείων Α, Β και Γ.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Α: Κ(2)</a:t>
            </a:r>
            <a:r>
              <a:rPr lang="en-US" sz="2000" b="1" dirty="0">
                <a:solidFill>
                  <a:schemeClr val="accent1"/>
                </a:solidFill>
              </a:rPr>
              <a:t>L</a:t>
            </a:r>
            <a:r>
              <a:rPr lang="el-GR" sz="2000" b="1" dirty="0">
                <a:solidFill>
                  <a:schemeClr val="accent1"/>
                </a:solidFill>
              </a:rPr>
              <a:t>(7)		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Β: Κ(2)</a:t>
            </a:r>
            <a:r>
              <a:rPr lang="en-US" sz="2000" b="1" dirty="0">
                <a:solidFill>
                  <a:schemeClr val="accent6"/>
                </a:solidFill>
              </a:rPr>
              <a:t>L</a:t>
            </a:r>
            <a:r>
              <a:rPr lang="el-GR" sz="2000" b="1" dirty="0">
                <a:solidFill>
                  <a:schemeClr val="accent6"/>
                </a:solidFill>
              </a:rPr>
              <a:t>(8)Μ(2)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Γ: Κ(2)</a:t>
            </a:r>
            <a:r>
              <a:rPr lang="en-US" sz="2000" b="1" dirty="0">
                <a:solidFill>
                  <a:schemeClr val="accent1"/>
                </a:solidFill>
              </a:rPr>
              <a:t>L</a:t>
            </a:r>
            <a:r>
              <a:rPr lang="el-GR" sz="2000" b="1" dirty="0">
                <a:solidFill>
                  <a:schemeClr val="accent1"/>
                </a:solidFill>
              </a:rPr>
              <a:t>(5)</a:t>
            </a:r>
          </a:p>
          <a:p>
            <a:pPr marL="0" indent="0">
              <a:buNone/>
            </a:pPr>
            <a:r>
              <a:rPr lang="el-GR" sz="2000" dirty="0"/>
              <a:t>γ) Να βρείτε τη θέση των στοιχείων Α, Β και Γ στον Περιοδικό Πίνακα.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Α: 2</a:t>
            </a:r>
            <a:r>
              <a:rPr lang="el-GR" sz="2000" b="1" baseline="30000" dirty="0">
                <a:solidFill>
                  <a:schemeClr val="accent6"/>
                </a:solidFill>
              </a:rPr>
              <a:t>η</a:t>
            </a:r>
            <a:r>
              <a:rPr lang="el-GR" sz="2000" b="1" dirty="0">
                <a:solidFill>
                  <a:schemeClr val="accent6"/>
                </a:solidFill>
              </a:rPr>
              <a:t> περίοδος – 17</a:t>
            </a:r>
            <a:r>
              <a:rPr lang="el-GR" sz="2000" b="1" baseline="30000" dirty="0">
                <a:solidFill>
                  <a:schemeClr val="accent6"/>
                </a:solidFill>
              </a:rPr>
              <a:t>η</a:t>
            </a:r>
            <a:r>
              <a:rPr lang="el-GR" sz="2000" b="1" dirty="0">
                <a:solidFill>
                  <a:schemeClr val="accent6"/>
                </a:solidFill>
              </a:rPr>
              <a:t> (</a:t>
            </a:r>
            <a:r>
              <a:rPr lang="en-US" sz="2000" b="1" dirty="0">
                <a:solidFill>
                  <a:schemeClr val="accent6"/>
                </a:solidFill>
              </a:rPr>
              <a:t>VIIA</a:t>
            </a:r>
            <a:r>
              <a:rPr lang="el-GR" sz="2000" b="1" dirty="0">
                <a:solidFill>
                  <a:schemeClr val="accent6"/>
                </a:solidFill>
              </a:rPr>
              <a:t>) ομάδα	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Β: 3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περίοδος – 2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(ΙΙΑ) ομάδα	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Γ: Α: 2</a:t>
            </a:r>
            <a:r>
              <a:rPr lang="el-GR" sz="2000" b="1" baseline="30000" dirty="0">
                <a:solidFill>
                  <a:schemeClr val="accent6"/>
                </a:solidFill>
              </a:rPr>
              <a:t>η</a:t>
            </a:r>
            <a:r>
              <a:rPr lang="el-GR" sz="2000" b="1" dirty="0">
                <a:solidFill>
                  <a:schemeClr val="accent6"/>
                </a:solidFill>
              </a:rPr>
              <a:t> περίοδος – 15</a:t>
            </a:r>
            <a:r>
              <a:rPr lang="el-GR" sz="2000" b="1" baseline="30000" dirty="0">
                <a:solidFill>
                  <a:schemeClr val="accent6"/>
                </a:solidFill>
              </a:rPr>
              <a:t>η</a:t>
            </a:r>
            <a:r>
              <a:rPr lang="el-GR" sz="2000" b="1" dirty="0">
                <a:solidFill>
                  <a:schemeClr val="accent6"/>
                </a:solidFill>
              </a:rPr>
              <a:t> (</a:t>
            </a:r>
            <a:r>
              <a:rPr lang="en-US" sz="2000" b="1" dirty="0">
                <a:solidFill>
                  <a:schemeClr val="accent6"/>
                </a:solidFill>
              </a:rPr>
              <a:t>VA</a:t>
            </a:r>
            <a:r>
              <a:rPr lang="el-GR" sz="2000" b="1" dirty="0">
                <a:solidFill>
                  <a:schemeClr val="accent6"/>
                </a:solidFill>
              </a:rPr>
              <a:t>) ομάδα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92000" cy="6870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2.</a:t>
            </a:r>
            <a:r>
              <a:rPr lang="el-GR" sz="2000" b="1" dirty="0"/>
              <a:t>2</a:t>
            </a:r>
            <a:r>
              <a:rPr lang="en-US" sz="2000" b="1" dirty="0"/>
              <a:t> </a:t>
            </a:r>
            <a:r>
              <a:rPr lang="el-GR" sz="2000" b="1" dirty="0"/>
              <a:t>Ασκήσεις</a:t>
            </a:r>
          </a:p>
          <a:p>
            <a:pPr marL="0" indent="0" algn="ctr">
              <a:buNone/>
            </a:pPr>
            <a:r>
              <a:rPr lang="el-GR" sz="2000" b="1" dirty="0"/>
              <a:t>1. Πολλαπλής επιλογής</a:t>
            </a:r>
          </a:p>
          <a:p>
            <a:pPr marL="0" indent="0" algn="ctr"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v. </a:t>
            </a:r>
            <a:r>
              <a:rPr lang="el-GR" sz="2000" dirty="0"/>
              <a:t>Το δεύτερο αλογόνο του Περιοδικού Πίνακα έχει ατομικό αριθμό</a:t>
            </a:r>
            <a:r>
              <a:rPr lang="el-GR" sz="20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dirty="0"/>
              <a:t>α) 7</a:t>
            </a:r>
            <a:r>
              <a:rPr lang="en-US" sz="2000" dirty="0"/>
              <a:t> 	</a:t>
            </a:r>
            <a:r>
              <a:rPr lang="el-GR" sz="2000" dirty="0"/>
              <a:t>β) 9</a:t>
            </a:r>
            <a:r>
              <a:rPr lang="en-US" sz="2000" dirty="0"/>
              <a:t> 	</a:t>
            </a:r>
            <a:r>
              <a:rPr lang="el-GR" sz="2000" dirty="0"/>
              <a:t>γ) 17</a:t>
            </a:r>
            <a:r>
              <a:rPr lang="en-US" sz="2000" dirty="0"/>
              <a:t> 	</a:t>
            </a:r>
            <a:r>
              <a:rPr lang="el-GR" sz="2000" dirty="0"/>
              <a:t>δ) 35</a:t>
            </a:r>
            <a:endParaRPr lang="en-US" sz="20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γ) Τα αλογόνα ανήκουν στην 17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(VIIA) </a:t>
            </a:r>
            <a:r>
              <a:rPr lang="el-GR" sz="2000" b="1" dirty="0">
                <a:solidFill>
                  <a:schemeClr val="accent1"/>
                </a:solidFill>
              </a:rPr>
              <a:t>ομάδα του Π.Π.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Επομένως διαθέτουν 7 ηλεκτρόνια στη στιβάδα σθένους.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1</a:t>
            </a:r>
            <a:r>
              <a:rPr lang="el-GR" sz="2000" b="1" baseline="30000" dirty="0">
                <a:solidFill>
                  <a:schemeClr val="accent1"/>
                </a:solidFill>
              </a:rPr>
              <a:t>ο</a:t>
            </a:r>
            <a:r>
              <a:rPr lang="el-GR" sz="2000" b="1" dirty="0">
                <a:solidFill>
                  <a:schemeClr val="accent1"/>
                </a:solidFill>
              </a:rPr>
              <a:t> αλογόνο: Κ(2) </a:t>
            </a:r>
            <a:r>
              <a:rPr lang="en-US" sz="2000" b="1" dirty="0">
                <a:solidFill>
                  <a:schemeClr val="accent1"/>
                </a:solidFill>
              </a:rPr>
              <a:t>L(7), z = 9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2</a:t>
            </a:r>
            <a:r>
              <a:rPr lang="el-GR" sz="2000" b="1" baseline="30000" dirty="0">
                <a:solidFill>
                  <a:schemeClr val="accent1"/>
                </a:solidFill>
              </a:rPr>
              <a:t>ο</a:t>
            </a:r>
            <a:r>
              <a:rPr lang="el-GR" sz="2000" b="1" dirty="0">
                <a:solidFill>
                  <a:schemeClr val="accent1"/>
                </a:solidFill>
              </a:rPr>
              <a:t> αλογόνο: Κ(2) </a:t>
            </a:r>
            <a:r>
              <a:rPr lang="en-US" sz="2000" b="1" dirty="0">
                <a:solidFill>
                  <a:schemeClr val="accent1"/>
                </a:solidFill>
              </a:rPr>
              <a:t>L(</a:t>
            </a:r>
            <a:r>
              <a:rPr lang="el-GR" sz="2000" b="1" dirty="0">
                <a:solidFill>
                  <a:schemeClr val="accent1"/>
                </a:solidFill>
              </a:rPr>
              <a:t>8</a:t>
            </a:r>
            <a:r>
              <a:rPr lang="en-US" sz="2000" b="1" dirty="0">
                <a:solidFill>
                  <a:schemeClr val="accent1"/>
                </a:solidFill>
              </a:rPr>
              <a:t>)</a:t>
            </a:r>
            <a:r>
              <a:rPr lang="el-GR" sz="2000" b="1" dirty="0">
                <a:solidFill>
                  <a:schemeClr val="accent1"/>
                </a:solidFill>
              </a:rPr>
              <a:t> Μ(</a:t>
            </a:r>
            <a:r>
              <a:rPr lang="en-US" sz="2000" b="1" dirty="0">
                <a:solidFill>
                  <a:schemeClr val="accent1"/>
                </a:solidFill>
              </a:rPr>
              <a:t>7), z = 17.</a:t>
            </a:r>
            <a:endParaRPr lang="el-GR" sz="20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000" b="1" dirty="0"/>
              <a:t>2</a:t>
            </a:r>
            <a:r>
              <a:rPr lang="en-US" sz="2000" b="1" dirty="0"/>
              <a:t>. </a:t>
            </a:r>
            <a:r>
              <a:rPr lang="el-GR" sz="2000" b="1" dirty="0"/>
              <a:t>Σωστό - Λάθος</a:t>
            </a:r>
            <a:endParaRPr lang="en-US" sz="2000" b="1" dirty="0"/>
          </a:p>
          <a:p>
            <a:pPr marL="0" lvl="0" indent="0" algn="ctr">
              <a:buNone/>
            </a:pPr>
            <a:r>
              <a:rPr lang="en-US" sz="2000" dirty="0"/>
              <a:t>viii. </a:t>
            </a:r>
            <a:r>
              <a:rPr lang="el-GR" sz="2000" dirty="0"/>
              <a:t>Ο ατομικός αριθμός ενός αλογόνου είναι μεγαλύτερος από τον ατομικό αριθμό του αλκαλίου της ίδιας περιόδου του Περιοδικού Πίνακα.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Σωστό. 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Τα αλκάλια είναι τα πρώτα στοιχεία κάθε περιόδου, επομένως είναι τα στοιχεία με τον μικρότερο ατομικό αριθμό σε κάθε περίοδο του Περιοδικού Πίνακα.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70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2.</a:t>
            </a:r>
            <a:r>
              <a:rPr lang="el-GR" sz="2000" b="1" dirty="0"/>
              <a:t>2</a:t>
            </a:r>
            <a:r>
              <a:rPr lang="en-US" sz="2000" b="1" dirty="0"/>
              <a:t> </a:t>
            </a:r>
            <a:r>
              <a:rPr lang="el-GR" sz="2000" b="1" dirty="0"/>
              <a:t>Ασκήσεις</a:t>
            </a:r>
          </a:p>
          <a:p>
            <a:pPr marL="0" lvl="0" indent="0" algn="ctr">
              <a:buNone/>
            </a:pPr>
            <a:r>
              <a:rPr lang="en-US" sz="2000" dirty="0"/>
              <a:t>7. </a:t>
            </a:r>
            <a:r>
              <a:rPr lang="el-GR" sz="2000" dirty="0"/>
              <a:t>Τα στοιχεία Α, Β και Γ είναι διαδοχικά στον Περιοδικό Πίνακα και το Β είναι ευγενές. Σε ποια ομάδα του Περιοδικού Πίνακα ανήκουν τα στοιχεία Α και Γ αν γνωρίζουμε ότι:</a:t>
            </a:r>
          </a:p>
          <a:p>
            <a:pPr marL="0" indent="0" algn="ctr">
              <a:buNone/>
            </a:pPr>
            <a:r>
              <a:rPr lang="el-GR" sz="2000" dirty="0"/>
              <a:t>α) Ο ατομικός αριθμός του στοιχείου Β είναι μονοψήφιος.</a:t>
            </a:r>
          </a:p>
          <a:p>
            <a:pPr marL="0" indent="0" algn="ctr">
              <a:buNone/>
            </a:pPr>
            <a:r>
              <a:rPr lang="el-GR" sz="2000" dirty="0"/>
              <a:t>β) Ο συνολικός αριθμός ηλεκτρονίων του στοιχείου Β είναι διψήφιος.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α) Τα ευγενή ανήκουν στη 18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ομάδα του Περιοδικού Πίνακα και έχουν κατανομή Κ(2) ή Κ(2)…Χ(8).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Το μοναδικό ευγενές με μονοψήφιο ατομικό αριθμό είναι </a:t>
            </a:r>
            <a:r>
              <a:rPr lang="el-GR" sz="2000" b="1" baseline="-25000" dirty="0">
                <a:solidFill>
                  <a:schemeClr val="accent6"/>
                </a:solidFill>
              </a:rPr>
              <a:t>2</a:t>
            </a:r>
            <a:r>
              <a:rPr lang="en-US" sz="2000" b="1" dirty="0">
                <a:solidFill>
                  <a:schemeClr val="accent6"/>
                </a:solidFill>
              </a:rPr>
              <a:t>He</a:t>
            </a:r>
            <a:r>
              <a:rPr lang="el-GR" sz="2000" b="1" dirty="0">
                <a:solidFill>
                  <a:schemeClr val="accent6"/>
                </a:solidFill>
              </a:rPr>
              <a:t>. 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Επομένως το στοιχείο Α έχει ατομικό αριθμό Ζ</a:t>
            </a:r>
            <a:r>
              <a:rPr lang="el-GR" sz="2000" b="1" baseline="-25000" dirty="0">
                <a:solidFill>
                  <a:schemeClr val="accent1"/>
                </a:solidFill>
              </a:rPr>
              <a:t>Α</a:t>
            </a:r>
            <a:r>
              <a:rPr lang="el-GR" sz="2000" b="1" dirty="0">
                <a:solidFill>
                  <a:schemeClr val="accent1"/>
                </a:solidFill>
              </a:rPr>
              <a:t> = 1, κατανομή ηλεκτρονίων: Κ(1) και ανήκει στην 1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ομάδα του Περιοδικού Πίνακα.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Το Γ έχει ατομικό αριθμό Ζ</a:t>
            </a:r>
            <a:r>
              <a:rPr lang="el-GR" sz="2000" b="1" baseline="-25000" dirty="0">
                <a:solidFill>
                  <a:schemeClr val="accent6"/>
                </a:solidFill>
              </a:rPr>
              <a:t>Γ</a:t>
            </a:r>
            <a:r>
              <a:rPr lang="el-GR" sz="2000" b="1" dirty="0">
                <a:solidFill>
                  <a:schemeClr val="accent6"/>
                </a:solidFill>
              </a:rPr>
              <a:t> = 3, κατανομή ηλεκτρονίων: Κ(2)</a:t>
            </a:r>
            <a:r>
              <a:rPr lang="en-US" sz="2000" b="1" dirty="0">
                <a:solidFill>
                  <a:schemeClr val="accent6"/>
                </a:solidFill>
              </a:rPr>
              <a:t>L</a:t>
            </a:r>
            <a:r>
              <a:rPr lang="el-GR" sz="2000" b="1" dirty="0">
                <a:solidFill>
                  <a:schemeClr val="accent6"/>
                </a:solidFill>
              </a:rPr>
              <a:t>(1) και ανήκει στην 1</a:t>
            </a:r>
            <a:r>
              <a:rPr lang="el-GR" sz="2000" b="1" baseline="30000" dirty="0">
                <a:solidFill>
                  <a:schemeClr val="accent6"/>
                </a:solidFill>
              </a:rPr>
              <a:t>η</a:t>
            </a:r>
            <a:r>
              <a:rPr lang="el-GR" sz="2000" b="1" dirty="0">
                <a:solidFill>
                  <a:schemeClr val="accent6"/>
                </a:solidFill>
              </a:rPr>
              <a:t> ομάδα του Περιοδικού Πίνακα.</a:t>
            </a:r>
            <a:endParaRPr lang="el-GR" sz="20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β) Τα ευγενή ανήκουν στη 18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ομάδα του Περιοδικού Πίνακα και εκτός από το 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He</a:t>
            </a:r>
            <a:r>
              <a:rPr lang="el-GR" sz="2000" b="1" dirty="0">
                <a:solidFill>
                  <a:schemeClr val="accent1"/>
                </a:solidFill>
              </a:rPr>
              <a:t> έχουν κατανομή Κ(2)…Χ(8).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Επομένως το στοιχείο Α έχει κατανομή ηλεκτρονίων: Κ(2)…</a:t>
            </a:r>
            <a:r>
              <a:rPr lang="en-US" sz="2000" b="1" dirty="0">
                <a:solidFill>
                  <a:schemeClr val="accent6"/>
                </a:solidFill>
              </a:rPr>
              <a:t>X</a:t>
            </a:r>
            <a:r>
              <a:rPr lang="el-GR" sz="2000" b="1" dirty="0">
                <a:solidFill>
                  <a:schemeClr val="accent6"/>
                </a:solidFill>
              </a:rPr>
              <a:t>(7) και ανήκει στην 17</a:t>
            </a:r>
            <a:r>
              <a:rPr lang="el-GR" sz="2000" b="1" baseline="30000" dirty="0">
                <a:solidFill>
                  <a:schemeClr val="accent6"/>
                </a:solidFill>
              </a:rPr>
              <a:t>η</a:t>
            </a:r>
            <a:r>
              <a:rPr lang="el-GR" sz="2000" b="1" dirty="0">
                <a:solidFill>
                  <a:schemeClr val="accent6"/>
                </a:solidFill>
              </a:rPr>
              <a:t> ομάδα του Περιοδικού Πίνακα. 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Το Γ έχει κατανομή ηλεκτρονίων: Κ(2)…</a:t>
            </a:r>
            <a:r>
              <a:rPr lang="en-US" sz="2000" b="1" dirty="0">
                <a:solidFill>
                  <a:schemeClr val="accent1"/>
                </a:solidFill>
              </a:rPr>
              <a:t>X</a:t>
            </a:r>
            <a:r>
              <a:rPr lang="el-GR" sz="2000" b="1" dirty="0">
                <a:solidFill>
                  <a:schemeClr val="accent1"/>
                </a:solidFill>
              </a:rPr>
              <a:t>(8)</a:t>
            </a:r>
            <a:r>
              <a:rPr lang="en-US" sz="2000" b="1" dirty="0">
                <a:solidFill>
                  <a:schemeClr val="accent1"/>
                </a:solidFill>
              </a:rPr>
              <a:t>Y</a:t>
            </a:r>
            <a:r>
              <a:rPr lang="el-GR" sz="2000" b="1" dirty="0">
                <a:solidFill>
                  <a:schemeClr val="accent1"/>
                </a:solidFill>
              </a:rPr>
              <a:t>(1) και ανήκει στην 1</a:t>
            </a:r>
            <a:r>
              <a:rPr lang="el-GR" sz="2000" b="1" baseline="30000" dirty="0">
                <a:solidFill>
                  <a:schemeClr val="accent1"/>
                </a:solidFill>
              </a:rPr>
              <a:t>η</a:t>
            </a:r>
            <a:r>
              <a:rPr lang="el-GR" sz="2000" b="1" dirty="0">
                <a:solidFill>
                  <a:schemeClr val="accent1"/>
                </a:solidFill>
              </a:rPr>
              <a:t> ομάδα του Περιοδικού Πίνακα.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1374</Words>
  <Application>Microsoft Office PowerPoint</Application>
  <PresentationFormat>Ευρεία οθόνη</PresentationFormat>
  <Paragraphs>139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3</cp:revision>
  <dcterms:created xsi:type="dcterms:W3CDTF">2023-09-15T10:20:51Z</dcterms:created>
  <dcterms:modified xsi:type="dcterms:W3CDTF">2024-09-22T18:46:54Z</dcterms:modified>
</cp:coreProperties>
</file>