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07" r:id="rId2"/>
    <p:sldId id="373" r:id="rId3"/>
    <p:sldId id="408" r:id="rId4"/>
    <p:sldId id="372" r:id="rId5"/>
    <p:sldId id="409" r:id="rId6"/>
    <p:sldId id="412" r:id="rId7"/>
    <p:sldId id="413" r:id="rId8"/>
    <p:sldId id="405" r:id="rId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8" d="100"/>
          <a:sy n="58" d="100"/>
        </p:scale>
        <p:origin x="90" y="3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enophontas A" userId="4ea3091b58537286" providerId="LiveId" clId="{B2F58A3E-E2D4-4756-A8E4-2248CE4FB0BC}"/>
    <pc:docChg chg="undo redo custSel modSld">
      <pc:chgData name="Xenophontas A" userId="4ea3091b58537286" providerId="LiveId" clId="{B2F58A3E-E2D4-4756-A8E4-2248CE4FB0BC}" dt="2023-09-15T18:18:30.818" v="120" actId="20577"/>
      <pc:docMkLst>
        <pc:docMk/>
      </pc:docMkLst>
      <pc:sldChg chg="modSp mod">
        <pc:chgData name="Xenophontas A" userId="4ea3091b58537286" providerId="LiveId" clId="{B2F58A3E-E2D4-4756-A8E4-2248CE4FB0BC}" dt="2023-09-15T18:18:30.818" v="120" actId="20577"/>
        <pc:sldMkLst>
          <pc:docMk/>
          <pc:sldMk cId="2181192185" sldId="405"/>
        </pc:sldMkLst>
        <pc:spChg chg="mod">
          <ac:chgData name="Xenophontas A" userId="4ea3091b58537286" providerId="LiveId" clId="{B2F58A3E-E2D4-4756-A8E4-2248CE4FB0BC}" dt="2023-09-15T16:46:44.004" v="33" actId="6549"/>
          <ac:spMkLst>
            <pc:docMk/>
            <pc:sldMk cId="2181192185" sldId="405"/>
            <ac:spMk id="2" creationId="{4D0AB42D-096F-A326-42F0-96DABBBA5493}"/>
          </ac:spMkLst>
        </pc:spChg>
        <pc:spChg chg="mod">
          <ac:chgData name="Xenophontas A" userId="4ea3091b58537286" providerId="LiveId" clId="{B2F58A3E-E2D4-4756-A8E4-2248CE4FB0BC}" dt="2023-09-15T18:18:30.818" v="120" actId="20577"/>
          <ac:spMkLst>
            <pc:docMk/>
            <pc:sldMk cId="2181192185" sldId="405"/>
            <ac:spMk id="3" creationId="{37597368-ABEA-478C-98DE-28BCCFC5057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745375-8ECA-48F3-B32A-35B944045289}"/>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B759ED3-FA7F-4DAC-AFC7-41E1AFD553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3CD4D34F-5765-4EA9-9257-74258DD31C28}"/>
              </a:ext>
            </a:extLst>
          </p:cNvPr>
          <p:cNvSpPr>
            <a:spLocks noGrp="1"/>
          </p:cNvSpPr>
          <p:nvPr>
            <p:ph type="dt" sz="half" idx="10"/>
          </p:nvPr>
        </p:nvSpPr>
        <p:spPr/>
        <p:txBody>
          <a:bodyPr/>
          <a:lstStyle/>
          <a:p>
            <a:fld id="{A8F27D30-81CA-40C2-BD94-C30B123B4E47}" type="datetime1">
              <a:rPr lang="el-GR" smtClean="0"/>
              <a:t>3/11/2023</a:t>
            </a:fld>
            <a:endParaRPr lang="el-GR"/>
          </a:p>
        </p:txBody>
      </p:sp>
      <p:sp>
        <p:nvSpPr>
          <p:cNvPr id="5" name="Θέση υποσέλιδου 4">
            <a:extLst>
              <a:ext uri="{FF2B5EF4-FFF2-40B4-BE49-F238E27FC236}">
                <a16:creationId xmlns:a16="http://schemas.microsoft.com/office/drawing/2014/main" id="{4E652A08-7E12-424C-B46E-934EC3C5B482}"/>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72E07E45-215A-4F4E-8060-468C32DCC207}"/>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2074051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8CAB6A8-8F53-4D10-85CA-A09D300B6C7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93BA5D2-FDF3-40BF-808B-5FCF73741905}"/>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D14440B-5386-4C3A-ACA8-104C9B50A40A}"/>
              </a:ext>
            </a:extLst>
          </p:cNvPr>
          <p:cNvSpPr>
            <a:spLocks noGrp="1"/>
          </p:cNvSpPr>
          <p:nvPr>
            <p:ph type="dt" sz="half" idx="10"/>
          </p:nvPr>
        </p:nvSpPr>
        <p:spPr/>
        <p:txBody>
          <a:bodyPr/>
          <a:lstStyle/>
          <a:p>
            <a:fld id="{8203F847-6D6F-4328-B6A7-5A0F3D5B3361}" type="datetime1">
              <a:rPr lang="el-GR" smtClean="0"/>
              <a:t>3/11/2023</a:t>
            </a:fld>
            <a:endParaRPr lang="el-GR"/>
          </a:p>
        </p:txBody>
      </p:sp>
      <p:sp>
        <p:nvSpPr>
          <p:cNvPr id="5" name="Θέση υποσέλιδου 4">
            <a:extLst>
              <a:ext uri="{FF2B5EF4-FFF2-40B4-BE49-F238E27FC236}">
                <a16:creationId xmlns:a16="http://schemas.microsoft.com/office/drawing/2014/main" id="{0D01A3EE-FD32-4A05-9A55-6D9D2F0DDDCE}"/>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C10E7DF4-7EE0-4797-B6A4-DBB0D87F77DB}"/>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177720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D6DE7936-9E84-4FB9-8B35-869B4F9565D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DF2AFBDA-6A31-4274-A5B2-5D076425228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C05CBCD-B9C9-4F53-AB7A-DF452879BB8C}"/>
              </a:ext>
            </a:extLst>
          </p:cNvPr>
          <p:cNvSpPr>
            <a:spLocks noGrp="1"/>
          </p:cNvSpPr>
          <p:nvPr>
            <p:ph type="dt" sz="half" idx="10"/>
          </p:nvPr>
        </p:nvSpPr>
        <p:spPr/>
        <p:txBody>
          <a:bodyPr/>
          <a:lstStyle/>
          <a:p>
            <a:fld id="{EA679F8A-E579-47F3-8961-831D8181C402}" type="datetime1">
              <a:rPr lang="el-GR" smtClean="0"/>
              <a:t>3/11/2023</a:t>
            </a:fld>
            <a:endParaRPr lang="el-GR"/>
          </a:p>
        </p:txBody>
      </p:sp>
      <p:sp>
        <p:nvSpPr>
          <p:cNvPr id="5" name="Θέση υποσέλιδου 4">
            <a:extLst>
              <a:ext uri="{FF2B5EF4-FFF2-40B4-BE49-F238E27FC236}">
                <a16:creationId xmlns:a16="http://schemas.microsoft.com/office/drawing/2014/main" id="{C165E2BA-B676-4E7B-9FF1-16CE86D6F56C}"/>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41ECCD43-C895-403F-80F7-9BFCCDD636A3}"/>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202458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905111-552B-4399-B7B5-A30186DC4C3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1C2950D-C15F-4783-AE34-F01CF69AB0B0}"/>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B55142C-BCA3-4AE2-8740-9FD1F34DBEF2}"/>
              </a:ext>
            </a:extLst>
          </p:cNvPr>
          <p:cNvSpPr>
            <a:spLocks noGrp="1"/>
          </p:cNvSpPr>
          <p:nvPr>
            <p:ph type="dt" sz="half" idx="10"/>
          </p:nvPr>
        </p:nvSpPr>
        <p:spPr/>
        <p:txBody>
          <a:bodyPr/>
          <a:lstStyle/>
          <a:p>
            <a:fld id="{23806F0E-BB4D-400A-A3F9-CF91781AFF0E}" type="datetime1">
              <a:rPr lang="el-GR" smtClean="0"/>
              <a:t>3/11/2023</a:t>
            </a:fld>
            <a:endParaRPr lang="el-GR"/>
          </a:p>
        </p:txBody>
      </p:sp>
      <p:sp>
        <p:nvSpPr>
          <p:cNvPr id="5" name="Θέση υποσέλιδου 4">
            <a:extLst>
              <a:ext uri="{FF2B5EF4-FFF2-40B4-BE49-F238E27FC236}">
                <a16:creationId xmlns:a16="http://schemas.microsoft.com/office/drawing/2014/main" id="{F0080F97-F4C9-4CB5-907A-EE3A811F2162}"/>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21DC0F82-8A6D-407C-A8D2-98B1F9605247}"/>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2084416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F9C31F-4596-4384-8F90-700EA7B4073D}"/>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CB8ACD6-4C8C-4B8B-BC8A-3A249EF45B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F471F4E9-61EE-4419-8618-D07CC19A12A4}"/>
              </a:ext>
            </a:extLst>
          </p:cNvPr>
          <p:cNvSpPr>
            <a:spLocks noGrp="1"/>
          </p:cNvSpPr>
          <p:nvPr>
            <p:ph type="dt" sz="half" idx="10"/>
          </p:nvPr>
        </p:nvSpPr>
        <p:spPr/>
        <p:txBody>
          <a:bodyPr/>
          <a:lstStyle/>
          <a:p>
            <a:fld id="{298B5174-5794-4A87-AF13-F1FFDFF0F9E2}" type="datetime1">
              <a:rPr lang="el-GR" smtClean="0"/>
              <a:t>3/11/2023</a:t>
            </a:fld>
            <a:endParaRPr lang="el-GR"/>
          </a:p>
        </p:txBody>
      </p:sp>
      <p:sp>
        <p:nvSpPr>
          <p:cNvPr id="5" name="Θέση υποσέλιδου 4">
            <a:extLst>
              <a:ext uri="{FF2B5EF4-FFF2-40B4-BE49-F238E27FC236}">
                <a16:creationId xmlns:a16="http://schemas.microsoft.com/office/drawing/2014/main" id="{9BD9B3A8-DBB9-452B-A7F7-8952DB2B22E9}"/>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EAC4DD68-B461-4D5B-85B3-A840B2A82C82}"/>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3023336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7CDB82-4BBA-42A8-AD90-099A04604A50}"/>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2A2E554-9CBB-47DD-8F4B-42B37CFEBF7F}"/>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99FB536A-3704-4C66-A26E-8815FFD497C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A8A7FD69-24E4-431D-B19F-7D3FC3BF805F}"/>
              </a:ext>
            </a:extLst>
          </p:cNvPr>
          <p:cNvSpPr>
            <a:spLocks noGrp="1"/>
          </p:cNvSpPr>
          <p:nvPr>
            <p:ph type="dt" sz="half" idx="10"/>
          </p:nvPr>
        </p:nvSpPr>
        <p:spPr/>
        <p:txBody>
          <a:bodyPr/>
          <a:lstStyle/>
          <a:p>
            <a:fld id="{E464595E-03CA-4420-8360-EA6753E8414F}" type="datetime1">
              <a:rPr lang="el-GR" smtClean="0"/>
              <a:t>3/11/2023</a:t>
            </a:fld>
            <a:endParaRPr lang="el-GR"/>
          </a:p>
        </p:txBody>
      </p:sp>
      <p:sp>
        <p:nvSpPr>
          <p:cNvPr id="6" name="Θέση υποσέλιδου 5">
            <a:extLst>
              <a:ext uri="{FF2B5EF4-FFF2-40B4-BE49-F238E27FC236}">
                <a16:creationId xmlns:a16="http://schemas.microsoft.com/office/drawing/2014/main" id="{505C30C9-3839-46EB-BE27-4C2AD366C977}"/>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7" name="Θέση αριθμού διαφάνειας 6">
            <a:extLst>
              <a:ext uri="{FF2B5EF4-FFF2-40B4-BE49-F238E27FC236}">
                <a16:creationId xmlns:a16="http://schemas.microsoft.com/office/drawing/2014/main" id="{B54BF2CA-1F35-449D-BEC0-D5F8F950EE96}"/>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2433821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BB76E9-9C5A-4E04-BE12-536B2F17D498}"/>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39D2408-EEEB-493E-9D3D-55179B965A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5BD490E-94DE-46DE-AF4B-032972C81525}"/>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4CAE220B-51A0-4407-97A3-94B9B1760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C1BB804-6DC8-4845-B62F-0BF1F0B08B4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A07DD1F-5742-4AD8-92BE-8FB5834DBC3A}"/>
              </a:ext>
            </a:extLst>
          </p:cNvPr>
          <p:cNvSpPr>
            <a:spLocks noGrp="1"/>
          </p:cNvSpPr>
          <p:nvPr>
            <p:ph type="dt" sz="half" idx="10"/>
          </p:nvPr>
        </p:nvSpPr>
        <p:spPr/>
        <p:txBody>
          <a:bodyPr/>
          <a:lstStyle/>
          <a:p>
            <a:fld id="{423D78E3-E77C-40F9-8D4A-F920DF01DA89}" type="datetime1">
              <a:rPr lang="el-GR" smtClean="0"/>
              <a:t>3/11/2023</a:t>
            </a:fld>
            <a:endParaRPr lang="el-GR"/>
          </a:p>
        </p:txBody>
      </p:sp>
      <p:sp>
        <p:nvSpPr>
          <p:cNvPr id="8" name="Θέση υποσέλιδου 7">
            <a:extLst>
              <a:ext uri="{FF2B5EF4-FFF2-40B4-BE49-F238E27FC236}">
                <a16:creationId xmlns:a16="http://schemas.microsoft.com/office/drawing/2014/main" id="{6C3A1C28-30E2-4029-AB5D-77D11D4F9053}"/>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9" name="Θέση αριθμού διαφάνειας 8">
            <a:extLst>
              <a:ext uri="{FF2B5EF4-FFF2-40B4-BE49-F238E27FC236}">
                <a16:creationId xmlns:a16="http://schemas.microsoft.com/office/drawing/2014/main" id="{8B6F60A8-6109-431D-AB0F-B60050910920}"/>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3487845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3EBD3E-6431-4C17-ABC2-11D5A9DCC98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84F0A881-4A96-48B2-B8FB-4C0996B7E58B}"/>
              </a:ext>
            </a:extLst>
          </p:cNvPr>
          <p:cNvSpPr>
            <a:spLocks noGrp="1"/>
          </p:cNvSpPr>
          <p:nvPr>
            <p:ph type="dt" sz="half" idx="10"/>
          </p:nvPr>
        </p:nvSpPr>
        <p:spPr/>
        <p:txBody>
          <a:bodyPr/>
          <a:lstStyle/>
          <a:p>
            <a:fld id="{52D70DD7-1FA0-4642-9901-D2BA34C5EFB5}" type="datetime1">
              <a:rPr lang="el-GR" smtClean="0"/>
              <a:t>3/11/2023</a:t>
            </a:fld>
            <a:endParaRPr lang="el-GR"/>
          </a:p>
        </p:txBody>
      </p:sp>
      <p:sp>
        <p:nvSpPr>
          <p:cNvPr id="4" name="Θέση υποσέλιδου 3">
            <a:extLst>
              <a:ext uri="{FF2B5EF4-FFF2-40B4-BE49-F238E27FC236}">
                <a16:creationId xmlns:a16="http://schemas.microsoft.com/office/drawing/2014/main" id="{341656A3-923D-49D8-BB18-A77155BE9D62}"/>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5" name="Θέση αριθμού διαφάνειας 4">
            <a:extLst>
              <a:ext uri="{FF2B5EF4-FFF2-40B4-BE49-F238E27FC236}">
                <a16:creationId xmlns:a16="http://schemas.microsoft.com/office/drawing/2014/main" id="{DBFB0D51-BCEC-4EA9-B016-A233515E0696}"/>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51328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373C8209-243C-4D16-8743-E7030B323A44}"/>
              </a:ext>
            </a:extLst>
          </p:cNvPr>
          <p:cNvSpPr>
            <a:spLocks noGrp="1"/>
          </p:cNvSpPr>
          <p:nvPr>
            <p:ph type="dt" sz="half" idx="10"/>
          </p:nvPr>
        </p:nvSpPr>
        <p:spPr/>
        <p:txBody>
          <a:bodyPr/>
          <a:lstStyle/>
          <a:p>
            <a:fld id="{618614F9-0BC9-4493-BA0B-C1C16891B78A}" type="datetime1">
              <a:rPr lang="el-GR" smtClean="0"/>
              <a:t>3/11/2023</a:t>
            </a:fld>
            <a:endParaRPr lang="el-GR"/>
          </a:p>
        </p:txBody>
      </p:sp>
      <p:sp>
        <p:nvSpPr>
          <p:cNvPr id="3" name="Θέση υποσέλιδου 2">
            <a:extLst>
              <a:ext uri="{FF2B5EF4-FFF2-40B4-BE49-F238E27FC236}">
                <a16:creationId xmlns:a16="http://schemas.microsoft.com/office/drawing/2014/main" id="{22A551DF-9A54-4345-B8FB-5376093729C0}"/>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4" name="Θέση αριθμού διαφάνειας 3">
            <a:extLst>
              <a:ext uri="{FF2B5EF4-FFF2-40B4-BE49-F238E27FC236}">
                <a16:creationId xmlns:a16="http://schemas.microsoft.com/office/drawing/2014/main" id="{777CBCB4-3E3D-4C86-B77C-07B554F0666E}"/>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199693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2B7173-DCE0-4055-9B7E-0613FCBE52A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226179C-E07D-4AC6-8E85-18AC32D3D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CAE3C4B9-E343-43AE-B23F-89F05AE11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B4989487-8C94-4037-B144-BE2113EE9F33}"/>
              </a:ext>
            </a:extLst>
          </p:cNvPr>
          <p:cNvSpPr>
            <a:spLocks noGrp="1"/>
          </p:cNvSpPr>
          <p:nvPr>
            <p:ph type="dt" sz="half" idx="10"/>
          </p:nvPr>
        </p:nvSpPr>
        <p:spPr/>
        <p:txBody>
          <a:bodyPr/>
          <a:lstStyle/>
          <a:p>
            <a:fld id="{1AEE3E88-F641-472C-B1EA-2527FCC8852D}" type="datetime1">
              <a:rPr lang="el-GR" smtClean="0"/>
              <a:t>3/11/2023</a:t>
            </a:fld>
            <a:endParaRPr lang="el-GR"/>
          </a:p>
        </p:txBody>
      </p:sp>
      <p:sp>
        <p:nvSpPr>
          <p:cNvPr id="6" name="Θέση υποσέλιδου 5">
            <a:extLst>
              <a:ext uri="{FF2B5EF4-FFF2-40B4-BE49-F238E27FC236}">
                <a16:creationId xmlns:a16="http://schemas.microsoft.com/office/drawing/2014/main" id="{049485D3-3562-4A49-BA59-450F09E68A27}"/>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7" name="Θέση αριθμού διαφάνειας 6">
            <a:extLst>
              <a:ext uri="{FF2B5EF4-FFF2-40B4-BE49-F238E27FC236}">
                <a16:creationId xmlns:a16="http://schemas.microsoft.com/office/drawing/2014/main" id="{98840034-570A-4242-8CDB-72A5427A10C3}"/>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168268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3B8085-E4B5-4296-9BEA-795CA4E1BA0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CFA9D6F-631D-4A1E-88AC-9A4831CD53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8BC96B96-1641-41C1-9A77-503D89B3F4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B85292F-E9A0-4B91-A382-9F1245A5749D}"/>
              </a:ext>
            </a:extLst>
          </p:cNvPr>
          <p:cNvSpPr>
            <a:spLocks noGrp="1"/>
          </p:cNvSpPr>
          <p:nvPr>
            <p:ph type="dt" sz="half" idx="10"/>
          </p:nvPr>
        </p:nvSpPr>
        <p:spPr/>
        <p:txBody>
          <a:bodyPr/>
          <a:lstStyle/>
          <a:p>
            <a:fld id="{FFCA5FAC-F7BD-46E0-9268-090976C76874}" type="datetime1">
              <a:rPr lang="el-GR" smtClean="0"/>
              <a:t>3/11/2023</a:t>
            </a:fld>
            <a:endParaRPr lang="el-GR"/>
          </a:p>
        </p:txBody>
      </p:sp>
      <p:sp>
        <p:nvSpPr>
          <p:cNvPr id="6" name="Θέση υποσέλιδου 5">
            <a:extLst>
              <a:ext uri="{FF2B5EF4-FFF2-40B4-BE49-F238E27FC236}">
                <a16:creationId xmlns:a16="http://schemas.microsoft.com/office/drawing/2014/main" id="{8E0C6976-0FF1-4E26-8CC9-440E1A363BD7}"/>
              </a:ext>
            </a:extLst>
          </p:cNvPr>
          <p:cNvSpPr>
            <a:spLocks noGrp="1"/>
          </p:cNvSpPr>
          <p:nvPr>
            <p:ph type="ftr" sz="quarter" idx="11"/>
          </p:nvPr>
        </p:nvSpPr>
        <p:spPr/>
        <p:txBody>
          <a:bodyPr/>
          <a:lstStyle/>
          <a:p>
            <a:r>
              <a:rPr lang="el-GR"/>
              <a:t>Ξενοφώντας Ασβός, </a:t>
            </a:r>
            <a:r>
              <a:rPr lang="en-US"/>
              <a:t>PhD, </a:t>
            </a:r>
            <a:r>
              <a:rPr lang="el-GR"/>
              <a:t>χημικός</a:t>
            </a:r>
          </a:p>
        </p:txBody>
      </p:sp>
      <p:sp>
        <p:nvSpPr>
          <p:cNvPr id="7" name="Θέση αριθμού διαφάνειας 6">
            <a:extLst>
              <a:ext uri="{FF2B5EF4-FFF2-40B4-BE49-F238E27FC236}">
                <a16:creationId xmlns:a16="http://schemas.microsoft.com/office/drawing/2014/main" id="{DFF80707-2478-4754-9C5D-2AFA05090F3D}"/>
              </a:ext>
            </a:extLst>
          </p:cNvPr>
          <p:cNvSpPr>
            <a:spLocks noGrp="1"/>
          </p:cNvSpPr>
          <p:nvPr>
            <p:ph type="sldNum" sz="quarter" idx="12"/>
          </p:nvPr>
        </p:nvSpPr>
        <p:spPr/>
        <p:txBody>
          <a:bodyPr/>
          <a:lstStyle/>
          <a:p>
            <a:fld id="{04914AA5-5A5F-4150-B4C9-756F2A09AACD}" type="slidenum">
              <a:rPr lang="el-GR" smtClean="0"/>
              <a:t>‹#›</a:t>
            </a:fld>
            <a:endParaRPr lang="el-GR"/>
          </a:p>
        </p:txBody>
      </p:sp>
    </p:spTree>
    <p:extLst>
      <p:ext uri="{BB962C8B-B14F-4D97-AF65-F5344CB8AC3E}">
        <p14:creationId xmlns:p14="http://schemas.microsoft.com/office/powerpoint/2010/main" val="2732737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3000" b="-43000"/>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13A3C85-9D4E-4B37-96FB-71DD9D5119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8231ACB-833F-4498-A285-F125549D5A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0622440-47B4-4CFE-AA76-A7E331FCE1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370552-894F-46CB-BEB4-249C5E2DA472}" type="datetime1">
              <a:rPr lang="el-GR" smtClean="0"/>
              <a:t>3/11/2023</a:t>
            </a:fld>
            <a:endParaRPr lang="el-GR"/>
          </a:p>
        </p:txBody>
      </p:sp>
      <p:sp>
        <p:nvSpPr>
          <p:cNvPr id="5" name="Θέση υποσέλιδου 4">
            <a:extLst>
              <a:ext uri="{FF2B5EF4-FFF2-40B4-BE49-F238E27FC236}">
                <a16:creationId xmlns:a16="http://schemas.microsoft.com/office/drawing/2014/main" id="{94AEB8BF-BD06-4E78-B474-5A079B0EFF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Ξενοφώντας Ασβός, </a:t>
            </a:r>
            <a:r>
              <a:rPr lang="en-US"/>
              <a:t>PhD, </a:t>
            </a:r>
            <a:r>
              <a:rPr lang="el-GR"/>
              <a:t>χημικός</a:t>
            </a:r>
          </a:p>
        </p:txBody>
      </p:sp>
      <p:sp>
        <p:nvSpPr>
          <p:cNvPr id="6" name="Θέση αριθμού διαφάνειας 5">
            <a:extLst>
              <a:ext uri="{FF2B5EF4-FFF2-40B4-BE49-F238E27FC236}">
                <a16:creationId xmlns:a16="http://schemas.microsoft.com/office/drawing/2014/main" id="{7637FD89-2262-4C46-BD09-60BFB09B94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914AA5-5A5F-4150-B4C9-756F2A09AACD}" type="slidenum">
              <a:rPr lang="el-GR" smtClean="0"/>
              <a:t>‹#›</a:t>
            </a:fld>
            <a:endParaRPr lang="el-GR"/>
          </a:p>
        </p:txBody>
      </p:sp>
    </p:spTree>
    <p:extLst>
      <p:ext uri="{BB962C8B-B14F-4D97-AF65-F5344CB8AC3E}">
        <p14:creationId xmlns:p14="http://schemas.microsoft.com/office/powerpoint/2010/main" val="1335989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l.eferrit.com/%CE%BC%CE%B5%CF%84%CE%B1%CE%BB%CE%BB%CE%B9%CE%BA%CE%AD%CF%82-%CE%B9%CE%B4%CE%B9%CF%8C%CF%84%CE%B7%CF%84%CE%B5%CF%82-%CE%BA%CE%B1%CE%B9-%CF%84%CE%AC%CF%83%CE%B5%CE%B9%CF%8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1834"/>
            <a:ext cx="6096000" cy="6846166"/>
          </a:xfrm>
        </p:spPr>
        <p:txBody>
          <a:bodyPr>
            <a:normAutofit fontScale="92500" lnSpcReduction="10000"/>
          </a:bodyPr>
          <a:lstStyle/>
          <a:p>
            <a:pPr marL="0" indent="0" algn="ctr">
              <a:buNone/>
            </a:pPr>
            <a:r>
              <a:rPr lang="en-US" sz="2000" b="1" dirty="0"/>
              <a:t>2</a:t>
            </a:r>
            <a:r>
              <a:rPr lang="el-GR" sz="2000" b="1" dirty="0"/>
              <a:t>.</a:t>
            </a:r>
            <a:r>
              <a:rPr lang="en-US" sz="2000" b="1" dirty="0"/>
              <a:t>2</a:t>
            </a:r>
            <a:r>
              <a:rPr lang="el-GR" sz="2000" b="1" dirty="0"/>
              <a:t>.β </a:t>
            </a:r>
            <a:r>
              <a:rPr lang="el-GR" sz="2000" b="1" u="sng" dirty="0"/>
              <a:t>Περιοδικές Ιδιότητες.</a:t>
            </a:r>
          </a:p>
          <a:p>
            <a:pPr marL="0" indent="0" algn="ctr">
              <a:buNone/>
            </a:pPr>
            <a:r>
              <a:rPr lang="en-US" sz="2000" b="1" u="sng" dirty="0"/>
              <a:t>1</a:t>
            </a:r>
            <a:r>
              <a:rPr lang="el-GR" sz="2000" b="1" u="sng" dirty="0"/>
              <a:t>. Ατομική ακτίνα (</a:t>
            </a:r>
            <a:r>
              <a:rPr lang="en-US" sz="2000" b="1" u="sng" dirty="0"/>
              <a:t>R)</a:t>
            </a:r>
            <a:r>
              <a:rPr lang="el-GR" sz="2000" b="1" u="sng" dirty="0"/>
              <a:t>.</a:t>
            </a:r>
            <a:endParaRPr lang="en-US" sz="2000" b="1" u="sng" dirty="0"/>
          </a:p>
          <a:p>
            <a:pPr marL="0" indent="0" algn="ctr">
              <a:buNone/>
            </a:pPr>
            <a:r>
              <a:rPr lang="el-GR" sz="2000" b="1" dirty="0">
                <a:solidFill>
                  <a:schemeClr val="accent1"/>
                </a:solidFill>
              </a:rPr>
              <a:t>Η ατομική ακτίνα είναι ενδεικτική του μεγέθους ενός ατόμου.</a:t>
            </a:r>
          </a:p>
          <a:p>
            <a:pPr marL="0" indent="0" algn="ctr">
              <a:buNone/>
            </a:pPr>
            <a:r>
              <a:rPr lang="el-GR" sz="2000" b="1" dirty="0">
                <a:solidFill>
                  <a:schemeClr val="accent1">
                    <a:lumMod val="50000"/>
                  </a:schemeClr>
                </a:solidFill>
              </a:rPr>
              <a:t>Μεγάλη ατομική ακτίνα → μεγάλο μέγεθος.</a:t>
            </a:r>
          </a:p>
          <a:p>
            <a:pPr marL="0" indent="0" algn="ctr">
              <a:buNone/>
            </a:pPr>
            <a:r>
              <a:rPr lang="el-GR" sz="2000" b="1" dirty="0">
                <a:solidFill>
                  <a:schemeClr val="accent1">
                    <a:lumMod val="50000"/>
                  </a:schemeClr>
                </a:solidFill>
              </a:rPr>
              <a:t>Η ατομική ακτίνα είναι ανάλογη της τιμής του κύριου κβαντικού αριθμού (</a:t>
            </a:r>
            <a:r>
              <a:rPr lang="en-US" sz="2000" b="1" dirty="0">
                <a:solidFill>
                  <a:schemeClr val="accent1">
                    <a:lumMod val="50000"/>
                  </a:schemeClr>
                </a:solidFill>
              </a:rPr>
              <a:t>n) </a:t>
            </a:r>
            <a:r>
              <a:rPr lang="el-GR" sz="2000" b="1" dirty="0">
                <a:solidFill>
                  <a:schemeClr val="accent1">
                    <a:lumMod val="50000"/>
                  </a:schemeClr>
                </a:solidFill>
              </a:rPr>
              <a:t>της εξωτερικής στιβάδας ενός ατόμου.</a:t>
            </a:r>
            <a:r>
              <a:rPr lang="en-US" sz="2000" b="1" dirty="0">
                <a:solidFill>
                  <a:schemeClr val="accent1">
                    <a:lumMod val="50000"/>
                  </a:schemeClr>
                </a:solidFill>
              </a:rPr>
              <a:t> </a:t>
            </a:r>
          </a:p>
          <a:p>
            <a:pPr marL="0" indent="0" algn="ctr">
              <a:buNone/>
            </a:pPr>
            <a:r>
              <a:rPr lang="el-GR" sz="2000" b="1" dirty="0">
                <a:solidFill>
                  <a:schemeClr val="accent1">
                    <a:lumMod val="50000"/>
                  </a:schemeClr>
                </a:solidFill>
              </a:rPr>
              <a:t>Ο κύριος κβαντικός αριθμός είναι ενδεικτικός της απόστασης των εξωτερικών ηλεκτρονίων από τον πυρήνα, επομένως όσο πιο μεγάλη τιμή </a:t>
            </a:r>
            <a:r>
              <a:rPr lang="en-US" sz="2000" b="1" dirty="0">
                <a:solidFill>
                  <a:schemeClr val="accent1">
                    <a:lumMod val="50000"/>
                  </a:schemeClr>
                </a:solidFill>
              </a:rPr>
              <a:t>n, </a:t>
            </a:r>
            <a:r>
              <a:rPr lang="el-GR" sz="2000" b="1" dirty="0">
                <a:solidFill>
                  <a:schemeClr val="accent1">
                    <a:lumMod val="50000"/>
                  </a:schemeClr>
                </a:solidFill>
              </a:rPr>
              <a:t>τόσο πιο μεγάλη απόσταση των ηλεκτρονίων από τον πυρήνα, άρα και τόσο μεγαλύτερη ατομική ακτίνα.</a:t>
            </a:r>
          </a:p>
          <a:p>
            <a:pPr marL="0" indent="0" algn="ctr">
              <a:buNone/>
            </a:pPr>
            <a:r>
              <a:rPr lang="el-GR" sz="2000" b="1" dirty="0">
                <a:solidFill>
                  <a:srgbClr val="FF0000"/>
                </a:solidFill>
              </a:rPr>
              <a:t>Η ατομική ακτίνα είναι αντιστρόφως ανάλογη του δραστικού πυρηνικού φορτίου (</a:t>
            </a:r>
            <a:r>
              <a:rPr lang="en-US" sz="2000" b="1" dirty="0" err="1">
                <a:solidFill>
                  <a:srgbClr val="FF0000"/>
                </a:solidFill>
              </a:rPr>
              <a:t>z</a:t>
            </a:r>
            <a:r>
              <a:rPr lang="en-US" sz="2000" b="1" baseline="-25000" dirty="0" err="1">
                <a:solidFill>
                  <a:srgbClr val="FF0000"/>
                </a:solidFill>
              </a:rPr>
              <a:t>eff</a:t>
            </a:r>
            <a:r>
              <a:rPr lang="el-GR" sz="2000" b="1" dirty="0">
                <a:solidFill>
                  <a:srgbClr val="FF0000"/>
                </a:solidFill>
              </a:rPr>
              <a:t> ή </a:t>
            </a:r>
            <a:r>
              <a:rPr lang="en-US" sz="2000" b="1" dirty="0">
                <a:solidFill>
                  <a:srgbClr val="FF0000"/>
                </a:solidFill>
              </a:rPr>
              <a:t>z*).</a:t>
            </a:r>
          </a:p>
          <a:p>
            <a:pPr marL="0" indent="0" algn="ctr">
              <a:buNone/>
            </a:pPr>
            <a:r>
              <a:rPr lang="el-GR" sz="2000" b="1" u="sng" dirty="0"/>
              <a:t>Δραστικό πυρηνικού φορτίο (</a:t>
            </a:r>
            <a:r>
              <a:rPr lang="en-US" sz="2000" b="1" u="sng" dirty="0" err="1"/>
              <a:t>z</a:t>
            </a:r>
            <a:r>
              <a:rPr lang="en-US" sz="2000" b="1" u="sng" baseline="-25000" dirty="0" err="1"/>
              <a:t>eff</a:t>
            </a:r>
            <a:r>
              <a:rPr lang="el-GR" sz="2000" b="1" u="sng" dirty="0"/>
              <a:t> ή </a:t>
            </a:r>
            <a:r>
              <a:rPr lang="en-US" sz="2000" b="1" u="sng" dirty="0"/>
              <a:t>z*)</a:t>
            </a:r>
            <a:r>
              <a:rPr lang="el-GR" sz="2000" b="1" u="sng" dirty="0"/>
              <a:t>: </a:t>
            </a:r>
          </a:p>
          <a:p>
            <a:pPr marL="0" indent="0" algn="ctr">
              <a:buNone/>
            </a:pPr>
            <a:r>
              <a:rPr lang="el-GR" sz="2000" b="1" dirty="0">
                <a:solidFill>
                  <a:srgbClr val="C00000"/>
                </a:solidFill>
              </a:rPr>
              <a:t>Είναι ανάλογο της ελκτικής δύναμης πυρήνα – ηλεκτρονίων,</a:t>
            </a:r>
            <a:r>
              <a:rPr lang="en-US" sz="2000" b="1" dirty="0">
                <a:solidFill>
                  <a:srgbClr val="C00000"/>
                </a:solidFill>
              </a:rPr>
              <a:t> </a:t>
            </a:r>
            <a:r>
              <a:rPr lang="en-US" sz="2000" b="1" dirty="0" err="1">
                <a:solidFill>
                  <a:srgbClr val="C00000"/>
                </a:solidFill>
              </a:rPr>
              <a:t>z</a:t>
            </a:r>
            <a:r>
              <a:rPr lang="en-US" sz="2000" b="1" baseline="-25000" dirty="0" err="1">
                <a:solidFill>
                  <a:srgbClr val="C00000"/>
                </a:solidFill>
              </a:rPr>
              <a:t>eff</a:t>
            </a:r>
            <a:r>
              <a:rPr lang="en-US" sz="2000" b="1" dirty="0">
                <a:solidFill>
                  <a:srgbClr val="C00000"/>
                </a:solidFill>
              </a:rPr>
              <a:t> = z – </a:t>
            </a:r>
            <a:r>
              <a:rPr lang="el-GR" sz="2000" b="1" dirty="0">
                <a:solidFill>
                  <a:srgbClr val="C00000"/>
                </a:solidFill>
              </a:rPr>
              <a:t>σ (σ: εσωτερικά ηλεκτρόνια) άρα αυξάνεται από τα αριστερά προς τα δεξιά κατά μήκος μιας περιόδου του Περιοδικού Πίνακα:</a:t>
            </a:r>
          </a:p>
          <a:p>
            <a:pPr marL="0" indent="0" algn="ctr">
              <a:buNone/>
            </a:pPr>
            <a:r>
              <a:rPr lang="el-GR" sz="2000" b="1" dirty="0">
                <a:solidFill>
                  <a:srgbClr val="C00000"/>
                </a:solidFill>
              </a:rPr>
              <a:t>Προς τα δεξιά, Μεγάλο </a:t>
            </a:r>
            <a:r>
              <a:rPr lang="en-US" sz="2000" b="1" dirty="0" err="1">
                <a:solidFill>
                  <a:srgbClr val="C00000"/>
                </a:solidFill>
              </a:rPr>
              <a:t>z</a:t>
            </a:r>
            <a:r>
              <a:rPr lang="en-US" sz="2000" b="1" baseline="-25000" dirty="0" err="1">
                <a:solidFill>
                  <a:srgbClr val="C00000"/>
                </a:solidFill>
              </a:rPr>
              <a:t>eff</a:t>
            </a:r>
            <a:r>
              <a:rPr lang="el-GR" sz="2000" b="1" dirty="0">
                <a:solidFill>
                  <a:srgbClr val="C00000"/>
                </a:solidFill>
              </a:rPr>
              <a:t> → Ισχυρή έλξη πυρήνα – ηλεκτρονίων → μικρότερη απόσταση ηλεκτρονίων από τον πυρήνα → μικρότερη ατομική ακτίνα. </a:t>
            </a:r>
          </a:p>
        </p:txBody>
      </p:sp>
      <p:sp>
        <p:nvSpPr>
          <p:cNvPr id="5" name="Θέση υποσέλιδου 3">
            <a:extLst>
              <a:ext uri="{FF2B5EF4-FFF2-40B4-BE49-F238E27FC236}">
                <a16:creationId xmlns:a16="http://schemas.microsoft.com/office/drawing/2014/main" id="{2E469C68-26DC-E9B4-03E8-6FC96D2CC665}"/>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2" name="Θέση περιεχομένου 2">
            <a:extLst>
              <a:ext uri="{FF2B5EF4-FFF2-40B4-BE49-F238E27FC236}">
                <a16:creationId xmlns:a16="http://schemas.microsoft.com/office/drawing/2014/main" id="{4ADC220F-F954-6AA2-4571-FE2B718DB88F}"/>
              </a:ext>
            </a:extLst>
          </p:cNvPr>
          <p:cNvSpPr txBox="1">
            <a:spLocks/>
          </p:cNvSpPr>
          <p:nvPr/>
        </p:nvSpPr>
        <p:spPr>
          <a:xfrm>
            <a:off x="6095999" y="1"/>
            <a:ext cx="6096000" cy="6858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.β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Periodic Properties</a:t>
            </a:r>
            <a:r>
              <a:rPr kumimoji="0" lang="el-GR" sz="2000" b="1" i="0" u="sng"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1</a:t>
            </a:r>
            <a:r>
              <a:rPr kumimoji="0" lang="el-GR" sz="20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Atomic Radius</a:t>
            </a:r>
            <a:r>
              <a:rPr kumimoji="0" lang="el-GR" sz="20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l-GR" sz="2000" b="1" i="0" u="sng"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4472C4"/>
                </a:solidFill>
                <a:effectLst/>
                <a:uLnTx/>
                <a:uFillTx/>
                <a:latin typeface="Calibri" panose="020F0502020204030204"/>
                <a:ea typeface="+mn-ea"/>
                <a:cs typeface="+mn-cs"/>
              </a:rPr>
              <a:t>Atomic radius is proportional to the size of an atom</a:t>
            </a:r>
            <a:endParaRPr kumimoji="0" lang="el-GR" sz="20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Bigger Radius </a:t>
            </a:r>
            <a:r>
              <a:rPr kumimoji="0" lang="el-GR" sz="2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r>
              <a:rPr kumimoji="0" lang="en-US" sz="2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Larger size</a:t>
            </a:r>
            <a:r>
              <a:rPr kumimoji="0" lang="el-GR" sz="2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The atomic radius is proportional to the value of the principal quantum number (n) of an atom's outermost electron shell. </a:t>
            </a:r>
            <a:endParaRPr kumimoji="0" lang="el-GR" sz="2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The principal quantum number indicates the distance of the outer electrons from the nucleus, so the higher the value of n, the greater the distance of electrons from the nucleus, and thus, the larger the atomic radius. The atomic radius is inversely proportional to the effective nuclear charge (</a:t>
            </a:r>
            <a:r>
              <a:rPr kumimoji="0" lang="en-US" sz="2000" b="1" i="0" u="none" strike="noStrike" kern="1200" cap="none" spc="0" normalizeH="0" baseline="0" noProof="0" dirty="0" err="1">
                <a:ln>
                  <a:noFill/>
                </a:ln>
                <a:solidFill>
                  <a:srgbClr val="4472C4">
                    <a:lumMod val="50000"/>
                  </a:srgbClr>
                </a:solidFill>
                <a:effectLst/>
                <a:uLnTx/>
                <a:uFillTx/>
                <a:latin typeface="Calibri" panose="020F0502020204030204"/>
                <a:ea typeface="+mn-ea"/>
                <a:cs typeface="+mn-cs"/>
              </a:rPr>
              <a:t>zeff</a:t>
            </a:r>
            <a:r>
              <a:rPr kumimoji="0" lang="en-US" sz="2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or z*).</a:t>
            </a:r>
            <a:r>
              <a:rPr kumimoji="0" lang="el-GR" sz="20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The atomic radius is inversely proportional to the effective nuclear charge (</a:t>
            </a:r>
            <a:r>
              <a:rPr kumimoji="0" lang="en-US" sz="2000" b="1" i="0" u="none" strike="noStrike" kern="1200" cap="none" spc="0" normalizeH="0" baseline="0" noProof="0" dirty="0" err="1">
                <a:ln>
                  <a:noFill/>
                </a:ln>
                <a:solidFill>
                  <a:srgbClr val="FF0000"/>
                </a:solidFill>
                <a:effectLst/>
                <a:uLnTx/>
                <a:uFillTx/>
                <a:latin typeface="Calibri" panose="020F0502020204030204"/>
                <a:ea typeface="+mn-ea"/>
                <a:cs typeface="+mn-cs"/>
              </a:rPr>
              <a:t>z</a:t>
            </a:r>
            <a:r>
              <a:rPr kumimoji="0" lang="en-US" sz="2000" b="1" i="0" u="none" strike="noStrike" kern="1200" cap="none" spc="0" normalizeH="0" baseline="-25000" noProof="0" dirty="0" err="1">
                <a:ln>
                  <a:noFill/>
                </a:ln>
                <a:solidFill>
                  <a:srgbClr val="FF0000"/>
                </a:solidFill>
                <a:effectLst/>
                <a:uLnTx/>
                <a:uFillTx/>
                <a:latin typeface="Calibri" panose="020F0502020204030204"/>
                <a:ea typeface="+mn-ea"/>
                <a:cs typeface="+mn-cs"/>
              </a:rPr>
              <a:t>eff</a:t>
            </a:r>
            <a:r>
              <a:rPr kumimoji="0" lang="en-US" sz="2000" b="1" i="0" u="none" strike="noStrike" kern="1200" cap="none" spc="0" normalizeH="0" baseline="0" noProof="0" dirty="0">
                <a:ln>
                  <a:noFill/>
                </a:ln>
                <a:solidFill>
                  <a:srgbClr val="FF0000"/>
                </a:solidFill>
                <a:effectLst/>
                <a:uLnTx/>
                <a:uFillTx/>
                <a:latin typeface="Calibri" panose="020F0502020204030204"/>
                <a:ea typeface="+mn-ea"/>
                <a:cs typeface="+mn-cs"/>
              </a:rPr>
              <a:t> or z*).</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Effective nuclear charge (</a:t>
            </a:r>
            <a:r>
              <a:rPr kumimoji="0" lang="en-US" sz="2000" b="1" i="0" u="sng" strike="noStrike" kern="1200" cap="none" spc="0" normalizeH="0" baseline="0" noProof="0" dirty="0" err="1">
                <a:ln>
                  <a:noFill/>
                </a:ln>
                <a:solidFill>
                  <a:prstClr val="black"/>
                </a:solidFill>
                <a:effectLst/>
                <a:uLnTx/>
                <a:uFillTx/>
                <a:latin typeface="Calibri" panose="020F0502020204030204"/>
                <a:ea typeface="+mn-ea"/>
                <a:cs typeface="+mn-cs"/>
              </a:rPr>
              <a:t>z</a:t>
            </a:r>
            <a:r>
              <a:rPr kumimoji="0" lang="en-US" sz="2000" b="1" i="0" u="sng" strike="noStrike" kern="1200" cap="none" spc="0" normalizeH="0" baseline="-25000" noProof="0" dirty="0" err="1">
                <a:ln>
                  <a:noFill/>
                </a:ln>
                <a:solidFill>
                  <a:prstClr val="black"/>
                </a:solidFill>
                <a:effectLst/>
                <a:uLnTx/>
                <a:uFillTx/>
                <a:latin typeface="Calibri" panose="020F0502020204030204"/>
                <a:ea typeface="+mn-ea"/>
                <a:cs typeface="+mn-cs"/>
              </a:rPr>
              <a:t>eff</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 or z*): </a:t>
            </a:r>
            <a:endParaRPr kumimoji="0" lang="el-GR" sz="2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It is analogous to the attractive force between the nucleus and electrons, </a:t>
            </a:r>
            <a:r>
              <a:rPr kumimoji="0" 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z</a:t>
            </a:r>
            <a:r>
              <a:rPr kumimoji="0" lang="en-US" sz="2000" b="1" i="0" u="none" strike="noStrike" kern="1200" cap="none" spc="0" normalizeH="0" baseline="-25000" noProof="0" dirty="0" err="1">
                <a:ln>
                  <a:noFill/>
                </a:ln>
                <a:solidFill>
                  <a:srgbClr val="C00000"/>
                </a:solidFill>
                <a:effectLst/>
                <a:uLnTx/>
                <a:uFillTx/>
                <a:latin typeface="Calibri" panose="020F0502020204030204"/>
                <a:ea typeface="+mn-ea"/>
                <a:cs typeface="+mn-cs"/>
              </a:rPr>
              <a:t>eff</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 z – σ (σ: inner electrons). Therefore, it increases from left to right along a period of the Periodic Table: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Towards the right, High </a:t>
            </a:r>
            <a:r>
              <a:rPr kumimoji="0" 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z</a:t>
            </a:r>
            <a:r>
              <a:rPr kumimoji="0" lang="en-US" sz="2000" b="1" i="0" u="none" strike="noStrike" kern="1200" cap="none" spc="0" normalizeH="0" baseline="-25000" noProof="0" dirty="0" err="1">
                <a:ln>
                  <a:noFill/>
                </a:ln>
                <a:solidFill>
                  <a:srgbClr val="C00000"/>
                </a:solidFill>
                <a:effectLst/>
                <a:uLnTx/>
                <a:uFillTx/>
                <a:latin typeface="Calibri" panose="020F0502020204030204"/>
                <a:ea typeface="+mn-ea"/>
                <a:cs typeface="+mn-cs"/>
              </a:rPr>
              <a:t>eff</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 Stronger nucleus-electron attraction → shorter distance of electrons from the nucleus → smaller atomic radius</a:t>
            </a:r>
          </a:p>
        </p:txBody>
      </p:sp>
    </p:spTree>
    <p:extLst>
      <p:ext uri="{BB962C8B-B14F-4D97-AF65-F5344CB8AC3E}">
        <p14:creationId xmlns:p14="http://schemas.microsoft.com/office/powerpoint/2010/main" val="1401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fade">
                                      <p:cBhvr>
                                        <p:cTn id="48" dur="1000"/>
                                        <p:tgtEl>
                                          <p:spTgt spid="2">
                                            <p:txEl>
                                              <p:pRg st="5" end="5"/>
                                            </p:txEl>
                                          </p:spTgt>
                                        </p:tgtEl>
                                      </p:cBhvr>
                                    </p:animEffect>
                                    <p:anim calcmode="lin" valueType="num">
                                      <p:cBhvr>
                                        <p:cTn id="4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
                                            <p:txEl>
                                              <p:pRg st="6" end="6"/>
                                            </p:txEl>
                                          </p:spTgt>
                                        </p:tgtEl>
                                        <p:attrNameLst>
                                          <p:attrName>style.visibility</p:attrName>
                                        </p:attrNameLst>
                                      </p:cBhvr>
                                      <p:to>
                                        <p:strVal val="visible"/>
                                      </p:to>
                                    </p:set>
                                    <p:animEffect transition="in" filter="fade">
                                      <p:cBhvr>
                                        <p:cTn id="60" dur="1000"/>
                                        <p:tgtEl>
                                          <p:spTgt spid="2">
                                            <p:txEl>
                                              <p:pRg st="6" end="6"/>
                                            </p:txEl>
                                          </p:spTgt>
                                        </p:tgtEl>
                                      </p:cBhvr>
                                    </p:animEffect>
                                    <p:anim calcmode="lin" valueType="num">
                                      <p:cBhvr>
                                        <p:cTn id="6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fade">
                                      <p:cBhvr>
                                        <p:cTn id="67" dur="1000"/>
                                        <p:tgtEl>
                                          <p:spTgt spid="3">
                                            <p:txEl>
                                              <p:pRg st="7" end="7"/>
                                            </p:txEl>
                                          </p:spTgt>
                                        </p:tgtEl>
                                      </p:cBhvr>
                                    </p:animEffect>
                                    <p:anim calcmode="lin" valueType="num">
                                      <p:cBhvr>
                                        <p:cTn id="6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
                                            <p:txEl>
                                              <p:pRg st="7" end="7"/>
                                            </p:txEl>
                                          </p:spTgt>
                                        </p:tgtEl>
                                        <p:attrNameLst>
                                          <p:attrName>style.visibility</p:attrName>
                                        </p:attrNameLst>
                                      </p:cBhvr>
                                      <p:to>
                                        <p:strVal val="visible"/>
                                      </p:to>
                                    </p:set>
                                    <p:animEffect transition="in" filter="fade">
                                      <p:cBhvr>
                                        <p:cTn id="72" dur="1000"/>
                                        <p:tgtEl>
                                          <p:spTgt spid="2">
                                            <p:txEl>
                                              <p:pRg st="7" end="7"/>
                                            </p:txEl>
                                          </p:spTgt>
                                        </p:tgtEl>
                                      </p:cBhvr>
                                    </p:animEffect>
                                    <p:anim calcmode="lin" valueType="num">
                                      <p:cBhvr>
                                        <p:cTn id="7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7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fade">
                                      <p:cBhvr>
                                        <p:cTn id="79" dur="1000"/>
                                        <p:tgtEl>
                                          <p:spTgt spid="3">
                                            <p:txEl>
                                              <p:pRg st="8" end="8"/>
                                            </p:txEl>
                                          </p:spTgt>
                                        </p:tgtEl>
                                      </p:cBhvr>
                                    </p:animEffect>
                                    <p:anim calcmode="lin" valueType="num">
                                      <p:cBhvr>
                                        <p:cTn id="8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
                                            <p:txEl>
                                              <p:pRg st="8" end="8"/>
                                            </p:txEl>
                                          </p:spTgt>
                                        </p:tgtEl>
                                        <p:attrNameLst>
                                          <p:attrName>style.visibility</p:attrName>
                                        </p:attrNameLst>
                                      </p:cBhvr>
                                      <p:to>
                                        <p:strVal val="visible"/>
                                      </p:to>
                                    </p:set>
                                    <p:animEffect transition="in" filter="fade">
                                      <p:cBhvr>
                                        <p:cTn id="84" dur="1000"/>
                                        <p:tgtEl>
                                          <p:spTgt spid="2">
                                            <p:txEl>
                                              <p:pRg st="8" end="8"/>
                                            </p:txEl>
                                          </p:spTgt>
                                        </p:tgtEl>
                                      </p:cBhvr>
                                    </p:animEffect>
                                    <p:anim calcmode="lin" valueType="num">
                                      <p:cBhvr>
                                        <p:cTn id="8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2">
                                            <p:txEl>
                                              <p:pRg st="9" end="9"/>
                                            </p:txEl>
                                          </p:spTgt>
                                        </p:tgtEl>
                                        <p:attrNameLst>
                                          <p:attrName>style.visibility</p:attrName>
                                        </p:attrNameLst>
                                      </p:cBhvr>
                                      <p:to>
                                        <p:strVal val="visible"/>
                                      </p:to>
                                    </p:set>
                                    <p:animEffect transition="in" filter="fade">
                                      <p:cBhvr>
                                        <p:cTn id="91" dur="1000"/>
                                        <p:tgtEl>
                                          <p:spTgt spid="2">
                                            <p:txEl>
                                              <p:pRg st="9" end="9"/>
                                            </p:txEl>
                                          </p:spTgt>
                                        </p:tgtEl>
                                      </p:cBhvr>
                                    </p:animEffect>
                                    <p:anim calcmode="lin" valueType="num">
                                      <p:cBhvr>
                                        <p:cTn id="9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93" dur="1000" fill="hold"/>
                                        <p:tgtEl>
                                          <p:spTgt spid="2">
                                            <p:txEl>
                                              <p:pRg st="9" end="9"/>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3">
                                            <p:txEl>
                                              <p:pRg st="9" end="9"/>
                                            </p:txEl>
                                          </p:spTgt>
                                        </p:tgtEl>
                                        <p:attrNameLst>
                                          <p:attrName>style.visibility</p:attrName>
                                        </p:attrNameLst>
                                      </p:cBhvr>
                                      <p:to>
                                        <p:strVal val="visible"/>
                                      </p:to>
                                    </p:set>
                                    <p:animEffect transition="in" filter="fade">
                                      <p:cBhvr>
                                        <p:cTn id="96" dur="1000"/>
                                        <p:tgtEl>
                                          <p:spTgt spid="3">
                                            <p:txEl>
                                              <p:pRg st="9" end="9"/>
                                            </p:txEl>
                                          </p:spTgt>
                                        </p:tgtEl>
                                      </p:cBhvr>
                                    </p:animEffect>
                                    <p:anim calcmode="lin" valueType="num">
                                      <p:cBhvr>
                                        <p:cTn id="9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1834"/>
            <a:ext cx="6096000" cy="6846166"/>
          </a:xfrm>
        </p:spPr>
        <p:txBody>
          <a:bodyPr>
            <a:noAutofit/>
          </a:bodyPr>
          <a:lstStyle/>
          <a:p>
            <a:pPr marL="0" indent="0" algn="ctr">
              <a:buNone/>
            </a:pPr>
            <a:r>
              <a:rPr lang="en-US" sz="2000" b="1" dirty="0"/>
              <a:t>2</a:t>
            </a:r>
            <a:r>
              <a:rPr lang="el-GR" sz="2000" b="1" dirty="0"/>
              <a:t>.</a:t>
            </a:r>
            <a:r>
              <a:rPr lang="en-US" sz="2000" b="1" dirty="0"/>
              <a:t>2</a:t>
            </a:r>
            <a:r>
              <a:rPr lang="el-GR" sz="2000" b="1" dirty="0"/>
              <a:t>.β </a:t>
            </a:r>
            <a:r>
              <a:rPr lang="el-GR" sz="2000" b="1" u="sng" dirty="0"/>
              <a:t>Περιοδικές Ιδιότητες.</a:t>
            </a:r>
          </a:p>
          <a:p>
            <a:pPr marL="0" indent="0" algn="ctr">
              <a:buNone/>
            </a:pPr>
            <a:r>
              <a:rPr lang="en-US" sz="2000" b="1" u="sng" dirty="0"/>
              <a:t>2</a:t>
            </a:r>
            <a:r>
              <a:rPr lang="el-GR" sz="2000" b="1" u="sng" dirty="0"/>
              <a:t>. </a:t>
            </a:r>
            <a:r>
              <a:rPr lang="el-GR" sz="2000" b="1" u="sng" dirty="0" err="1"/>
              <a:t>Ηλεκτροθετικότητα</a:t>
            </a:r>
            <a:r>
              <a:rPr lang="el-GR" sz="2000" b="1" u="sng" dirty="0"/>
              <a:t>.</a:t>
            </a:r>
            <a:endParaRPr lang="en-US" sz="2000" b="1" u="sng" dirty="0"/>
          </a:p>
          <a:p>
            <a:pPr marL="0" indent="0" algn="ctr">
              <a:buNone/>
            </a:pPr>
            <a:r>
              <a:rPr lang="el-GR" sz="2000" b="1" dirty="0">
                <a:solidFill>
                  <a:srgbClr val="C00000"/>
                </a:solidFill>
              </a:rPr>
              <a:t>Η </a:t>
            </a:r>
            <a:r>
              <a:rPr lang="el-GR" sz="2000" b="1" dirty="0" err="1">
                <a:solidFill>
                  <a:srgbClr val="C00000"/>
                </a:solidFill>
              </a:rPr>
              <a:t>ηλεκτροθετικότητα</a:t>
            </a:r>
            <a:r>
              <a:rPr lang="el-GR" sz="2000" b="1" dirty="0">
                <a:solidFill>
                  <a:srgbClr val="C00000"/>
                </a:solidFill>
              </a:rPr>
              <a:t> (ΗΘ) εκφράζει την ευκολία με την οποία χάνει ηλεκτρόνια ένα άτομο</a:t>
            </a:r>
            <a:r>
              <a:rPr lang="en-US" sz="2000" b="1" dirty="0">
                <a:solidFill>
                  <a:srgbClr val="C00000"/>
                </a:solidFill>
              </a:rPr>
              <a:t> (</a:t>
            </a:r>
            <a:r>
              <a:rPr lang="el-GR" sz="2000" b="1" dirty="0">
                <a:solidFill>
                  <a:srgbClr val="C00000"/>
                </a:solidFill>
              </a:rPr>
              <a:t>ιονισμός).</a:t>
            </a:r>
          </a:p>
          <a:p>
            <a:pPr marL="0" indent="0" algn="ctr">
              <a:buNone/>
            </a:pPr>
            <a:r>
              <a:rPr lang="el-GR" sz="2000" b="1" dirty="0">
                <a:solidFill>
                  <a:srgbClr val="C00000"/>
                </a:solidFill>
              </a:rPr>
              <a:t>Α → Α</a:t>
            </a:r>
            <a:r>
              <a:rPr lang="en-US" sz="2000" b="1" baseline="30000" dirty="0">
                <a:solidFill>
                  <a:srgbClr val="C00000"/>
                </a:solidFill>
              </a:rPr>
              <a:t>+</a:t>
            </a:r>
            <a:r>
              <a:rPr lang="el-GR" sz="2000" b="1" dirty="0">
                <a:solidFill>
                  <a:srgbClr val="C00000"/>
                </a:solidFill>
              </a:rPr>
              <a:t> + </a:t>
            </a:r>
            <a:r>
              <a:rPr lang="en-US" sz="2000" b="1" dirty="0">
                <a:solidFill>
                  <a:srgbClr val="C00000"/>
                </a:solidFill>
              </a:rPr>
              <a:t>e</a:t>
            </a:r>
            <a:r>
              <a:rPr lang="en-US" sz="2000" b="1" baseline="30000" dirty="0">
                <a:solidFill>
                  <a:srgbClr val="C00000"/>
                </a:solidFill>
              </a:rPr>
              <a:t>-</a:t>
            </a:r>
            <a:r>
              <a:rPr lang="en-US" sz="2000" b="1" dirty="0">
                <a:solidFill>
                  <a:srgbClr val="C00000"/>
                </a:solidFill>
              </a:rPr>
              <a:t>.</a:t>
            </a:r>
            <a:endParaRPr lang="el-GR" sz="2000" b="1" dirty="0">
              <a:solidFill>
                <a:srgbClr val="C00000"/>
              </a:solidFill>
            </a:endParaRPr>
          </a:p>
          <a:p>
            <a:pPr marL="0" indent="0" algn="ctr">
              <a:buNone/>
            </a:pPr>
            <a:r>
              <a:rPr lang="el-GR" sz="2000" b="1" dirty="0">
                <a:solidFill>
                  <a:srgbClr val="C00000"/>
                </a:solidFill>
              </a:rPr>
              <a:t>Δηλαδή όσο πιο μεγάλη ΗΘ, τόσο πιο εύκολα ιονίζεται (χάνει ηλεκτρόνια) ένα άτομο.</a:t>
            </a:r>
          </a:p>
          <a:p>
            <a:pPr marL="0" indent="0" algn="ctr">
              <a:buNone/>
            </a:pPr>
            <a:r>
              <a:rPr lang="el-GR" sz="2000" b="1" dirty="0">
                <a:solidFill>
                  <a:srgbClr val="C00000"/>
                </a:solidFill>
              </a:rPr>
              <a:t>Η ΗΘ είναι ανάλογη της ατομικής ακτίνας, αφού όσο μεγαλύτερο είναι ένα άτομο, τόσο πιο απομακρυσμένα ηλεκτρόνια διαθέτει και τόσο πιο εύκολα ιονίζεται.</a:t>
            </a:r>
          </a:p>
          <a:p>
            <a:pPr marL="0" indent="0" algn="ctr">
              <a:buNone/>
            </a:pPr>
            <a:r>
              <a:rPr lang="en-US" sz="2000" b="1" u="sng" dirty="0"/>
              <a:t>3</a:t>
            </a:r>
            <a:r>
              <a:rPr lang="el-GR" sz="2000" b="1" u="sng" dirty="0"/>
              <a:t>. Μεταλλικός Χαρακτήρας</a:t>
            </a:r>
            <a:r>
              <a:rPr lang="el-GR" sz="2000" b="1" u="sng" dirty="0">
                <a:solidFill>
                  <a:srgbClr val="2B2B2B"/>
                </a:solidFill>
              </a:rPr>
              <a:t> </a:t>
            </a:r>
          </a:p>
          <a:p>
            <a:pPr marL="0" indent="0" algn="ctr">
              <a:buNone/>
            </a:pPr>
            <a:r>
              <a:rPr lang="el-GR" sz="2000" b="1" dirty="0">
                <a:solidFill>
                  <a:schemeClr val="accent1"/>
                </a:solidFill>
              </a:rPr>
              <a:t>Ο μεταλλικός χαρακτήρας περιγράφει το σύνολο χημικών ιδιοτήτων που σχετίζονται με τα στοιχεία που ταξινομούνται ως μέταλλα στον περιοδικό πίνακα. </a:t>
            </a:r>
          </a:p>
          <a:p>
            <a:pPr marL="0" indent="0" algn="ctr">
              <a:buNone/>
            </a:pPr>
            <a:r>
              <a:rPr lang="el-GR" sz="2000" b="1" dirty="0">
                <a:solidFill>
                  <a:schemeClr val="accent1"/>
                </a:solidFill>
                <a:hlinkClick r:id="rId2">
                  <a:extLst>
                    <a:ext uri="{A12FA001-AC4F-418D-AE19-62706E023703}">
                      <ahyp:hlinkClr xmlns:ahyp="http://schemas.microsoft.com/office/drawing/2018/hyperlinkcolor" val="tx"/>
                    </a:ext>
                  </a:extLst>
                </a:hlinkClick>
              </a:rPr>
              <a:t>Ο μεταλλικός χαρακτήρας</a:t>
            </a:r>
            <a:r>
              <a:rPr lang="el-GR" sz="2000" b="1" dirty="0">
                <a:solidFill>
                  <a:schemeClr val="accent1"/>
                </a:solidFill>
              </a:rPr>
              <a:t> εξαρτάται από την ικανότητα ενός στοιχείου να χάσει τα εξωτερικά ηλεκτρόνια σθένους του.</a:t>
            </a:r>
          </a:p>
          <a:p>
            <a:pPr marL="0" indent="0" algn="ctr">
              <a:buNone/>
            </a:pPr>
            <a:r>
              <a:rPr lang="el-GR" sz="2000" b="1" dirty="0">
                <a:solidFill>
                  <a:schemeClr val="accent1"/>
                </a:solidFill>
              </a:rPr>
              <a:t>Δηλαδή όσο πιο </a:t>
            </a:r>
            <a:r>
              <a:rPr lang="el-GR" sz="2000" b="1" dirty="0" err="1">
                <a:solidFill>
                  <a:schemeClr val="accent1"/>
                </a:solidFill>
              </a:rPr>
              <a:t>ηλεκτροθετικό</a:t>
            </a:r>
            <a:r>
              <a:rPr lang="el-GR" sz="2000" b="1" dirty="0">
                <a:solidFill>
                  <a:schemeClr val="accent1"/>
                </a:solidFill>
              </a:rPr>
              <a:t> είναι ένα στοιχείο, τόσο πιο έντονο μεταλλικό χαρακτήρα διαθέτει.</a:t>
            </a:r>
            <a:endParaRPr lang="el-GR" sz="2000" b="1" dirty="0">
              <a:solidFill>
                <a:srgbClr val="C00000"/>
              </a:solidFill>
            </a:endParaRPr>
          </a:p>
        </p:txBody>
      </p:sp>
      <p:sp>
        <p:nvSpPr>
          <p:cNvPr id="5" name="Θέση υποσέλιδου 3">
            <a:extLst>
              <a:ext uri="{FF2B5EF4-FFF2-40B4-BE49-F238E27FC236}">
                <a16:creationId xmlns:a16="http://schemas.microsoft.com/office/drawing/2014/main" id="{2E469C68-26DC-E9B4-03E8-6FC96D2CC665}"/>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2" name="Θέση περιεχομένου 2">
            <a:extLst>
              <a:ext uri="{FF2B5EF4-FFF2-40B4-BE49-F238E27FC236}">
                <a16:creationId xmlns:a16="http://schemas.microsoft.com/office/drawing/2014/main" id="{4ADC220F-F954-6AA2-4571-FE2B718DB88F}"/>
              </a:ext>
            </a:extLst>
          </p:cNvPr>
          <p:cNvSpPr txBox="1">
            <a:spLocks/>
          </p:cNvSpPr>
          <p:nvPr/>
        </p:nvSpPr>
        <p:spPr>
          <a:xfrm>
            <a:off x="6095999" y="1"/>
            <a:ext cx="6096000" cy="68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.β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Periodic Properties</a:t>
            </a:r>
            <a:endParaRPr kumimoji="0" lang="el-GR" sz="2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Electronegativity</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l-GR" sz="20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Electropositivity</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(EP) expresses the ease with which an atom loses electrons (ionization): </a:t>
            </a:r>
            <a:endParaRPr kumimoji="0" lang="el-GR" sz="20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A → A+ + e-. </a:t>
            </a:r>
            <a:endParaRPr kumimoji="0" lang="el-GR" sz="20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In other words, the higher the </a:t>
            </a:r>
            <a:r>
              <a:rPr kumimoji="0" 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Electropositivity</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the easier an atom ionizes (loses electrons). </a:t>
            </a:r>
            <a:endParaRPr kumimoji="0" lang="el-GR" sz="20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err="1">
                <a:ln>
                  <a:noFill/>
                </a:ln>
                <a:solidFill>
                  <a:srgbClr val="C00000"/>
                </a:solidFill>
                <a:effectLst/>
                <a:uLnTx/>
                <a:uFillTx/>
                <a:latin typeface="Calibri" panose="020F0502020204030204"/>
                <a:ea typeface="+mn-ea"/>
                <a:cs typeface="+mn-cs"/>
              </a:rPr>
              <a:t>Electropositivity</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is proportional to the atomic radius since the larger an atom is, the more distant electrons it possesses, making ionization easier.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3</a:t>
            </a:r>
            <a:r>
              <a:rPr kumimoji="0" lang="el-GR" sz="2000" b="1" i="0" u="sng"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Metallic Character</a:t>
            </a:r>
            <a:r>
              <a:rPr kumimoji="0" lang="en-US" sz="2000" b="0" i="0" u="sng"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l-GR" sz="20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4472C4"/>
                </a:solidFill>
                <a:effectLst/>
                <a:uLnTx/>
                <a:uFillTx/>
                <a:latin typeface="Calibri" panose="020F0502020204030204"/>
                <a:ea typeface="+mn-ea"/>
                <a:cs typeface="+mn-cs"/>
              </a:rPr>
              <a:t>Metallic character describes the set of chemical properties related to elements classified as metals in the periodic table.</a:t>
            </a:r>
            <a:endParaRPr kumimoji="0" lang="el-GR" sz="20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4472C4"/>
                </a:solidFill>
                <a:effectLst/>
                <a:uLnTx/>
                <a:uFillTx/>
                <a:latin typeface="Calibri" panose="020F0502020204030204"/>
                <a:ea typeface="+mn-ea"/>
                <a:cs typeface="+mn-cs"/>
              </a:rPr>
              <a:t>Metallic character depends on an element's ability to lose its outermost electrons: </a:t>
            </a:r>
            <a:endParaRPr kumimoji="0" lang="el-GR" sz="20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4472C4"/>
                </a:solidFill>
                <a:effectLst/>
                <a:uLnTx/>
                <a:uFillTx/>
                <a:latin typeface="Calibri" panose="020F0502020204030204"/>
                <a:ea typeface="+mn-ea"/>
                <a:cs typeface="+mn-cs"/>
              </a:rPr>
              <a:t>In other words, the more electronegative an element is, the more pronounced its metallic character.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390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5" end="5"/>
                                            </p:txEl>
                                          </p:spTgt>
                                        </p:tgtEl>
                                        <p:attrNameLst>
                                          <p:attrName>style.visibility</p:attrName>
                                        </p:attrNameLst>
                                      </p:cBhvr>
                                      <p:to>
                                        <p:strVal val="visible"/>
                                      </p:to>
                                    </p:set>
                                    <p:animEffect transition="in" filter="fade">
                                      <p:cBhvr>
                                        <p:cTn id="56" dur="1000"/>
                                        <p:tgtEl>
                                          <p:spTgt spid="2">
                                            <p:txEl>
                                              <p:pRg st="5" end="5"/>
                                            </p:txEl>
                                          </p:spTgt>
                                        </p:tgtEl>
                                      </p:cBhvr>
                                    </p:animEffect>
                                    <p:anim calcmode="lin" valueType="num">
                                      <p:cBhvr>
                                        <p:cTn id="5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8" end="8"/>
                                            </p:txEl>
                                          </p:spTgt>
                                        </p:tgtEl>
                                        <p:attrNameLst>
                                          <p:attrName>style.visibility</p:attrName>
                                        </p:attrNameLst>
                                      </p:cBhvr>
                                      <p:to>
                                        <p:strVal val="visible"/>
                                      </p:to>
                                    </p:set>
                                    <p:animEffect transition="in" filter="fade">
                                      <p:cBhvr>
                                        <p:cTn id="70" dur="1000"/>
                                        <p:tgtEl>
                                          <p:spTgt spid="2">
                                            <p:txEl>
                                              <p:pRg st="8" end="8"/>
                                            </p:txEl>
                                          </p:spTgt>
                                        </p:tgtEl>
                                      </p:cBhvr>
                                    </p:animEffect>
                                    <p:anim calcmode="lin" valueType="num">
                                      <p:cBhvr>
                                        <p:cTn id="71"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animEffect transition="in" filter="fade">
                                      <p:cBhvr>
                                        <p:cTn id="77" dur="1000"/>
                                        <p:tgtEl>
                                          <p:spTgt spid="3">
                                            <p:txEl>
                                              <p:pRg st="8" end="8"/>
                                            </p:txEl>
                                          </p:spTgt>
                                        </p:tgtEl>
                                      </p:cBhvr>
                                    </p:animEffect>
                                    <p:anim calcmode="lin" valueType="num">
                                      <p:cBhvr>
                                        <p:cTn id="7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2">
                                            <p:txEl>
                                              <p:pRg st="9" end="9"/>
                                            </p:txEl>
                                          </p:spTgt>
                                        </p:tgtEl>
                                        <p:attrNameLst>
                                          <p:attrName>style.visibility</p:attrName>
                                        </p:attrNameLst>
                                      </p:cBhvr>
                                      <p:to>
                                        <p:strVal val="visible"/>
                                      </p:to>
                                    </p:set>
                                    <p:animEffect transition="in" filter="fade">
                                      <p:cBhvr>
                                        <p:cTn id="84" dur="1000"/>
                                        <p:tgtEl>
                                          <p:spTgt spid="2">
                                            <p:txEl>
                                              <p:pRg st="9" end="9"/>
                                            </p:txEl>
                                          </p:spTgt>
                                        </p:tgtEl>
                                      </p:cBhvr>
                                    </p:animEffect>
                                    <p:anim calcmode="lin" valueType="num">
                                      <p:cBhvr>
                                        <p:cTn id="85"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9" end="9"/>
                                            </p:txEl>
                                          </p:spTgt>
                                        </p:tgtEl>
                                        <p:attrNameLst>
                                          <p:attrName>style.visibility</p:attrName>
                                        </p:attrNameLst>
                                      </p:cBhvr>
                                      <p:to>
                                        <p:strVal val="visible"/>
                                      </p:to>
                                    </p:set>
                                    <p:animEffect transition="in" filter="fade">
                                      <p:cBhvr>
                                        <p:cTn id="91" dur="1000"/>
                                        <p:tgtEl>
                                          <p:spTgt spid="3">
                                            <p:txEl>
                                              <p:pRg st="9" end="9"/>
                                            </p:txEl>
                                          </p:spTgt>
                                        </p:tgtEl>
                                      </p:cBhvr>
                                    </p:animEffect>
                                    <p:anim calcmode="lin" valueType="num">
                                      <p:cBhvr>
                                        <p:cTn id="9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
                                            <p:txEl>
                                              <p:pRg st="10" end="10"/>
                                            </p:txEl>
                                          </p:spTgt>
                                        </p:tgtEl>
                                        <p:attrNameLst>
                                          <p:attrName>style.visibility</p:attrName>
                                        </p:attrNameLst>
                                      </p:cBhvr>
                                      <p:to>
                                        <p:strVal val="visible"/>
                                      </p:to>
                                    </p:set>
                                    <p:animEffect transition="in" filter="fade">
                                      <p:cBhvr>
                                        <p:cTn id="98" dur="1000"/>
                                        <p:tgtEl>
                                          <p:spTgt spid="2">
                                            <p:txEl>
                                              <p:pRg st="10" end="10"/>
                                            </p:txEl>
                                          </p:spTgt>
                                        </p:tgtEl>
                                      </p:cBhvr>
                                    </p:animEffect>
                                    <p:anim calcmode="lin" valueType="num">
                                      <p:cBhvr>
                                        <p:cTn id="9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100"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1834"/>
            <a:ext cx="6096000" cy="6846166"/>
          </a:xfrm>
        </p:spPr>
        <p:txBody>
          <a:bodyPr>
            <a:noAutofit/>
          </a:bodyPr>
          <a:lstStyle/>
          <a:p>
            <a:pPr marL="0" indent="0" algn="ctr">
              <a:buNone/>
            </a:pPr>
            <a:r>
              <a:rPr lang="en-US" sz="2000" b="1" dirty="0"/>
              <a:t>2</a:t>
            </a:r>
            <a:r>
              <a:rPr lang="el-GR" sz="2000" b="1" dirty="0"/>
              <a:t>.</a:t>
            </a:r>
            <a:r>
              <a:rPr lang="en-US" sz="2000" b="1" dirty="0"/>
              <a:t>2</a:t>
            </a:r>
            <a:r>
              <a:rPr lang="el-GR" sz="2000" b="1" dirty="0"/>
              <a:t>.β </a:t>
            </a:r>
            <a:r>
              <a:rPr lang="el-GR" sz="2000" b="1" u="sng" dirty="0"/>
              <a:t>Περιοδικές Ιδιότητες.</a:t>
            </a:r>
          </a:p>
          <a:p>
            <a:pPr marL="0" indent="0" algn="ctr">
              <a:buNone/>
            </a:pPr>
            <a:r>
              <a:rPr lang="el-GR" sz="2000" b="1" u="sng" dirty="0"/>
              <a:t>3. </a:t>
            </a:r>
            <a:r>
              <a:rPr lang="el-GR" sz="2000" b="1" u="sng" dirty="0" err="1"/>
              <a:t>Ηλεκτραρνητικότητα</a:t>
            </a:r>
            <a:r>
              <a:rPr lang="el-GR" sz="2000" b="1" u="sng" dirty="0"/>
              <a:t>.</a:t>
            </a:r>
            <a:endParaRPr lang="en-US" sz="2000" b="1" u="sng" dirty="0"/>
          </a:p>
          <a:p>
            <a:pPr marL="0" indent="0" algn="ctr">
              <a:buNone/>
            </a:pPr>
            <a:r>
              <a:rPr lang="el-GR" sz="2000" b="1" dirty="0">
                <a:solidFill>
                  <a:schemeClr val="accent1"/>
                </a:solidFill>
              </a:rPr>
              <a:t>Η </a:t>
            </a:r>
            <a:r>
              <a:rPr lang="el-GR" sz="2000" b="1" dirty="0" err="1">
                <a:solidFill>
                  <a:schemeClr val="accent1"/>
                </a:solidFill>
              </a:rPr>
              <a:t>ηλεκτραρνητικότητα</a:t>
            </a:r>
            <a:r>
              <a:rPr lang="el-GR" sz="2000" b="1" dirty="0">
                <a:solidFill>
                  <a:schemeClr val="accent1"/>
                </a:solidFill>
              </a:rPr>
              <a:t> (ΗΑ) εκφράζει την ευκολία με την οποία προσλαμβάνει ηλεκτρόνια ένα άτομο.</a:t>
            </a:r>
          </a:p>
          <a:p>
            <a:pPr marL="0" indent="0" algn="ctr">
              <a:buNone/>
            </a:pPr>
            <a:r>
              <a:rPr lang="el-GR" sz="2000" b="1" dirty="0">
                <a:solidFill>
                  <a:schemeClr val="accent1"/>
                </a:solidFill>
              </a:rPr>
              <a:t>Α + </a:t>
            </a:r>
            <a:r>
              <a:rPr lang="en-US" sz="2000" b="1" dirty="0">
                <a:solidFill>
                  <a:schemeClr val="accent1"/>
                </a:solidFill>
              </a:rPr>
              <a:t>e</a:t>
            </a:r>
            <a:r>
              <a:rPr lang="en-US" sz="2000" b="1" baseline="30000" dirty="0">
                <a:solidFill>
                  <a:schemeClr val="accent1"/>
                </a:solidFill>
              </a:rPr>
              <a:t>- </a:t>
            </a:r>
            <a:r>
              <a:rPr lang="el-GR" sz="2000" b="1" dirty="0">
                <a:solidFill>
                  <a:schemeClr val="accent1"/>
                </a:solidFill>
              </a:rPr>
              <a:t>→ Α</a:t>
            </a:r>
            <a:r>
              <a:rPr lang="el-GR" sz="2000" b="1" baseline="30000" dirty="0">
                <a:solidFill>
                  <a:schemeClr val="accent1"/>
                </a:solidFill>
              </a:rPr>
              <a:t>-</a:t>
            </a:r>
            <a:endParaRPr lang="el-GR" sz="2000" b="1" dirty="0">
              <a:solidFill>
                <a:schemeClr val="accent1"/>
              </a:solidFill>
            </a:endParaRPr>
          </a:p>
          <a:p>
            <a:pPr marL="0" indent="0" algn="ctr">
              <a:buNone/>
            </a:pPr>
            <a:r>
              <a:rPr lang="el-GR" sz="2000" b="1" dirty="0">
                <a:solidFill>
                  <a:schemeClr val="accent1"/>
                </a:solidFill>
              </a:rPr>
              <a:t>Δηλαδή όσο πιο μεγάλη ΗΑ, τόσο πιο εύκολα προσλαμβάνει ηλεκτρόνια και φορτίζεται αρνητικά ένα άτομο.</a:t>
            </a:r>
          </a:p>
          <a:p>
            <a:pPr marL="0" indent="0" algn="ctr">
              <a:buNone/>
            </a:pPr>
            <a:r>
              <a:rPr lang="el-GR" sz="2000" b="1" dirty="0">
                <a:solidFill>
                  <a:schemeClr val="accent1"/>
                </a:solidFill>
              </a:rPr>
              <a:t>Η ΗΑ είναι αντιστρόφως ανάλογη της ατομικής ακτίνας, αφού όσο μεγαλύτερο είναι ένα άτομο, τόσο πιο δύσκολα προσλαμβάνει ηλεκτρόνια.</a:t>
            </a:r>
          </a:p>
        </p:txBody>
      </p:sp>
      <p:sp>
        <p:nvSpPr>
          <p:cNvPr id="5" name="Θέση υποσέλιδου 3">
            <a:extLst>
              <a:ext uri="{FF2B5EF4-FFF2-40B4-BE49-F238E27FC236}">
                <a16:creationId xmlns:a16="http://schemas.microsoft.com/office/drawing/2014/main" id="{2E469C68-26DC-E9B4-03E8-6FC96D2CC665}"/>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2" name="Θέση περιεχομένου 2">
            <a:extLst>
              <a:ext uri="{FF2B5EF4-FFF2-40B4-BE49-F238E27FC236}">
                <a16:creationId xmlns:a16="http://schemas.microsoft.com/office/drawing/2014/main" id="{4ADC220F-F954-6AA2-4571-FE2B718DB88F}"/>
              </a:ext>
            </a:extLst>
          </p:cNvPr>
          <p:cNvSpPr txBox="1">
            <a:spLocks/>
          </p:cNvSpPr>
          <p:nvPr/>
        </p:nvSpPr>
        <p:spPr>
          <a:xfrm>
            <a:off x="6095999" y="1"/>
            <a:ext cx="6096000" cy="68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2000" b="1" i="0" u="none" strike="noStrike" kern="1200" cap="none" spc="0" normalizeH="0" baseline="0" noProof="0" dirty="0">
                <a:ln>
                  <a:noFill/>
                </a:ln>
                <a:solidFill>
                  <a:prstClr val="black"/>
                </a:solidFill>
                <a:effectLst/>
                <a:uLnTx/>
                <a:uFillTx/>
                <a:latin typeface="Calibri" panose="020F0502020204030204"/>
                <a:ea typeface="+mn-ea"/>
                <a:cs typeface="+mn-cs"/>
              </a:rPr>
              <a:t>.β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Periodic Properties</a:t>
            </a:r>
            <a:endParaRPr kumimoji="0" lang="el-GR" sz="20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000" b="1" i="0" u="sng" strike="noStrike" kern="1200" cap="none" spc="0" normalizeH="0" baseline="0" noProof="0" dirty="0">
                <a:ln>
                  <a:noFill/>
                </a:ln>
                <a:solidFill>
                  <a:prstClr val="black"/>
                </a:solidFill>
                <a:effectLst/>
                <a:uLnTx/>
                <a:uFillTx/>
                <a:latin typeface="Calibri" panose="020F0502020204030204"/>
                <a:ea typeface="+mn-ea"/>
                <a:cs typeface="+mn-cs"/>
              </a:rPr>
              <a:t>3. </a:t>
            </a:r>
            <a:r>
              <a:rPr kumimoji="0" lang="en-US" sz="2000" b="1" i="0" u="sng" strike="noStrike" kern="1200" cap="none" spc="0" normalizeH="0" baseline="0" noProof="0" dirty="0">
                <a:ln>
                  <a:noFill/>
                </a:ln>
                <a:solidFill>
                  <a:prstClr val="black"/>
                </a:solidFill>
                <a:effectLst/>
                <a:uLnTx/>
                <a:uFillTx/>
                <a:latin typeface="Calibri" panose="020F0502020204030204"/>
                <a:ea typeface="+mn-ea"/>
                <a:cs typeface="+mn-cs"/>
              </a:rPr>
              <a:t>Electronegativity</a:t>
            </a: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 </a:t>
            </a:r>
            <a:endParaRPr kumimoji="0" lang="el-GR" sz="20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Electronegativity (EN) expresses the ease with which an atom gains electrons: </a:t>
            </a:r>
            <a:endParaRPr kumimoji="0" lang="el-GR" sz="20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A + e- → A- </a:t>
            </a:r>
            <a:endParaRPr kumimoji="0" lang="el-GR" sz="20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In other words, the higher the electronegativity, the easier it is for an atom to gain electrons and become negatively charged. </a:t>
            </a:r>
            <a:endParaRPr kumimoji="0" lang="el-GR" sz="20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C00000"/>
                </a:solidFill>
                <a:effectLst/>
                <a:uLnTx/>
                <a:uFillTx/>
                <a:latin typeface="Calibri" panose="020F0502020204030204"/>
                <a:ea typeface="+mn-ea"/>
                <a:cs typeface="+mn-cs"/>
              </a:rPr>
              <a:t>Electronegativity is inversely proportional to the atomic radius since larger atoms have a harder time gaining electron</a:t>
            </a:r>
            <a:r>
              <a:rPr kumimoji="0" lang="el-GR" sz="2000" b="1" i="0" u="none" strike="noStrike" kern="1200" cap="none" spc="0" normalizeH="0" baseline="0" noProof="0" dirty="0">
                <a:ln>
                  <a:noFill/>
                </a:ln>
                <a:solidFill>
                  <a:srgbClr val="C0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98687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1000"/>
                                        <p:tgtEl>
                                          <p:spTgt spid="2">
                                            <p:txEl>
                                              <p:pRg st="4" end="4"/>
                                            </p:txEl>
                                          </p:spTgt>
                                        </p:tgtEl>
                                      </p:cBhvr>
                                    </p:animEffect>
                                    <p:anim calcmode="lin" valueType="num">
                                      <p:cBhvr>
                                        <p:cTn id="4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5" end="5"/>
                                            </p:txEl>
                                          </p:spTgt>
                                        </p:tgtEl>
                                        <p:attrNameLst>
                                          <p:attrName>style.visibility</p:attrName>
                                        </p:attrNameLst>
                                      </p:cBhvr>
                                      <p:to>
                                        <p:strVal val="visible"/>
                                      </p:to>
                                    </p:set>
                                    <p:animEffect transition="in" filter="fade">
                                      <p:cBhvr>
                                        <p:cTn id="56" dur="1000"/>
                                        <p:tgtEl>
                                          <p:spTgt spid="2">
                                            <p:txEl>
                                              <p:pRg st="5" end="5"/>
                                            </p:txEl>
                                          </p:spTgt>
                                        </p:tgtEl>
                                      </p:cBhvr>
                                    </p:animEffect>
                                    <p:anim calcmode="lin" valueType="num">
                                      <p:cBhvr>
                                        <p:cTn id="5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254000" y="136524"/>
            <a:ext cx="11765280" cy="6436995"/>
          </a:xfrm>
        </p:spPr>
        <p:txBody>
          <a:bodyPr>
            <a:normAutofit/>
          </a:bodyPr>
          <a:lstStyle/>
          <a:p>
            <a:pPr marL="0" indent="0" algn="ctr">
              <a:buNone/>
            </a:pPr>
            <a:r>
              <a:rPr lang="el-GR" sz="2000" b="1" dirty="0"/>
              <a:t>2.2.β. </a:t>
            </a:r>
            <a:r>
              <a:rPr lang="el-GR" sz="2000" b="1" u="sng" dirty="0"/>
              <a:t>Περιοδικές Ιδιότητες.</a:t>
            </a:r>
          </a:p>
          <a:p>
            <a:pPr marL="0" indent="0" algn="ctr">
              <a:buNone/>
            </a:pPr>
            <a:r>
              <a:rPr lang="el-GR" sz="2000" b="1" dirty="0"/>
              <a:t>1. Σύνοψη περιοδικών ιδιοτήτων.</a:t>
            </a:r>
          </a:p>
          <a:p>
            <a:pPr marL="0" indent="0" algn="ctr">
              <a:buNone/>
            </a:pPr>
            <a:endParaRPr lang="el-GR" sz="2000" b="1" dirty="0"/>
          </a:p>
        </p:txBody>
      </p:sp>
      <p:sp>
        <p:nvSpPr>
          <p:cNvPr id="5" name="Θέση υποσέλιδου 3">
            <a:extLst>
              <a:ext uri="{FF2B5EF4-FFF2-40B4-BE49-F238E27FC236}">
                <a16:creationId xmlns:a16="http://schemas.microsoft.com/office/drawing/2014/main" id="{2E469C68-26DC-E9B4-03E8-6FC96D2CC665}"/>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pic>
        <p:nvPicPr>
          <p:cNvPr id="2" name="Εικόνα 1">
            <a:extLst>
              <a:ext uri="{FF2B5EF4-FFF2-40B4-BE49-F238E27FC236}">
                <a16:creationId xmlns:a16="http://schemas.microsoft.com/office/drawing/2014/main" id="{509AF29B-2731-CBA5-52B7-515E3296FB3D}"/>
              </a:ext>
            </a:extLst>
          </p:cNvPr>
          <p:cNvPicPr>
            <a:picLocks noChangeAspect="1"/>
          </p:cNvPicPr>
          <p:nvPr/>
        </p:nvPicPr>
        <p:blipFill rotWithShape="1">
          <a:blip r:embed="rId2"/>
          <a:srcRect l="23588" t="2657" r="3879" b="4084"/>
          <a:stretch/>
        </p:blipFill>
        <p:spPr>
          <a:xfrm rot="5400000">
            <a:off x="2457103" y="-10923"/>
            <a:ext cx="2149645" cy="4114801"/>
          </a:xfrm>
          <a:prstGeom prst="rect">
            <a:avLst/>
          </a:prstGeom>
        </p:spPr>
      </p:pic>
      <p:pic>
        <p:nvPicPr>
          <p:cNvPr id="4" name="Εικόνα 3">
            <a:extLst>
              <a:ext uri="{FF2B5EF4-FFF2-40B4-BE49-F238E27FC236}">
                <a16:creationId xmlns:a16="http://schemas.microsoft.com/office/drawing/2014/main" id="{6E083E3C-EDD5-CE1B-B386-FFC73D55E2E4}"/>
              </a:ext>
            </a:extLst>
          </p:cNvPr>
          <p:cNvPicPr>
            <a:picLocks noChangeAspect="1"/>
          </p:cNvPicPr>
          <p:nvPr/>
        </p:nvPicPr>
        <p:blipFill rotWithShape="1">
          <a:blip r:embed="rId2"/>
          <a:srcRect l="23588" t="2657" r="3879" b="4084"/>
          <a:stretch/>
        </p:blipFill>
        <p:spPr>
          <a:xfrm rot="5400000">
            <a:off x="6943554" y="-52390"/>
            <a:ext cx="2149645" cy="4114801"/>
          </a:xfrm>
          <a:prstGeom prst="rect">
            <a:avLst/>
          </a:prstGeom>
        </p:spPr>
      </p:pic>
      <p:sp>
        <p:nvSpPr>
          <p:cNvPr id="6" name="Βέλος: Κάτω 5">
            <a:extLst>
              <a:ext uri="{FF2B5EF4-FFF2-40B4-BE49-F238E27FC236}">
                <a16:creationId xmlns:a16="http://schemas.microsoft.com/office/drawing/2014/main" id="{1FE1FE04-DCB4-D792-7651-CAB3E77F9A52}"/>
              </a:ext>
            </a:extLst>
          </p:cNvPr>
          <p:cNvSpPr/>
          <p:nvPr/>
        </p:nvSpPr>
        <p:spPr>
          <a:xfrm>
            <a:off x="1275341" y="972767"/>
            <a:ext cx="152400" cy="2223624"/>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Βέλος: Κάτω 6">
            <a:extLst>
              <a:ext uri="{FF2B5EF4-FFF2-40B4-BE49-F238E27FC236}">
                <a16:creationId xmlns:a16="http://schemas.microsoft.com/office/drawing/2014/main" id="{53A79213-4756-A5C0-1B19-CA17BC32A910}"/>
              </a:ext>
            </a:extLst>
          </p:cNvPr>
          <p:cNvSpPr/>
          <p:nvPr/>
        </p:nvSpPr>
        <p:spPr>
          <a:xfrm rot="5400000">
            <a:off x="3444808" y="1103123"/>
            <a:ext cx="150179" cy="4184315"/>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Βέλος: Κάτω 7">
            <a:extLst>
              <a:ext uri="{FF2B5EF4-FFF2-40B4-BE49-F238E27FC236}">
                <a16:creationId xmlns:a16="http://schemas.microsoft.com/office/drawing/2014/main" id="{372A2FFF-D6A6-85DE-C3A8-AB885D987FCD}"/>
              </a:ext>
            </a:extLst>
          </p:cNvPr>
          <p:cNvSpPr/>
          <p:nvPr/>
        </p:nvSpPr>
        <p:spPr>
          <a:xfrm rot="10800000">
            <a:off x="10111085" y="987697"/>
            <a:ext cx="152400" cy="2374915"/>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Βέλος: Κάτω 8">
            <a:extLst>
              <a:ext uri="{FF2B5EF4-FFF2-40B4-BE49-F238E27FC236}">
                <a16:creationId xmlns:a16="http://schemas.microsoft.com/office/drawing/2014/main" id="{DF13D615-970F-D606-2153-00CE08242C78}"/>
              </a:ext>
            </a:extLst>
          </p:cNvPr>
          <p:cNvSpPr/>
          <p:nvPr/>
        </p:nvSpPr>
        <p:spPr>
          <a:xfrm rot="16200000">
            <a:off x="8038212" y="-1179550"/>
            <a:ext cx="150179" cy="4184315"/>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Εικόνα 9">
            <a:extLst>
              <a:ext uri="{FF2B5EF4-FFF2-40B4-BE49-F238E27FC236}">
                <a16:creationId xmlns:a16="http://schemas.microsoft.com/office/drawing/2014/main" id="{35707AA7-1DD3-68DF-6281-592C793B2027}"/>
              </a:ext>
            </a:extLst>
          </p:cNvPr>
          <p:cNvPicPr>
            <a:picLocks noChangeAspect="1"/>
          </p:cNvPicPr>
          <p:nvPr/>
        </p:nvPicPr>
        <p:blipFill rotWithShape="1">
          <a:blip r:embed="rId2"/>
          <a:srcRect l="23588" t="2657" r="3879" b="4084"/>
          <a:stretch/>
        </p:blipFill>
        <p:spPr>
          <a:xfrm rot="5400000">
            <a:off x="4886154" y="3075056"/>
            <a:ext cx="2149645" cy="4114801"/>
          </a:xfrm>
          <a:prstGeom prst="rect">
            <a:avLst/>
          </a:prstGeom>
        </p:spPr>
      </p:pic>
      <p:sp>
        <p:nvSpPr>
          <p:cNvPr id="11" name="Βέλος: Κάτω 10">
            <a:extLst>
              <a:ext uri="{FF2B5EF4-FFF2-40B4-BE49-F238E27FC236}">
                <a16:creationId xmlns:a16="http://schemas.microsoft.com/office/drawing/2014/main" id="{1C88430A-598E-9FF4-AFEB-B500E7992EF0}"/>
              </a:ext>
            </a:extLst>
          </p:cNvPr>
          <p:cNvSpPr/>
          <p:nvPr/>
        </p:nvSpPr>
        <p:spPr>
          <a:xfrm>
            <a:off x="3745828" y="4057634"/>
            <a:ext cx="152400" cy="2223624"/>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Βέλος: Κάτω 11">
            <a:extLst>
              <a:ext uri="{FF2B5EF4-FFF2-40B4-BE49-F238E27FC236}">
                <a16:creationId xmlns:a16="http://schemas.microsoft.com/office/drawing/2014/main" id="{59E6BC79-0FA7-3926-A47E-E7E88952A81A}"/>
              </a:ext>
            </a:extLst>
          </p:cNvPr>
          <p:cNvSpPr/>
          <p:nvPr/>
        </p:nvSpPr>
        <p:spPr>
          <a:xfrm rot="16200000">
            <a:off x="5986153" y="4182792"/>
            <a:ext cx="150179" cy="4184315"/>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Ορθογώνιο: Στρογγύλεμα γωνιών 12">
            <a:extLst>
              <a:ext uri="{FF2B5EF4-FFF2-40B4-BE49-F238E27FC236}">
                <a16:creationId xmlns:a16="http://schemas.microsoft.com/office/drawing/2014/main" id="{7E837601-0AB6-1B96-0893-6A8C98141DD1}"/>
              </a:ext>
            </a:extLst>
          </p:cNvPr>
          <p:cNvSpPr/>
          <p:nvPr/>
        </p:nvSpPr>
        <p:spPr>
          <a:xfrm>
            <a:off x="1801092" y="4488808"/>
            <a:ext cx="1909696" cy="928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n </a:t>
            </a: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rPr>
              <a:t>κύριος κβαντικός αριθμός</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rPr>
              <a:t>n: main quantum number</a:t>
            </a:r>
            <a:endParaRPr kumimoji="0" lang="el-GR" sz="16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14" name="Ορθογώνιο: Στρογγύλεμα γωνιών 13">
            <a:extLst>
              <a:ext uri="{FF2B5EF4-FFF2-40B4-BE49-F238E27FC236}">
                <a16:creationId xmlns:a16="http://schemas.microsoft.com/office/drawing/2014/main" id="{8B216D4C-BC6A-D1B8-786E-E73D0AEAC04E}"/>
              </a:ext>
            </a:extLst>
          </p:cNvPr>
          <p:cNvSpPr/>
          <p:nvPr/>
        </p:nvSpPr>
        <p:spPr>
          <a:xfrm>
            <a:off x="46784" y="3270371"/>
            <a:ext cx="3851444" cy="787263"/>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rPr>
              <a:t>Ατομική ακτίνα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    </a:t>
            </a: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rPr>
              <a:t>Atomic Radius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err="1">
                <a:ln>
                  <a:noFill/>
                </a:ln>
                <a:solidFill>
                  <a:prstClr val="black"/>
                </a:solidFill>
                <a:effectLst/>
                <a:uLnTx/>
                <a:uFillTx/>
                <a:latin typeface="Calibri" panose="020F0502020204030204"/>
                <a:ea typeface="+mn-ea"/>
                <a:cs typeface="+mn-cs"/>
              </a:rPr>
              <a:t>Ηλεκτροθετικότητα</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err="1">
                <a:ln>
                  <a:noFill/>
                </a:ln>
                <a:solidFill>
                  <a:srgbClr val="7030A0"/>
                </a:solidFill>
                <a:effectLst/>
                <a:uLnTx/>
                <a:uFillTx/>
                <a:latin typeface="Calibri" panose="020F0502020204030204"/>
                <a:ea typeface="+mn-ea"/>
                <a:cs typeface="+mn-cs"/>
              </a:rPr>
              <a:t>electropositivity</a:t>
            </a:r>
            <a:endParaRPr kumimoji="0" lang="el-GR" sz="16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rPr>
              <a:t>Μεταλλικός χαρακτήρας</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rPr>
              <a:t>metallic character</a:t>
            </a:r>
            <a:endParaRPr kumimoji="0" lang="el-GR" sz="16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15" name="Ορθογώνιο: Στρογγύλεμα γωνιών 14">
            <a:extLst>
              <a:ext uri="{FF2B5EF4-FFF2-40B4-BE49-F238E27FC236}">
                <a16:creationId xmlns:a16="http://schemas.microsoft.com/office/drawing/2014/main" id="{2D7076D4-7E14-6619-9B5D-CA6A594A1D63}"/>
              </a:ext>
            </a:extLst>
          </p:cNvPr>
          <p:cNvSpPr/>
          <p:nvPr/>
        </p:nvSpPr>
        <p:spPr>
          <a:xfrm>
            <a:off x="3710788" y="6399147"/>
            <a:ext cx="5479473" cy="25173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rPr>
              <a:t>Δραστικό Πυρηνικό φορτίο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z</a:t>
            </a:r>
            <a:r>
              <a:rPr kumimoji="0" lang="en-US" sz="1600" b="0" i="0" u="none" strike="noStrike" kern="1200" cap="none" spc="0" normalizeH="0" baseline="-25000" noProof="0" dirty="0" err="1">
                <a:ln>
                  <a:noFill/>
                </a:ln>
                <a:solidFill>
                  <a:prstClr val="black"/>
                </a:solidFill>
                <a:effectLst/>
                <a:uLnTx/>
                <a:uFillTx/>
                <a:latin typeface="Calibri" panose="020F0502020204030204"/>
                <a:ea typeface="+mn-ea"/>
                <a:cs typeface="+mn-cs"/>
              </a:rPr>
              <a:t>eff</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rPr>
              <a:t>ή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z*). </a:t>
            </a: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rPr>
              <a:t>Effective nucleus charge</a:t>
            </a:r>
            <a:endParaRPr kumimoji="0" lang="el-GR" sz="16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16" name="Ορθογώνιο: Στρογγύλεμα γωνιών 15">
            <a:extLst>
              <a:ext uri="{FF2B5EF4-FFF2-40B4-BE49-F238E27FC236}">
                <a16:creationId xmlns:a16="http://schemas.microsoft.com/office/drawing/2014/main" id="{DF8D059B-A0EA-9146-A775-8D0EF1357799}"/>
              </a:ext>
            </a:extLst>
          </p:cNvPr>
          <p:cNvSpPr/>
          <p:nvPr/>
        </p:nvSpPr>
        <p:spPr>
          <a:xfrm>
            <a:off x="7218218" y="3265300"/>
            <a:ext cx="4591323" cy="78726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err="1">
                <a:ln>
                  <a:noFill/>
                </a:ln>
                <a:solidFill>
                  <a:prstClr val="black"/>
                </a:solidFill>
                <a:effectLst/>
                <a:uLnTx/>
                <a:uFillTx/>
                <a:latin typeface="Calibri" panose="020F0502020204030204"/>
                <a:ea typeface="+mn-ea"/>
                <a:cs typeface="+mn-cs"/>
              </a:rPr>
              <a:t>Ηλεκτραρνητικότητα</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rPr>
              <a:t>electronegativity</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Ορθογώνιο: Στρογγύλεμα γωνιών 16">
            <a:extLst>
              <a:ext uri="{FF2B5EF4-FFF2-40B4-BE49-F238E27FC236}">
                <a16:creationId xmlns:a16="http://schemas.microsoft.com/office/drawing/2014/main" id="{36394CD3-6699-BDCE-518D-00900F1E769F}"/>
              </a:ext>
            </a:extLst>
          </p:cNvPr>
          <p:cNvSpPr/>
          <p:nvPr/>
        </p:nvSpPr>
        <p:spPr>
          <a:xfrm>
            <a:off x="0" y="898788"/>
            <a:ext cx="1275342" cy="138392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rPr>
              <a:t>Αύξηση προς τα κάτω</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rPr>
              <a:t>Increase</a:t>
            </a:r>
            <a:r>
              <a:rPr kumimoji="0" lang="el-GR" sz="1600" b="0"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rPr>
              <a:t>downwards</a:t>
            </a:r>
            <a:endParaRPr kumimoji="0" lang="el-GR" sz="16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18" name="Ορθογώνιο: Στρογγύλεμα γωνιών 17">
            <a:extLst>
              <a:ext uri="{FF2B5EF4-FFF2-40B4-BE49-F238E27FC236}">
                <a16:creationId xmlns:a16="http://schemas.microsoft.com/office/drawing/2014/main" id="{7FB0EC60-3634-B683-0E40-F184539AC7B5}"/>
              </a:ext>
            </a:extLst>
          </p:cNvPr>
          <p:cNvSpPr/>
          <p:nvPr/>
        </p:nvSpPr>
        <p:spPr>
          <a:xfrm>
            <a:off x="3883898" y="3276682"/>
            <a:ext cx="2077078" cy="78726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rPr>
              <a:t>Αύξηση προς τα αριστερά</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rPr>
              <a:t>Increase to the left</a:t>
            </a:r>
            <a:endParaRPr kumimoji="0" lang="el-GR" sz="16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19" name="Ορθογώνιο: Στρογγύλεμα γωνιών 18">
            <a:extLst>
              <a:ext uri="{FF2B5EF4-FFF2-40B4-BE49-F238E27FC236}">
                <a16:creationId xmlns:a16="http://schemas.microsoft.com/office/drawing/2014/main" id="{14F128CF-7A16-0D49-6A6F-B4B37A08E89E}"/>
              </a:ext>
            </a:extLst>
          </p:cNvPr>
          <p:cNvSpPr/>
          <p:nvPr/>
        </p:nvSpPr>
        <p:spPr>
          <a:xfrm>
            <a:off x="8569143" y="121083"/>
            <a:ext cx="2154275" cy="6611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rPr>
              <a:t>Αύξηση προς τα δεξιά</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rPr>
              <a:t>Increase to the right</a:t>
            </a:r>
            <a:endParaRPr kumimoji="0" lang="el-GR" sz="16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0" name="Ορθογώνιο: Στρογγύλεμα γωνιών 19">
            <a:extLst>
              <a:ext uri="{FF2B5EF4-FFF2-40B4-BE49-F238E27FC236}">
                <a16:creationId xmlns:a16="http://schemas.microsoft.com/office/drawing/2014/main" id="{CBF63FBA-6C13-19D6-97C5-8279615D7FF0}"/>
              </a:ext>
            </a:extLst>
          </p:cNvPr>
          <p:cNvSpPr/>
          <p:nvPr/>
        </p:nvSpPr>
        <p:spPr>
          <a:xfrm>
            <a:off x="10397023" y="837517"/>
            <a:ext cx="1412517" cy="144519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rPr>
              <a:t>Αύξηση προς τα πάνω</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rPr>
              <a:t>Increase upwards</a:t>
            </a:r>
            <a:endParaRPr kumimoji="0" lang="el-GR" sz="16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1" name="Ορθογώνιο: Στρογγύλεμα γωνιών 20">
            <a:extLst>
              <a:ext uri="{FF2B5EF4-FFF2-40B4-BE49-F238E27FC236}">
                <a16:creationId xmlns:a16="http://schemas.microsoft.com/office/drawing/2014/main" id="{A537ED59-8A62-FF86-A471-555C4F404488}"/>
              </a:ext>
            </a:extLst>
          </p:cNvPr>
          <p:cNvSpPr/>
          <p:nvPr/>
        </p:nvSpPr>
        <p:spPr>
          <a:xfrm>
            <a:off x="6082144" y="3362612"/>
            <a:ext cx="1002536" cy="587177"/>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600" b="1" i="0" u="none" strike="noStrike" kern="1200" cap="none" spc="0" normalizeH="0" baseline="0" noProof="0" dirty="0">
                <a:ln>
                  <a:noFill/>
                </a:ln>
                <a:solidFill>
                  <a:prstClr val="black"/>
                </a:solidFill>
                <a:effectLst/>
                <a:uLnTx/>
                <a:uFillTx/>
                <a:latin typeface="Calibri" panose="020F0502020204030204"/>
                <a:ea typeface="+mn-ea"/>
                <a:cs typeface="+mn-cs"/>
              </a:rPr>
              <a:t>ΕΠΕΙΔΗ</a:t>
            </a:r>
            <a:r>
              <a:rPr kumimoji="0" lang="el-GR" sz="16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7030A0"/>
                </a:solidFill>
                <a:effectLst/>
                <a:uLnTx/>
                <a:uFillTx/>
                <a:latin typeface="Calibri" panose="020F0502020204030204"/>
                <a:ea typeface="+mn-ea"/>
                <a:cs typeface="+mn-cs"/>
              </a:rPr>
              <a:t>Because:</a:t>
            </a:r>
            <a:endParaRPr kumimoji="0" lang="el-GR" sz="16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555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1000"/>
                                        <p:tgtEl>
                                          <p:spTgt spid="10"/>
                                        </p:tgtEl>
                                      </p:cBhvr>
                                    </p:animEffect>
                                    <p:anim calcmode="lin" valueType="num">
                                      <p:cBhvr>
                                        <p:cTn id="63" dur="1000" fill="hold"/>
                                        <p:tgtEl>
                                          <p:spTgt spid="10"/>
                                        </p:tgtEl>
                                        <p:attrNameLst>
                                          <p:attrName>ppt_x</p:attrName>
                                        </p:attrNameLst>
                                      </p:cBhvr>
                                      <p:tavLst>
                                        <p:tav tm="0">
                                          <p:val>
                                            <p:strVal val="#ppt_x"/>
                                          </p:val>
                                        </p:tav>
                                        <p:tav tm="100000">
                                          <p:val>
                                            <p:strVal val="#ppt_x"/>
                                          </p:val>
                                        </p:tav>
                                      </p:tavLst>
                                    </p:anim>
                                    <p:anim calcmode="lin" valueType="num">
                                      <p:cBhvr>
                                        <p:cTn id="6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anim calcmode="lin" valueType="num">
                                      <p:cBhvr>
                                        <p:cTn id="70" dur="1000" fill="hold"/>
                                        <p:tgtEl>
                                          <p:spTgt spid="11"/>
                                        </p:tgtEl>
                                        <p:attrNameLst>
                                          <p:attrName>ppt_x</p:attrName>
                                        </p:attrNameLst>
                                      </p:cBhvr>
                                      <p:tavLst>
                                        <p:tav tm="0">
                                          <p:val>
                                            <p:strVal val="#ppt_x"/>
                                          </p:val>
                                        </p:tav>
                                        <p:tav tm="100000">
                                          <p:val>
                                            <p:strVal val="#ppt_x"/>
                                          </p:val>
                                        </p:tav>
                                      </p:tavLst>
                                    </p:anim>
                                    <p:anim calcmode="lin" valueType="num">
                                      <p:cBhvr>
                                        <p:cTn id="71" dur="1000" fill="hold"/>
                                        <p:tgtEl>
                                          <p:spTgt spid="11"/>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1000"/>
                                        <p:tgtEl>
                                          <p:spTgt spid="13"/>
                                        </p:tgtEl>
                                      </p:cBhvr>
                                    </p:animEffect>
                                    <p:anim calcmode="lin" valueType="num">
                                      <p:cBhvr>
                                        <p:cTn id="75" dur="1000" fill="hold"/>
                                        <p:tgtEl>
                                          <p:spTgt spid="13"/>
                                        </p:tgtEl>
                                        <p:attrNameLst>
                                          <p:attrName>ppt_x</p:attrName>
                                        </p:attrNameLst>
                                      </p:cBhvr>
                                      <p:tavLst>
                                        <p:tav tm="0">
                                          <p:val>
                                            <p:strVal val="#ppt_x"/>
                                          </p:val>
                                        </p:tav>
                                        <p:tav tm="100000">
                                          <p:val>
                                            <p:strVal val="#ppt_x"/>
                                          </p:val>
                                        </p:tav>
                                      </p:tavLst>
                                    </p:anim>
                                    <p:anim calcmode="lin" valueType="num">
                                      <p:cBhvr>
                                        <p:cTn id="7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1000"/>
                                        <p:tgtEl>
                                          <p:spTgt spid="12"/>
                                        </p:tgtEl>
                                      </p:cBhvr>
                                    </p:animEffect>
                                    <p:anim calcmode="lin" valueType="num">
                                      <p:cBhvr>
                                        <p:cTn id="82" dur="1000" fill="hold"/>
                                        <p:tgtEl>
                                          <p:spTgt spid="12"/>
                                        </p:tgtEl>
                                        <p:attrNameLst>
                                          <p:attrName>ppt_x</p:attrName>
                                        </p:attrNameLst>
                                      </p:cBhvr>
                                      <p:tavLst>
                                        <p:tav tm="0">
                                          <p:val>
                                            <p:strVal val="#ppt_x"/>
                                          </p:val>
                                        </p:tav>
                                        <p:tav tm="100000">
                                          <p:val>
                                            <p:strVal val="#ppt_x"/>
                                          </p:val>
                                        </p:tav>
                                      </p:tavLst>
                                    </p:anim>
                                    <p:anim calcmode="lin" valueType="num">
                                      <p:cBhvr>
                                        <p:cTn id="83" dur="1000" fill="hold"/>
                                        <p:tgtEl>
                                          <p:spTgt spid="12"/>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1000"/>
                                        <p:tgtEl>
                                          <p:spTgt spid="15"/>
                                        </p:tgtEl>
                                      </p:cBhvr>
                                    </p:animEffect>
                                    <p:anim calcmode="lin" valueType="num">
                                      <p:cBhvr>
                                        <p:cTn id="87" dur="1000" fill="hold"/>
                                        <p:tgtEl>
                                          <p:spTgt spid="15"/>
                                        </p:tgtEl>
                                        <p:attrNameLst>
                                          <p:attrName>ppt_x</p:attrName>
                                        </p:attrNameLst>
                                      </p:cBhvr>
                                      <p:tavLst>
                                        <p:tav tm="0">
                                          <p:val>
                                            <p:strVal val="#ppt_x"/>
                                          </p:val>
                                        </p:tav>
                                        <p:tav tm="100000">
                                          <p:val>
                                            <p:strVal val="#ppt_x"/>
                                          </p:val>
                                        </p:tav>
                                      </p:tavLst>
                                    </p:anim>
                                    <p:anim calcmode="lin" valueType="num">
                                      <p:cBhvr>
                                        <p:cTn id="8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P spid="15" grpId="0" animBg="1"/>
      <p:bldP spid="17"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1834"/>
            <a:ext cx="6096000" cy="6846166"/>
          </a:xfrm>
        </p:spPr>
        <p:txBody>
          <a:bodyPr>
            <a:noAutofit/>
          </a:bodyPr>
          <a:lstStyle/>
          <a:p>
            <a:pPr marL="0" indent="0" algn="ctr">
              <a:spcBef>
                <a:spcPts val="600"/>
              </a:spcBef>
              <a:buNone/>
            </a:pPr>
            <a:r>
              <a:rPr lang="en-US" sz="1800" b="1" dirty="0"/>
              <a:t>2</a:t>
            </a:r>
            <a:r>
              <a:rPr lang="el-GR" sz="1800" b="1" dirty="0"/>
              <a:t>.</a:t>
            </a:r>
            <a:r>
              <a:rPr lang="en-US" sz="1800" b="1" dirty="0"/>
              <a:t>2</a:t>
            </a:r>
            <a:r>
              <a:rPr lang="el-GR" sz="1800" b="1" dirty="0"/>
              <a:t>.β </a:t>
            </a:r>
            <a:r>
              <a:rPr lang="el-GR" sz="1800" b="1" u="sng" dirty="0"/>
              <a:t>Περιοδικές Ιδιότητες.</a:t>
            </a:r>
          </a:p>
          <a:p>
            <a:pPr marL="0" indent="0" algn="ctr">
              <a:spcBef>
                <a:spcPts val="600"/>
              </a:spcBef>
              <a:buNone/>
            </a:pPr>
            <a:r>
              <a:rPr lang="en-US" sz="1800" b="1" u="sng" dirty="0"/>
              <a:t>1. </a:t>
            </a:r>
            <a:r>
              <a:rPr lang="el-GR" sz="1800" b="1" u="sng" dirty="0"/>
              <a:t>Πολλαπλής επιλογής</a:t>
            </a:r>
            <a:r>
              <a:rPr lang="en-US" sz="1800" b="1" u="sng" dirty="0"/>
              <a:t>:</a:t>
            </a:r>
          </a:p>
          <a:p>
            <a:pPr marL="0" indent="0" algn="ctr">
              <a:spcBef>
                <a:spcPts val="600"/>
              </a:spcBef>
              <a:buNone/>
            </a:pPr>
            <a:r>
              <a:rPr lang="en-US" sz="1800" dirty="0"/>
              <a:t>ii. </a:t>
            </a:r>
            <a:r>
              <a:rPr lang="el-GR" sz="1800" dirty="0"/>
              <a:t>Το πιο ηλεκτραρνητικό στοιχείο σε κάθε περίοδο, εκτός της 1</a:t>
            </a:r>
            <a:r>
              <a:rPr lang="el-GR" sz="1800" baseline="30000" dirty="0"/>
              <a:t>ης</a:t>
            </a:r>
            <a:r>
              <a:rPr lang="el-GR" sz="1800" dirty="0"/>
              <a:t> είναι:</a:t>
            </a:r>
          </a:p>
          <a:p>
            <a:pPr marL="0" indent="0" algn="ctr">
              <a:spcBef>
                <a:spcPts val="600"/>
              </a:spcBef>
              <a:buNone/>
            </a:pPr>
            <a:r>
              <a:rPr lang="el-GR" sz="1800" dirty="0"/>
              <a:t>α) το αλκάλιο β) η αλκαλική γαία γ) το αλογόνο δ) το ευγενές</a:t>
            </a:r>
          </a:p>
          <a:p>
            <a:pPr marL="0" indent="0" algn="ctr">
              <a:spcBef>
                <a:spcPts val="600"/>
              </a:spcBef>
              <a:buNone/>
            </a:pPr>
            <a:r>
              <a:rPr lang="el-GR" sz="1800" b="1" dirty="0">
                <a:solidFill>
                  <a:schemeClr val="accent1"/>
                </a:solidFill>
              </a:rPr>
              <a:t>γ) Η </a:t>
            </a:r>
            <a:r>
              <a:rPr lang="el-GR" sz="1800" b="1" dirty="0" err="1">
                <a:solidFill>
                  <a:schemeClr val="accent1"/>
                </a:solidFill>
              </a:rPr>
              <a:t>ηλεκτραρνητικότητα</a:t>
            </a:r>
            <a:r>
              <a:rPr lang="el-GR" sz="1800" b="1" dirty="0">
                <a:solidFill>
                  <a:schemeClr val="accent1"/>
                </a:solidFill>
              </a:rPr>
              <a:t> αυξάνεται από αριστερά προς τα δεξιά σε μια περίοδο του Π.Π.</a:t>
            </a:r>
          </a:p>
          <a:p>
            <a:pPr marL="0" indent="0" algn="ctr">
              <a:spcBef>
                <a:spcPts val="600"/>
              </a:spcBef>
              <a:buNone/>
            </a:pPr>
            <a:r>
              <a:rPr lang="el-GR" sz="1800" b="1" dirty="0">
                <a:solidFill>
                  <a:schemeClr val="accent6"/>
                </a:solidFill>
              </a:rPr>
              <a:t>Αλκάλια: 1</a:t>
            </a:r>
            <a:r>
              <a:rPr lang="el-GR" sz="1800" b="1" baseline="30000" dirty="0">
                <a:solidFill>
                  <a:schemeClr val="accent6"/>
                </a:solidFill>
              </a:rPr>
              <a:t>η</a:t>
            </a:r>
            <a:r>
              <a:rPr lang="el-GR" sz="1800" b="1" dirty="0">
                <a:solidFill>
                  <a:schemeClr val="accent6"/>
                </a:solidFill>
              </a:rPr>
              <a:t> ομάδα, Αλκαλικές γαίες: 2</a:t>
            </a:r>
            <a:r>
              <a:rPr lang="el-GR" sz="1800" b="1" baseline="30000" dirty="0">
                <a:solidFill>
                  <a:schemeClr val="accent6"/>
                </a:solidFill>
              </a:rPr>
              <a:t>η</a:t>
            </a:r>
            <a:r>
              <a:rPr lang="el-GR" sz="1800" b="1" dirty="0">
                <a:solidFill>
                  <a:schemeClr val="accent6"/>
                </a:solidFill>
              </a:rPr>
              <a:t> ομάδα</a:t>
            </a:r>
          </a:p>
          <a:p>
            <a:pPr marL="0" indent="0" algn="ctr">
              <a:spcBef>
                <a:spcPts val="600"/>
              </a:spcBef>
              <a:buNone/>
            </a:pPr>
            <a:r>
              <a:rPr lang="el-GR" sz="1800" b="1" dirty="0">
                <a:solidFill>
                  <a:schemeClr val="accent1"/>
                </a:solidFill>
              </a:rPr>
              <a:t>Αλογόνα 17</a:t>
            </a:r>
            <a:r>
              <a:rPr lang="el-GR" sz="1800" b="1" baseline="30000" dirty="0">
                <a:solidFill>
                  <a:schemeClr val="accent1"/>
                </a:solidFill>
              </a:rPr>
              <a:t>η</a:t>
            </a:r>
            <a:r>
              <a:rPr lang="el-GR" sz="1800" b="1" dirty="0">
                <a:solidFill>
                  <a:schemeClr val="accent1"/>
                </a:solidFill>
              </a:rPr>
              <a:t> ομάδα, Ευγενή: 18</a:t>
            </a:r>
            <a:r>
              <a:rPr lang="el-GR" sz="1800" b="1" baseline="30000" dirty="0">
                <a:solidFill>
                  <a:schemeClr val="accent1"/>
                </a:solidFill>
              </a:rPr>
              <a:t>η</a:t>
            </a:r>
            <a:r>
              <a:rPr lang="el-GR" sz="1800" b="1" dirty="0">
                <a:solidFill>
                  <a:schemeClr val="accent1"/>
                </a:solidFill>
              </a:rPr>
              <a:t> ομάδα.</a:t>
            </a:r>
          </a:p>
          <a:p>
            <a:pPr marL="0" indent="0" algn="ctr">
              <a:spcBef>
                <a:spcPts val="600"/>
              </a:spcBef>
              <a:buNone/>
            </a:pPr>
            <a:r>
              <a:rPr lang="el-GR" sz="1800" b="1" dirty="0">
                <a:solidFill>
                  <a:schemeClr val="accent6"/>
                </a:solidFill>
              </a:rPr>
              <a:t>Τα ευγενή στοιχεία έχουν μηδενική </a:t>
            </a:r>
            <a:r>
              <a:rPr lang="el-GR" sz="1800" b="1" dirty="0" err="1">
                <a:solidFill>
                  <a:schemeClr val="accent6"/>
                </a:solidFill>
              </a:rPr>
              <a:t>ηλεκτραρνητικότητα</a:t>
            </a:r>
            <a:r>
              <a:rPr lang="el-GR" sz="1800" b="1" dirty="0">
                <a:solidFill>
                  <a:schemeClr val="accent6"/>
                </a:solidFill>
              </a:rPr>
              <a:t>, επομένως τα αλογόνα είναι τα πιο </a:t>
            </a:r>
            <a:r>
              <a:rPr lang="el-GR" sz="1800" b="1" dirty="0" err="1">
                <a:solidFill>
                  <a:schemeClr val="accent6"/>
                </a:solidFill>
              </a:rPr>
              <a:t>ηλεκτραρνητικά</a:t>
            </a:r>
            <a:r>
              <a:rPr lang="el-GR" sz="1800" b="1" dirty="0">
                <a:solidFill>
                  <a:schemeClr val="accent6"/>
                </a:solidFill>
              </a:rPr>
              <a:t> στοιχεία κάθε περιόδου.</a:t>
            </a:r>
            <a:endParaRPr lang="en-US" sz="1800" b="1" dirty="0">
              <a:solidFill>
                <a:schemeClr val="accent6"/>
              </a:solidFill>
            </a:endParaRPr>
          </a:p>
          <a:p>
            <a:pPr marL="0" indent="0" algn="ctr">
              <a:spcBef>
                <a:spcPts val="600"/>
              </a:spcBef>
              <a:buNone/>
            </a:pPr>
            <a:r>
              <a:rPr lang="en-US" sz="1800" dirty="0"/>
              <a:t>v. </a:t>
            </a:r>
            <a:r>
              <a:rPr lang="el-GR" sz="1800" dirty="0"/>
              <a:t>Πιο δραστικό μέταλλο είναι το:</a:t>
            </a:r>
            <a:endParaRPr lang="en-US" sz="1800" dirty="0"/>
          </a:p>
          <a:p>
            <a:pPr marL="0" indent="0" algn="ctr">
              <a:spcBef>
                <a:spcPts val="600"/>
              </a:spcBef>
              <a:buNone/>
            </a:pPr>
            <a:r>
              <a:rPr lang="el-GR" sz="1800" dirty="0"/>
              <a:t>α) </a:t>
            </a:r>
            <a:r>
              <a:rPr lang="el-GR" sz="1800" baseline="-25000" dirty="0"/>
              <a:t>3</a:t>
            </a:r>
            <a:r>
              <a:rPr lang="en-US" sz="1800" dirty="0"/>
              <a:t>Li </a:t>
            </a:r>
            <a:r>
              <a:rPr lang="el-GR" sz="1800" dirty="0"/>
              <a:t>	β) </a:t>
            </a:r>
            <a:r>
              <a:rPr lang="en-US" sz="1800" baseline="-25000" dirty="0"/>
              <a:t>11</a:t>
            </a:r>
            <a:r>
              <a:rPr lang="en-US" sz="1800" dirty="0"/>
              <a:t>Na </a:t>
            </a:r>
            <a:r>
              <a:rPr lang="el-GR" sz="1800" dirty="0"/>
              <a:t>	γ) </a:t>
            </a:r>
            <a:r>
              <a:rPr lang="en-US" sz="1800" baseline="-25000" dirty="0"/>
              <a:t>12</a:t>
            </a:r>
            <a:r>
              <a:rPr lang="en-US" sz="1800" dirty="0"/>
              <a:t>Mg </a:t>
            </a:r>
            <a:r>
              <a:rPr lang="el-GR" sz="1800" dirty="0"/>
              <a:t>	δ) </a:t>
            </a:r>
            <a:r>
              <a:rPr lang="en-US" sz="1800" baseline="-25000" dirty="0"/>
              <a:t>19</a:t>
            </a:r>
            <a:r>
              <a:rPr lang="en-US" sz="1800" dirty="0"/>
              <a:t>K</a:t>
            </a:r>
            <a:endParaRPr lang="el-GR" sz="1800" dirty="0"/>
          </a:p>
          <a:p>
            <a:pPr marL="0" indent="0" algn="ctr">
              <a:spcBef>
                <a:spcPts val="600"/>
              </a:spcBef>
              <a:buNone/>
            </a:pPr>
            <a:r>
              <a:rPr lang="el-GR" sz="1800" b="1" baseline="-25000" dirty="0">
                <a:solidFill>
                  <a:schemeClr val="accent1"/>
                </a:solidFill>
              </a:rPr>
              <a:t>3</a:t>
            </a:r>
            <a:r>
              <a:rPr lang="en-US" sz="1800" b="1" dirty="0">
                <a:solidFill>
                  <a:schemeClr val="accent1"/>
                </a:solidFill>
              </a:rPr>
              <a:t>Li: K(2) L(1), </a:t>
            </a:r>
            <a:r>
              <a:rPr lang="el-GR" sz="1800" b="1" dirty="0">
                <a:solidFill>
                  <a:schemeClr val="accent1"/>
                </a:solidFill>
              </a:rPr>
              <a:t>2</a:t>
            </a:r>
            <a:r>
              <a:rPr lang="el-GR" sz="1800" b="1" baseline="30000" dirty="0">
                <a:solidFill>
                  <a:schemeClr val="accent1"/>
                </a:solidFill>
              </a:rPr>
              <a:t>η</a:t>
            </a:r>
            <a:r>
              <a:rPr lang="el-GR" sz="1800" b="1" dirty="0">
                <a:solidFill>
                  <a:schemeClr val="accent1"/>
                </a:solidFill>
              </a:rPr>
              <a:t> περίοδος, 1</a:t>
            </a:r>
            <a:r>
              <a:rPr lang="el-GR" sz="1800" b="1" baseline="30000" dirty="0">
                <a:solidFill>
                  <a:schemeClr val="accent1"/>
                </a:solidFill>
              </a:rPr>
              <a:t>η</a:t>
            </a:r>
            <a:r>
              <a:rPr lang="el-GR" sz="1800" b="1" dirty="0">
                <a:solidFill>
                  <a:schemeClr val="accent1"/>
                </a:solidFill>
              </a:rPr>
              <a:t> ομάδα	</a:t>
            </a:r>
            <a:endParaRPr lang="en-US" sz="1800" b="1" dirty="0">
              <a:solidFill>
                <a:schemeClr val="accent1"/>
              </a:solidFill>
            </a:endParaRPr>
          </a:p>
          <a:p>
            <a:pPr marL="0" indent="0" algn="ctr">
              <a:spcBef>
                <a:spcPts val="600"/>
              </a:spcBef>
              <a:buNone/>
            </a:pPr>
            <a:r>
              <a:rPr lang="el-GR" sz="1800" b="1" baseline="-25000" dirty="0">
                <a:solidFill>
                  <a:schemeClr val="accent6"/>
                </a:solidFill>
              </a:rPr>
              <a:t>11</a:t>
            </a:r>
            <a:r>
              <a:rPr lang="en-US" sz="1800" b="1" dirty="0">
                <a:solidFill>
                  <a:schemeClr val="accent6"/>
                </a:solidFill>
              </a:rPr>
              <a:t>Na: K(2) L(8) M(1), 3</a:t>
            </a:r>
            <a:r>
              <a:rPr lang="el-GR" sz="1800" b="1" baseline="30000" dirty="0">
                <a:solidFill>
                  <a:schemeClr val="accent6"/>
                </a:solidFill>
              </a:rPr>
              <a:t>η</a:t>
            </a:r>
            <a:r>
              <a:rPr lang="el-GR" sz="1800" b="1" dirty="0">
                <a:solidFill>
                  <a:schemeClr val="accent6"/>
                </a:solidFill>
              </a:rPr>
              <a:t> περίοδος, 1</a:t>
            </a:r>
            <a:r>
              <a:rPr lang="el-GR" sz="1800" b="1" baseline="30000" dirty="0">
                <a:solidFill>
                  <a:schemeClr val="accent6"/>
                </a:solidFill>
              </a:rPr>
              <a:t>η</a:t>
            </a:r>
            <a:r>
              <a:rPr lang="el-GR" sz="1800" b="1" dirty="0">
                <a:solidFill>
                  <a:schemeClr val="accent6"/>
                </a:solidFill>
              </a:rPr>
              <a:t> ομάδα</a:t>
            </a:r>
            <a:endParaRPr lang="en-US" sz="1800" b="1" dirty="0">
              <a:solidFill>
                <a:schemeClr val="accent6"/>
              </a:solidFill>
            </a:endParaRPr>
          </a:p>
          <a:p>
            <a:pPr marL="0" indent="0" algn="ctr">
              <a:spcBef>
                <a:spcPts val="600"/>
              </a:spcBef>
              <a:buNone/>
            </a:pPr>
            <a:r>
              <a:rPr lang="el-GR" sz="1800" b="1" baseline="-25000" dirty="0">
                <a:solidFill>
                  <a:schemeClr val="accent1"/>
                </a:solidFill>
              </a:rPr>
              <a:t>1</a:t>
            </a:r>
            <a:r>
              <a:rPr lang="en-US" sz="1800" b="1" baseline="-25000" dirty="0">
                <a:solidFill>
                  <a:schemeClr val="accent1"/>
                </a:solidFill>
              </a:rPr>
              <a:t>2</a:t>
            </a:r>
            <a:r>
              <a:rPr lang="en-US" sz="1800" b="1" dirty="0">
                <a:solidFill>
                  <a:schemeClr val="accent1"/>
                </a:solidFill>
              </a:rPr>
              <a:t>Mg: K(2) L(8) M(2), 3</a:t>
            </a:r>
            <a:r>
              <a:rPr lang="el-GR" sz="1800" b="1" baseline="30000" dirty="0">
                <a:solidFill>
                  <a:schemeClr val="accent1"/>
                </a:solidFill>
              </a:rPr>
              <a:t>η</a:t>
            </a:r>
            <a:r>
              <a:rPr lang="el-GR" sz="1800" b="1" dirty="0">
                <a:solidFill>
                  <a:schemeClr val="accent1"/>
                </a:solidFill>
              </a:rPr>
              <a:t> περίοδος, </a:t>
            </a:r>
            <a:r>
              <a:rPr lang="en-US" sz="1800" b="1" dirty="0">
                <a:solidFill>
                  <a:schemeClr val="accent1"/>
                </a:solidFill>
              </a:rPr>
              <a:t>2</a:t>
            </a:r>
            <a:r>
              <a:rPr lang="el-GR" sz="1800" b="1" baseline="30000" dirty="0">
                <a:solidFill>
                  <a:schemeClr val="accent1"/>
                </a:solidFill>
              </a:rPr>
              <a:t>η</a:t>
            </a:r>
            <a:r>
              <a:rPr lang="el-GR" sz="1800" b="1" dirty="0">
                <a:solidFill>
                  <a:schemeClr val="accent1"/>
                </a:solidFill>
              </a:rPr>
              <a:t> ομάδα</a:t>
            </a:r>
            <a:endParaRPr lang="el-GR" sz="1800" b="1" baseline="-25000" dirty="0">
              <a:solidFill>
                <a:schemeClr val="accent1"/>
              </a:solidFill>
            </a:endParaRPr>
          </a:p>
          <a:p>
            <a:pPr marL="0" indent="0" algn="ctr">
              <a:spcBef>
                <a:spcPts val="600"/>
              </a:spcBef>
              <a:buNone/>
            </a:pPr>
            <a:r>
              <a:rPr lang="el-GR" sz="1800" b="1" baseline="-25000" dirty="0">
                <a:solidFill>
                  <a:schemeClr val="accent6"/>
                </a:solidFill>
              </a:rPr>
              <a:t>1</a:t>
            </a:r>
            <a:r>
              <a:rPr lang="en-US" sz="1800" b="1" baseline="-25000" dirty="0">
                <a:solidFill>
                  <a:schemeClr val="accent6"/>
                </a:solidFill>
              </a:rPr>
              <a:t>9</a:t>
            </a:r>
            <a:r>
              <a:rPr lang="en-US" sz="1800" b="1" dirty="0">
                <a:solidFill>
                  <a:schemeClr val="accent6"/>
                </a:solidFill>
              </a:rPr>
              <a:t>K: K(2) L(8) M(8) N(1), 4</a:t>
            </a:r>
            <a:r>
              <a:rPr lang="el-GR" sz="1800" b="1" baseline="30000" dirty="0">
                <a:solidFill>
                  <a:schemeClr val="accent6"/>
                </a:solidFill>
              </a:rPr>
              <a:t>η</a:t>
            </a:r>
            <a:r>
              <a:rPr lang="el-GR" sz="1800" b="1" dirty="0">
                <a:solidFill>
                  <a:schemeClr val="accent6"/>
                </a:solidFill>
              </a:rPr>
              <a:t> περίοδος, 1</a:t>
            </a:r>
            <a:r>
              <a:rPr lang="el-GR" sz="1800" b="1" baseline="30000" dirty="0">
                <a:solidFill>
                  <a:schemeClr val="accent6"/>
                </a:solidFill>
              </a:rPr>
              <a:t>η</a:t>
            </a:r>
            <a:r>
              <a:rPr lang="el-GR" sz="1800" b="1" dirty="0">
                <a:solidFill>
                  <a:schemeClr val="accent6"/>
                </a:solidFill>
              </a:rPr>
              <a:t> ομάδα</a:t>
            </a:r>
            <a:endParaRPr lang="en-US" sz="1800" b="1" dirty="0">
              <a:solidFill>
                <a:schemeClr val="accent6"/>
              </a:solidFill>
            </a:endParaRPr>
          </a:p>
          <a:p>
            <a:pPr marL="0" indent="0" algn="ctr">
              <a:spcBef>
                <a:spcPts val="600"/>
              </a:spcBef>
              <a:buNone/>
            </a:pPr>
            <a:r>
              <a:rPr lang="el-GR" sz="1800" b="1" dirty="0">
                <a:solidFill>
                  <a:schemeClr val="accent1"/>
                </a:solidFill>
              </a:rPr>
              <a:t>Ο μεταλλικός χαρακτήρας αυξάνεται προς τα κάτω σε μια ομάδα και προς τα αριστερά σε μια περίοδο, </a:t>
            </a:r>
          </a:p>
          <a:p>
            <a:pPr marL="0" indent="0" algn="ctr">
              <a:spcBef>
                <a:spcPts val="600"/>
              </a:spcBef>
              <a:buNone/>
            </a:pPr>
            <a:r>
              <a:rPr lang="el-GR" sz="1800" b="1" dirty="0">
                <a:solidFill>
                  <a:schemeClr val="accent6"/>
                </a:solidFill>
              </a:rPr>
              <a:t>άρα σωστή απάντηση: δ)</a:t>
            </a:r>
          </a:p>
        </p:txBody>
      </p:sp>
      <p:sp>
        <p:nvSpPr>
          <p:cNvPr id="5" name="Θέση υποσέλιδου 3">
            <a:extLst>
              <a:ext uri="{FF2B5EF4-FFF2-40B4-BE49-F238E27FC236}">
                <a16:creationId xmlns:a16="http://schemas.microsoft.com/office/drawing/2014/main" id="{2E469C68-26DC-E9B4-03E8-6FC96D2CC665}"/>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2" name="Θέση περιεχομένου 2">
            <a:extLst>
              <a:ext uri="{FF2B5EF4-FFF2-40B4-BE49-F238E27FC236}">
                <a16:creationId xmlns:a16="http://schemas.microsoft.com/office/drawing/2014/main" id="{4ADC220F-F954-6AA2-4571-FE2B718DB88F}"/>
              </a:ext>
            </a:extLst>
          </p:cNvPr>
          <p:cNvSpPr txBox="1">
            <a:spLocks/>
          </p:cNvSpPr>
          <p:nvPr/>
        </p:nvSpPr>
        <p:spPr>
          <a:xfrm>
            <a:off x="6095999" y="1"/>
            <a:ext cx="6096000" cy="6858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.β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Periodic Properties</a:t>
            </a:r>
            <a:endParaRPr kumimoji="0" lang="el-GR"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1. Multiple choice: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ii. The most electronegative element in each period, except the 1st, is: </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the alkali metal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 the alkaline earth metal </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 the halogen </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 the noble gas </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c) Electronegativity increases from left to right in a period of the Periodic Table. </a:t>
            </a:r>
            <a:endParaRPr kumimoji="0" lang="el-GR" sz="18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Alkali metals: 1st group, Alkaline earth metals: 2nd group</a:t>
            </a:r>
            <a:endPar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Halogens: 17th group, Noble gases: 18th group. </a:t>
            </a:r>
            <a:endParaRPr kumimoji="0" lang="el-GR" sz="18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Noble gases have zero electronegativity, so halogens are the most electronegative elements in each period.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 The most reactive metal is: </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Li 	b) </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 	c) </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Mg 	d) </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19</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25000" noProof="0" dirty="0">
                <a:ln>
                  <a:noFill/>
                </a:ln>
                <a:solidFill>
                  <a:srgbClr val="C00000"/>
                </a:solidFill>
                <a:effectLst/>
                <a:uLnTx/>
                <a:uFillTx/>
                <a:latin typeface="Calibri" panose="020F0502020204030204"/>
                <a:ea typeface="+mn-ea"/>
                <a:cs typeface="+mn-cs"/>
              </a:rPr>
              <a:t>3</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Li : K(2) L(1), 2</a:t>
            </a:r>
            <a:r>
              <a:rPr kumimoji="0" lang="en-US" sz="1800" b="1" i="0" u="none" strike="noStrike" kern="1200" cap="none" spc="0" normalizeH="0" baseline="30000" noProof="0" dirty="0">
                <a:ln>
                  <a:noFill/>
                </a:ln>
                <a:solidFill>
                  <a:srgbClr val="C00000"/>
                </a:solidFill>
                <a:effectLst/>
                <a:uLnTx/>
                <a:uFillTx/>
                <a:latin typeface="Calibri" panose="020F0502020204030204"/>
                <a:ea typeface="+mn-ea"/>
                <a:cs typeface="+mn-cs"/>
              </a:rPr>
              <a:t>nd</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 period, 1</a:t>
            </a:r>
            <a:r>
              <a:rPr kumimoji="0" lang="en-US" sz="1800" b="1" i="0" u="none" strike="noStrike" kern="1200" cap="none" spc="0" normalizeH="0" baseline="30000" noProof="0" dirty="0">
                <a:ln>
                  <a:noFill/>
                </a:ln>
                <a:solidFill>
                  <a:srgbClr val="C00000"/>
                </a:solidFill>
                <a:effectLst/>
                <a:uLnTx/>
                <a:uFillTx/>
                <a:latin typeface="Calibri" panose="020F0502020204030204"/>
                <a:ea typeface="+mn-ea"/>
                <a:cs typeface="+mn-cs"/>
              </a:rPr>
              <a:t>st</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 group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25000" noProof="0" dirty="0">
                <a:ln>
                  <a:noFill/>
                </a:ln>
                <a:solidFill>
                  <a:srgbClr val="7030A0"/>
                </a:solidFill>
                <a:effectLst/>
                <a:uLnTx/>
                <a:uFillTx/>
                <a:latin typeface="Calibri" panose="020F0502020204030204"/>
                <a:ea typeface="+mn-ea"/>
                <a:cs typeface="+mn-cs"/>
              </a:rPr>
              <a:t>11</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Na: K(2) L(8) M(1), 3</a:t>
            </a:r>
            <a:r>
              <a:rPr kumimoji="0" lang="en-US" sz="1800" b="1" i="0" u="none" strike="noStrike" kern="1200" cap="none" spc="0" normalizeH="0" baseline="30000" noProof="0" dirty="0">
                <a:ln>
                  <a:noFill/>
                </a:ln>
                <a:solidFill>
                  <a:srgbClr val="7030A0"/>
                </a:solidFill>
                <a:effectLst/>
                <a:uLnTx/>
                <a:uFillTx/>
                <a:latin typeface="Calibri" panose="020F0502020204030204"/>
                <a:ea typeface="+mn-ea"/>
                <a:cs typeface="+mn-cs"/>
              </a:rPr>
              <a:t>rd</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 period, 1</a:t>
            </a:r>
            <a:r>
              <a:rPr kumimoji="0" lang="en-US" sz="1800" b="1" i="0" u="none" strike="noStrike" kern="1200" cap="none" spc="0" normalizeH="0" baseline="30000" noProof="0" dirty="0">
                <a:ln>
                  <a:noFill/>
                </a:ln>
                <a:solidFill>
                  <a:srgbClr val="7030A0"/>
                </a:solidFill>
                <a:effectLst/>
                <a:uLnTx/>
                <a:uFillTx/>
                <a:latin typeface="Calibri" panose="020F0502020204030204"/>
                <a:ea typeface="+mn-ea"/>
                <a:cs typeface="+mn-cs"/>
              </a:rPr>
              <a:t>st</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 group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25000" noProof="0" dirty="0">
                <a:ln>
                  <a:noFill/>
                </a:ln>
                <a:solidFill>
                  <a:srgbClr val="C00000"/>
                </a:solidFill>
                <a:effectLst/>
                <a:uLnTx/>
                <a:uFillTx/>
                <a:latin typeface="Calibri" panose="020F0502020204030204"/>
                <a:ea typeface="+mn-ea"/>
                <a:cs typeface="+mn-cs"/>
              </a:rPr>
              <a:t>12</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Mg: K(2) L(8) M(2), 3</a:t>
            </a:r>
            <a:r>
              <a:rPr kumimoji="0" lang="en-US" sz="1800" b="1" i="0" u="none" strike="noStrike" kern="1200" cap="none" spc="0" normalizeH="0" baseline="30000" noProof="0" dirty="0">
                <a:ln>
                  <a:noFill/>
                </a:ln>
                <a:solidFill>
                  <a:srgbClr val="C00000"/>
                </a:solidFill>
                <a:effectLst/>
                <a:uLnTx/>
                <a:uFillTx/>
                <a:latin typeface="Calibri" panose="020F0502020204030204"/>
                <a:ea typeface="+mn-ea"/>
                <a:cs typeface="+mn-cs"/>
              </a:rPr>
              <a:t>rd</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 period, 2</a:t>
            </a:r>
            <a:r>
              <a:rPr kumimoji="0" lang="en-US" sz="1800" b="1" i="0" u="none" strike="noStrike" kern="1200" cap="none" spc="0" normalizeH="0" baseline="30000" noProof="0" dirty="0">
                <a:ln>
                  <a:noFill/>
                </a:ln>
                <a:solidFill>
                  <a:srgbClr val="C00000"/>
                </a:solidFill>
                <a:effectLst/>
                <a:uLnTx/>
                <a:uFillTx/>
                <a:latin typeface="Calibri" panose="020F0502020204030204"/>
                <a:ea typeface="+mn-ea"/>
                <a:cs typeface="+mn-cs"/>
              </a:rPr>
              <a:t>nd</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 group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25000" noProof="0" dirty="0">
                <a:ln>
                  <a:noFill/>
                </a:ln>
                <a:solidFill>
                  <a:srgbClr val="7030A0"/>
                </a:solidFill>
                <a:effectLst/>
                <a:uLnTx/>
                <a:uFillTx/>
                <a:latin typeface="Calibri" panose="020F0502020204030204"/>
                <a:ea typeface="+mn-ea"/>
                <a:cs typeface="+mn-cs"/>
              </a:rPr>
              <a:t>19</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K: K(2) L(8) M(8) N(1), 4</a:t>
            </a:r>
            <a:r>
              <a:rPr kumimoji="0" lang="en-US" sz="1800" b="1" i="0" u="none" strike="noStrike" kern="1200" cap="none" spc="0" normalizeH="0" baseline="30000" noProof="0" dirty="0">
                <a:ln>
                  <a:noFill/>
                </a:ln>
                <a:solidFill>
                  <a:srgbClr val="7030A0"/>
                </a:solidFill>
                <a:effectLst/>
                <a:uLnTx/>
                <a:uFillTx/>
                <a:latin typeface="Calibri" panose="020F0502020204030204"/>
                <a:ea typeface="+mn-ea"/>
                <a:cs typeface="+mn-cs"/>
              </a:rPr>
              <a:t>th</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 period, 1</a:t>
            </a:r>
            <a:r>
              <a:rPr kumimoji="0" lang="en-US" sz="1800" b="1" i="0" u="none" strike="noStrike" kern="1200" cap="none" spc="0" normalizeH="0" baseline="30000" noProof="0" dirty="0">
                <a:ln>
                  <a:noFill/>
                </a:ln>
                <a:solidFill>
                  <a:srgbClr val="7030A0"/>
                </a:solidFill>
                <a:effectLst/>
                <a:uLnTx/>
                <a:uFillTx/>
                <a:latin typeface="Calibri" panose="020F0502020204030204"/>
                <a:ea typeface="+mn-ea"/>
                <a:cs typeface="+mn-cs"/>
              </a:rPr>
              <a:t>st</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 group.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The metallic character increases downwards in a group and to the left in a period,</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so the correct answer is: d).</a:t>
            </a:r>
          </a:p>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37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1000"/>
                                        <p:tgtEl>
                                          <p:spTgt spid="2">
                                            <p:txEl>
                                              <p:pRg st="5" end="5"/>
                                            </p:txEl>
                                          </p:spTgt>
                                        </p:tgtEl>
                                      </p:cBhvr>
                                    </p:animEffect>
                                    <p:anim calcmode="lin" valueType="num">
                                      <p:cBhvr>
                                        <p:cTn id="1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1000"/>
                                        <p:tgtEl>
                                          <p:spTgt spid="2">
                                            <p:txEl>
                                              <p:pRg st="6" end="6"/>
                                            </p:txEl>
                                          </p:spTgt>
                                        </p:tgtEl>
                                      </p:cBhvr>
                                    </p:animEffect>
                                    <p:anim calcmode="lin" valueType="num">
                                      <p:cBhvr>
                                        <p:cTn id="2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1000"/>
                                        <p:tgtEl>
                                          <p:spTgt spid="2">
                                            <p:txEl>
                                              <p:pRg st="7" end="7"/>
                                            </p:txEl>
                                          </p:spTgt>
                                        </p:tgtEl>
                                      </p:cBhvr>
                                    </p:animEffect>
                                    <p:anim calcmode="lin" valueType="num">
                                      <p:cBhvr>
                                        <p:cTn id="3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fade">
                                      <p:cBhvr>
                                        <p:cTn id="48" dur="1000"/>
                                        <p:tgtEl>
                                          <p:spTgt spid="2">
                                            <p:txEl>
                                              <p:pRg st="8" end="8"/>
                                            </p:txEl>
                                          </p:spTgt>
                                        </p:tgtEl>
                                      </p:cBhvr>
                                    </p:animEffect>
                                    <p:anim calcmode="lin" valueType="num">
                                      <p:cBhvr>
                                        <p:cTn id="49"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1000"/>
                                        <p:tgtEl>
                                          <p:spTgt spid="3">
                                            <p:txEl>
                                              <p:pRg st="10" end="10"/>
                                            </p:txEl>
                                          </p:spTgt>
                                        </p:tgtEl>
                                      </p:cBhvr>
                                    </p:animEffect>
                                    <p:anim calcmode="lin" valueType="num">
                                      <p:cBhvr>
                                        <p:cTn id="56"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
                                            <p:txEl>
                                              <p:pRg st="11" end="11"/>
                                            </p:txEl>
                                          </p:spTgt>
                                        </p:tgtEl>
                                        <p:attrNameLst>
                                          <p:attrName>style.visibility</p:attrName>
                                        </p:attrNameLst>
                                      </p:cBhvr>
                                      <p:to>
                                        <p:strVal val="visible"/>
                                      </p:to>
                                    </p:set>
                                    <p:animEffect transition="in" filter="fade">
                                      <p:cBhvr>
                                        <p:cTn id="60" dur="1000"/>
                                        <p:tgtEl>
                                          <p:spTgt spid="2">
                                            <p:txEl>
                                              <p:pRg st="11" end="11"/>
                                            </p:txEl>
                                          </p:spTgt>
                                        </p:tgtEl>
                                      </p:cBhvr>
                                    </p:animEffect>
                                    <p:anim calcmode="lin" valueType="num">
                                      <p:cBhvr>
                                        <p:cTn id="61"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fade">
                                      <p:cBhvr>
                                        <p:cTn id="67" dur="1000"/>
                                        <p:tgtEl>
                                          <p:spTgt spid="3">
                                            <p:txEl>
                                              <p:pRg st="11" end="11"/>
                                            </p:txEl>
                                          </p:spTgt>
                                        </p:tgtEl>
                                      </p:cBhvr>
                                    </p:animEffect>
                                    <p:anim calcmode="lin" valueType="num">
                                      <p:cBhvr>
                                        <p:cTn id="6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
                                            <p:txEl>
                                              <p:pRg st="12" end="12"/>
                                            </p:txEl>
                                          </p:spTgt>
                                        </p:tgtEl>
                                        <p:attrNameLst>
                                          <p:attrName>style.visibility</p:attrName>
                                        </p:attrNameLst>
                                      </p:cBhvr>
                                      <p:to>
                                        <p:strVal val="visible"/>
                                      </p:to>
                                    </p:set>
                                    <p:animEffect transition="in" filter="fade">
                                      <p:cBhvr>
                                        <p:cTn id="72" dur="1000"/>
                                        <p:tgtEl>
                                          <p:spTgt spid="2">
                                            <p:txEl>
                                              <p:pRg st="12" end="12"/>
                                            </p:txEl>
                                          </p:spTgt>
                                        </p:tgtEl>
                                      </p:cBhvr>
                                    </p:animEffect>
                                    <p:anim calcmode="lin" valueType="num">
                                      <p:cBhvr>
                                        <p:cTn id="73"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74"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Effect transition="in" filter="fade">
                                      <p:cBhvr>
                                        <p:cTn id="79" dur="1000"/>
                                        <p:tgtEl>
                                          <p:spTgt spid="3">
                                            <p:txEl>
                                              <p:pRg st="12" end="12"/>
                                            </p:txEl>
                                          </p:spTgt>
                                        </p:tgtEl>
                                      </p:cBhvr>
                                    </p:animEffect>
                                    <p:anim calcmode="lin" valueType="num">
                                      <p:cBhvr>
                                        <p:cTn id="8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
                                            <p:txEl>
                                              <p:pRg st="13" end="13"/>
                                            </p:txEl>
                                          </p:spTgt>
                                        </p:tgtEl>
                                        <p:attrNameLst>
                                          <p:attrName>style.visibility</p:attrName>
                                        </p:attrNameLst>
                                      </p:cBhvr>
                                      <p:to>
                                        <p:strVal val="visible"/>
                                      </p:to>
                                    </p:set>
                                    <p:animEffect transition="in" filter="fade">
                                      <p:cBhvr>
                                        <p:cTn id="84" dur="1000"/>
                                        <p:tgtEl>
                                          <p:spTgt spid="2">
                                            <p:txEl>
                                              <p:pRg st="13" end="13"/>
                                            </p:txEl>
                                          </p:spTgt>
                                        </p:tgtEl>
                                      </p:cBhvr>
                                    </p:animEffect>
                                    <p:anim calcmode="lin" valueType="num">
                                      <p:cBhvr>
                                        <p:cTn id="85"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13" end="13"/>
                                            </p:txEl>
                                          </p:spTgt>
                                        </p:tgtEl>
                                        <p:attrNameLst>
                                          <p:attrName>style.visibility</p:attrName>
                                        </p:attrNameLst>
                                      </p:cBhvr>
                                      <p:to>
                                        <p:strVal val="visible"/>
                                      </p:to>
                                    </p:set>
                                    <p:animEffect transition="in" filter="fade">
                                      <p:cBhvr>
                                        <p:cTn id="91" dur="1000"/>
                                        <p:tgtEl>
                                          <p:spTgt spid="3">
                                            <p:txEl>
                                              <p:pRg st="13" end="13"/>
                                            </p:txEl>
                                          </p:spTgt>
                                        </p:tgtEl>
                                      </p:cBhvr>
                                    </p:animEffect>
                                    <p:anim calcmode="lin" valueType="num">
                                      <p:cBhvr>
                                        <p:cTn id="92"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2">
                                            <p:txEl>
                                              <p:pRg st="14" end="14"/>
                                            </p:txEl>
                                          </p:spTgt>
                                        </p:tgtEl>
                                        <p:attrNameLst>
                                          <p:attrName>style.visibility</p:attrName>
                                        </p:attrNameLst>
                                      </p:cBhvr>
                                      <p:to>
                                        <p:strVal val="visible"/>
                                      </p:to>
                                    </p:set>
                                    <p:animEffect transition="in" filter="fade">
                                      <p:cBhvr>
                                        <p:cTn id="96" dur="1000"/>
                                        <p:tgtEl>
                                          <p:spTgt spid="2">
                                            <p:txEl>
                                              <p:pRg st="14" end="14"/>
                                            </p:txEl>
                                          </p:spTgt>
                                        </p:tgtEl>
                                      </p:cBhvr>
                                    </p:animEffect>
                                    <p:anim calcmode="lin" valueType="num">
                                      <p:cBhvr>
                                        <p:cTn id="97"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98"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3">
                                            <p:txEl>
                                              <p:pRg st="14" end="14"/>
                                            </p:txEl>
                                          </p:spTgt>
                                        </p:tgtEl>
                                        <p:attrNameLst>
                                          <p:attrName>style.visibility</p:attrName>
                                        </p:attrNameLst>
                                      </p:cBhvr>
                                      <p:to>
                                        <p:strVal val="visible"/>
                                      </p:to>
                                    </p:set>
                                    <p:animEffect transition="in" filter="fade">
                                      <p:cBhvr>
                                        <p:cTn id="103" dur="1000"/>
                                        <p:tgtEl>
                                          <p:spTgt spid="3">
                                            <p:txEl>
                                              <p:pRg st="14" end="14"/>
                                            </p:txEl>
                                          </p:spTgt>
                                        </p:tgtEl>
                                      </p:cBhvr>
                                    </p:animEffect>
                                    <p:anim calcmode="lin" valueType="num">
                                      <p:cBhvr>
                                        <p:cTn id="104"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5"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2">
                                            <p:txEl>
                                              <p:pRg st="15" end="15"/>
                                            </p:txEl>
                                          </p:spTgt>
                                        </p:tgtEl>
                                        <p:attrNameLst>
                                          <p:attrName>style.visibility</p:attrName>
                                        </p:attrNameLst>
                                      </p:cBhvr>
                                      <p:to>
                                        <p:strVal val="visible"/>
                                      </p:to>
                                    </p:set>
                                    <p:animEffect transition="in" filter="fade">
                                      <p:cBhvr>
                                        <p:cTn id="108" dur="1000"/>
                                        <p:tgtEl>
                                          <p:spTgt spid="2">
                                            <p:txEl>
                                              <p:pRg st="15" end="15"/>
                                            </p:txEl>
                                          </p:spTgt>
                                        </p:tgtEl>
                                      </p:cBhvr>
                                    </p:animEffect>
                                    <p:anim calcmode="lin" valueType="num">
                                      <p:cBhvr>
                                        <p:cTn id="109"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110" dur="1000" fill="hold"/>
                                        <p:tgtEl>
                                          <p:spTgt spid="2">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3">
                                            <p:txEl>
                                              <p:pRg st="15" end="15"/>
                                            </p:txEl>
                                          </p:spTgt>
                                        </p:tgtEl>
                                        <p:attrNameLst>
                                          <p:attrName>style.visibility</p:attrName>
                                        </p:attrNameLst>
                                      </p:cBhvr>
                                      <p:to>
                                        <p:strVal val="visible"/>
                                      </p:to>
                                    </p:set>
                                    <p:animEffect transition="in" filter="fade">
                                      <p:cBhvr>
                                        <p:cTn id="115" dur="1000"/>
                                        <p:tgtEl>
                                          <p:spTgt spid="3">
                                            <p:txEl>
                                              <p:pRg st="15" end="15"/>
                                            </p:txEl>
                                          </p:spTgt>
                                        </p:tgtEl>
                                      </p:cBhvr>
                                    </p:animEffect>
                                    <p:anim calcmode="lin" valueType="num">
                                      <p:cBhvr>
                                        <p:cTn id="116"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17"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2">
                                            <p:txEl>
                                              <p:pRg st="16" end="16"/>
                                            </p:txEl>
                                          </p:spTgt>
                                        </p:tgtEl>
                                        <p:attrNameLst>
                                          <p:attrName>style.visibility</p:attrName>
                                        </p:attrNameLst>
                                      </p:cBhvr>
                                      <p:to>
                                        <p:strVal val="visible"/>
                                      </p:to>
                                    </p:set>
                                    <p:animEffect transition="in" filter="fade">
                                      <p:cBhvr>
                                        <p:cTn id="120" dur="1000"/>
                                        <p:tgtEl>
                                          <p:spTgt spid="2">
                                            <p:txEl>
                                              <p:pRg st="16" end="16"/>
                                            </p:txEl>
                                          </p:spTgt>
                                        </p:tgtEl>
                                      </p:cBhvr>
                                    </p:animEffect>
                                    <p:anim calcmode="lin" valueType="num">
                                      <p:cBhvr>
                                        <p:cTn id="121"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122" dur="1000" fill="hold"/>
                                        <p:tgtEl>
                                          <p:spTgt spid="2">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1834"/>
            <a:ext cx="6096000" cy="6846166"/>
          </a:xfrm>
        </p:spPr>
        <p:txBody>
          <a:bodyPr>
            <a:noAutofit/>
          </a:bodyPr>
          <a:lstStyle/>
          <a:p>
            <a:pPr marL="0" indent="0" algn="ctr">
              <a:spcBef>
                <a:spcPts val="600"/>
              </a:spcBef>
              <a:buNone/>
            </a:pPr>
            <a:r>
              <a:rPr lang="en-US" sz="1800" b="1" dirty="0"/>
              <a:t>2</a:t>
            </a:r>
            <a:r>
              <a:rPr lang="el-GR" sz="1800" b="1" dirty="0"/>
              <a:t>.</a:t>
            </a:r>
            <a:r>
              <a:rPr lang="en-US" sz="1800" b="1" dirty="0"/>
              <a:t>2</a:t>
            </a:r>
            <a:r>
              <a:rPr lang="el-GR" sz="1800" b="1" dirty="0"/>
              <a:t>.β </a:t>
            </a:r>
            <a:r>
              <a:rPr lang="el-GR" sz="1800" b="1" u="sng" dirty="0"/>
              <a:t>Περιοδικές Ιδιότητες.</a:t>
            </a:r>
          </a:p>
          <a:p>
            <a:pPr marL="0" lvl="0" indent="0">
              <a:buNone/>
            </a:pPr>
            <a:r>
              <a:rPr lang="en-US" sz="1800" dirty="0"/>
              <a:t>4. </a:t>
            </a:r>
            <a:r>
              <a:rPr lang="el-GR" sz="1800" dirty="0"/>
              <a:t>Να ταξινομήσετε κατά αύξουσα σειρά την ατομική ακτίνα των παρακάτω στοιχείων:</a:t>
            </a:r>
            <a:r>
              <a:rPr lang="en-US" sz="1800" dirty="0"/>
              <a:t> </a:t>
            </a:r>
            <a:r>
              <a:rPr lang="el-GR" sz="1800" dirty="0"/>
              <a:t>α</a:t>
            </a:r>
            <a:r>
              <a:rPr lang="en-US" sz="1800" dirty="0"/>
              <a:t>) </a:t>
            </a:r>
            <a:r>
              <a:rPr lang="en-US" sz="1800" baseline="-25000" dirty="0"/>
              <a:t>11</a:t>
            </a:r>
            <a:r>
              <a:rPr lang="el-GR" sz="1800" dirty="0"/>
              <a:t>Ν</a:t>
            </a:r>
            <a:r>
              <a:rPr lang="en-US" sz="1800" dirty="0"/>
              <a:t>a, </a:t>
            </a:r>
            <a:r>
              <a:rPr lang="en-US" sz="1800" baseline="-25000" dirty="0"/>
              <a:t>13</a:t>
            </a:r>
            <a:r>
              <a:rPr lang="en-US" sz="1800" dirty="0"/>
              <a:t>Al, </a:t>
            </a:r>
            <a:r>
              <a:rPr lang="en-US" sz="1800" baseline="-25000" dirty="0"/>
              <a:t>18­</a:t>
            </a:r>
            <a:r>
              <a:rPr lang="en-US" sz="1800" dirty="0"/>
              <a:t>Ar</a:t>
            </a:r>
            <a:endParaRPr lang="el-GR" sz="1800" dirty="0"/>
          </a:p>
          <a:p>
            <a:pPr marL="0" indent="0">
              <a:buNone/>
            </a:pPr>
            <a:r>
              <a:rPr lang="el-GR" sz="1800" b="1" dirty="0">
                <a:solidFill>
                  <a:schemeClr val="accent1"/>
                </a:solidFill>
              </a:rPr>
              <a:t>α) Το </a:t>
            </a:r>
            <a:r>
              <a:rPr lang="el-GR" sz="1800" b="1" baseline="-25000" dirty="0">
                <a:solidFill>
                  <a:schemeClr val="accent1"/>
                </a:solidFill>
              </a:rPr>
              <a:t>11</a:t>
            </a:r>
            <a:r>
              <a:rPr lang="en-US" sz="1800" b="1" dirty="0">
                <a:solidFill>
                  <a:schemeClr val="accent1"/>
                </a:solidFill>
              </a:rPr>
              <a:t>Na</a:t>
            </a:r>
            <a:r>
              <a:rPr lang="el-GR" sz="1800" b="1" dirty="0">
                <a:solidFill>
                  <a:schemeClr val="accent1"/>
                </a:solidFill>
              </a:rPr>
              <a:t> έχει κατανομή ηλεκτρονίων Κ(2)</a:t>
            </a:r>
            <a:r>
              <a:rPr lang="en-US" sz="1800" b="1" dirty="0">
                <a:solidFill>
                  <a:schemeClr val="accent1"/>
                </a:solidFill>
              </a:rPr>
              <a:t>L</a:t>
            </a:r>
            <a:r>
              <a:rPr lang="el-GR" sz="1800" b="1" dirty="0">
                <a:solidFill>
                  <a:schemeClr val="accent1"/>
                </a:solidFill>
              </a:rPr>
              <a:t>(8)Μ(1) και</a:t>
            </a:r>
            <a:endParaRPr lang="en-US" sz="1800" b="1" dirty="0">
              <a:solidFill>
                <a:schemeClr val="accent1"/>
              </a:solidFill>
            </a:endParaRPr>
          </a:p>
          <a:p>
            <a:pPr marL="0" indent="0">
              <a:buNone/>
            </a:pPr>
            <a:r>
              <a:rPr lang="el-GR" sz="1800" b="1" dirty="0">
                <a:solidFill>
                  <a:schemeClr val="accent6"/>
                </a:solidFill>
              </a:rPr>
              <a:t>ανήκει στην 3</a:t>
            </a:r>
            <a:r>
              <a:rPr lang="el-GR" sz="1800" b="1" baseline="30000" dirty="0">
                <a:solidFill>
                  <a:schemeClr val="accent6"/>
                </a:solidFill>
              </a:rPr>
              <a:t>η</a:t>
            </a:r>
            <a:r>
              <a:rPr lang="el-GR" sz="1800" b="1" dirty="0">
                <a:solidFill>
                  <a:schemeClr val="accent6"/>
                </a:solidFill>
              </a:rPr>
              <a:t> περίοδο και την 1</a:t>
            </a:r>
            <a:r>
              <a:rPr lang="el-GR" sz="1800" b="1" baseline="30000" dirty="0">
                <a:solidFill>
                  <a:schemeClr val="accent6"/>
                </a:solidFill>
              </a:rPr>
              <a:t>η</a:t>
            </a:r>
            <a:r>
              <a:rPr lang="el-GR" sz="1800" b="1" dirty="0">
                <a:solidFill>
                  <a:schemeClr val="accent6"/>
                </a:solidFill>
              </a:rPr>
              <a:t> (ΙΑ) ομάδα του Π.Π.</a:t>
            </a:r>
            <a:endParaRPr lang="el-GR" sz="1800" dirty="0">
              <a:solidFill>
                <a:schemeClr val="accent6"/>
              </a:solidFill>
            </a:endParaRPr>
          </a:p>
          <a:p>
            <a:pPr marL="0" indent="0">
              <a:buNone/>
            </a:pPr>
            <a:r>
              <a:rPr lang="el-GR" sz="1800" b="1" dirty="0">
                <a:solidFill>
                  <a:schemeClr val="accent1"/>
                </a:solidFill>
              </a:rPr>
              <a:t>Το </a:t>
            </a:r>
            <a:r>
              <a:rPr lang="el-GR" sz="1800" b="1" baseline="-25000" dirty="0">
                <a:solidFill>
                  <a:schemeClr val="accent1"/>
                </a:solidFill>
              </a:rPr>
              <a:t>13</a:t>
            </a:r>
            <a:r>
              <a:rPr lang="en-US" sz="1800" b="1" dirty="0">
                <a:solidFill>
                  <a:schemeClr val="accent1"/>
                </a:solidFill>
              </a:rPr>
              <a:t>Al</a:t>
            </a:r>
            <a:r>
              <a:rPr lang="el-GR" sz="1800" b="1" dirty="0">
                <a:solidFill>
                  <a:schemeClr val="accent1"/>
                </a:solidFill>
              </a:rPr>
              <a:t> έχει κατανομή ηλεκτρονίων Κ(2)</a:t>
            </a:r>
            <a:r>
              <a:rPr lang="en-US" sz="1800" b="1" dirty="0">
                <a:solidFill>
                  <a:schemeClr val="accent1"/>
                </a:solidFill>
              </a:rPr>
              <a:t>L</a:t>
            </a:r>
            <a:r>
              <a:rPr lang="el-GR" sz="1800" b="1" dirty="0">
                <a:solidFill>
                  <a:schemeClr val="accent1"/>
                </a:solidFill>
              </a:rPr>
              <a:t>(8)Μ(3) και </a:t>
            </a:r>
            <a:endParaRPr lang="en-US" sz="1800" b="1" dirty="0">
              <a:solidFill>
                <a:schemeClr val="accent1"/>
              </a:solidFill>
            </a:endParaRPr>
          </a:p>
          <a:p>
            <a:pPr marL="0" indent="0">
              <a:buNone/>
            </a:pPr>
            <a:r>
              <a:rPr lang="el-GR" sz="1800" b="1" dirty="0">
                <a:solidFill>
                  <a:schemeClr val="accent6"/>
                </a:solidFill>
              </a:rPr>
              <a:t>ανήκει</a:t>
            </a:r>
            <a:r>
              <a:rPr lang="en-US" sz="1800" b="1" dirty="0">
                <a:solidFill>
                  <a:schemeClr val="accent6"/>
                </a:solidFill>
              </a:rPr>
              <a:t> </a:t>
            </a:r>
            <a:r>
              <a:rPr lang="el-GR" sz="1800" b="1" dirty="0">
                <a:solidFill>
                  <a:schemeClr val="accent6"/>
                </a:solidFill>
              </a:rPr>
              <a:t>στην 3</a:t>
            </a:r>
            <a:r>
              <a:rPr lang="el-GR" sz="1800" b="1" baseline="30000" dirty="0">
                <a:solidFill>
                  <a:schemeClr val="accent6"/>
                </a:solidFill>
              </a:rPr>
              <a:t>η</a:t>
            </a:r>
            <a:r>
              <a:rPr lang="el-GR" sz="1800" b="1" dirty="0">
                <a:solidFill>
                  <a:schemeClr val="accent6"/>
                </a:solidFill>
              </a:rPr>
              <a:t> περίοδο και την 13</a:t>
            </a:r>
            <a:r>
              <a:rPr lang="el-GR" sz="1800" b="1" baseline="30000" dirty="0">
                <a:solidFill>
                  <a:schemeClr val="accent6"/>
                </a:solidFill>
              </a:rPr>
              <a:t>η</a:t>
            </a:r>
            <a:r>
              <a:rPr lang="el-GR" sz="1800" b="1" dirty="0">
                <a:solidFill>
                  <a:schemeClr val="accent6"/>
                </a:solidFill>
              </a:rPr>
              <a:t> (ΙΙΙΑ) ομάδα του Π.Π.</a:t>
            </a:r>
            <a:endParaRPr lang="el-GR" sz="1800" dirty="0">
              <a:solidFill>
                <a:schemeClr val="accent6"/>
              </a:solidFill>
            </a:endParaRPr>
          </a:p>
          <a:p>
            <a:pPr marL="0" indent="0">
              <a:buNone/>
            </a:pPr>
            <a:r>
              <a:rPr lang="el-GR" sz="1800" b="1" dirty="0">
                <a:solidFill>
                  <a:schemeClr val="accent1"/>
                </a:solidFill>
              </a:rPr>
              <a:t>Το </a:t>
            </a:r>
            <a:r>
              <a:rPr lang="el-GR" sz="1800" b="1" baseline="-25000" dirty="0">
                <a:solidFill>
                  <a:schemeClr val="accent1"/>
                </a:solidFill>
              </a:rPr>
              <a:t>18</a:t>
            </a:r>
            <a:r>
              <a:rPr lang="en-US" sz="1800" b="1" dirty="0" err="1">
                <a:solidFill>
                  <a:schemeClr val="accent1"/>
                </a:solidFill>
              </a:rPr>
              <a:t>Ar</a:t>
            </a:r>
            <a:r>
              <a:rPr lang="el-GR" sz="1800" b="1" dirty="0">
                <a:solidFill>
                  <a:schemeClr val="accent1"/>
                </a:solidFill>
              </a:rPr>
              <a:t> έχει κατανομή ηλεκτρονίων Κ(2)</a:t>
            </a:r>
            <a:r>
              <a:rPr lang="en-US" sz="1800" b="1" dirty="0">
                <a:solidFill>
                  <a:schemeClr val="accent1"/>
                </a:solidFill>
              </a:rPr>
              <a:t>L</a:t>
            </a:r>
            <a:r>
              <a:rPr lang="el-GR" sz="1800" b="1" dirty="0">
                <a:solidFill>
                  <a:schemeClr val="accent1"/>
                </a:solidFill>
              </a:rPr>
              <a:t>(8)Μ(8) και </a:t>
            </a:r>
            <a:endParaRPr lang="en-US" sz="1800" b="1" dirty="0">
              <a:solidFill>
                <a:schemeClr val="accent1"/>
              </a:solidFill>
            </a:endParaRPr>
          </a:p>
          <a:p>
            <a:pPr marL="0" indent="0">
              <a:buNone/>
            </a:pPr>
            <a:r>
              <a:rPr lang="el-GR" sz="1800" b="1" dirty="0">
                <a:solidFill>
                  <a:schemeClr val="accent6"/>
                </a:solidFill>
              </a:rPr>
              <a:t>ανήκει στην 3</a:t>
            </a:r>
            <a:r>
              <a:rPr lang="el-GR" sz="1800" b="1" baseline="30000" dirty="0">
                <a:solidFill>
                  <a:schemeClr val="accent6"/>
                </a:solidFill>
              </a:rPr>
              <a:t>η</a:t>
            </a:r>
            <a:r>
              <a:rPr lang="el-GR" sz="1800" b="1" dirty="0">
                <a:solidFill>
                  <a:schemeClr val="accent6"/>
                </a:solidFill>
              </a:rPr>
              <a:t> περίοδο και τη 18</a:t>
            </a:r>
            <a:r>
              <a:rPr lang="el-GR" sz="1800" b="1" baseline="30000" dirty="0">
                <a:solidFill>
                  <a:schemeClr val="accent6"/>
                </a:solidFill>
              </a:rPr>
              <a:t>η</a:t>
            </a:r>
            <a:r>
              <a:rPr lang="el-GR" sz="1800" b="1" dirty="0">
                <a:solidFill>
                  <a:schemeClr val="accent6"/>
                </a:solidFill>
              </a:rPr>
              <a:t> (</a:t>
            </a:r>
            <a:r>
              <a:rPr lang="en-US" sz="1800" b="1" dirty="0">
                <a:solidFill>
                  <a:schemeClr val="accent6"/>
                </a:solidFill>
              </a:rPr>
              <a:t>VII</a:t>
            </a:r>
            <a:r>
              <a:rPr lang="el-GR" sz="1800" b="1" dirty="0">
                <a:solidFill>
                  <a:schemeClr val="accent6"/>
                </a:solidFill>
              </a:rPr>
              <a:t>ΙΑ) ομάδα του Π.Π.</a:t>
            </a:r>
            <a:endParaRPr lang="el-GR" sz="1800" dirty="0">
              <a:solidFill>
                <a:schemeClr val="accent6"/>
              </a:solidFill>
            </a:endParaRPr>
          </a:p>
          <a:p>
            <a:pPr marL="0" indent="0">
              <a:buNone/>
            </a:pPr>
            <a:r>
              <a:rPr lang="el-GR" sz="1800" b="1" dirty="0">
                <a:solidFill>
                  <a:schemeClr val="accent1"/>
                </a:solidFill>
              </a:rPr>
              <a:t>Η ατομική ακτίνα, κατά μήκος μιας περιόδου του Περιοδικού Πίνακα, αυξάνεται από δεξιά προς τα αριστερά, καθώς έτσι μειώνεται ο ατομικός αριθμός του στοιχείου, άρα και το θετικό φορτίο του πυρήνα. </a:t>
            </a:r>
            <a:endParaRPr lang="en-US" sz="1800" b="1" dirty="0">
              <a:solidFill>
                <a:schemeClr val="accent1"/>
              </a:solidFill>
            </a:endParaRPr>
          </a:p>
          <a:p>
            <a:pPr marL="0" indent="0">
              <a:buNone/>
            </a:pPr>
            <a:r>
              <a:rPr lang="el-GR" sz="1800" b="1" dirty="0">
                <a:solidFill>
                  <a:schemeClr val="accent6"/>
                </a:solidFill>
              </a:rPr>
              <a:t>Κατά συνέπεια ελαττώνεται η ελκτική δύναμη που ασκεί ο πυρήνας στα ηλεκτρόνια της εξωτερικής στιβάδας και το μέγεθος του στοιχείου αυξάνεται.</a:t>
            </a:r>
            <a:endParaRPr lang="el-GR" sz="1800" dirty="0">
              <a:solidFill>
                <a:schemeClr val="accent6"/>
              </a:solidFill>
            </a:endParaRPr>
          </a:p>
          <a:p>
            <a:pPr marL="0" indent="0">
              <a:buNone/>
            </a:pPr>
            <a:r>
              <a:rPr lang="el-GR" sz="1800" b="1" dirty="0">
                <a:solidFill>
                  <a:schemeClr val="accent1"/>
                </a:solidFill>
              </a:rPr>
              <a:t>Σύμφωνα με τα παραπάνω η ατομική ακτίνα των στοιχείων είναι κατά αύξουσα σειρά:</a:t>
            </a:r>
            <a:r>
              <a:rPr lang="el-GR" sz="1800" b="1" baseline="-25000" dirty="0">
                <a:solidFill>
                  <a:schemeClr val="accent1"/>
                </a:solidFill>
              </a:rPr>
              <a:t> </a:t>
            </a:r>
            <a:endParaRPr lang="en-US" sz="1800" b="1" baseline="-25000" dirty="0">
              <a:solidFill>
                <a:schemeClr val="accent1"/>
              </a:solidFill>
            </a:endParaRPr>
          </a:p>
          <a:p>
            <a:pPr marL="0" indent="0">
              <a:buNone/>
            </a:pPr>
            <a:r>
              <a:rPr lang="el-GR" sz="1800" b="1" baseline="-25000" dirty="0">
                <a:solidFill>
                  <a:schemeClr val="accent6"/>
                </a:solidFill>
              </a:rPr>
              <a:t>18­</a:t>
            </a:r>
            <a:r>
              <a:rPr lang="en-US" sz="1800" b="1" dirty="0" err="1">
                <a:solidFill>
                  <a:schemeClr val="accent6"/>
                </a:solidFill>
              </a:rPr>
              <a:t>Ar</a:t>
            </a:r>
            <a:r>
              <a:rPr lang="el-GR" sz="1800" b="1" dirty="0">
                <a:solidFill>
                  <a:schemeClr val="accent6"/>
                </a:solidFill>
              </a:rPr>
              <a:t> &lt;</a:t>
            </a:r>
            <a:r>
              <a:rPr lang="el-GR" sz="1800" b="1" baseline="-25000" dirty="0">
                <a:solidFill>
                  <a:schemeClr val="accent6"/>
                </a:solidFill>
              </a:rPr>
              <a:t> 13</a:t>
            </a:r>
            <a:r>
              <a:rPr lang="en-US" sz="1800" b="1" dirty="0">
                <a:solidFill>
                  <a:schemeClr val="accent6"/>
                </a:solidFill>
              </a:rPr>
              <a:t>Al</a:t>
            </a:r>
            <a:r>
              <a:rPr lang="el-GR" sz="1800" b="1" dirty="0">
                <a:solidFill>
                  <a:schemeClr val="accent6"/>
                </a:solidFill>
              </a:rPr>
              <a:t> &lt; </a:t>
            </a:r>
            <a:r>
              <a:rPr lang="el-GR" sz="1800" b="1" baseline="-25000" dirty="0">
                <a:solidFill>
                  <a:schemeClr val="accent6"/>
                </a:solidFill>
              </a:rPr>
              <a:t>11</a:t>
            </a:r>
            <a:r>
              <a:rPr lang="el-GR" sz="1800" b="1" dirty="0">
                <a:solidFill>
                  <a:schemeClr val="accent6"/>
                </a:solidFill>
              </a:rPr>
              <a:t>Ν</a:t>
            </a:r>
            <a:r>
              <a:rPr lang="en-US" sz="1800" b="1" dirty="0">
                <a:solidFill>
                  <a:schemeClr val="accent6"/>
                </a:solidFill>
              </a:rPr>
              <a:t>a</a:t>
            </a:r>
            <a:r>
              <a:rPr lang="el-GR" sz="1800" b="1" dirty="0">
                <a:solidFill>
                  <a:schemeClr val="accent6"/>
                </a:solidFill>
              </a:rPr>
              <a:t>. </a:t>
            </a:r>
          </a:p>
        </p:txBody>
      </p:sp>
      <p:sp>
        <p:nvSpPr>
          <p:cNvPr id="5" name="Θέση υποσέλιδου 3">
            <a:extLst>
              <a:ext uri="{FF2B5EF4-FFF2-40B4-BE49-F238E27FC236}">
                <a16:creationId xmlns:a16="http://schemas.microsoft.com/office/drawing/2014/main" id="{2E469C68-26DC-E9B4-03E8-6FC96D2CC665}"/>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2" name="Θέση περιεχομένου 2">
            <a:extLst>
              <a:ext uri="{FF2B5EF4-FFF2-40B4-BE49-F238E27FC236}">
                <a16:creationId xmlns:a16="http://schemas.microsoft.com/office/drawing/2014/main" id="{4ADC220F-F954-6AA2-4571-FE2B718DB88F}"/>
              </a:ext>
            </a:extLst>
          </p:cNvPr>
          <p:cNvSpPr txBox="1">
            <a:spLocks/>
          </p:cNvSpPr>
          <p:nvPr/>
        </p:nvSpPr>
        <p:spPr>
          <a:xfrm>
            <a:off x="6095999" y="1"/>
            <a:ext cx="6096000" cy="68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rPr>
              <a:t>.β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Periodic Properties</a:t>
            </a:r>
            <a:endParaRPr kumimoji="0" lang="el-GR"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rPr>
              <a:t>4.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Arrange the atomic radii of the following elements in ascending order: α) </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 </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 </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18</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α) </a:t>
            </a:r>
            <a:r>
              <a:rPr kumimoji="0" lang="en-US" sz="1800" b="1" i="0" u="none" strike="noStrike" kern="1200" cap="none" spc="0" normalizeH="0" baseline="-25000" noProof="0" dirty="0">
                <a:ln>
                  <a:noFill/>
                </a:ln>
                <a:solidFill>
                  <a:srgbClr val="C00000"/>
                </a:solidFill>
                <a:effectLst/>
                <a:uLnTx/>
                <a:uFillTx/>
                <a:latin typeface="Calibri" panose="020F0502020204030204"/>
                <a:ea typeface="+mn-ea"/>
                <a:cs typeface="+mn-cs"/>
              </a:rPr>
              <a:t>11</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Na has an electron configuration of K(2)L(8)M(1) and</a:t>
            </a:r>
            <a:endParaRPr kumimoji="0" lang="el-GR" sz="18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belongs to the 3rd period and the 1</a:t>
            </a:r>
            <a:r>
              <a:rPr kumimoji="0" lang="en-US" sz="1800" b="1" i="0" u="none" strike="noStrike" kern="1200" cap="none" spc="0" normalizeH="0" baseline="30000" noProof="0" dirty="0">
                <a:ln>
                  <a:noFill/>
                </a:ln>
                <a:solidFill>
                  <a:srgbClr val="7030A0"/>
                </a:solidFill>
                <a:effectLst/>
                <a:uLnTx/>
                <a:uFillTx/>
                <a:latin typeface="Calibri" panose="020F0502020204030204"/>
                <a:ea typeface="+mn-ea"/>
                <a:cs typeface="+mn-cs"/>
              </a:rPr>
              <a:t>st</a:t>
            </a:r>
            <a:r>
              <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(IA) group of the P</a:t>
            </a:r>
            <a:r>
              <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rPr>
              <a:t>.</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T. </a:t>
            </a:r>
            <a:endPar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25000" noProof="0" dirty="0">
                <a:ln>
                  <a:noFill/>
                </a:ln>
                <a:solidFill>
                  <a:srgbClr val="C00000"/>
                </a:solidFill>
                <a:effectLst/>
                <a:uLnTx/>
                <a:uFillTx/>
                <a:latin typeface="Calibri" panose="020F0502020204030204"/>
                <a:ea typeface="+mn-ea"/>
                <a:cs typeface="+mn-cs"/>
              </a:rPr>
              <a:t>13</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Al has an electron configuration of K(2)L(8)M(3) and </a:t>
            </a:r>
            <a:endParaRPr kumimoji="0" lang="el-GR" sz="18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belongs to the 3</a:t>
            </a:r>
            <a:r>
              <a:rPr kumimoji="0" lang="en-US" sz="1800" b="1" i="0" u="none" strike="noStrike" kern="1200" cap="none" spc="0" normalizeH="0" baseline="30000" noProof="0" dirty="0">
                <a:ln>
                  <a:noFill/>
                </a:ln>
                <a:solidFill>
                  <a:srgbClr val="7030A0"/>
                </a:solidFill>
                <a:effectLst/>
                <a:uLnTx/>
                <a:uFillTx/>
                <a:latin typeface="Calibri" panose="020F0502020204030204"/>
                <a:ea typeface="+mn-ea"/>
                <a:cs typeface="+mn-cs"/>
              </a:rPr>
              <a:t>rd</a:t>
            </a:r>
            <a:r>
              <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period and the 13</a:t>
            </a:r>
            <a:r>
              <a:rPr kumimoji="0" lang="en-US" sz="1800" b="1" i="0" u="none" strike="noStrike" kern="1200" cap="none" spc="0" normalizeH="0" baseline="30000" noProof="0" dirty="0">
                <a:ln>
                  <a:noFill/>
                </a:ln>
                <a:solidFill>
                  <a:srgbClr val="7030A0"/>
                </a:solidFill>
                <a:effectLst/>
                <a:uLnTx/>
                <a:uFillTx/>
                <a:latin typeface="Calibri" panose="020F0502020204030204"/>
                <a:ea typeface="+mn-ea"/>
                <a:cs typeface="+mn-cs"/>
              </a:rPr>
              <a:t>th</a:t>
            </a:r>
            <a:r>
              <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(IIIA) group of the P.</a:t>
            </a:r>
            <a:r>
              <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rPr>
              <a:t>Τ.</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25000" noProof="0" dirty="0">
                <a:ln>
                  <a:noFill/>
                </a:ln>
                <a:solidFill>
                  <a:srgbClr val="C00000"/>
                </a:solidFill>
                <a:effectLst/>
                <a:uLnTx/>
                <a:uFillTx/>
                <a:latin typeface="Calibri" panose="020F0502020204030204"/>
                <a:ea typeface="+mn-ea"/>
                <a:cs typeface="+mn-cs"/>
              </a:rPr>
              <a:t>18</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Ar has an electron configuration of K(2)L(8)M(8) and </a:t>
            </a:r>
            <a:endParaRPr kumimoji="0" lang="el-GR" sz="18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belongs to the 3</a:t>
            </a:r>
            <a:r>
              <a:rPr kumimoji="0" lang="en-US" sz="1800" b="1" i="0" u="none" strike="noStrike" kern="1200" cap="none" spc="0" normalizeH="0" baseline="30000" noProof="0" dirty="0">
                <a:ln>
                  <a:noFill/>
                </a:ln>
                <a:solidFill>
                  <a:srgbClr val="7030A0"/>
                </a:solidFill>
                <a:effectLst/>
                <a:uLnTx/>
                <a:uFillTx/>
                <a:latin typeface="Calibri" panose="020F0502020204030204"/>
                <a:ea typeface="+mn-ea"/>
                <a:cs typeface="+mn-cs"/>
              </a:rPr>
              <a:t>rd</a:t>
            </a:r>
            <a:r>
              <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period and the 18</a:t>
            </a:r>
            <a:r>
              <a:rPr kumimoji="0" lang="en-US" sz="1800" b="1" i="0" u="none" strike="noStrike" kern="1200" cap="none" spc="0" normalizeH="0" baseline="30000" noProof="0" dirty="0">
                <a:ln>
                  <a:noFill/>
                </a:ln>
                <a:solidFill>
                  <a:srgbClr val="7030A0"/>
                </a:solidFill>
                <a:effectLst/>
                <a:uLnTx/>
                <a:uFillTx/>
                <a:latin typeface="Calibri" panose="020F0502020204030204"/>
                <a:ea typeface="+mn-ea"/>
                <a:cs typeface="+mn-cs"/>
              </a:rPr>
              <a:t>th</a:t>
            </a:r>
            <a:r>
              <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(VIIIA) group of the P</a:t>
            </a:r>
            <a:r>
              <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rPr>
              <a:t>.</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The atomic radius increases along a period of the Periodic Table from right to left, as the atomic number of the element decreases, and hence, the positive charge of the nucleus decreases. </a:t>
            </a:r>
            <a:endParaRPr kumimoji="0" lang="el-GR" sz="18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Consequently, the attractive force exerted by the nucleus on the electrons in the outermost shell decreases, leading to an increase in the size of the element.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According to the above, the atomic radii of the elements are arranged in ascending order: </a:t>
            </a:r>
            <a:endParaRPr kumimoji="0" lang="el-GR" sz="18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25000" noProof="0" dirty="0">
                <a:ln>
                  <a:noFill/>
                </a:ln>
                <a:solidFill>
                  <a:srgbClr val="7030A0"/>
                </a:solidFill>
                <a:effectLst/>
                <a:uLnTx/>
                <a:uFillTx/>
                <a:latin typeface="Calibri" panose="020F0502020204030204"/>
                <a:ea typeface="+mn-ea"/>
                <a:cs typeface="+mn-cs"/>
              </a:rPr>
              <a:t>18</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­Ar &lt; </a:t>
            </a:r>
            <a:r>
              <a:rPr kumimoji="0" lang="en-US" sz="1800" b="1" i="0" u="none" strike="noStrike" kern="1200" cap="none" spc="0" normalizeH="0" baseline="-25000" noProof="0" dirty="0">
                <a:ln>
                  <a:noFill/>
                </a:ln>
                <a:solidFill>
                  <a:srgbClr val="7030A0"/>
                </a:solidFill>
                <a:effectLst/>
                <a:uLnTx/>
                <a:uFillTx/>
                <a:latin typeface="Calibri" panose="020F0502020204030204"/>
                <a:ea typeface="+mn-ea"/>
                <a:cs typeface="+mn-cs"/>
              </a:rPr>
              <a:t>13</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Al &lt; </a:t>
            </a:r>
            <a:r>
              <a:rPr kumimoji="0" lang="en-US" sz="1800" b="1" i="0" u="none" strike="noStrike" kern="1200" cap="none" spc="0" normalizeH="0" baseline="-25000" noProof="0" dirty="0">
                <a:ln>
                  <a:noFill/>
                </a:ln>
                <a:solidFill>
                  <a:srgbClr val="7030A0"/>
                </a:solidFill>
                <a:effectLst/>
                <a:uLnTx/>
                <a:uFillTx/>
                <a:latin typeface="Calibri" panose="020F0502020204030204"/>
                <a:ea typeface="+mn-ea"/>
                <a:cs typeface="+mn-cs"/>
              </a:rPr>
              <a:t>11</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Na</a:t>
            </a:r>
            <a:r>
              <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rPr>
              <a:t>.</a:t>
            </a:r>
            <a:endPar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kumimoji="0" lang="el-GR" sz="1800" b="1" i="0" u="none" strike="noStrike" kern="1200" cap="none" spc="0" normalizeH="0" baseline="0" noProof="0" dirty="0">
              <a:ln>
                <a:noFill/>
              </a:ln>
              <a:solidFill>
                <a:srgbClr val="70AD47"/>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40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fade">
                                      <p:cBhvr>
                                        <p:cTn id="48" dur="1000"/>
                                        <p:tgtEl>
                                          <p:spTgt spid="2">
                                            <p:txEl>
                                              <p:pRg st="5" end="5"/>
                                            </p:txEl>
                                          </p:spTgt>
                                        </p:tgtEl>
                                      </p:cBhvr>
                                    </p:animEffect>
                                    <p:anim calcmode="lin" valueType="num">
                                      <p:cBhvr>
                                        <p:cTn id="4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
                                            <p:txEl>
                                              <p:pRg st="6" end="6"/>
                                            </p:txEl>
                                          </p:spTgt>
                                        </p:tgtEl>
                                        <p:attrNameLst>
                                          <p:attrName>style.visibility</p:attrName>
                                        </p:attrNameLst>
                                      </p:cBhvr>
                                      <p:to>
                                        <p:strVal val="visible"/>
                                      </p:to>
                                    </p:set>
                                    <p:animEffect transition="in" filter="fade">
                                      <p:cBhvr>
                                        <p:cTn id="60" dur="1000"/>
                                        <p:tgtEl>
                                          <p:spTgt spid="2">
                                            <p:txEl>
                                              <p:pRg st="6" end="6"/>
                                            </p:txEl>
                                          </p:spTgt>
                                        </p:tgtEl>
                                      </p:cBhvr>
                                    </p:animEffect>
                                    <p:anim calcmode="lin" valueType="num">
                                      <p:cBhvr>
                                        <p:cTn id="6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fade">
                                      <p:cBhvr>
                                        <p:cTn id="67" dur="1000"/>
                                        <p:tgtEl>
                                          <p:spTgt spid="3">
                                            <p:txEl>
                                              <p:pRg st="7" end="7"/>
                                            </p:txEl>
                                          </p:spTgt>
                                        </p:tgtEl>
                                      </p:cBhvr>
                                    </p:animEffect>
                                    <p:anim calcmode="lin" valueType="num">
                                      <p:cBhvr>
                                        <p:cTn id="6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
                                            <p:txEl>
                                              <p:pRg st="7" end="7"/>
                                            </p:txEl>
                                          </p:spTgt>
                                        </p:tgtEl>
                                        <p:attrNameLst>
                                          <p:attrName>style.visibility</p:attrName>
                                        </p:attrNameLst>
                                      </p:cBhvr>
                                      <p:to>
                                        <p:strVal val="visible"/>
                                      </p:to>
                                    </p:set>
                                    <p:animEffect transition="in" filter="fade">
                                      <p:cBhvr>
                                        <p:cTn id="72" dur="1000"/>
                                        <p:tgtEl>
                                          <p:spTgt spid="2">
                                            <p:txEl>
                                              <p:pRg st="7" end="7"/>
                                            </p:txEl>
                                          </p:spTgt>
                                        </p:tgtEl>
                                      </p:cBhvr>
                                    </p:animEffect>
                                    <p:anim calcmode="lin" valueType="num">
                                      <p:cBhvr>
                                        <p:cTn id="7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7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fade">
                                      <p:cBhvr>
                                        <p:cTn id="79" dur="1000"/>
                                        <p:tgtEl>
                                          <p:spTgt spid="3">
                                            <p:txEl>
                                              <p:pRg st="8" end="8"/>
                                            </p:txEl>
                                          </p:spTgt>
                                        </p:tgtEl>
                                      </p:cBhvr>
                                    </p:animEffect>
                                    <p:anim calcmode="lin" valueType="num">
                                      <p:cBhvr>
                                        <p:cTn id="8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
                                            <p:txEl>
                                              <p:pRg st="8" end="8"/>
                                            </p:txEl>
                                          </p:spTgt>
                                        </p:tgtEl>
                                        <p:attrNameLst>
                                          <p:attrName>style.visibility</p:attrName>
                                        </p:attrNameLst>
                                      </p:cBhvr>
                                      <p:to>
                                        <p:strVal val="visible"/>
                                      </p:to>
                                    </p:set>
                                    <p:animEffect transition="in" filter="fade">
                                      <p:cBhvr>
                                        <p:cTn id="84" dur="1000"/>
                                        <p:tgtEl>
                                          <p:spTgt spid="2">
                                            <p:txEl>
                                              <p:pRg st="8" end="8"/>
                                            </p:txEl>
                                          </p:spTgt>
                                        </p:tgtEl>
                                      </p:cBhvr>
                                    </p:animEffect>
                                    <p:anim calcmode="lin" valueType="num">
                                      <p:cBhvr>
                                        <p:cTn id="8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9" end="9"/>
                                            </p:txEl>
                                          </p:spTgt>
                                        </p:tgtEl>
                                        <p:attrNameLst>
                                          <p:attrName>style.visibility</p:attrName>
                                        </p:attrNameLst>
                                      </p:cBhvr>
                                      <p:to>
                                        <p:strVal val="visible"/>
                                      </p:to>
                                    </p:set>
                                    <p:animEffect transition="in" filter="fade">
                                      <p:cBhvr>
                                        <p:cTn id="91" dur="1000"/>
                                        <p:tgtEl>
                                          <p:spTgt spid="3">
                                            <p:txEl>
                                              <p:pRg st="9" end="9"/>
                                            </p:txEl>
                                          </p:spTgt>
                                        </p:tgtEl>
                                      </p:cBhvr>
                                    </p:animEffect>
                                    <p:anim calcmode="lin" valueType="num">
                                      <p:cBhvr>
                                        <p:cTn id="9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2">
                                            <p:txEl>
                                              <p:pRg st="9" end="9"/>
                                            </p:txEl>
                                          </p:spTgt>
                                        </p:tgtEl>
                                        <p:attrNameLst>
                                          <p:attrName>style.visibility</p:attrName>
                                        </p:attrNameLst>
                                      </p:cBhvr>
                                      <p:to>
                                        <p:strVal val="visible"/>
                                      </p:to>
                                    </p:set>
                                    <p:animEffect transition="in" filter="fade">
                                      <p:cBhvr>
                                        <p:cTn id="96" dur="1000"/>
                                        <p:tgtEl>
                                          <p:spTgt spid="2">
                                            <p:txEl>
                                              <p:pRg st="9" end="9"/>
                                            </p:txEl>
                                          </p:spTgt>
                                        </p:tgtEl>
                                      </p:cBhvr>
                                    </p:animEffect>
                                    <p:anim calcmode="lin" valueType="num">
                                      <p:cBhvr>
                                        <p:cTn id="9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98"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3">
                                            <p:txEl>
                                              <p:pRg st="10" end="10"/>
                                            </p:txEl>
                                          </p:spTgt>
                                        </p:tgtEl>
                                        <p:attrNameLst>
                                          <p:attrName>style.visibility</p:attrName>
                                        </p:attrNameLst>
                                      </p:cBhvr>
                                      <p:to>
                                        <p:strVal val="visible"/>
                                      </p:to>
                                    </p:set>
                                    <p:animEffect transition="in" filter="fade">
                                      <p:cBhvr>
                                        <p:cTn id="103" dur="1000"/>
                                        <p:tgtEl>
                                          <p:spTgt spid="3">
                                            <p:txEl>
                                              <p:pRg st="10" end="10"/>
                                            </p:txEl>
                                          </p:spTgt>
                                        </p:tgtEl>
                                      </p:cBhvr>
                                    </p:animEffect>
                                    <p:anim calcmode="lin" valueType="num">
                                      <p:cBhvr>
                                        <p:cTn id="10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0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2">
                                            <p:txEl>
                                              <p:pRg st="10" end="10"/>
                                            </p:txEl>
                                          </p:spTgt>
                                        </p:tgtEl>
                                        <p:attrNameLst>
                                          <p:attrName>style.visibility</p:attrName>
                                        </p:attrNameLst>
                                      </p:cBhvr>
                                      <p:to>
                                        <p:strVal val="visible"/>
                                      </p:to>
                                    </p:set>
                                    <p:animEffect transition="in" filter="fade">
                                      <p:cBhvr>
                                        <p:cTn id="108" dur="1000"/>
                                        <p:tgtEl>
                                          <p:spTgt spid="2">
                                            <p:txEl>
                                              <p:pRg st="10" end="10"/>
                                            </p:txEl>
                                          </p:spTgt>
                                        </p:tgtEl>
                                      </p:cBhvr>
                                    </p:animEffect>
                                    <p:anim calcmode="lin" valueType="num">
                                      <p:cBhvr>
                                        <p:cTn id="10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110"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3">
                                            <p:txEl>
                                              <p:pRg st="11" end="11"/>
                                            </p:txEl>
                                          </p:spTgt>
                                        </p:tgtEl>
                                        <p:attrNameLst>
                                          <p:attrName>style.visibility</p:attrName>
                                        </p:attrNameLst>
                                      </p:cBhvr>
                                      <p:to>
                                        <p:strVal val="visible"/>
                                      </p:to>
                                    </p:set>
                                    <p:animEffect transition="in" filter="fade">
                                      <p:cBhvr>
                                        <p:cTn id="115" dur="1000"/>
                                        <p:tgtEl>
                                          <p:spTgt spid="3">
                                            <p:txEl>
                                              <p:pRg st="11" end="11"/>
                                            </p:txEl>
                                          </p:spTgt>
                                        </p:tgtEl>
                                      </p:cBhvr>
                                    </p:animEffect>
                                    <p:anim calcmode="lin" valueType="num">
                                      <p:cBhvr>
                                        <p:cTn id="11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17"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2">
                                            <p:txEl>
                                              <p:pRg st="11" end="11"/>
                                            </p:txEl>
                                          </p:spTgt>
                                        </p:tgtEl>
                                        <p:attrNameLst>
                                          <p:attrName>style.visibility</p:attrName>
                                        </p:attrNameLst>
                                      </p:cBhvr>
                                      <p:to>
                                        <p:strVal val="visible"/>
                                      </p:to>
                                    </p:set>
                                    <p:animEffect transition="in" filter="fade">
                                      <p:cBhvr>
                                        <p:cTn id="120" dur="1000"/>
                                        <p:tgtEl>
                                          <p:spTgt spid="2">
                                            <p:txEl>
                                              <p:pRg st="11" end="11"/>
                                            </p:txEl>
                                          </p:spTgt>
                                        </p:tgtEl>
                                      </p:cBhvr>
                                    </p:animEffect>
                                    <p:anim calcmode="lin" valueType="num">
                                      <p:cBhvr>
                                        <p:cTn id="121"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122"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1" y="11834"/>
            <a:ext cx="6096000" cy="6846166"/>
          </a:xfrm>
        </p:spPr>
        <p:txBody>
          <a:bodyPr>
            <a:noAutofit/>
          </a:bodyPr>
          <a:lstStyle/>
          <a:p>
            <a:pPr marL="0" indent="0" algn="ctr">
              <a:spcBef>
                <a:spcPts val="600"/>
              </a:spcBef>
              <a:buNone/>
            </a:pPr>
            <a:r>
              <a:rPr lang="en-US" sz="1800" b="1" dirty="0"/>
              <a:t>2</a:t>
            </a:r>
            <a:r>
              <a:rPr lang="el-GR" sz="1800" b="1" dirty="0"/>
              <a:t>.</a:t>
            </a:r>
            <a:r>
              <a:rPr lang="en-US" sz="1800" b="1" dirty="0"/>
              <a:t>2</a:t>
            </a:r>
            <a:r>
              <a:rPr lang="el-GR" sz="1800" b="1" dirty="0"/>
              <a:t>.β </a:t>
            </a:r>
            <a:r>
              <a:rPr lang="el-GR" sz="1800" b="1" u="sng" dirty="0"/>
              <a:t>Περιοδικές Ιδιότητες.</a:t>
            </a:r>
          </a:p>
          <a:p>
            <a:pPr marL="0" indent="0">
              <a:buNone/>
            </a:pPr>
            <a:r>
              <a:rPr lang="el-GR" sz="1800" dirty="0"/>
              <a:t>5. Να ταξινομήσετε κατά αύξουσα σειρά την </a:t>
            </a:r>
            <a:r>
              <a:rPr lang="el-GR" sz="1800" dirty="0" err="1"/>
              <a:t>ηλεκτραρνητικότητα</a:t>
            </a:r>
            <a:r>
              <a:rPr lang="el-GR" sz="1800" dirty="0"/>
              <a:t> των παρακάτω στοιχείων: γ</a:t>
            </a:r>
            <a:r>
              <a:rPr lang="en-US" sz="1800" dirty="0"/>
              <a:t>) </a:t>
            </a:r>
            <a:r>
              <a:rPr lang="en-US" sz="1800" baseline="-25000" dirty="0"/>
              <a:t>6</a:t>
            </a:r>
            <a:r>
              <a:rPr lang="en-US" sz="1800" dirty="0"/>
              <a:t>C, </a:t>
            </a:r>
            <a:r>
              <a:rPr lang="en-US" sz="1800" baseline="-25000" dirty="0"/>
              <a:t>11</a:t>
            </a:r>
            <a:r>
              <a:rPr lang="en-US" sz="1800" dirty="0"/>
              <a:t>Na, </a:t>
            </a:r>
            <a:r>
              <a:rPr lang="en-US" sz="1800" baseline="-25000" dirty="0"/>
              <a:t>13</a:t>
            </a:r>
            <a:r>
              <a:rPr lang="en-US" sz="1800" dirty="0"/>
              <a:t>Al</a:t>
            </a:r>
            <a:endParaRPr lang="el-GR" sz="1800" dirty="0"/>
          </a:p>
          <a:p>
            <a:pPr marL="0" indent="0">
              <a:buNone/>
            </a:pPr>
            <a:r>
              <a:rPr lang="el-GR" sz="1800" b="1" dirty="0">
                <a:solidFill>
                  <a:schemeClr val="accent1"/>
                </a:solidFill>
              </a:rPr>
              <a:t>γ) Το </a:t>
            </a:r>
            <a:r>
              <a:rPr lang="el-GR" sz="1800" b="1" baseline="-25000" dirty="0">
                <a:solidFill>
                  <a:schemeClr val="accent1"/>
                </a:solidFill>
              </a:rPr>
              <a:t>6</a:t>
            </a:r>
            <a:r>
              <a:rPr lang="en-US" sz="1800" b="1" dirty="0">
                <a:solidFill>
                  <a:schemeClr val="accent1"/>
                </a:solidFill>
              </a:rPr>
              <a:t>C</a:t>
            </a:r>
            <a:r>
              <a:rPr lang="el-GR" sz="1800" b="1" dirty="0">
                <a:solidFill>
                  <a:schemeClr val="accent1"/>
                </a:solidFill>
              </a:rPr>
              <a:t> έχει κατανομή ηλεκτρονίων Κ(2)</a:t>
            </a:r>
            <a:r>
              <a:rPr lang="en-US" sz="1800" b="1" dirty="0">
                <a:solidFill>
                  <a:schemeClr val="accent1"/>
                </a:solidFill>
              </a:rPr>
              <a:t>L</a:t>
            </a:r>
            <a:r>
              <a:rPr lang="el-GR" sz="1800" b="1" dirty="0">
                <a:solidFill>
                  <a:schemeClr val="accent1"/>
                </a:solidFill>
              </a:rPr>
              <a:t>(4) και </a:t>
            </a:r>
          </a:p>
          <a:p>
            <a:pPr marL="0" indent="0">
              <a:buNone/>
            </a:pPr>
            <a:r>
              <a:rPr lang="el-GR" sz="1800" b="1" dirty="0">
                <a:solidFill>
                  <a:schemeClr val="accent6"/>
                </a:solidFill>
              </a:rPr>
              <a:t>ανήκει στη 2</a:t>
            </a:r>
            <a:r>
              <a:rPr lang="el-GR" sz="1800" b="1" baseline="30000" dirty="0">
                <a:solidFill>
                  <a:schemeClr val="accent6"/>
                </a:solidFill>
              </a:rPr>
              <a:t>η</a:t>
            </a:r>
            <a:r>
              <a:rPr lang="el-GR" sz="1800" b="1" dirty="0">
                <a:solidFill>
                  <a:schemeClr val="accent6"/>
                </a:solidFill>
              </a:rPr>
              <a:t> περίοδο και τη 14</a:t>
            </a:r>
            <a:r>
              <a:rPr lang="el-GR" sz="1800" b="1" baseline="30000" dirty="0">
                <a:solidFill>
                  <a:schemeClr val="accent6"/>
                </a:solidFill>
              </a:rPr>
              <a:t>η</a:t>
            </a:r>
            <a:r>
              <a:rPr lang="el-GR" sz="1800" b="1" dirty="0">
                <a:solidFill>
                  <a:schemeClr val="accent6"/>
                </a:solidFill>
              </a:rPr>
              <a:t> (</a:t>
            </a:r>
            <a:r>
              <a:rPr lang="en-US" sz="1800" b="1" dirty="0">
                <a:solidFill>
                  <a:schemeClr val="accent6"/>
                </a:solidFill>
              </a:rPr>
              <a:t>IV</a:t>
            </a:r>
            <a:r>
              <a:rPr lang="el-GR" sz="1800" b="1" dirty="0">
                <a:solidFill>
                  <a:schemeClr val="accent6"/>
                </a:solidFill>
              </a:rPr>
              <a:t>Α) ομάδα του Π.Π.</a:t>
            </a:r>
            <a:endParaRPr lang="el-GR" sz="1800" dirty="0">
              <a:solidFill>
                <a:schemeClr val="accent6"/>
              </a:solidFill>
            </a:endParaRPr>
          </a:p>
          <a:p>
            <a:pPr marL="0" indent="0">
              <a:buNone/>
            </a:pPr>
            <a:r>
              <a:rPr lang="el-GR" sz="1800" b="1" dirty="0">
                <a:solidFill>
                  <a:schemeClr val="accent1"/>
                </a:solidFill>
              </a:rPr>
              <a:t>Το </a:t>
            </a:r>
            <a:r>
              <a:rPr lang="el-GR" sz="1800" b="1" baseline="-25000" dirty="0">
                <a:solidFill>
                  <a:schemeClr val="accent1"/>
                </a:solidFill>
              </a:rPr>
              <a:t>11</a:t>
            </a:r>
            <a:r>
              <a:rPr lang="en-US" sz="1800" b="1" dirty="0">
                <a:solidFill>
                  <a:schemeClr val="accent1"/>
                </a:solidFill>
              </a:rPr>
              <a:t>Na</a:t>
            </a:r>
            <a:r>
              <a:rPr lang="el-GR" sz="1800" b="1" dirty="0">
                <a:solidFill>
                  <a:schemeClr val="accent1"/>
                </a:solidFill>
              </a:rPr>
              <a:t> έχει κατανομή ηλεκτρονίων Κ(2)</a:t>
            </a:r>
            <a:r>
              <a:rPr lang="en-US" sz="1800" b="1" dirty="0">
                <a:solidFill>
                  <a:schemeClr val="accent1"/>
                </a:solidFill>
              </a:rPr>
              <a:t>L</a:t>
            </a:r>
            <a:r>
              <a:rPr lang="el-GR" sz="1800" b="1" dirty="0">
                <a:solidFill>
                  <a:schemeClr val="accent1"/>
                </a:solidFill>
              </a:rPr>
              <a:t>(8)Μ(1) και </a:t>
            </a:r>
          </a:p>
          <a:p>
            <a:pPr marL="0" indent="0">
              <a:buNone/>
            </a:pPr>
            <a:r>
              <a:rPr lang="el-GR" sz="1800" b="1" dirty="0">
                <a:solidFill>
                  <a:schemeClr val="accent6"/>
                </a:solidFill>
              </a:rPr>
              <a:t>ανήκει στην 3</a:t>
            </a:r>
            <a:r>
              <a:rPr lang="el-GR" sz="1800" b="1" baseline="30000" dirty="0">
                <a:solidFill>
                  <a:schemeClr val="accent6"/>
                </a:solidFill>
              </a:rPr>
              <a:t>η</a:t>
            </a:r>
            <a:r>
              <a:rPr lang="el-GR" sz="1800" b="1" dirty="0">
                <a:solidFill>
                  <a:schemeClr val="accent6"/>
                </a:solidFill>
              </a:rPr>
              <a:t> περίοδο και την 1</a:t>
            </a:r>
            <a:r>
              <a:rPr lang="el-GR" sz="1800" b="1" baseline="30000" dirty="0">
                <a:solidFill>
                  <a:schemeClr val="accent6"/>
                </a:solidFill>
              </a:rPr>
              <a:t>η</a:t>
            </a:r>
            <a:r>
              <a:rPr lang="el-GR" sz="1800" b="1" dirty="0">
                <a:solidFill>
                  <a:schemeClr val="accent6"/>
                </a:solidFill>
              </a:rPr>
              <a:t> (ΙΑ) ομάδα του Π.Π.</a:t>
            </a:r>
            <a:endParaRPr lang="el-GR" sz="1800" dirty="0">
              <a:solidFill>
                <a:schemeClr val="accent6"/>
              </a:solidFill>
            </a:endParaRPr>
          </a:p>
          <a:p>
            <a:pPr marL="0" indent="0">
              <a:buNone/>
            </a:pPr>
            <a:r>
              <a:rPr lang="el-GR" sz="1800" b="1" dirty="0">
                <a:solidFill>
                  <a:schemeClr val="accent1"/>
                </a:solidFill>
              </a:rPr>
              <a:t>Το </a:t>
            </a:r>
            <a:r>
              <a:rPr lang="el-GR" sz="1800" b="1" baseline="-25000" dirty="0">
                <a:solidFill>
                  <a:schemeClr val="accent1"/>
                </a:solidFill>
              </a:rPr>
              <a:t>13</a:t>
            </a:r>
            <a:r>
              <a:rPr lang="en-US" sz="1800" b="1" dirty="0">
                <a:solidFill>
                  <a:schemeClr val="accent1"/>
                </a:solidFill>
              </a:rPr>
              <a:t>Al</a:t>
            </a:r>
            <a:r>
              <a:rPr lang="el-GR" sz="1800" b="1" dirty="0">
                <a:solidFill>
                  <a:schemeClr val="accent1"/>
                </a:solidFill>
              </a:rPr>
              <a:t> έχει κατανομή ηλεκτρονίων Κ(2)</a:t>
            </a:r>
            <a:r>
              <a:rPr lang="en-US" sz="1800" b="1" dirty="0">
                <a:solidFill>
                  <a:schemeClr val="accent1"/>
                </a:solidFill>
              </a:rPr>
              <a:t>L</a:t>
            </a:r>
            <a:r>
              <a:rPr lang="el-GR" sz="1800" b="1" dirty="0">
                <a:solidFill>
                  <a:schemeClr val="accent1"/>
                </a:solidFill>
              </a:rPr>
              <a:t>(8)Μ(3) και </a:t>
            </a:r>
          </a:p>
          <a:p>
            <a:pPr marL="0" indent="0">
              <a:buNone/>
            </a:pPr>
            <a:r>
              <a:rPr lang="el-GR" sz="1800" b="1" dirty="0">
                <a:solidFill>
                  <a:schemeClr val="accent6"/>
                </a:solidFill>
              </a:rPr>
              <a:t>ανήκει στην 3</a:t>
            </a:r>
            <a:r>
              <a:rPr lang="el-GR" sz="1800" b="1" baseline="30000" dirty="0">
                <a:solidFill>
                  <a:schemeClr val="accent6"/>
                </a:solidFill>
              </a:rPr>
              <a:t>η</a:t>
            </a:r>
            <a:r>
              <a:rPr lang="el-GR" sz="1800" b="1" dirty="0">
                <a:solidFill>
                  <a:schemeClr val="accent6"/>
                </a:solidFill>
              </a:rPr>
              <a:t> περίοδο και τη 13</a:t>
            </a:r>
            <a:r>
              <a:rPr lang="el-GR" sz="1800" b="1" baseline="30000" dirty="0">
                <a:solidFill>
                  <a:schemeClr val="accent6"/>
                </a:solidFill>
              </a:rPr>
              <a:t>η</a:t>
            </a:r>
            <a:r>
              <a:rPr lang="el-GR" sz="1800" b="1" dirty="0">
                <a:solidFill>
                  <a:schemeClr val="accent6"/>
                </a:solidFill>
              </a:rPr>
              <a:t> (</a:t>
            </a:r>
            <a:r>
              <a:rPr lang="en-US" sz="1800" b="1" dirty="0">
                <a:solidFill>
                  <a:schemeClr val="accent6"/>
                </a:solidFill>
              </a:rPr>
              <a:t>III</a:t>
            </a:r>
            <a:r>
              <a:rPr lang="el-GR" sz="1800" b="1" dirty="0">
                <a:solidFill>
                  <a:schemeClr val="accent6"/>
                </a:solidFill>
              </a:rPr>
              <a:t>Α) ομάδα του Π.Π.</a:t>
            </a:r>
            <a:endParaRPr lang="el-GR" sz="1800" dirty="0">
              <a:solidFill>
                <a:schemeClr val="accent6"/>
              </a:solidFill>
            </a:endParaRPr>
          </a:p>
          <a:p>
            <a:pPr marL="0" indent="0">
              <a:buNone/>
            </a:pPr>
            <a:r>
              <a:rPr lang="el-GR" sz="1800" b="1" dirty="0">
                <a:solidFill>
                  <a:schemeClr val="accent1"/>
                </a:solidFill>
              </a:rPr>
              <a:t>Η </a:t>
            </a:r>
            <a:r>
              <a:rPr lang="el-GR" sz="1800" b="1" dirty="0" err="1">
                <a:solidFill>
                  <a:schemeClr val="accent1"/>
                </a:solidFill>
              </a:rPr>
              <a:t>ηλεκτραρνητικότητα</a:t>
            </a:r>
            <a:r>
              <a:rPr lang="el-GR" sz="1800" b="1" dirty="0">
                <a:solidFill>
                  <a:schemeClr val="accent1"/>
                </a:solidFill>
              </a:rPr>
              <a:t> μεταβάλλεται αντιστρόφως ανάλογα σε σχέση με την ατομική ακτίνα των στοιχείων, αφού όσο μικρότερο είναι ένα στοιχείο, τόσο αυξάνεται η τάση του να προσλάβει ένα ακόμα ηλεκτρόνιο. </a:t>
            </a:r>
          </a:p>
          <a:p>
            <a:pPr marL="0" indent="0">
              <a:buNone/>
            </a:pPr>
            <a:r>
              <a:rPr lang="el-GR" sz="1800" b="1" dirty="0">
                <a:solidFill>
                  <a:schemeClr val="accent6"/>
                </a:solidFill>
              </a:rPr>
              <a:t>Επομένως η </a:t>
            </a:r>
            <a:r>
              <a:rPr lang="el-GR" sz="1800" b="1" dirty="0" err="1">
                <a:solidFill>
                  <a:schemeClr val="accent6"/>
                </a:solidFill>
              </a:rPr>
              <a:t>ηλεκτραρνητικότητα</a:t>
            </a:r>
            <a:r>
              <a:rPr lang="el-GR" sz="1800" b="1" dirty="0">
                <a:solidFill>
                  <a:schemeClr val="accent6"/>
                </a:solidFill>
              </a:rPr>
              <a:t> αυξάνεται από κάτω προς τα πάνω, κατά μήκος μιας ομάδας και από αριστερά προς τα δεξιά, κατά μήκος μιας περιόδου του Περιοδικού Πίνακα.</a:t>
            </a:r>
            <a:endParaRPr lang="el-GR" sz="1800" dirty="0">
              <a:solidFill>
                <a:schemeClr val="accent6"/>
              </a:solidFill>
            </a:endParaRPr>
          </a:p>
          <a:p>
            <a:pPr marL="0" indent="0">
              <a:buNone/>
            </a:pPr>
            <a:r>
              <a:rPr lang="el-GR" sz="1800" b="1" dirty="0">
                <a:solidFill>
                  <a:schemeClr val="accent1"/>
                </a:solidFill>
              </a:rPr>
              <a:t>Σύμφωνα με τα παραπάνω η </a:t>
            </a:r>
            <a:r>
              <a:rPr lang="el-GR" sz="1800" b="1" dirty="0" err="1">
                <a:solidFill>
                  <a:schemeClr val="accent1"/>
                </a:solidFill>
              </a:rPr>
              <a:t>ηλεκτραρνητικότητα</a:t>
            </a:r>
            <a:r>
              <a:rPr lang="el-GR" sz="1800" b="1" dirty="0">
                <a:solidFill>
                  <a:schemeClr val="accent1"/>
                </a:solidFill>
              </a:rPr>
              <a:t> των στοιχείων είναι κατά αύξουσα σειρά:</a:t>
            </a:r>
          </a:p>
          <a:p>
            <a:pPr marL="0" indent="0">
              <a:buNone/>
            </a:pPr>
            <a:r>
              <a:rPr lang="el-GR" sz="1800" b="1" baseline="-25000" dirty="0">
                <a:solidFill>
                  <a:schemeClr val="accent6"/>
                </a:solidFill>
              </a:rPr>
              <a:t> 11</a:t>
            </a:r>
            <a:r>
              <a:rPr lang="en-US" sz="1800" b="1" dirty="0">
                <a:solidFill>
                  <a:schemeClr val="accent6"/>
                </a:solidFill>
              </a:rPr>
              <a:t>Na</a:t>
            </a:r>
            <a:r>
              <a:rPr lang="el-GR" sz="1800" b="1" dirty="0">
                <a:solidFill>
                  <a:schemeClr val="accent6"/>
                </a:solidFill>
              </a:rPr>
              <a:t> &lt;</a:t>
            </a:r>
            <a:r>
              <a:rPr lang="el-GR" sz="1800" b="1" baseline="-25000" dirty="0">
                <a:solidFill>
                  <a:schemeClr val="accent6"/>
                </a:solidFill>
              </a:rPr>
              <a:t> 13</a:t>
            </a:r>
            <a:r>
              <a:rPr lang="en-US" sz="1800" b="1" dirty="0">
                <a:solidFill>
                  <a:schemeClr val="accent6"/>
                </a:solidFill>
              </a:rPr>
              <a:t>Al</a:t>
            </a:r>
            <a:r>
              <a:rPr lang="el-GR" sz="1800" b="1" dirty="0">
                <a:solidFill>
                  <a:schemeClr val="accent6"/>
                </a:solidFill>
              </a:rPr>
              <a:t> &lt; </a:t>
            </a:r>
            <a:r>
              <a:rPr lang="el-GR" sz="1800" b="1" baseline="-25000" dirty="0">
                <a:solidFill>
                  <a:schemeClr val="accent6"/>
                </a:solidFill>
              </a:rPr>
              <a:t>6</a:t>
            </a:r>
            <a:r>
              <a:rPr lang="en-US" sz="1800" b="1" dirty="0">
                <a:solidFill>
                  <a:schemeClr val="accent6"/>
                </a:solidFill>
              </a:rPr>
              <a:t>C</a:t>
            </a:r>
            <a:r>
              <a:rPr lang="el-GR" sz="1800" b="1" dirty="0">
                <a:solidFill>
                  <a:schemeClr val="accent6"/>
                </a:solidFill>
              </a:rPr>
              <a:t>. </a:t>
            </a:r>
            <a:endParaRPr lang="el-GR" sz="1800" dirty="0">
              <a:solidFill>
                <a:schemeClr val="accent6"/>
              </a:solidFill>
            </a:endParaRPr>
          </a:p>
          <a:p>
            <a:pPr marL="0" indent="0">
              <a:buNone/>
            </a:pPr>
            <a:endParaRPr lang="el-GR" sz="1800" dirty="0"/>
          </a:p>
        </p:txBody>
      </p:sp>
      <p:sp>
        <p:nvSpPr>
          <p:cNvPr id="5" name="Θέση υποσέλιδου 3">
            <a:extLst>
              <a:ext uri="{FF2B5EF4-FFF2-40B4-BE49-F238E27FC236}">
                <a16:creationId xmlns:a16="http://schemas.microsoft.com/office/drawing/2014/main" id="{2E469C68-26DC-E9B4-03E8-6FC96D2CC665}"/>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2" name="Θέση περιεχομένου 2">
            <a:extLst>
              <a:ext uri="{FF2B5EF4-FFF2-40B4-BE49-F238E27FC236}">
                <a16:creationId xmlns:a16="http://schemas.microsoft.com/office/drawing/2014/main" id="{4ADC220F-F954-6AA2-4571-FE2B718DB88F}"/>
              </a:ext>
            </a:extLst>
          </p:cNvPr>
          <p:cNvSpPr txBox="1">
            <a:spLocks/>
          </p:cNvSpPr>
          <p:nvPr/>
        </p:nvSpPr>
        <p:spPr>
          <a:xfrm>
            <a:off x="6095999" y="1"/>
            <a:ext cx="6096000" cy="6858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2.2.β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Periodic Properties</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l-G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 Arrange in ascending order the electronegativity of the following elements: γ) </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6</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 </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 </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γ) </a:t>
            </a:r>
            <a:r>
              <a:rPr kumimoji="0" lang="en-US" sz="1800" b="1" i="0" u="none" strike="noStrike" kern="1200" cap="none" spc="0" normalizeH="0" baseline="-25000" noProof="0" dirty="0">
                <a:ln>
                  <a:noFill/>
                </a:ln>
                <a:solidFill>
                  <a:srgbClr val="C00000"/>
                </a:solidFill>
                <a:effectLst/>
                <a:uLnTx/>
                <a:uFillTx/>
                <a:latin typeface="Calibri" panose="020F0502020204030204"/>
                <a:ea typeface="+mn-ea"/>
                <a:cs typeface="+mn-cs"/>
              </a:rPr>
              <a:t>6</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C has an electron configuration of K(2)L(4) and belongs </a:t>
            </a:r>
            <a:endParaRPr kumimoji="0" lang="el-GR" sz="18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to the 2</a:t>
            </a:r>
            <a:r>
              <a:rPr kumimoji="0" lang="en-US" sz="1800" b="1" i="0" u="none" strike="noStrike" kern="1200" cap="none" spc="0" normalizeH="0" baseline="30000" noProof="0" dirty="0">
                <a:ln>
                  <a:noFill/>
                </a:ln>
                <a:solidFill>
                  <a:srgbClr val="7030A0"/>
                </a:solidFill>
                <a:effectLst/>
                <a:uLnTx/>
                <a:uFillTx/>
                <a:latin typeface="Calibri" panose="020F0502020204030204"/>
                <a:ea typeface="+mn-ea"/>
                <a:cs typeface="+mn-cs"/>
              </a:rPr>
              <a:t>nd</a:t>
            </a:r>
            <a:r>
              <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period and the 14</a:t>
            </a:r>
            <a:r>
              <a:rPr kumimoji="0" lang="en-US" sz="1800" b="1" i="0" u="none" strike="noStrike" kern="1200" cap="none" spc="0" normalizeH="0" baseline="30000" noProof="0" dirty="0">
                <a:ln>
                  <a:noFill/>
                </a:ln>
                <a:solidFill>
                  <a:srgbClr val="7030A0"/>
                </a:solidFill>
                <a:effectLst/>
                <a:uLnTx/>
                <a:uFillTx/>
                <a:latin typeface="Calibri" panose="020F0502020204030204"/>
                <a:ea typeface="+mn-ea"/>
                <a:cs typeface="+mn-cs"/>
              </a:rPr>
              <a:t>th</a:t>
            </a:r>
            <a:r>
              <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(IVA) group of the </a:t>
            </a:r>
            <a:r>
              <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rPr>
              <a:t>Ρ.</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 T. </a:t>
            </a:r>
            <a:endPar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25000" noProof="0" dirty="0">
                <a:ln>
                  <a:noFill/>
                </a:ln>
                <a:solidFill>
                  <a:srgbClr val="C00000"/>
                </a:solidFill>
                <a:effectLst/>
                <a:uLnTx/>
                <a:uFillTx/>
                <a:latin typeface="Calibri" panose="020F0502020204030204"/>
                <a:ea typeface="+mn-ea"/>
                <a:cs typeface="+mn-cs"/>
              </a:rPr>
              <a:t>11</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Na has an electron configuration of K(2)L(8)M(1) and </a:t>
            </a:r>
            <a:endParaRPr kumimoji="0" lang="el-GR" sz="18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err="1">
                <a:ln>
                  <a:noFill/>
                </a:ln>
                <a:solidFill>
                  <a:srgbClr val="7030A0"/>
                </a:solidFill>
                <a:effectLst/>
                <a:uLnTx/>
                <a:uFillTx/>
                <a:latin typeface="Calibri" panose="020F0502020204030204"/>
                <a:ea typeface="+mn-ea"/>
                <a:cs typeface="+mn-cs"/>
              </a:rPr>
              <a:t>elongs</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 to the 3</a:t>
            </a:r>
            <a:r>
              <a:rPr kumimoji="0" lang="en-US" sz="1800" b="1" i="0" u="none" strike="noStrike" kern="1200" cap="none" spc="0" normalizeH="0" baseline="30000" noProof="0" dirty="0">
                <a:ln>
                  <a:noFill/>
                </a:ln>
                <a:solidFill>
                  <a:srgbClr val="7030A0"/>
                </a:solidFill>
                <a:effectLst/>
                <a:uLnTx/>
                <a:uFillTx/>
                <a:latin typeface="Calibri" panose="020F0502020204030204"/>
                <a:ea typeface="+mn-ea"/>
                <a:cs typeface="+mn-cs"/>
              </a:rPr>
              <a:t>rd</a:t>
            </a:r>
            <a:r>
              <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period and the 1</a:t>
            </a:r>
            <a:r>
              <a:rPr kumimoji="0" lang="en-US" sz="1800" b="1" i="0" u="none" strike="noStrike" kern="1200" cap="none" spc="0" normalizeH="0" baseline="30000" noProof="0" dirty="0">
                <a:ln>
                  <a:noFill/>
                </a:ln>
                <a:solidFill>
                  <a:srgbClr val="7030A0"/>
                </a:solidFill>
                <a:effectLst/>
                <a:uLnTx/>
                <a:uFillTx/>
                <a:latin typeface="Calibri" panose="020F0502020204030204"/>
                <a:ea typeface="+mn-ea"/>
                <a:cs typeface="+mn-cs"/>
              </a:rPr>
              <a:t>st</a:t>
            </a:r>
            <a:r>
              <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(IA) group of the P</a:t>
            </a:r>
            <a:r>
              <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rPr>
              <a:t>.</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 T. </a:t>
            </a:r>
            <a:endPar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25000" noProof="0" dirty="0">
                <a:ln>
                  <a:noFill/>
                </a:ln>
                <a:solidFill>
                  <a:srgbClr val="C00000"/>
                </a:solidFill>
                <a:effectLst/>
                <a:uLnTx/>
                <a:uFillTx/>
                <a:latin typeface="Calibri" panose="020F0502020204030204"/>
                <a:ea typeface="+mn-ea"/>
                <a:cs typeface="+mn-cs"/>
              </a:rPr>
              <a:t>13</a:t>
            </a: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Al has an electron configuration of K(2)L(8)M(3) and belongs</a:t>
            </a:r>
            <a:endParaRPr kumimoji="0" lang="el-GR" sz="18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to the 3</a:t>
            </a:r>
            <a:r>
              <a:rPr kumimoji="0" lang="en-US" sz="1800" b="1" i="0" u="none" strike="noStrike" kern="1200" cap="none" spc="0" normalizeH="0" baseline="30000" noProof="0" dirty="0">
                <a:ln>
                  <a:noFill/>
                </a:ln>
                <a:solidFill>
                  <a:srgbClr val="7030A0"/>
                </a:solidFill>
                <a:effectLst/>
                <a:uLnTx/>
                <a:uFillTx/>
                <a:latin typeface="Calibri" panose="020F0502020204030204"/>
                <a:ea typeface="+mn-ea"/>
                <a:cs typeface="+mn-cs"/>
              </a:rPr>
              <a:t>rd</a:t>
            </a:r>
            <a:r>
              <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period and the 13</a:t>
            </a:r>
            <a:r>
              <a:rPr kumimoji="0" lang="en-US" sz="1800" b="1" i="0" u="none" strike="noStrike" kern="1200" cap="none" spc="0" normalizeH="0" baseline="30000" noProof="0" dirty="0">
                <a:ln>
                  <a:noFill/>
                </a:ln>
                <a:solidFill>
                  <a:srgbClr val="7030A0"/>
                </a:solidFill>
                <a:effectLst/>
                <a:uLnTx/>
                <a:uFillTx/>
                <a:latin typeface="Calibri" panose="020F0502020204030204"/>
                <a:ea typeface="+mn-ea"/>
                <a:cs typeface="+mn-cs"/>
              </a:rPr>
              <a:t>th</a:t>
            </a:r>
            <a:r>
              <a:rPr kumimoji="0" lang="el-GR" sz="1800" b="1" i="0" u="none" strike="noStrike" kern="1200" cap="none" spc="0" normalizeH="0" baseline="0" noProof="0" dirty="0">
                <a:ln>
                  <a:noFill/>
                </a:ln>
                <a:solidFill>
                  <a:srgbClr val="7030A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(IIIA) group of the Periodic Table.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Electronegativity varies inversely with respect to the atomic radius of the elements, as smaller elements have a higher tendency to gain an additional electron.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Therefore, electronegativity increases from bottom to top within a group and from left to right across a period of the Periodic Table.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srgbClr val="C00000"/>
                </a:solidFill>
                <a:effectLst/>
                <a:uLnTx/>
                <a:uFillTx/>
                <a:latin typeface="Calibri" panose="020F0502020204030204"/>
                <a:ea typeface="+mn-ea"/>
                <a:cs typeface="+mn-cs"/>
              </a:rPr>
              <a:t>According to the above, the electronegativity of the elements is arranged in ascending order: </a:t>
            </a:r>
            <a:endParaRPr kumimoji="0" lang="el-GR" sz="1800" b="1" i="0" u="none" strike="noStrike" kern="1200" cap="none" spc="0" normalizeH="0" baseline="0" noProof="0" dirty="0">
              <a:ln>
                <a:noFill/>
              </a:ln>
              <a:solidFill>
                <a:srgbClr val="C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25000" noProof="0" dirty="0">
                <a:ln>
                  <a:noFill/>
                </a:ln>
                <a:solidFill>
                  <a:srgbClr val="7030A0"/>
                </a:solidFill>
                <a:effectLst/>
                <a:uLnTx/>
                <a:uFillTx/>
                <a:latin typeface="Calibri" panose="020F0502020204030204"/>
                <a:ea typeface="+mn-ea"/>
                <a:cs typeface="+mn-cs"/>
              </a:rPr>
              <a:t>11</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Na &lt; </a:t>
            </a:r>
            <a:r>
              <a:rPr kumimoji="0" lang="en-US" sz="1800" b="1" i="0" u="none" strike="noStrike" kern="1200" cap="none" spc="0" normalizeH="0" baseline="-25000" noProof="0" dirty="0">
                <a:ln>
                  <a:noFill/>
                </a:ln>
                <a:solidFill>
                  <a:srgbClr val="7030A0"/>
                </a:solidFill>
                <a:effectLst/>
                <a:uLnTx/>
                <a:uFillTx/>
                <a:latin typeface="Calibri" panose="020F0502020204030204"/>
                <a:ea typeface="+mn-ea"/>
                <a:cs typeface="+mn-cs"/>
              </a:rPr>
              <a:t>13</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Al &lt; </a:t>
            </a:r>
            <a:r>
              <a:rPr kumimoji="0" lang="en-US" sz="1800" b="1" i="0" u="none" strike="noStrike" kern="1200" cap="none" spc="0" normalizeH="0" baseline="-25000" noProof="0" dirty="0">
                <a:ln>
                  <a:noFill/>
                </a:ln>
                <a:solidFill>
                  <a:srgbClr val="7030A0"/>
                </a:solidFill>
                <a:effectLst/>
                <a:uLnTx/>
                <a:uFillTx/>
                <a:latin typeface="Calibri" panose="020F0502020204030204"/>
                <a:ea typeface="+mn-ea"/>
                <a:cs typeface="+mn-cs"/>
              </a:rPr>
              <a:t>6</a:t>
            </a:r>
            <a:r>
              <a:rPr kumimoji="0" lang="en-US" sz="1800" b="1" i="0" u="none" strike="noStrike" kern="1200" cap="none" spc="0" normalizeH="0" baseline="0" noProof="0" dirty="0">
                <a:ln>
                  <a:noFill/>
                </a:ln>
                <a:solidFill>
                  <a:srgbClr val="7030A0"/>
                </a:solidFill>
                <a:effectLst/>
                <a:uLnTx/>
                <a:uFillTx/>
                <a:latin typeface="Calibri" panose="020F0502020204030204"/>
                <a:ea typeface="+mn-ea"/>
                <a:cs typeface="+mn-cs"/>
              </a:rPr>
              <a:t>C.</a:t>
            </a:r>
          </a:p>
        </p:txBody>
      </p:sp>
    </p:spTree>
    <p:extLst>
      <p:ext uri="{BB962C8B-B14F-4D97-AF65-F5344CB8AC3E}">
        <p14:creationId xmlns:p14="http://schemas.microsoft.com/office/powerpoint/2010/main" val="357399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1000"/>
                                        <p:tgtEl>
                                          <p:spTgt spid="2">
                                            <p:txEl>
                                              <p:pRg st="3" end="3"/>
                                            </p:txEl>
                                          </p:spTgt>
                                        </p:tgtEl>
                                      </p:cBhvr>
                                    </p:animEffect>
                                    <p:anim calcmode="lin" valueType="num">
                                      <p:cBhvr>
                                        <p:cTn id="2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1000"/>
                                        <p:tgtEl>
                                          <p:spTgt spid="2">
                                            <p:txEl>
                                              <p:pRg st="4" end="4"/>
                                            </p:txEl>
                                          </p:spTgt>
                                        </p:tgtEl>
                                      </p:cBhvr>
                                    </p:animEffect>
                                    <p:anim calcmode="lin" valueType="num">
                                      <p:cBhvr>
                                        <p:cTn id="3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1000"/>
                                        <p:tgtEl>
                                          <p:spTgt spid="3">
                                            <p:txEl>
                                              <p:pRg st="5" end="5"/>
                                            </p:txEl>
                                          </p:spTgt>
                                        </p:tgtEl>
                                      </p:cBhvr>
                                    </p:animEffect>
                                    <p:anim calcmode="lin" valueType="num">
                                      <p:cBhvr>
                                        <p:cTn id="4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fade">
                                      <p:cBhvr>
                                        <p:cTn id="48" dur="1000"/>
                                        <p:tgtEl>
                                          <p:spTgt spid="2">
                                            <p:txEl>
                                              <p:pRg st="5" end="5"/>
                                            </p:txEl>
                                          </p:spTgt>
                                        </p:tgtEl>
                                      </p:cBhvr>
                                    </p:animEffect>
                                    <p:anim calcmode="lin" valueType="num">
                                      <p:cBhvr>
                                        <p:cTn id="4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2">
                                            <p:txEl>
                                              <p:pRg st="6" end="6"/>
                                            </p:txEl>
                                          </p:spTgt>
                                        </p:tgtEl>
                                        <p:attrNameLst>
                                          <p:attrName>style.visibility</p:attrName>
                                        </p:attrNameLst>
                                      </p:cBhvr>
                                      <p:to>
                                        <p:strVal val="visible"/>
                                      </p:to>
                                    </p:set>
                                    <p:animEffect transition="in" filter="fade">
                                      <p:cBhvr>
                                        <p:cTn id="60" dur="1000"/>
                                        <p:tgtEl>
                                          <p:spTgt spid="2">
                                            <p:txEl>
                                              <p:pRg st="6" end="6"/>
                                            </p:txEl>
                                          </p:spTgt>
                                        </p:tgtEl>
                                      </p:cBhvr>
                                    </p:animEffect>
                                    <p:anim calcmode="lin" valueType="num">
                                      <p:cBhvr>
                                        <p:cTn id="61"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62"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
                                            <p:txEl>
                                              <p:pRg st="7" end="7"/>
                                            </p:txEl>
                                          </p:spTgt>
                                        </p:tgtEl>
                                        <p:attrNameLst>
                                          <p:attrName>style.visibility</p:attrName>
                                        </p:attrNameLst>
                                      </p:cBhvr>
                                      <p:to>
                                        <p:strVal val="visible"/>
                                      </p:to>
                                    </p:set>
                                    <p:animEffect transition="in" filter="fade">
                                      <p:cBhvr>
                                        <p:cTn id="67" dur="1000"/>
                                        <p:tgtEl>
                                          <p:spTgt spid="3">
                                            <p:txEl>
                                              <p:pRg st="7" end="7"/>
                                            </p:txEl>
                                          </p:spTgt>
                                        </p:tgtEl>
                                      </p:cBhvr>
                                    </p:animEffect>
                                    <p:anim calcmode="lin" valueType="num">
                                      <p:cBhvr>
                                        <p:cTn id="6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
                                            <p:txEl>
                                              <p:pRg st="7" end="7"/>
                                            </p:txEl>
                                          </p:spTgt>
                                        </p:tgtEl>
                                        <p:attrNameLst>
                                          <p:attrName>style.visibility</p:attrName>
                                        </p:attrNameLst>
                                      </p:cBhvr>
                                      <p:to>
                                        <p:strVal val="visible"/>
                                      </p:to>
                                    </p:set>
                                    <p:animEffect transition="in" filter="fade">
                                      <p:cBhvr>
                                        <p:cTn id="72" dur="1000"/>
                                        <p:tgtEl>
                                          <p:spTgt spid="2">
                                            <p:txEl>
                                              <p:pRg st="7" end="7"/>
                                            </p:txEl>
                                          </p:spTgt>
                                        </p:tgtEl>
                                      </p:cBhvr>
                                    </p:animEffect>
                                    <p:anim calcmode="lin" valueType="num">
                                      <p:cBhvr>
                                        <p:cTn id="7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7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3">
                                            <p:txEl>
                                              <p:pRg st="8" end="8"/>
                                            </p:txEl>
                                          </p:spTgt>
                                        </p:tgtEl>
                                        <p:attrNameLst>
                                          <p:attrName>style.visibility</p:attrName>
                                        </p:attrNameLst>
                                      </p:cBhvr>
                                      <p:to>
                                        <p:strVal val="visible"/>
                                      </p:to>
                                    </p:set>
                                    <p:animEffect transition="in" filter="fade">
                                      <p:cBhvr>
                                        <p:cTn id="79" dur="1000"/>
                                        <p:tgtEl>
                                          <p:spTgt spid="3">
                                            <p:txEl>
                                              <p:pRg st="8" end="8"/>
                                            </p:txEl>
                                          </p:spTgt>
                                        </p:tgtEl>
                                      </p:cBhvr>
                                    </p:animEffect>
                                    <p:anim calcmode="lin" valueType="num">
                                      <p:cBhvr>
                                        <p:cTn id="8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2">
                                            <p:txEl>
                                              <p:pRg st="8" end="8"/>
                                            </p:txEl>
                                          </p:spTgt>
                                        </p:tgtEl>
                                        <p:attrNameLst>
                                          <p:attrName>style.visibility</p:attrName>
                                        </p:attrNameLst>
                                      </p:cBhvr>
                                      <p:to>
                                        <p:strVal val="visible"/>
                                      </p:to>
                                    </p:set>
                                    <p:animEffect transition="in" filter="fade">
                                      <p:cBhvr>
                                        <p:cTn id="84" dur="1000"/>
                                        <p:tgtEl>
                                          <p:spTgt spid="2">
                                            <p:txEl>
                                              <p:pRg st="8" end="8"/>
                                            </p:txEl>
                                          </p:spTgt>
                                        </p:tgtEl>
                                      </p:cBhvr>
                                    </p:animEffect>
                                    <p:anim calcmode="lin" valueType="num">
                                      <p:cBhvr>
                                        <p:cTn id="8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86"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
                                            <p:txEl>
                                              <p:pRg st="9" end="9"/>
                                            </p:txEl>
                                          </p:spTgt>
                                        </p:tgtEl>
                                        <p:attrNameLst>
                                          <p:attrName>style.visibility</p:attrName>
                                        </p:attrNameLst>
                                      </p:cBhvr>
                                      <p:to>
                                        <p:strVal val="visible"/>
                                      </p:to>
                                    </p:set>
                                    <p:animEffect transition="in" filter="fade">
                                      <p:cBhvr>
                                        <p:cTn id="91" dur="1000"/>
                                        <p:tgtEl>
                                          <p:spTgt spid="3">
                                            <p:txEl>
                                              <p:pRg st="9" end="9"/>
                                            </p:txEl>
                                          </p:spTgt>
                                        </p:tgtEl>
                                      </p:cBhvr>
                                    </p:animEffect>
                                    <p:anim calcmode="lin" valueType="num">
                                      <p:cBhvr>
                                        <p:cTn id="9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2">
                                            <p:txEl>
                                              <p:pRg st="9" end="9"/>
                                            </p:txEl>
                                          </p:spTgt>
                                        </p:tgtEl>
                                        <p:attrNameLst>
                                          <p:attrName>style.visibility</p:attrName>
                                        </p:attrNameLst>
                                      </p:cBhvr>
                                      <p:to>
                                        <p:strVal val="visible"/>
                                      </p:to>
                                    </p:set>
                                    <p:animEffect transition="in" filter="fade">
                                      <p:cBhvr>
                                        <p:cTn id="96" dur="1000"/>
                                        <p:tgtEl>
                                          <p:spTgt spid="2">
                                            <p:txEl>
                                              <p:pRg st="9" end="9"/>
                                            </p:txEl>
                                          </p:spTgt>
                                        </p:tgtEl>
                                      </p:cBhvr>
                                    </p:animEffect>
                                    <p:anim calcmode="lin" valueType="num">
                                      <p:cBhvr>
                                        <p:cTn id="97"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98"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3">
                                            <p:txEl>
                                              <p:pRg st="10" end="10"/>
                                            </p:txEl>
                                          </p:spTgt>
                                        </p:tgtEl>
                                        <p:attrNameLst>
                                          <p:attrName>style.visibility</p:attrName>
                                        </p:attrNameLst>
                                      </p:cBhvr>
                                      <p:to>
                                        <p:strVal val="visible"/>
                                      </p:to>
                                    </p:set>
                                    <p:animEffect transition="in" filter="fade">
                                      <p:cBhvr>
                                        <p:cTn id="103" dur="1000"/>
                                        <p:tgtEl>
                                          <p:spTgt spid="3">
                                            <p:txEl>
                                              <p:pRg st="10" end="10"/>
                                            </p:txEl>
                                          </p:spTgt>
                                        </p:tgtEl>
                                      </p:cBhvr>
                                    </p:animEffect>
                                    <p:anim calcmode="lin" valueType="num">
                                      <p:cBhvr>
                                        <p:cTn id="10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05"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2">
                                            <p:txEl>
                                              <p:pRg st="10" end="10"/>
                                            </p:txEl>
                                          </p:spTgt>
                                        </p:tgtEl>
                                        <p:attrNameLst>
                                          <p:attrName>style.visibility</p:attrName>
                                        </p:attrNameLst>
                                      </p:cBhvr>
                                      <p:to>
                                        <p:strVal val="visible"/>
                                      </p:to>
                                    </p:set>
                                    <p:animEffect transition="in" filter="fade">
                                      <p:cBhvr>
                                        <p:cTn id="108" dur="1000"/>
                                        <p:tgtEl>
                                          <p:spTgt spid="2">
                                            <p:txEl>
                                              <p:pRg st="10" end="10"/>
                                            </p:txEl>
                                          </p:spTgt>
                                        </p:tgtEl>
                                      </p:cBhvr>
                                    </p:animEffect>
                                    <p:anim calcmode="lin" valueType="num">
                                      <p:cBhvr>
                                        <p:cTn id="109"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110"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3">
                                            <p:txEl>
                                              <p:pRg st="11" end="11"/>
                                            </p:txEl>
                                          </p:spTgt>
                                        </p:tgtEl>
                                        <p:attrNameLst>
                                          <p:attrName>style.visibility</p:attrName>
                                        </p:attrNameLst>
                                      </p:cBhvr>
                                      <p:to>
                                        <p:strVal val="visible"/>
                                      </p:to>
                                    </p:set>
                                    <p:animEffect transition="in" filter="fade">
                                      <p:cBhvr>
                                        <p:cTn id="115" dur="1000"/>
                                        <p:tgtEl>
                                          <p:spTgt spid="3">
                                            <p:txEl>
                                              <p:pRg st="11" end="11"/>
                                            </p:txEl>
                                          </p:spTgt>
                                        </p:tgtEl>
                                      </p:cBhvr>
                                    </p:animEffect>
                                    <p:anim calcmode="lin" valueType="num">
                                      <p:cBhvr>
                                        <p:cTn id="11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17"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2">
                                            <p:txEl>
                                              <p:pRg st="11" end="11"/>
                                            </p:txEl>
                                          </p:spTgt>
                                        </p:tgtEl>
                                        <p:attrNameLst>
                                          <p:attrName>style.visibility</p:attrName>
                                        </p:attrNameLst>
                                      </p:cBhvr>
                                      <p:to>
                                        <p:strVal val="visible"/>
                                      </p:to>
                                    </p:set>
                                    <p:animEffect transition="in" filter="fade">
                                      <p:cBhvr>
                                        <p:cTn id="120" dur="1000"/>
                                        <p:tgtEl>
                                          <p:spTgt spid="2">
                                            <p:txEl>
                                              <p:pRg st="11" end="11"/>
                                            </p:txEl>
                                          </p:spTgt>
                                        </p:tgtEl>
                                      </p:cBhvr>
                                    </p:animEffect>
                                    <p:anim calcmode="lin" valueType="num">
                                      <p:cBhvr>
                                        <p:cTn id="121"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122"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37597368-ABEA-478C-98DE-28BCCFC50572}"/>
              </a:ext>
            </a:extLst>
          </p:cNvPr>
          <p:cNvSpPr>
            <a:spLocks noGrp="1"/>
          </p:cNvSpPr>
          <p:nvPr>
            <p:ph idx="1"/>
          </p:nvPr>
        </p:nvSpPr>
        <p:spPr>
          <a:xfrm>
            <a:off x="32085" y="-12368"/>
            <a:ext cx="6063915" cy="6721476"/>
          </a:xfrm>
        </p:spPr>
        <p:txBody>
          <a:bodyPr>
            <a:noAutofit/>
          </a:bodyPr>
          <a:lstStyle/>
          <a:p>
            <a:pPr marL="0" indent="0" algn="ctr">
              <a:buNone/>
            </a:pPr>
            <a:r>
              <a:rPr lang="en-US" sz="2400" b="1" dirty="0"/>
              <a:t>2.</a:t>
            </a:r>
            <a:r>
              <a:rPr lang="el-GR" sz="2400" b="1" dirty="0"/>
              <a:t>2</a:t>
            </a:r>
            <a:r>
              <a:rPr lang="en-US" sz="2400" b="1" dirty="0"/>
              <a:t> </a:t>
            </a:r>
            <a:r>
              <a:rPr lang="el-GR" sz="2400" b="1" dirty="0"/>
              <a:t>Ασκήσεις</a:t>
            </a:r>
          </a:p>
          <a:p>
            <a:pPr marL="0" lvl="0" indent="0" algn="ctr">
              <a:buNone/>
            </a:pPr>
            <a:r>
              <a:rPr lang="el-GR" sz="2400" b="1" dirty="0"/>
              <a:t>Διαβάζεις</a:t>
            </a:r>
            <a:r>
              <a:rPr lang="en-US" sz="2400" b="1" dirty="0"/>
              <a:t> (</a:t>
            </a:r>
            <a:r>
              <a:rPr lang="el-GR" sz="2400" b="1" dirty="0"/>
              <a:t>από το σχολικό εννοείται): </a:t>
            </a:r>
          </a:p>
          <a:p>
            <a:pPr marL="0" lvl="0" indent="0">
              <a:buNone/>
            </a:pPr>
            <a:r>
              <a:rPr lang="el-GR" sz="2400" dirty="0"/>
              <a:t>Παράγραφος </a:t>
            </a:r>
            <a:r>
              <a:rPr lang="en-US" sz="2400" dirty="0"/>
              <a:t>2</a:t>
            </a:r>
            <a:r>
              <a:rPr lang="el-GR" sz="2400" dirty="0"/>
              <a:t>.2:		Σελίδες </a:t>
            </a:r>
            <a:r>
              <a:rPr lang="en-US" sz="2400" dirty="0"/>
              <a:t>4</a:t>
            </a:r>
            <a:r>
              <a:rPr lang="el-GR" sz="2400" dirty="0"/>
              <a:t>8-50</a:t>
            </a:r>
            <a:r>
              <a:rPr lang="en-US" sz="2400" dirty="0"/>
              <a:t>, 54 </a:t>
            </a:r>
            <a:r>
              <a:rPr lang="el-GR" sz="2400" dirty="0"/>
              <a:t>				</a:t>
            </a:r>
            <a:r>
              <a:rPr lang="en-US" sz="2400" dirty="0"/>
              <a:t>(</a:t>
            </a:r>
            <a:r>
              <a:rPr lang="el-GR" sz="2400" dirty="0"/>
              <a:t>ατομική ακτίνα).</a:t>
            </a:r>
          </a:p>
          <a:p>
            <a:pPr marL="0" lvl="0" indent="0" algn="ctr">
              <a:buNone/>
            </a:pPr>
            <a:r>
              <a:rPr lang="el-GR" sz="2000" dirty="0"/>
              <a:t>Ο περιοδικός πίνακας είναι στη σελίδα 51 ή στο παράρτημα Β, 4 σελίδες πριν το τέλος του βιβλίου</a:t>
            </a:r>
            <a:endParaRPr lang="el-GR" sz="2400" dirty="0"/>
          </a:p>
          <a:p>
            <a:pPr marL="0" lvl="0" indent="0" algn="ctr">
              <a:buNone/>
            </a:pPr>
            <a:endParaRPr lang="el-GR" sz="2000" b="1" dirty="0"/>
          </a:p>
          <a:p>
            <a:pPr marL="0" lvl="0" indent="0" algn="ctr">
              <a:buNone/>
            </a:pPr>
            <a:r>
              <a:rPr lang="el-GR" sz="2400" b="1" dirty="0"/>
              <a:t>Λύνεις:</a:t>
            </a:r>
            <a:endParaRPr lang="en-US" sz="2400" b="1" dirty="0"/>
          </a:p>
          <a:p>
            <a:pPr marL="0" indent="0" algn="ctr">
              <a:buNone/>
            </a:pPr>
            <a:r>
              <a:rPr lang="el-GR" sz="2400" dirty="0"/>
              <a:t>Από σχολικό: </a:t>
            </a:r>
          </a:p>
          <a:p>
            <a:pPr marL="0" indent="0">
              <a:buNone/>
            </a:pPr>
            <a:r>
              <a:rPr lang="el-GR" sz="2400" dirty="0"/>
              <a:t>σελίδα </a:t>
            </a:r>
            <a:r>
              <a:rPr lang="en-US" sz="2400" dirty="0"/>
              <a:t>7</a:t>
            </a:r>
            <a:r>
              <a:rPr lang="el-GR" sz="2400" dirty="0"/>
              <a:t>2:	Ασκήσεις: </a:t>
            </a:r>
            <a:r>
              <a:rPr lang="el-GR" sz="2400" dirty="0">
                <a:solidFill>
                  <a:schemeClr val="accent1"/>
                </a:solidFill>
              </a:rPr>
              <a:t>-</a:t>
            </a:r>
            <a:endParaRPr lang="el-GR" sz="2400" dirty="0">
              <a:solidFill>
                <a:srgbClr val="C00000"/>
              </a:solidFill>
            </a:endParaRPr>
          </a:p>
          <a:p>
            <a:pPr marL="0" indent="0" algn="ctr">
              <a:buNone/>
            </a:pPr>
            <a:r>
              <a:rPr lang="el-GR" sz="2400" dirty="0"/>
              <a:t>Από το </a:t>
            </a:r>
            <a:r>
              <a:rPr lang="en-US" sz="2400" dirty="0"/>
              <a:t>mail (</a:t>
            </a:r>
            <a:r>
              <a:rPr lang="el-GR" sz="2400" dirty="0"/>
              <a:t>Χημεία Α Λυκείου, εκφωνήσεις):</a:t>
            </a:r>
          </a:p>
          <a:p>
            <a:pPr marL="0" indent="0">
              <a:buNone/>
            </a:pPr>
            <a:r>
              <a:rPr lang="el-GR" sz="2400" dirty="0"/>
              <a:t>Σελίδα 21:	Ασκήσεις: </a:t>
            </a:r>
            <a:r>
              <a:rPr lang="el-GR" sz="2400" b="1" dirty="0"/>
              <a:t>1</a:t>
            </a:r>
            <a:r>
              <a:rPr lang="en-US" sz="2400" dirty="0"/>
              <a:t>iii,</a:t>
            </a:r>
            <a:r>
              <a:rPr lang="el-GR" sz="2400" dirty="0"/>
              <a:t> </a:t>
            </a:r>
            <a:r>
              <a:rPr lang="en-US" sz="2400" dirty="0"/>
              <a:t>vi, viii </a:t>
            </a:r>
            <a:r>
              <a:rPr lang="en-US" sz="2400" b="1" dirty="0"/>
              <a:t>2</a:t>
            </a:r>
            <a:r>
              <a:rPr lang="en-US" sz="2400" dirty="0"/>
              <a:t>ii, iv</a:t>
            </a:r>
          </a:p>
          <a:p>
            <a:pPr marL="0" indent="0">
              <a:buNone/>
            </a:pPr>
            <a:r>
              <a:rPr lang="en-US" sz="2400" dirty="0"/>
              <a:t>		</a:t>
            </a:r>
            <a:r>
              <a:rPr lang="en-US" sz="2400" b="1" dirty="0"/>
              <a:t>4</a:t>
            </a:r>
            <a:r>
              <a:rPr lang="el-GR" sz="2400" dirty="0"/>
              <a:t>β</a:t>
            </a:r>
            <a:r>
              <a:rPr lang="el-GR" sz="2400" b="1" dirty="0"/>
              <a:t>, 5</a:t>
            </a:r>
            <a:r>
              <a:rPr lang="el-GR" sz="2400" dirty="0"/>
              <a:t>α</a:t>
            </a:r>
            <a:r>
              <a:rPr lang="el-GR" sz="2400" b="1" dirty="0"/>
              <a:t>, 6</a:t>
            </a:r>
            <a:r>
              <a:rPr lang="el-GR" sz="2400" dirty="0"/>
              <a:t>γ</a:t>
            </a:r>
            <a:r>
              <a:rPr lang="el-GR" sz="2400" b="1" dirty="0"/>
              <a:t>, 7</a:t>
            </a:r>
            <a:r>
              <a:rPr lang="el-GR" sz="2400" dirty="0"/>
              <a:t>α</a:t>
            </a:r>
            <a:r>
              <a:rPr lang="el-GR" sz="2400" b="1" dirty="0"/>
              <a:t>.</a:t>
            </a:r>
            <a:endParaRPr lang="en-US" sz="2400" dirty="0"/>
          </a:p>
        </p:txBody>
      </p:sp>
      <p:sp>
        <p:nvSpPr>
          <p:cNvPr id="4" name="Θέση υποσέλιδου 3">
            <a:extLst>
              <a:ext uri="{FF2B5EF4-FFF2-40B4-BE49-F238E27FC236}">
                <a16:creationId xmlns:a16="http://schemas.microsoft.com/office/drawing/2014/main" id="{7AAB34E5-72B2-4733-9358-924003E2EAD8}"/>
              </a:ext>
            </a:extLst>
          </p:cNvPr>
          <p:cNvSpPr>
            <a:spLocks noGrp="1"/>
          </p:cNvSpPr>
          <p:nvPr>
            <p:ph type="ftr" sz="quarter" idx="11"/>
          </p:nvPr>
        </p:nvSpPr>
        <p:spPr>
          <a:xfrm>
            <a:off x="4054642" y="6845631"/>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Ξενοφώντας Ασβός, </a:t>
            </a: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PhD, </a:t>
            </a:r>
            <a:r>
              <a:rPr kumimoji="0" lang="el-G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χημικός</a:t>
            </a:r>
          </a:p>
        </p:txBody>
      </p:sp>
      <p:sp>
        <p:nvSpPr>
          <p:cNvPr id="7" name="Rectangle 2">
            <a:extLst>
              <a:ext uri="{FF2B5EF4-FFF2-40B4-BE49-F238E27FC236}">
                <a16:creationId xmlns:a16="http://schemas.microsoft.com/office/drawing/2014/main" id="{12ECB7CF-A96F-FB0B-4A9A-C80674F82D6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Θέση περιεχομένου 2">
            <a:extLst>
              <a:ext uri="{FF2B5EF4-FFF2-40B4-BE49-F238E27FC236}">
                <a16:creationId xmlns:a16="http://schemas.microsoft.com/office/drawing/2014/main" id="{4D0AB42D-096F-A326-42F0-96DABBBA5493}"/>
              </a:ext>
            </a:extLst>
          </p:cNvPr>
          <p:cNvSpPr txBox="1">
            <a:spLocks/>
          </p:cNvSpPr>
          <p:nvPr/>
        </p:nvSpPr>
        <p:spPr>
          <a:xfrm>
            <a:off x="6189578" y="12369"/>
            <a:ext cx="6002421" cy="68456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rPr>
              <a:t>2</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Exercises</a:t>
            </a:r>
            <a:endParaRPr kumimoji="0" lang="el-GR"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l-G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Read and solve: </a:t>
            </a:r>
          </a:p>
          <a:p>
            <a:pPr indent="0" algn="ctr">
              <a:lnSpc>
                <a:spcPct val="115000"/>
              </a:lnSpc>
              <a:buNone/>
            </a:pPr>
            <a:r>
              <a:rPr lang="en-US" sz="2000" b="1"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Periodic Properties:</a:t>
            </a:r>
            <a:endParaRPr lang="el-GR" sz="2000" b="1"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indent="0">
              <a:lnSpc>
                <a:spcPct val="115000"/>
              </a:lnSpc>
              <a:buNone/>
            </a:pPr>
            <a:r>
              <a:rPr lang="en-US" sz="20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Pages: 47 - 68		</a:t>
            </a:r>
            <a:endParaRPr lang="el-GR" sz="20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indent="0">
              <a:lnSpc>
                <a:spcPct val="115000"/>
              </a:lnSpc>
              <a:buNone/>
            </a:pPr>
            <a:r>
              <a:rPr lang="en-US" sz="20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questions: 1 – </a:t>
            </a:r>
            <a:r>
              <a:rPr lang="el-GR" sz="20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26</a:t>
            </a:r>
            <a:endParaRPr lang="el-GR"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indent="0">
              <a:lnSpc>
                <a:spcPct val="115000"/>
              </a:lnSpc>
              <a:buNone/>
            </a:pPr>
            <a:endParaRPr lang="el-GR" sz="20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indent="0">
              <a:lnSpc>
                <a:spcPct val="115000"/>
              </a:lnSpc>
              <a:buNone/>
            </a:pPr>
            <a:r>
              <a:rPr lang="en-US" sz="20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Pages: 72 - 77	</a:t>
            </a:r>
            <a:endParaRPr lang="el-GR" sz="2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indent="0">
              <a:lnSpc>
                <a:spcPct val="115000"/>
              </a:lnSpc>
              <a:buNone/>
            </a:pPr>
            <a:r>
              <a:rPr lang="en-US" sz="2000" kern="12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questions: 72 – 81 + Self – Test</a:t>
            </a:r>
            <a:endParaRPr kumimoji="0" lang="el-GR"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1192185"/>
      </p:ext>
    </p:extLst>
  </p:cSld>
  <p:clrMapOvr>
    <a:masterClrMapping/>
  </p:clrMapOvr>
</p:sld>
</file>

<file path=ppt/theme/theme1.xml><?xml version="1.0" encoding="utf-8"?>
<a:theme xmlns:a="http://schemas.openxmlformats.org/drawingml/2006/main" name="1_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2393</Words>
  <Application>Microsoft Office PowerPoint</Application>
  <PresentationFormat>Ευρεία οθόνη</PresentationFormat>
  <Paragraphs>181</Paragraphs>
  <Slides>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8</vt:i4>
      </vt:variant>
    </vt:vector>
  </HeadingPairs>
  <TitlesOfParts>
    <vt:vector size="13" baseType="lpstr">
      <vt:lpstr>Arial</vt:lpstr>
      <vt:lpstr>Calibri</vt:lpstr>
      <vt:lpstr>Calibri Light</vt:lpstr>
      <vt:lpstr>Verdana</vt:lpstr>
      <vt:lpstr>1_Θέμα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Xenophontas A</dc:creator>
  <cp:lastModifiedBy>Xenophontas A</cp:lastModifiedBy>
  <cp:revision>2</cp:revision>
  <dcterms:created xsi:type="dcterms:W3CDTF">2023-09-15T16:41:21Z</dcterms:created>
  <dcterms:modified xsi:type="dcterms:W3CDTF">2023-11-03T11:29:02Z</dcterms:modified>
</cp:coreProperties>
</file>