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5" r:id="rId2"/>
    <p:sldId id="414" r:id="rId3"/>
    <p:sldId id="416" r:id="rId4"/>
    <p:sldId id="438" r:id="rId5"/>
    <p:sldId id="439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05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8F4C0B1D-0179-4397-AD28-86B9B575757C}"/>
    <pc:docChg chg="undo custSel modSld">
      <pc:chgData name="Xenophontas A" userId="4ea3091b58537286" providerId="LiveId" clId="{8F4C0B1D-0179-4397-AD28-86B9B575757C}" dt="2023-09-15T20:56:28.408" v="790"/>
      <pc:docMkLst>
        <pc:docMk/>
      </pc:docMkLst>
      <pc:sldChg chg="modSp mod modAnim">
        <pc:chgData name="Xenophontas A" userId="4ea3091b58537286" providerId="LiveId" clId="{8F4C0B1D-0179-4397-AD28-86B9B575757C}" dt="2023-09-15T20:56:28.408" v="790"/>
        <pc:sldMkLst>
          <pc:docMk/>
          <pc:sldMk cId="825448565" sldId="414"/>
        </pc:sldMkLst>
        <pc:spChg chg="mod">
          <ac:chgData name="Xenophontas A" userId="4ea3091b58537286" providerId="LiveId" clId="{8F4C0B1D-0179-4397-AD28-86B9B575757C}" dt="2023-09-15T20:55:48.880" v="778" actId="207"/>
          <ac:spMkLst>
            <pc:docMk/>
            <pc:sldMk cId="825448565" sldId="414"/>
            <ac:spMk id="2" creationId="{4ADC220F-F954-6AA2-4571-FE2B718DB88F}"/>
          </ac:spMkLst>
        </pc:spChg>
        <pc:spChg chg="mod">
          <ac:chgData name="Xenophontas A" userId="4ea3091b58537286" providerId="LiveId" clId="{8F4C0B1D-0179-4397-AD28-86B9B575757C}" dt="2023-09-15T20:55:48.880" v="778" actId="207"/>
          <ac:spMkLst>
            <pc:docMk/>
            <pc:sldMk cId="825448565" sldId="414"/>
            <ac:spMk id="3" creationId="{37597368-ABEA-478C-98DE-28BCCFC50572}"/>
          </ac:spMkLst>
        </pc:spChg>
      </pc:sldChg>
      <pc:sldChg chg="modSp mod modAnim">
        <pc:chgData name="Xenophontas A" userId="4ea3091b58537286" providerId="LiveId" clId="{8F4C0B1D-0179-4397-AD28-86B9B575757C}" dt="2023-09-15T20:38:08.107" v="5" actId="1035"/>
        <pc:sldMkLst>
          <pc:docMk/>
          <pc:sldMk cId="3179099721" sldId="415"/>
        </pc:sldMkLst>
        <pc:spChg chg="mod">
          <ac:chgData name="Xenophontas A" userId="4ea3091b58537286" providerId="LiveId" clId="{8F4C0B1D-0179-4397-AD28-86B9B575757C}" dt="2023-09-15T20:38:08.107" v="5" actId="1035"/>
          <ac:spMkLst>
            <pc:docMk/>
            <pc:sldMk cId="3179099721" sldId="415"/>
            <ac:spMk id="8" creationId="{D2CCF56C-F6C4-C36A-FC30-CD10E5153EAC}"/>
          </ac:spMkLst>
        </pc:spChg>
        <pc:spChg chg="mod">
          <ac:chgData name="Xenophontas A" userId="4ea3091b58537286" providerId="LiveId" clId="{8F4C0B1D-0179-4397-AD28-86B9B575757C}" dt="2023-09-15T20:38:08.107" v="5" actId="1035"/>
          <ac:spMkLst>
            <pc:docMk/>
            <pc:sldMk cId="3179099721" sldId="415"/>
            <ac:spMk id="13" creationId="{E5454398-F88D-7D35-1D6C-1A7545E4829F}"/>
          </ac:spMkLst>
        </pc:spChg>
      </pc:sldChg>
    </pc:docChg>
  </pc:docChgLst>
  <pc:docChgLst>
    <pc:chgData name="Xenophontas A" userId="4ea3091b58537286" providerId="LiveId" clId="{B64D9047-F4EF-40E2-BF19-F131AA1A9FC4}"/>
    <pc:docChg chg="modSld">
      <pc:chgData name="Xenophontas A" userId="4ea3091b58537286" providerId="LiveId" clId="{B64D9047-F4EF-40E2-BF19-F131AA1A9FC4}" dt="2023-12-07T15:40:41.851" v="32"/>
      <pc:docMkLst>
        <pc:docMk/>
      </pc:docMkLst>
      <pc:sldChg chg="modSp modAnim">
        <pc:chgData name="Xenophontas A" userId="4ea3091b58537286" providerId="LiveId" clId="{B64D9047-F4EF-40E2-BF19-F131AA1A9FC4}" dt="2023-12-07T15:39:50.614" v="31" actId="404"/>
        <pc:sldMkLst>
          <pc:docMk/>
          <pc:sldMk cId="3897712766" sldId="416"/>
        </pc:sldMkLst>
        <pc:spChg chg="mod">
          <ac:chgData name="Xenophontas A" userId="4ea3091b58537286" providerId="LiveId" clId="{B64D9047-F4EF-40E2-BF19-F131AA1A9FC4}" dt="2023-12-07T15:39:50.614" v="31" actId="404"/>
          <ac:spMkLst>
            <pc:docMk/>
            <pc:sldMk cId="3897712766" sldId="416"/>
            <ac:spMk id="2" creationId="{4ADC220F-F954-6AA2-4571-FE2B718DB88F}"/>
          </ac:spMkLst>
        </pc:spChg>
      </pc:sldChg>
      <pc:sldChg chg="modAnim">
        <pc:chgData name="Xenophontas A" userId="4ea3091b58537286" providerId="LiveId" clId="{B64D9047-F4EF-40E2-BF19-F131AA1A9FC4}" dt="2023-12-07T15:40:41.851" v="32"/>
        <pc:sldMkLst>
          <pc:docMk/>
          <pc:sldMk cId="3429667868" sldId="452"/>
        </pc:sldMkLst>
      </pc:sldChg>
    </pc:docChg>
  </pc:docChgLst>
  <pc:docChgLst>
    <pc:chgData name="Xenophontas A" userId="4ea3091b58537286" providerId="LiveId" clId="{9035DFB2-EAAD-4B90-B6DC-ED462078A12E}"/>
    <pc:docChg chg="modSld">
      <pc:chgData name="Xenophontas A" userId="4ea3091b58537286" providerId="LiveId" clId="{9035DFB2-EAAD-4B90-B6DC-ED462078A12E}" dt="2023-11-13T06:50:38.467" v="15" actId="13822"/>
      <pc:docMkLst>
        <pc:docMk/>
      </pc:docMkLst>
      <pc:sldChg chg="modSp mod modAnim">
        <pc:chgData name="Xenophontas A" userId="4ea3091b58537286" providerId="LiveId" clId="{9035DFB2-EAAD-4B90-B6DC-ED462078A12E}" dt="2023-11-13T06:50:38.467" v="15" actId="13822"/>
        <pc:sldMkLst>
          <pc:docMk/>
          <pc:sldMk cId="1365212858" sldId="438"/>
        </pc:sldMkLst>
        <pc:spChg chg="mod">
          <ac:chgData name="Xenophontas A" userId="4ea3091b58537286" providerId="LiveId" clId="{9035DFB2-EAAD-4B90-B6DC-ED462078A12E}" dt="2023-11-13T06:50:38.467" v="15" actId="13822"/>
          <ac:spMkLst>
            <pc:docMk/>
            <pc:sldMk cId="1365212858" sldId="438"/>
            <ac:spMk id="67" creationId="{A7F6048E-BAF1-C20C-BAFC-C5DFC2EA46AB}"/>
          </ac:spMkLst>
        </pc:spChg>
        <pc:spChg chg="mod">
          <ac:chgData name="Xenophontas A" userId="4ea3091b58537286" providerId="LiveId" clId="{9035DFB2-EAAD-4B90-B6DC-ED462078A12E}" dt="2023-11-12T22:58:52.394" v="4" actId="20577"/>
          <ac:spMkLst>
            <pc:docMk/>
            <pc:sldMk cId="1365212858" sldId="438"/>
            <ac:spMk id="69" creationId="{EC3F1D51-C839-FE9D-D628-AE7E98FFF3A2}"/>
          </ac:spMkLst>
        </pc:spChg>
        <pc:spChg chg="mod">
          <ac:chgData name="Xenophontas A" userId="4ea3091b58537286" providerId="LiveId" clId="{9035DFB2-EAAD-4B90-B6DC-ED462078A12E}" dt="2023-11-12T22:58:59.900" v="7" actId="20577"/>
          <ac:spMkLst>
            <pc:docMk/>
            <pc:sldMk cId="1365212858" sldId="438"/>
            <ac:spMk id="71" creationId="{3218014F-2EA3-2962-1525-F619D3B2708A}"/>
          </ac:spMkLst>
        </pc:spChg>
        <pc:spChg chg="mod">
          <ac:chgData name="Xenophontas A" userId="4ea3091b58537286" providerId="LiveId" clId="{9035DFB2-EAAD-4B90-B6DC-ED462078A12E}" dt="2023-11-12T22:59:04.443" v="10" actId="20577"/>
          <ac:spMkLst>
            <pc:docMk/>
            <pc:sldMk cId="1365212858" sldId="438"/>
            <ac:spMk id="77" creationId="{0D632054-1101-770C-A3F3-B38B9610994C}"/>
          </ac:spMkLst>
        </pc:spChg>
        <pc:spChg chg="mod">
          <ac:chgData name="Xenophontas A" userId="4ea3091b58537286" providerId="LiveId" clId="{9035DFB2-EAAD-4B90-B6DC-ED462078A12E}" dt="2023-11-12T22:59:09.392" v="13" actId="6549"/>
          <ac:spMkLst>
            <pc:docMk/>
            <pc:sldMk cId="1365212858" sldId="438"/>
            <ac:spMk id="78" creationId="{2AEB220B-1145-9078-453D-B31B450043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77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24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52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8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9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52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7/11/2024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5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7/11/2024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3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7/11/2024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70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2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9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9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2</a:t>
            </a:r>
            <a:r>
              <a:rPr lang="el-GR" sz="1800" b="1" dirty="0"/>
              <a:t>.3.α </a:t>
            </a:r>
            <a:r>
              <a:rPr lang="el-GR" sz="18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1800" b="1" u="sng" dirty="0"/>
              <a:t>Ιοντικός (</a:t>
            </a:r>
            <a:r>
              <a:rPr lang="el-GR" sz="1800" b="1" u="sng" dirty="0" err="1"/>
              <a:t>ετεροπολικός</a:t>
            </a:r>
            <a:r>
              <a:rPr lang="el-GR" sz="1800" b="1" u="sng" dirty="0"/>
              <a:t>) Δεσμός.</a:t>
            </a:r>
          </a:p>
          <a:p>
            <a:pPr marL="0" indent="0" algn="ctr">
              <a:buNone/>
            </a:pPr>
            <a:endParaRPr lang="en-US" sz="1800" b="1" u="sng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96D90C5-D9D1-4EB4-1D98-9407037F7150}"/>
              </a:ext>
            </a:extLst>
          </p:cNvPr>
          <p:cNvSpPr/>
          <p:nvPr/>
        </p:nvSpPr>
        <p:spPr>
          <a:xfrm>
            <a:off x="4850596" y="936375"/>
            <a:ext cx="2490807" cy="6944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Ετεροπολικός</a:t>
            </a:r>
            <a:r>
              <a:rPr lang="el-GR" b="1" dirty="0"/>
              <a:t> (ιοντικός) δεσμός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54C31E4-3497-800E-6FF3-4FD33815516F}"/>
              </a:ext>
            </a:extLst>
          </p:cNvPr>
          <p:cNvSpPr/>
          <p:nvPr/>
        </p:nvSpPr>
        <p:spPr>
          <a:xfrm>
            <a:off x="4793636" y="2321127"/>
            <a:ext cx="2490807" cy="76888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Σχηματίζεται όταν έχουμε: Μέταλλο με Αμέταλλο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E231336-BA3C-629C-9DD3-D38E80ECFC8E}"/>
              </a:ext>
            </a:extLst>
          </p:cNvPr>
          <p:cNvSpPr/>
          <p:nvPr/>
        </p:nvSpPr>
        <p:spPr>
          <a:xfrm>
            <a:off x="4422575" y="3745904"/>
            <a:ext cx="3094868" cy="297557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Κάθε μέταλλο αποβάλλει</a:t>
            </a:r>
            <a:r>
              <a:rPr lang="en-US" b="1" dirty="0"/>
              <a:t> </a:t>
            </a:r>
            <a:r>
              <a:rPr lang="el-GR" b="1" dirty="0"/>
              <a:t>όλα τα ηλεκτρόνια σθένους του</a:t>
            </a:r>
            <a:r>
              <a:rPr lang="en-US" b="1" dirty="0"/>
              <a:t> </a:t>
            </a:r>
            <a:r>
              <a:rPr lang="el-GR" b="1" dirty="0"/>
              <a:t>(χ) και φορτίζεται θετικά (+χ).</a:t>
            </a:r>
            <a:endParaRPr lang="en-US" b="1" dirty="0"/>
          </a:p>
          <a:p>
            <a:pPr algn="ctr"/>
            <a:r>
              <a:rPr lang="el-GR" b="1" dirty="0"/>
              <a:t>κάθε αμέταλλο προσλαμβάνει όσα ηλεκτρόνια χρειάζεται (ψ) για να γεμίσει τη στιβάδα σθένους του και φορτίζεται αρνητικά (-ψ).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D2CCF56C-F6C4-C36A-FC30-CD10E5153EAC}"/>
              </a:ext>
            </a:extLst>
          </p:cNvPr>
          <p:cNvSpPr/>
          <p:nvPr/>
        </p:nvSpPr>
        <p:spPr>
          <a:xfrm>
            <a:off x="5782177" y="1723055"/>
            <a:ext cx="292267" cy="5446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7B22FF9E-4A7B-57F7-F3E8-D03434175A20}"/>
              </a:ext>
            </a:extLst>
          </p:cNvPr>
          <p:cNvSpPr/>
          <p:nvPr/>
        </p:nvSpPr>
        <p:spPr>
          <a:xfrm>
            <a:off x="5782177" y="3157828"/>
            <a:ext cx="292267" cy="52025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90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2</a:t>
            </a:r>
            <a:r>
              <a:rPr lang="el-GR" sz="2400" b="1" dirty="0">
                <a:latin typeface="Calibri" panose="020F0502020204030204" pitchFamily="34" charset="0"/>
              </a:rPr>
              <a:t>.3.α </a:t>
            </a:r>
            <a:r>
              <a:rPr lang="el-GR" sz="2400" b="1" u="sng" dirty="0">
                <a:latin typeface="Calibri" panose="020F0502020204030204" pitchFamily="34" charset="0"/>
              </a:rPr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Ασκήσεις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6. </a:t>
            </a:r>
            <a:r>
              <a:rPr lang="el-GR" sz="2400" dirty="0"/>
              <a:t>Να περιγράψετε τον τρόπο σχηματισμού των ιοντικών ενώσεων που σχηματίζονται από το συνδυασμό των παρακάτω στοιχείων: γ) </a:t>
            </a:r>
            <a:r>
              <a:rPr lang="el-GR" sz="2400" baseline="-25000" dirty="0"/>
              <a:t>13­</a:t>
            </a:r>
            <a:r>
              <a:rPr lang="en-US" sz="2400" dirty="0"/>
              <a:t>Al</a:t>
            </a:r>
            <a:r>
              <a:rPr lang="el-GR" sz="2400" dirty="0"/>
              <a:t> και </a:t>
            </a:r>
            <a:r>
              <a:rPr lang="el-GR" sz="2400" baseline="-25000" dirty="0"/>
              <a:t>7</a:t>
            </a:r>
            <a:r>
              <a:rPr lang="el-GR" sz="2400" dirty="0"/>
              <a:t>Ν,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γ)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</a:t>
            </a:r>
            <a:r>
              <a:rPr lang="el-GR" sz="2400" b="1" kern="1200" spc="1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αργίλιο </a:t>
            </a:r>
            <a:r>
              <a:rPr lang="el-GR" sz="2400" b="1" kern="1200" baseline="-25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2)L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Μ(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l-GR" sz="2400" b="1" kern="1200" spc="8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9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1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spc="9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400" b="1" kern="1200" spc="10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8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9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400" b="1" kern="1200" spc="-1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να</a:t>
            </a:r>
            <a:r>
              <a:rPr lang="el-GR" sz="2400" b="1" kern="1200" spc="2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προσφέρει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400" b="1" kern="1200" spc="2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ηλεκτρονιακή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υγ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ύς στοιχείου </a:t>
            </a:r>
            <a:r>
              <a:rPr lang="el-GR" sz="2400" b="1" kern="1200" baseline="-25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3+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  <a:endParaRPr lang="el-GR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άζωτό </a:t>
            </a:r>
            <a:r>
              <a:rPr lang="el-GR" sz="2400" b="1" kern="1200" baseline="-250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Ν: Κ(2)</a:t>
            </a:r>
            <a:r>
              <a:rPr lang="en-US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αμ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 να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προσλάβει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ηλεκτρονιακή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1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ύς</a:t>
            </a:r>
            <a:r>
              <a:rPr lang="el-GR" sz="2400" b="1" kern="1200" spc="2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στοιχείου </a:t>
            </a:r>
            <a:r>
              <a:rPr lang="el-GR" sz="2400" b="1" kern="1200" baseline="-250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  <a:endParaRPr lang="el-GR" sz="2400" kern="1200" dirty="0">
              <a:solidFill>
                <a:schemeClr val="accent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 δεσμός που σχηματίζεται μεταξύ μετάλλου – αμετάλλου είναι </a:t>
            </a:r>
            <a:r>
              <a:rPr lang="el-GR" sz="2400" b="1" kern="1200" dirty="0" err="1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ετεροπολικός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(ιοντικός) και αποτελείται από τα ιόντα: 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3+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</a:t>
            </a:r>
            <a:r>
              <a:rPr lang="en-US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Επομένως ο χημικός τύπος της ένωσης που προκύπτει είναι: </a:t>
            </a:r>
            <a:r>
              <a:rPr lang="en-US" sz="2400" b="1" kern="1200" dirty="0" err="1">
                <a:solidFill>
                  <a:schemeClr val="accent6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AlN</a:t>
            </a:r>
            <a:r>
              <a:rPr lang="el-GR" sz="2400" b="1" kern="1200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και </a:t>
            </a: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αντιστοιχεί στην αναλογία των δύο ιόντων στο κρυσταλλικό πλέγμα της </a:t>
            </a:r>
            <a:r>
              <a:rPr lang="el-GR" sz="2400" b="1" kern="1200" dirty="0" err="1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ετεροπολικής</a:t>
            </a:r>
            <a:r>
              <a:rPr lang="el-GR" sz="2400" b="1" kern="1200" dirty="0">
                <a:solidFill>
                  <a:schemeClr val="accent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ένωσης.</a:t>
            </a:r>
            <a:endParaRPr lang="el-GR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8439E3-44EE-5F09-28A3-5E36E51B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A5E3CD-DC56-D9AF-D161-79182A45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4485136F-44F5-4A71-CF96-D3FA9BA39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77773"/>
              </p:ext>
            </p:extLst>
          </p:nvPr>
        </p:nvGraphicFramePr>
        <p:xfrm>
          <a:off x="894117" y="5288403"/>
          <a:ext cx="11988065" cy="15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80722" imgH="805461" progId="ChemDraw.Document.6.0">
                  <p:embed/>
                </p:oleObj>
              </mc:Choice>
              <mc:Fallback>
                <p:oleObj name="CS ChemDraw Drawing" r:id="rId2" imgW="4180722" imgH="805461" progId="ChemDraw.Document.6.0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4485136F-44F5-4A71-CF96-D3FA9BA39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86" r="10159" b="20615"/>
                      <a:stretch>
                        <a:fillRect/>
                      </a:stretch>
                    </p:blipFill>
                    <p:spPr bwMode="auto">
                      <a:xfrm>
                        <a:off x="894117" y="5288403"/>
                        <a:ext cx="11988065" cy="1581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9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Ασκήσεις</a:t>
            </a:r>
            <a:endParaRPr lang="en-US" sz="2400" b="1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6. </a:t>
            </a:r>
            <a:r>
              <a:rPr lang="el-GR" sz="2400" dirty="0"/>
              <a:t>Να περιγράψετε τον τρόπο σχηματισμού των ιοντικών ενώσεων που σχηματίζονται από το συνδυασμό των παρακάτω στοιχείων: δ) </a:t>
            </a:r>
            <a:r>
              <a:rPr lang="el-GR" sz="2400" baseline="-25000" dirty="0"/>
              <a:t>11</a:t>
            </a:r>
            <a:r>
              <a:rPr lang="en-US" sz="2400" dirty="0"/>
              <a:t>Na</a:t>
            </a:r>
            <a:r>
              <a:rPr lang="el-GR" sz="2400" dirty="0"/>
              <a:t> και </a:t>
            </a:r>
            <a:r>
              <a:rPr lang="el-GR" sz="2400" baseline="-25000" dirty="0"/>
              <a:t>16</a:t>
            </a:r>
            <a:r>
              <a:rPr lang="en-US" sz="2400" dirty="0"/>
              <a:t>S</a:t>
            </a:r>
            <a:r>
              <a:rPr lang="el-GR" sz="2400" dirty="0"/>
              <a:t>.</a:t>
            </a: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δ)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Το</a:t>
            </a:r>
            <a:r>
              <a:rPr lang="el-GR" sz="2400" b="1" kern="1200" spc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νάτριο </a:t>
            </a:r>
            <a:r>
              <a:rPr lang="el-GR" sz="2400" b="1" kern="1200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2)L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8)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Μ(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l-GR" sz="2400" b="1" kern="1200" spc="8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9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-2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2400" b="1" kern="1200" spc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1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spc="9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400" b="1" kern="1200" spc="10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χε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8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9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400" b="1" kern="1200" spc="-1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η να</a:t>
            </a:r>
            <a:r>
              <a:rPr lang="el-GR" sz="2400" b="1" kern="1200" spc="2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προσφέρει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400" b="1" kern="1200" spc="2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ηλεκτρονιακή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400" b="1" kern="1200" spc="1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υγ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ύς στοιχείου </a:t>
            </a:r>
            <a:r>
              <a:rPr lang="el-GR" sz="2400" b="1" kern="1200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  <a:endParaRPr lang="en-US" sz="2400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Το θείο </a:t>
            </a:r>
            <a:r>
              <a:rPr lang="el-GR" sz="2400" b="1" kern="1200" baseline="-250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Κ(2)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(8)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(6)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αμ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έ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ση να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προσλάβει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b="1" kern="1200" spc="1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ώστε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να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απο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σει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ηλεκτρονιακή 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ομή</a:t>
            </a:r>
            <a:r>
              <a:rPr lang="el-GR" sz="2400" b="1" kern="1200" spc="1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b="1" kern="1200" spc="-1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2400" b="1" kern="1200" spc="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γε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400" b="1" kern="1200" spc="-5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ύς</a:t>
            </a:r>
            <a:r>
              <a:rPr lang="el-GR" sz="2400" b="1" kern="1200" spc="2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στοιχείου </a:t>
            </a:r>
            <a:r>
              <a:rPr lang="el-GR" sz="2400" b="1" kern="1200" baseline="-250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sz="2400" b="1" kern="1200" baseline="300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(8)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(8).</a:t>
            </a:r>
            <a:endParaRPr lang="el-GR" sz="2400" kern="1200" dirty="0">
              <a:solidFill>
                <a:schemeClr val="accent6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Ο δεσμός που σχηματίζεται μεταξύ μετάλλου – αμετάλλου είναι </a:t>
            </a:r>
            <a:r>
              <a:rPr lang="el-GR" sz="2400" b="1" kern="1200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ετεροπολικός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(ιοντικός) και αποτελείται από τα ιόντα: 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και </a:t>
            </a:r>
            <a:r>
              <a:rPr lang="en-US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l-GR" sz="2400" b="1" kern="1200" baseline="300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2400" b="1" kern="1200" dirty="0">
              <a:solidFill>
                <a:schemeClr val="accent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Επομένως ο χημικός τύπος της ένωσης που προκύπτει είναι: 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l-GR" sz="2400" b="1" kern="1200" baseline="-250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l-GR" sz="2400" b="1" kern="1200" dirty="0">
                <a:solidFill>
                  <a:schemeClr val="accent6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b="1" kern="1200" dirty="0">
              <a:solidFill>
                <a:schemeClr val="accent6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και αντιστοιχεί στην αναλογία των δύο ιόντων στο κρυσταλλικό πλέγμα της </a:t>
            </a:r>
            <a:r>
              <a:rPr lang="el-GR" sz="2400" b="1" kern="1200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ετεροπολικής</a:t>
            </a:r>
            <a:r>
              <a:rPr lang="el-GR" sz="24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ένωσης.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8439E3-44EE-5F09-28A3-5E36E51B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3E5DF2-81F6-3117-CE80-3CDF14E8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646DC487-2572-F539-5D43-EB83E28A1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004174"/>
              </p:ext>
            </p:extLst>
          </p:nvPr>
        </p:nvGraphicFramePr>
        <p:xfrm>
          <a:off x="702249" y="5458694"/>
          <a:ext cx="12182660" cy="129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09846" imgH="654868" progId="ChemDraw.Document.6.0">
                  <p:embed/>
                </p:oleObj>
              </mc:Choice>
              <mc:Fallback>
                <p:oleObj name="CS ChemDraw Drawing" r:id="rId2" imgW="5409846" imgH="654868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646DC487-2572-F539-5D43-EB83E28A1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72" r="10117" b="20615"/>
                      <a:stretch>
                        <a:fillRect/>
                      </a:stretch>
                    </p:blipFill>
                    <p:spPr bwMode="auto">
                      <a:xfrm>
                        <a:off x="702249" y="5458694"/>
                        <a:ext cx="12182660" cy="1292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Ασκήσεις</a:t>
            </a:r>
            <a:endParaRPr lang="en-US" sz="2400" b="1" u="sng" dirty="0"/>
          </a:p>
          <a:p>
            <a:pPr marL="0" lvl="0" indent="0">
              <a:buNone/>
            </a:pPr>
            <a:r>
              <a:rPr lang="el-GR" sz="2400" dirty="0"/>
              <a:t>10. Το στοιχείο Α ανήκει στην 1</a:t>
            </a:r>
            <a:r>
              <a:rPr lang="el-GR" sz="2400" baseline="30000" dirty="0"/>
              <a:t>η</a:t>
            </a:r>
            <a:r>
              <a:rPr lang="el-GR" sz="2400" dirty="0"/>
              <a:t> περίοδο, ενώ το Β στην 3</a:t>
            </a:r>
            <a:r>
              <a:rPr lang="el-GR" sz="2400" baseline="30000" dirty="0"/>
              <a:t>η</a:t>
            </a:r>
            <a:r>
              <a:rPr lang="el-GR" sz="2400" dirty="0"/>
              <a:t> περίοδο του Περιοδικού Πίνακα. Τα στοιχεία Α και Β σχηματίζουν ιοντική ένωση με χημικό τύπο ΒΑ</a:t>
            </a:r>
            <a:r>
              <a:rPr lang="el-GR" sz="2400" baseline="-25000" dirty="0"/>
              <a:t>3</a:t>
            </a:r>
            <a:r>
              <a:rPr lang="el-GR" sz="2400" dirty="0"/>
              <a:t>. </a:t>
            </a:r>
          </a:p>
          <a:p>
            <a:pPr marL="0" indent="0">
              <a:buNone/>
            </a:pPr>
            <a:r>
              <a:rPr lang="el-GR" sz="2400" dirty="0"/>
              <a:t>α) Να υπολογίσετε τους ατομικούς αριθμούς των στοιχείων Α και Β.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1"/>
                </a:solidFill>
              </a:rPr>
              <a:t> </a:t>
            </a:r>
            <a:r>
              <a:rPr lang="el-GR" sz="2400" b="1" dirty="0">
                <a:solidFill>
                  <a:schemeClr val="accent1"/>
                </a:solidFill>
              </a:rPr>
              <a:t>α) Το στοιχείο Α ανήκει στην 1</a:t>
            </a:r>
            <a:r>
              <a:rPr lang="el-GR" sz="2400" b="1" baseline="30000" dirty="0">
                <a:solidFill>
                  <a:schemeClr val="accent1"/>
                </a:solidFill>
              </a:rPr>
              <a:t>η</a:t>
            </a:r>
            <a:r>
              <a:rPr lang="el-GR" sz="2400" b="1" dirty="0">
                <a:solidFill>
                  <a:schemeClr val="accent1"/>
                </a:solidFill>
              </a:rPr>
              <a:t> περίοδο και σχηματίζει δεσμούς, άρα είναι το </a:t>
            </a:r>
            <a:r>
              <a:rPr lang="el-GR" sz="2400" b="1" baseline="-25000" dirty="0">
                <a:solidFill>
                  <a:schemeClr val="accent1"/>
                </a:solidFill>
              </a:rPr>
              <a:t>1</a:t>
            </a:r>
            <a:r>
              <a:rPr lang="el-GR" sz="2400" b="1" dirty="0">
                <a:solidFill>
                  <a:schemeClr val="accent1"/>
                </a:solidFill>
              </a:rPr>
              <a:t>Η και είναι αμέταλλο με ατομικό αριθμό Ζ</a:t>
            </a:r>
            <a:r>
              <a:rPr lang="el-GR" sz="2400" b="1" baseline="-25000" dirty="0">
                <a:solidFill>
                  <a:schemeClr val="accent1"/>
                </a:solidFill>
              </a:rPr>
              <a:t>A</a:t>
            </a:r>
            <a:r>
              <a:rPr lang="el-GR" sz="2400" b="1" dirty="0">
                <a:solidFill>
                  <a:schemeClr val="accent1"/>
                </a:solidFill>
              </a:rPr>
              <a:t> = 1. 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Τα στοιχεία Α και Β σχηματίζουν ιοντική ένωση με χημικό τύπο ΒΑ</a:t>
            </a:r>
            <a:r>
              <a:rPr lang="el-GR" sz="2400" b="1" baseline="-25000" dirty="0">
                <a:solidFill>
                  <a:schemeClr val="accent6"/>
                </a:solidFill>
              </a:rPr>
              <a:t>3</a:t>
            </a:r>
            <a:r>
              <a:rPr lang="el-GR" sz="2400" b="1" dirty="0">
                <a:solidFill>
                  <a:schemeClr val="accent6"/>
                </a:solidFill>
              </a:rPr>
              <a:t>, 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επομένως το Β είναι μέταλλο με φορτίο +3 και ανήκει στη 13</a:t>
            </a:r>
            <a:r>
              <a:rPr lang="el-GR" sz="2400" b="1" baseline="30000" dirty="0">
                <a:solidFill>
                  <a:schemeClr val="accent1"/>
                </a:solidFill>
              </a:rPr>
              <a:t>η</a:t>
            </a:r>
            <a:r>
              <a:rPr lang="el-GR" sz="2400" b="1" dirty="0">
                <a:solidFill>
                  <a:schemeClr val="accent1"/>
                </a:solidFill>
              </a:rPr>
              <a:t> (</a:t>
            </a:r>
            <a:r>
              <a:rPr lang="en-US" sz="2400" b="1" dirty="0">
                <a:solidFill>
                  <a:schemeClr val="accent1"/>
                </a:solidFill>
              </a:rPr>
              <a:t>IIIA</a:t>
            </a:r>
            <a:r>
              <a:rPr lang="el-GR" sz="2400" b="1" dirty="0">
                <a:solidFill>
                  <a:schemeClr val="accent1"/>
                </a:solidFill>
              </a:rPr>
              <a:t>) ομάδα του Περιοδικού Πίνακα. 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Έχει κατανομή ηλεκτρονίων Κ(2)</a:t>
            </a:r>
            <a:r>
              <a:rPr lang="en-US" sz="2400" b="1" dirty="0">
                <a:solidFill>
                  <a:schemeClr val="accent6"/>
                </a:solidFill>
              </a:rPr>
              <a:t>L</a:t>
            </a:r>
            <a:r>
              <a:rPr lang="el-GR" sz="2400" b="1" dirty="0">
                <a:solidFill>
                  <a:schemeClr val="accent6"/>
                </a:solidFill>
              </a:rPr>
              <a:t>(8)</a:t>
            </a:r>
            <a:r>
              <a:rPr lang="en-US" sz="2400" b="1" dirty="0">
                <a:solidFill>
                  <a:schemeClr val="accent6"/>
                </a:solidFill>
              </a:rPr>
              <a:t>M</a:t>
            </a:r>
            <a:r>
              <a:rPr lang="el-GR" sz="2400" b="1" dirty="0">
                <a:solidFill>
                  <a:schemeClr val="accent6"/>
                </a:solidFill>
              </a:rPr>
              <a:t>(3) άρα έχει ατομικό αριθμό Ζ</a:t>
            </a:r>
            <a:r>
              <a:rPr lang="el-GR" sz="2400" b="1" baseline="-25000" dirty="0">
                <a:solidFill>
                  <a:schemeClr val="accent6"/>
                </a:solidFill>
              </a:rPr>
              <a:t>Β</a:t>
            </a:r>
            <a:r>
              <a:rPr lang="el-GR" sz="2400" b="1" dirty="0">
                <a:solidFill>
                  <a:schemeClr val="accent6"/>
                </a:solidFill>
              </a:rPr>
              <a:t> = 13.</a:t>
            </a:r>
            <a:endParaRPr lang="el-GR" sz="2400" dirty="0">
              <a:solidFill>
                <a:schemeClr val="accent6"/>
              </a:solidFill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8439E3-44EE-5F09-28A3-5E36E51B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3E5DF2-81F6-3117-CE80-3CDF14E8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5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/>
              <a:t>Ασκήσεις</a:t>
            </a:r>
            <a:endParaRPr lang="en-US" sz="2400" b="1" u="sng" dirty="0"/>
          </a:p>
          <a:p>
            <a:pPr marL="0" indent="0">
              <a:buNone/>
            </a:pPr>
            <a:r>
              <a:rPr lang="el-GR" sz="2400" dirty="0"/>
              <a:t>10. Το στοιχείο Α ανήκει στην 1</a:t>
            </a:r>
            <a:r>
              <a:rPr lang="el-GR" sz="2400" baseline="30000" dirty="0"/>
              <a:t>η</a:t>
            </a:r>
            <a:r>
              <a:rPr lang="el-GR" sz="2400" dirty="0"/>
              <a:t> περίοδο, ενώ το Β στην 3</a:t>
            </a:r>
            <a:r>
              <a:rPr lang="el-GR" sz="2400" baseline="30000" dirty="0"/>
              <a:t>η</a:t>
            </a:r>
            <a:r>
              <a:rPr lang="el-GR" sz="2400" dirty="0"/>
              <a:t> περίοδο του Περιοδικού Πίνακα. Τα στοιχεία Α και Β σχηματίζουν ιοντική ένωση με χημικό τύπο ΒΑ</a:t>
            </a:r>
            <a:r>
              <a:rPr lang="el-GR" sz="2400" baseline="-25000" dirty="0"/>
              <a:t>3</a:t>
            </a:r>
            <a:r>
              <a:rPr lang="el-GR" sz="24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β) Να εξηγήσετε τον τρόπο σχηματισμού της ιοντικής ένωσης ΒΑ</a:t>
            </a:r>
            <a:r>
              <a:rPr lang="el-GR" sz="2400" baseline="-25000" dirty="0"/>
              <a:t>3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 β) Το Α: Κ(1) είναι αμέταλλο και έχει την τάση να προσλάβει 1 ηλεκτρόνιο, ώστε να αποκτήσει ηλεκτρονιακή δομή ευγενούς στοιχείου Α</a:t>
            </a:r>
            <a:r>
              <a:rPr lang="el-GR" sz="2400" b="1" baseline="30000" dirty="0">
                <a:solidFill>
                  <a:schemeClr val="accent1"/>
                </a:solidFill>
              </a:rPr>
              <a:t>-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</a:t>
            </a:r>
            <a:endParaRPr lang="el-G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Το Β: K(2)L(8)Μ(3) είναι μέταλλο και έχει την τάση να προσφέρει 3 </a:t>
            </a:r>
            <a:r>
              <a:rPr lang="en-US" sz="2400" b="1" dirty="0">
                <a:solidFill>
                  <a:schemeClr val="accent6"/>
                </a:solidFill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</a:rPr>
              <a:t>-</a:t>
            </a:r>
            <a:r>
              <a:rPr lang="el-GR" sz="2400" b="1" dirty="0">
                <a:solidFill>
                  <a:schemeClr val="accent6"/>
                </a:solidFill>
              </a:rPr>
              <a:t>, ώστε να αποκτήσει ηλεκτρονιακή δομή ευγενούς στοιχείου Β</a:t>
            </a:r>
            <a:r>
              <a:rPr lang="el-GR" sz="2400" b="1" baseline="30000" dirty="0">
                <a:solidFill>
                  <a:schemeClr val="accent6"/>
                </a:solidFill>
              </a:rPr>
              <a:t>3+</a:t>
            </a:r>
            <a:r>
              <a:rPr lang="el-GR" sz="2400" b="1" dirty="0">
                <a:solidFill>
                  <a:schemeClr val="accent6"/>
                </a:solidFill>
              </a:rPr>
              <a:t>: </a:t>
            </a:r>
            <a:r>
              <a:rPr lang="en-US" sz="2400" b="1" dirty="0">
                <a:solidFill>
                  <a:schemeClr val="accent6"/>
                </a:solidFill>
              </a:rPr>
              <a:t>K</a:t>
            </a:r>
            <a:r>
              <a:rPr lang="el-GR" sz="2400" b="1" dirty="0">
                <a:solidFill>
                  <a:schemeClr val="accent6"/>
                </a:solidFill>
              </a:rPr>
              <a:t>(2)</a:t>
            </a:r>
            <a:r>
              <a:rPr lang="en-US" sz="2400" b="1" dirty="0">
                <a:solidFill>
                  <a:schemeClr val="accent6"/>
                </a:solidFill>
              </a:rPr>
              <a:t>L</a:t>
            </a:r>
            <a:r>
              <a:rPr lang="el-GR" sz="2400" b="1" dirty="0">
                <a:solidFill>
                  <a:schemeClr val="accent6"/>
                </a:solidFill>
              </a:rPr>
              <a:t>(8).</a:t>
            </a:r>
            <a:endParaRPr lang="el-GR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Ο δεσμός που σχηματίζεται μεταξύ μετάλλου – αμετάλλου είναι </a:t>
            </a:r>
            <a:r>
              <a:rPr lang="el-GR" sz="2400" b="1" dirty="0" err="1">
                <a:solidFill>
                  <a:schemeClr val="accent1"/>
                </a:solidFill>
              </a:rPr>
              <a:t>ετεροπολικός</a:t>
            </a:r>
            <a:r>
              <a:rPr lang="el-GR" sz="2400" b="1" dirty="0">
                <a:solidFill>
                  <a:schemeClr val="accent1"/>
                </a:solidFill>
              </a:rPr>
              <a:t> (ιοντικός) και αποτελείται από τα ιόντα: Β</a:t>
            </a:r>
            <a:r>
              <a:rPr lang="el-GR" sz="2400" b="1" baseline="30000" dirty="0">
                <a:solidFill>
                  <a:schemeClr val="accent1"/>
                </a:solidFill>
              </a:rPr>
              <a:t>3+</a:t>
            </a:r>
            <a:r>
              <a:rPr lang="el-GR" sz="2400" b="1" dirty="0">
                <a:solidFill>
                  <a:schemeClr val="accent1"/>
                </a:solidFill>
              </a:rPr>
              <a:t> και Α</a:t>
            </a:r>
            <a:r>
              <a:rPr lang="el-GR" sz="2400" b="1" baseline="30000" dirty="0">
                <a:solidFill>
                  <a:schemeClr val="accent1"/>
                </a:solidFill>
              </a:rPr>
              <a:t>-</a:t>
            </a:r>
            <a:r>
              <a:rPr lang="el-GR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Ο χημικός τύπος της ένωσης που προκύπτει είναι: ΒΑ</a:t>
            </a:r>
            <a:r>
              <a:rPr lang="el-GR" sz="2400" b="1" baseline="-25000" dirty="0">
                <a:solidFill>
                  <a:schemeClr val="accent6"/>
                </a:solidFill>
              </a:rPr>
              <a:t>3</a:t>
            </a:r>
            <a:r>
              <a:rPr lang="el-GR" sz="2400" b="1" dirty="0">
                <a:solidFill>
                  <a:schemeClr val="accent6"/>
                </a:solidFill>
              </a:rPr>
              <a:t> και αντιστοιχεί στην αναλογία των δύο ιόντων στο κρυσταλλικό πλέγμα της </a:t>
            </a:r>
            <a:r>
              <a:rPr lang="el-GR" sz="2400" b="1" dirty="0" err="1">
                <a:solidFill>
                  <a:schemeClr val="accent6"/>
                </a:solidFill>
              </a:rPr>
              <a:t>ετεροπολικής</a:t>
            </a:r>
            <a:r>
              <a:rPr lang="el-GR" sz="2400" b="1" dirty="0">
                <a:solidFill>
                  <a:schemeClr val="accent6"/>
                </a:solidFill>
              </a:rPr>
              <a:t> ένωσης. 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8439E3-44EE-5F09-28A3-5E36E51B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3E5DF2-81F6-3117-CE80-3CDF14E8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44705B2-297A-3B28-F592-60F6D7C1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2DA22B29-04C4-EC75-076B-74F98DECA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43300"/>
              </p:ext>
            </p:extLst>
          </p:nvPr>
        </p:nvGraphicFramePr>
        <p:xfrm>
          <a:off x="1608243" y="5264727"/>
          <a:ext cx="8730210" cy="160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90013" imgH="1230198" progId="ChemDraw.Document.6.0">
                  <p:embed/>
                </p:oleObj>
              </mc:Choice>
              <mc:Fallback>
                <p:oleObj name="CS ChemDraw Drawing" r:id="rId2" imgW="5690013" imgH="1230198" progId="ChemDraw.Document.6.0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2DA22B29-04C4-EC75-076B-74F98DECA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86" r="10159" b="20615"/>
                      <a:stretch>
                        <a:fillRect/>
                      </a:stretch>
                    </p:blipFill>
                    <p:spPr bwMode="auto">
                      <a:xfrm>
                        <a:off x="1608243" y="5264727"/>
                        <a:ext cx="8730210" cy="1605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4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2.</a:t>
            </a:r>
            <a:r>
              <a:rPr lang="el-GR" sz="2400" b="1" dirty="0"/>
              <a:t>2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2</a:t>
            </a:r>
            <a:r>
              <a:rPr lang="el-GR" sz="2400" dirty="0"/>
              <a:t>.3:		Σελίδες 54-58.</a:t>
            </a:r>
          </a:p>
          <a:p>
            <a:pPr marL="0" lvl="0" indent="0" algn="ctr">
              <a:buNone/>
            </a:pPr>
            <a:r>
              <a:rPr lang="el-GR" sz="2000" dirty="0"/>
              <a:t>Ο περιοδικός πίνακας είναι στη σελίδα 51 ή στο παράρτημα Β, 4 σελίδες πριν το τέλος του βιβλίου</a:t>
            </a: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7</a:t>
            </a:r>
            <a:r>
              <a:rPr lang="el-GR" sz="2400" dirty="0"/>
              <a:t>5:	Ασκήσεις: </a:t>
            </a:r>
            <a:r>
              <a:rPr lang="el-GR" sz="2400" dirty="0">
                <a:solidFill>
                  <a:schemeClr val="accent1"/>
                </a:solidFill>
              </a:rPr>
              <a:t>41, 42, 43, 50</a:t>
            </a:r>
            <a:endParaRPr lang="el-GR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21-22:	Ασκήσεις: </a:t>
            </a:r>
            <a:r>
              <a:rPr lang="el-GR" sz="2400" b="1" dirty="0">
                <a:solidFill>
                  <a:schemeClr val="accent1"/>
                </a:solidFill>
              </a:rPr>
              <a:t>1</a:t>
            </a:r>
            <a:r>
              <a:rPr lang="en-US" sz="2400" b="1" dirty="0"/>
              <a:t>x, xiii, xiv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n-US" sz="2400" b="1" dirty="0"/>
              <a:t>v, ix</a:t>
            </a:r>
            <a:r>
              <a:rPr lang="el-GR" sz="2400"/>
              <a:t>,</a:t>
            </a:r>
            <a:r>
              <a:rPr lang="el-GR" sz="2400" dirty="0"/>
              <a:t> </a:t>
            </a:r>
            <a:r>
              <a:rPr lang="en-US" sz="2400" b="1">
                <a:solidFill>
                  <a:schemeClr val="accent1"/>
                </a:solidFill>
              </a:rPr>
              <a:t>3</a:t>
            </a:r>
            <a:r>
              <a:rPr lang="en-US" sz="2400" b="1" dirty="0">
                <a:solidFill>
                  <a:schemeClr val="accent1"/>
                </a:solidFill>
              </a:rPr>
              <a:t>, 5, 7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400" b="1" u="sng" dirty="0"/>
              <a:t>Ιοντικός (</a:t>
            </a:r>
            <a:r>
              <a:rPr lang="el-GR" sz="2400" b="1" u="sng" dirty="0" err="1"/>
              <a:t>ετεροπολικός</a:t>
            </a:r>
            <a:r>
              <a:rPr lang="el-GR" sz="2400" b="1" u="sng" dirty="0"/>
              <a:t>) Δεσμός.</a:t>
            </a:r>
          </a:p>
          <a:p>
            <a:pPr marL="0" indent="0" algn="ctr">
              <a:buNone/>
            </a:pPr>
            <a:r>
              <a:rPr lang="el-GR" sz="2400" dirty="0"/>
              <a:t>Παράδειγμα: Τρόπος σχηματισμού του ιοντικού δεσμού στο μαγειρικό αλάτι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n-US" sz="2400" dirty="0"/>
              <a:t>NaCl. </a:t>
            </a:r>
            <a:r>
              <a:rPr lang="el-GR" sz="2400" baseline="-25000" dirty="0"/>
              <a:t>11</a:t>
            </a:r>
            <a:r>
              <a:rPr lang="el-GR" sz="2400" dirty="0"/>
              <a:t>Ν</a:t>
            </a:r>
            <a:r>
              <a:rPr lang="en-US" sz="2400" dirty="0"/>
              <a:t>a, </a:t>
            </a:r>
            <a:r>
              <a:rPr lang="en-US" sz="2400" baseline="-25000" dirty="0"/>
              <a:t>17</a:t>
            </a:r>
            <a:r>
              <a:rPr lang="en-US" sz="2400" dirty="0"/>
              <a:t>Cl.</a:t>
            </a:r>
            <a:endParaRPr lang="el-GR" sz="2400" dirty="0"/>
          </a:p>
          <a:p>
            <a:pPr marL="0" indent="0" algn="ctr">
              <a:buNone/>
            </a:pPr>
            <a:endParaRPr lang="en-US" sz="2400" dirty="0"/>
          </a:p>
          <a:p>
            <a:pPr marL="342900" indent="-342900" algn="ctr">
              <a:buAutoNum type="arabicPeriod"/>
            </a:pPr>
            <a:r>
              <a:rPr lang="el-GR" sz="2400" b="1" dirty="0">
                <a:solidFill>
                  <a:schemeClr val="accent1"/>
                </a:solidFill>
              </a:rPr>
              <a:t>Κατανομή ηλεκτρονίων: </a:t>
            </a:r>
          </a:p>
          <a:p>
            <a:pPr marL="0" indent="0" algn="ctr">
              <a:buNone/>
            </a:pPr>
            <a:r>
              <a:rPr lang="el-GR" sz="2400" baseline="-25000" dirty="0"/>
              <a:t>11</a:t>
            </a:r>
            <a:r>
              <a:rPr lang="en-US" sz="2400" dirty="0"/>
              <a:t>Na: K(2) L(8) M(1) </a:t>
            </a:r>
            <a:r>
              <a:rPr lang="el-GR" sz="2400" dirty="0"/>
              <a:t>και </a:t>
            </a:r>
            <a:r>
              <a:rPr lang="el-GR" sz="2400" baseline="-25000" dirty="0"/>
              <a:t>17</a:t>
            </a:r>
            <a:r>
              <a:rPr lang="en-US" sz="2400" dirty="0"/>
              <a:t>Cl: K(2) L(8) M(7)</a:t>
            </a:r>
            <a:r>
              <a:rPr lang="el-GR" sz="2400" dirty="0"/>
              <a:t>.</a:t>
            </a:r>
          </a:p>
          <a:p>
            <a:pPr marL="0" indent="0" algn="ctr">
              <a:buNone/>
            </a:pPr>
            <a:endParaRPr lang="el-GR" sz="2400" baseline="-250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l-GR" sz="2400" b="1" dirty="0">
                <a:solidFill>
                  <a:srgbClr val="C00000"/>
                </a:solidFill>
              </a:rPr>
              <a:t>Χαρακτηρισμός των ατόμων:</a:t>
            </a:r>
          </a:p>
          <a:p>
            <a:pPr marL="0" indent="0" algn="ctr">
              <a:buNone/>
            </a:pPr>
            <a:r>
              <a:rPr lang="el-GR" sz="2400" baseline="-25000" dirty="0"/>
              <a:t>11</a:t>
            </a:r>
            <a:r>
              <a:rPr lang="en-US" sz="2400" dirty="0"/>
              <a:t>Na: </a:t>
            </a:r>
            <a:r>
              <a:rPr lang="el-GR" sz="2400" dirty="0"/>
              <a:t>Μέταλλο, αφού διαθέτει 1 ηλεκτρόνιο σθένους 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και </a:t>
            </a:r>
          </a:p>
          <a:p>
            <a:pPr marL="0" indent="0" algn="ctr">
              <a:buNone/>
            </a:pPr>
            <a:r>
              <a:rPr lang="el-GR" sz="2400" baseline="-25000" dirty="0"/>
              <a:t>17</a:t>
            </a:r>
            <a:r>
              <a:rPr lang="en-US" sz="2400" dirty="0"/>
              <a:t>Cl: </a:t>
            </a:r>
            <a:r>
              <a:rPr lang="el-GR" sz="2400" dirty="0"/>
              <a:t>Αμέταλλο, αφού διαθέτει </a:t>
            </a:r>
            <a:r>
              <a:rPr lang="en-US" sz="2400" dirty="0"/>
              <a:t>7</a:t>
            </a:r>
            <a:r>
              <a:rPr lang="el-GR" sz="2400" dirty="0"/>
              <a:t> ηλεκτρόνια σθένους.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/>
                </a:solidFill>
              </a:rPr>
              <a:t>3. </a:t>
            </a:r>
            <a:r>
              <a:rPr lang="el-GR" sz="2400" b="1" dirty="0">
                <a:solidFill>
                  <a:schemeClr val="accent6"/>
                </a:solidFill>
              </a:rPr>
              <a:t>Είδος δεσμού.</a:t>
            </a:r>
          </a:p>
          <a:p>
            <a:pPr marL="0" indent="0" algn="ctr">
              <a:buNone/>
            </a:pPr>
            <a:r>
              <a:rPr lang="el-GR" sz="2400" dirty="0"/>
              <a:t>Μέταλλο + αμέταλλο: ΙΟΝΤΙΚΟΣ ΔΕΣΜΟΣ.</a:t>
            </a:r>
          </a:p>
          <a:p>
            <a:pPr marL="0" indent="0" algn="ctr">
              <a:buNone/>
            </a:pPr>
            <a:r>
              <a:rPr lang="el-GR" sz="2400" dirty="0"/>
              <a:t> </a:t>
            </a:r>
            <a:endParaRPr lang="el-GR" sz="2400" baseline="-250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n-US" sz="2400" b="1" u="sng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</a:t>
            </a:r>
            <a:r>
              <a:rPr lang="el-GR" sz="2400" b="1" dirty="0"/>
              <a:t>.3.α </a:t>
            </a:r>
            <a:r>
              <a:rPr lang="el-GR" sz="2400" b="1" u="sng" dirty="0"/>
              <a:t>Χημικοί δεσμοί.</a:t>
            </a:r>
          </a:p>
          <a:p>
            <a:pPr marL="0" indent="0" algn="ctr">
              <a:buNone/>
            </a:pPr>
            <a:r>
              <a:rPr lang="el-GR" sz="2400" b="1" u="sng" dirty="0"/>
              <a:t>Ιοντικός (</a:t>
            </a:r>
            <a:r>
              <a:rPr lang="el-GR" sz="2400" b="1" u="sng" dirty="0" err="1"/>
              <a:t>ετεροπολικός</a:t>
            </a:r>
            <a:r>
              <a:rPr lang="el-GR" sz="2400" b="1" u="sng" dirty="0"/>
              <a:t>) Δεσμός.</a:t>
            </a:r>
          </a:p>
          <a:p>
            <a:pPr marL="0" indent="0" algn="ctr">
              <a:buNone/>
            </a:pPr>
            <a:r>
              <a:rPr lang="el-GR" sz="2400" dirty="0"/>
              <a:t>Παράδειγμα: Τρόπος σχηματισμού του ιοντικού δεσμού στο μαγειρικό αλάτι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n-US" sz="2400" dirty="0"/>
              <a:t>NaCl. </a:t>
            </a:r>
            <a:r>
              <a:rPr lang="el-GR" sz="2400" baseline="-25000" dirty="0"/>
              <a:t>11</a:t>
            </a:r>
            <a:r>
              <a:rPr lang="el-GR" sz="2400" dirty="0"/>
              <a:t>Ν</a:t>
            </a:r>
            <a:r>
              <a:rPr lang="en-US" sz="2400" dirty="0"/>
              <a:t>a, </a:t>
            </a:r>
            <a:r>
              <a:rPr lang="en-US" sz="2400" baseline="-25000" dirty="0"/>
              <a:t>17</a:t>
            </a:r>
            <a:r>
              <a:rPr lang="en-US" sz="2400" dirty="0"/>
              <a:t>Cl.</a:t>
            </a:r>
            <a:endParaRPr lang="el-GR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1"/>
                </a:solidFill>
              </a:rPr>
              <a:t>4. Μετακίνηση ηλεκτρονίων: </a:t>
            </a:r>
          </a:p>
          <a:p>
            <a:pPr marL="0" indent="0" algn="ctr">
              <a:buNone/>
            </a:pPr>
            <a:r>
              <a:rPr lang="el-GR" sz="2400" dirty="0"/>
              <a:t>Το </a:t>
            </a:r>
            <a:r>
              <a:rPr lang="el-GR" sz="2400" baseline="-25000" dirty="0"/>
              <a:t>11</a:t>
            </a:r>
            <a:r>
              <a:rPr lang="en-US" sz="2400" dirty="0"/>
              <a:t>Na</a:t>
            </a:r>
            <a:r>
              <a:rPr lang="el-GR" sz="2400" dirty="0"/>
              <a:t>,</a:t>
            </a:r>
            <a:r>
              <a:rPr lang="en-US" sz="2400" dirty="0"/>
              <a:t> K(2) L(8) M(</a:t>
            </a:r>
            <a:r>
              <a:rPr lang="en-US" sz="2400" b="1" dirty="0"/>
              <a:t>1</a:t>
            </a:r>
            <a:r>
              <a:rPr lang="en-US" sz="2400" dirty="0"/>
              <a:t>) </a:t>
            </a:r>
            <a:r>
              <a:rPr lang="el-GR" sz="2400" dirty="0"/>
              <a:t>αποβάλλει </a:t>
            </a:r>
            <a:r>
              <a:rPr lang="el-GR" sz="2400" b="1" dirty="0"/>
              <a:t>ένα </a:t>
            </a:r>
            <a:r>
              <a:rPr lang="el-GR" sz="2400" dirty="0"/>
              <a:t>ηλεκτρόνιο και το </a:t>
            </a:r>
            <a:r>
              <a:rPr lang="el-GR" sz="2400" baseline="-25000" dirty="0"/>
              <a:t>17</a:t>
            </a:r>
            <a:r>
              <a:rPr lang="en-US" sz="2400" dirty="0"/>
              <a:t>Cl</a:t>
            </a:r>
            <a:r>
              <a:rPr lang="el-GR" sz="2400" dirty="0"/>
              <a:t>,</a:t>
            </a:r>
            <a:r>
              <a:rPr lang="en-US" sz="2400" dirty="0"/>
              <a:t> K(2) L(8) M(</a:t>
            </a:r>
            <a:r>
              <a:rPr lang="en-US" sz="2400" b="1" dirty="0"/>
              <a:t>7</a:t>
            </a:r>
            <a:r>
              <a:rPr lang="en-US" sz="2400" dirty="0"/>
              <a:t>)</a:t>
            </a:r>
            <a:r>
              <a:rPr lang="el-GR" sz="2400" dirty="0"/>
              <a:t> προσλαμβάνει </a:t>
            </a:r>
            <a:r>
              <a:rPr lang="el-GR" sz="2400" b="1" dirty="0"/>
              <a:t>ένα </a:t>
            </a:r>
            <a:r>
              <a:rPr lang="el-GR" sz="2400" dirty="0"/>
              <a:t>ηλεκτρόνιο.</a:t>
            </a:r>
          </a:p>
          <a:p>
            <a:pPr marL="0" indent="0" algn="ctr">
              <a:buNone/>
            </a:pPr>
            <a:endParaRPr lang="el-GR" sz="2400" baseline="-25000" dirty="0"/>
          </a:p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l-GR" sz="2400" b="1" dirty="0">
                <a:solidFill>
                  <a:srgbClr val="C00000"/>
                </a:solidFill>
              </a:rPr>
              <a:t>Δημιουργία ιόντων:</a:t>
            </a:r>
          </a:p>
          <a:p>
            <a:pPr marL="0" indent="0" algn="ctr">
              <a:buNone/>
            </a:pPr>
            <a:r>
              <a:rPr lang="el-GR" sz="2400" dirty="0"/>
              <a:t>Το </a:t>
            </a:r>
            <a:r>
              <a:rPr lang="el-GR" sz="2400" baseline="-25000" dirty="0"/>
              <a:t>11</a:t>
            </a:r>
            <a:r>
              <a:rPr lang="en-US" sz="2400" dirty="0"/>
              <a:t>Na</a:t>
            </a:r>
            <a:r>
              <a:rPr lang="el-GR" sz="2400" dirty="0"/>
              <a:t> φορτίζεται θετικά </a:t>
            </a:r>
            <a:r>
              <a:rPr lang="el-GR" sz="2400" baseline="-25000" dirty="0"/>
              <a:t>11</a:t>
            </a:r>
            <a:r>
              <a:rPr lang="en-US" sz="2400" dirty="0"/>
              <a:t>Na</a:t>
            </a:r>
            <a:r>
              <a:rPr lang="el-GR" sz="2400" baseline="30000" dirty="0"/>
              <a:t>+</a:t>
            </a:r>
            <a:r>
              <a:rPr lang="en-US" sz="2400" dirty="0"/>
              <a:t> K(2) L(</a:t>
            </a:r>
            <a:r>
              <a:rPr lang="en-US" sz="2400" b="1" dirty="0"/>
              <a:t>8</a:t>
            </a:r>
            <a:r>
              <a:rPr lang="en-US" sz="2400" dirty="0"/>
              <a:t>) </a:t>
            </a:r>
            <a:r>
              <a:rPr lang="el-GR" sz="2400" dirty="0"/>
              <a:t>και </a:t>
            </a:r>
          </a:p>
          <a:p>
            <a:pPr marL="0" indent="0" algn="ctr">
              <a:buNone/>
            </a:pPr>
            <a:r>
              <a:rPr lang="el-GR" sz="2400" dirty="0"/>
              <a:t>Το </a:t>
            </a:r>
            <a:r>
              <a:rPr lang="el-GR" sz="2400" baseline="-25000" dirty="0"/>
              <a:t>17</a:t>
            </a:r>
            <a:r>
              <a:rPr lang="en-US" sz="2400" dirty="0"/>
              <a:t>Cl </a:t>
            </a:r>
            <a:r>
              <a:rPr lang="el-GR" sz="2400" dirty="0"/>
              <a:t>φορτίζεται αρνητικά </a:t>
            </a:r>
            <a:r>
              <a:rPr lang="el-GR" sz="2400" baseline="-25000" dirty="0"/>
              <a:t>17</a:t>
            </a:r>
            <a:r>
              <a:rPr lang="en-US" sz="2400" dirty="0"/>
              <a:t>Cl</a:t>
            </a:r>
            <a:r>
              <a:rPr lang="el-GR" sz="2400" baseline="30000" dirty="0"/>
              <a:t>-</a:t>
            </a:r>
            <a:r>
              <a:rPr lang="en-US" sz="2400" dirty="0"/>
              <a:t> K(2) L(8) M(</a:t>
            </a:r>
            <a:r>
              <a:rPr lang="el-GR" sz="2400" b="1" dirty="0"/>
              <a:t>8</a:t>
            </a:r>
            <a:r>
              <a:rPr lang="en-US" sz="2400" dirty="0"/>
              <a:t>) </a:t>
            </a:r>
            <a:endParaRPr lang="el-GR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l-GR" sz="2400" b="1" dirty="0">
                <a:solidFill>
                  <a:schemeClr val="accent6"/>
                </a:solidFill>
              </a:rPr>
              <a:t>6</a:t>
            </a:r>
            <a:r>
              <a:rPr lang="en-US" sz="2400" b="1" dirty="0">
                <a:solidFill>
                  <a:schemeClr val="accent6"/>
                </a:solidFill>
              </a:rPr>
              <a:t>. </a:t>
            </a:r>
            <a:r>
              <a:rPr lang="el-GR" sz="2400" b="1" dirty="0">
                <a:solidFill>
                  <a:schemeClr val="accent6"/>
                </a:solidFill>
              </a:rPr>
              <a:t>Δημιουργία ιοντικού δεσμού.</a:t>
            </a:r>
          </a:p>
          <a:p>
            <a:pPr marL="0" indent="0" algn="ctr">
              <a:buNone/>
            </a:pPr>
            <a:r>
              <a:rPr lang="el-GR" sz="2400" dirty="0"/>
              <a:t>Τα αντίθετα φορτισμένα ιόντα ενώνονται μέσω ιοντικού δεσμού με την κατάλληλη αναλογία ώστε να προκύψει ένα ουδέτερο άλας.</a:t>
            </a:r>
          </a:p>
          <a:p>
            <a:pPr marL="0" indent="0" algn="ctr">
              <a:buNone/>
            </a:pPr>
            <a:r>
              <a:rPr lang="el-GR" sz="2400" dirty="0"/>
              <a:t>Ν</a:t>
            </a:r>
            <a:r>
              <a:rPr lang="en-US" sz="2400" dirty="0" err="1"/>
              <a:t>a</a:t>
            </a:r>
            <a:r>
              <a:rPr lang="en-US" sz="2400" baseline="30000" dirty="0" err="1"/>
              <a:t>+</a:t>
            </a:r>
            <a:r>
              <a:rPr lang="en-US" sz="2400" dirty="0" err="1"/>
              <a:t>Cl</a:t>
            </a:r>
            <a:r>
              <a:rPr lang="en-US" sz="2400" baseline="30000" dirty="0"/>
              <a:t>-</a:t>
            </a:r>
            <a:r>
              <a:rPr lang="en-US" sz="2400" dirty="0"/>
              <a:t>	   </a:t>
            </a:r>
            <a:r>
              <a:rPr lang="el-GR" sz="2400" dirty="0"/>
              <a:t>ή 	</a:t>
            </a:r>
            <a:r>
              <a:rPr lang="en-US" sz="2400" dirty="0"/>
              <a:t>NaCl (</a:t>
            </a:r>
            <a:r>
              <a:rPr lang="el-GR" sz="2400" dirty="0"/>
              <a:t>αναλογία 1:1)</a:t>
            </a:r>
          </a:p>
          <a:p>
            <a:pPr marL="0" indent="0" algn="ctr">
              <a:buNone/>
            </a:pPr>
            <a:r>
              <a:rPr lang="el-GR" sz="2400" dirty="0"/>
              <a:t> </a:t>
            </a:r>
            <a:endParaRPr lang="el-GR" sz="2400" baseline="-25000" dirty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n-US" sz="2400" b="1" u="sng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7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2</a:t>
            </a:r>
            <a:r>
              <a:rPr lang="el-GR" sz="2000" b="1" dirty="0"/>
              <a:t>.3.α </a:t>
            </a:r>
            <a:r>
              <a:rPr lang="el-GR" sz="2000" b="1" u="sng" dirty="0"/>
              <a:t>Χημικοί δεσμοί.	Ιοντικός (</a:t>
            </a:r>
            <a:r>
              <a:rPr lang="el-GR" sz="2000" b="1" u="sng" dirty="0" err="1"/>
              <a:t>ετεροπολικός</a:t>
            </a:r>
            <a:r>
              <a:rPr lang="el-GR" sz="2000" b="1" u="sng" dirty="0"/>
              <a:t>) Δεσμός.</a:t>
            </a:r>
            <a:endParaRPr lang="el-GR" sz="2400" b="1" dirty="0"/>
          </a:p>
          <a:p>
            <a:pPr marL="0" indent="0" algn="ctr">
              <a:buNone/>
            </a:pPr>
            <a:endParaRPr lang="el-GR" sz="2400" b="1" dirty="0"/>
          </a:p>
          <a:p>
            <a:pPr marL="0" indent="0" algn="ctr">
              <a:buNone/>
            </a:pPr>
            <a:endParaRPr lang="el-GR" sz="24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EC3F1D51-C839-FE9D-D628-AE7E98FFF3A2}"/>
              </a:ext>
            </a:extLst>
          </p:cNvPr>
          <p:cNvSpPr/>
          <p:nvPr/>
        </p:nvSpPr>
        <p:spPr>
          <a:xfrm>
            <a:off x="928577" y="4577956"/>
            <a:ext cx="2296516" cy="834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baseline="-25000" dirty="0"/>
              <a:t>11</a:t>
            </a:r>
            <a:r>
              <a:rPr lang="en-US" sz="2000" b="1" dirty="0"/>
              <a:t>Na:</a:t>
            </a:r>
            <a:r>
              <a:rPr lang="el-GR" sz="2000" b="1" dirty="0"/>
              <a:t> </a:t>
            </a:r>
            <a:r>
              <a:rPr lang="en-US" sz="2000" b="1" dirty="0"/>
              <a:t>K(2)L(8)M(</a:t>
            </a:r>
            <a:r>
              <a:rPr lang="en-US" sz="2000" b="1" dirty="0">
                <a:solidFill>
                  <a:schemeClr val="accent2"/>
                </a:solidFill>
              </a:rPr>
              <a:t>1</a:t>
            </a:r>
            <a:r>
              <a:rPr lang="en-US" sz="2000" b="1" dirty="0"/>
              <a:t>)</a:t>
            </a:r>
            <a:endParaRPr lang="el-GR" sz="2000" b="1" dirty="0"/>
          </a:p>
        </p:txBody>
      </p:sp>
      <p:sp>
        <p:nvSpPr>
          <p:cNvPr id="51" name="Διάγραμμα ροής: Γραμμή σύνδεσης 50">
            <a:extLst>
              <a:ext uri="{FF2B5EF4-FFF2-40B4-BE49-F238E27FC236}">
                <a16:creationId xmlns:a16="http://schemas.microsoft.com/office/drawing/2014/main" id="{C781AB3B-533E-46CC-E9F8-BBDC14C6BEC3}"/>
              </a:ext>
            </a:extLst>
          </p:cNvPr>
          <p:cNvSpPr/>
          <p:nvPr/>
        </p:nvSpPr>
        <p:spPr>
          <a:xfrm>
            <a:off x="1818612" y="3755024"/>
            <a:ext cx="756556" cy="720204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Ν</a:t>
            </a:r>
            <a:r>
              <a:rPr lang="en-US" sz="2000" dirty="0"/>
              <a:t>a</a:t>
            </a:r>
            <a:endParaRPr lang="el-GR" sz="2000" dirty="0"/>
          </a:p>
        </p:txBody>
      </p:sp>
      <p:sp>
        <p:nvSpPr>
          <p:cNvPr id="53" name="Διάγραμμα ροής: Γραμμή σύνδεσης 52">
            <a:extLst>
              <a:ext uri="{FF2B5EF4-FFF2-40B4-BE49-F238E27FC236}">
                <a16:creationId xmlns:a16="http://schemas.microsoft.com/office/drawing/2014/main" id="{F5CF46A3-AC5C-5C43-E5F8-884086BD2B64}"/>
              </a:ext>
            </a:extLst>
          </p:cNvPr>
          <p:cNvSpPr/>
          <p:nvPr/>
        </p:nvSpPr>
        <p:spPr>
          <a:xfrm>
            <a:off x="3900050" y="3820883"/>
            <a:ext cx="604156" cy="576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</a:t>
            </a:r>
            <a:endParaRPr lang="el-GR" sz="2000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CA471B4E-5158-42FE-ED6A-2D6668B1CB0D}"/>
              </a:ext>
            </a:extLst>
          </p:cNvPr>
          <p:cNvGrpSpPr/>
          <p:nvPr/>
        </p:nvGrpSpPr>
        <p:grpSpPr>
          <a:xfrm>
            <a:off x="635124" y="1002798"/>
            <a:ext cx="10034369" cy="1306075"/>
            <a:chOff x="-30131" y="4320025"/>
            <a:chExt cx="10034369" cy="1306075"/>
          </a:xfrm>
        </p:grpSpPr>
        <p:sp>
          <p:nvSpPr>
            <p:cNvPr id="55" name="Ορθογώνιο: Στρογγύλεμα γωνιών 54">
              <a:extLst>
                <a:ext uri="{FF2B5EF4-FFF2-40B4-BE49-F238E27FC236}">
                  <a16:creationId xmlns:a16="http://schemas.microsoft.com/office/drawing/2014/main" id="{4EB8522B-CBAB-47B2-FF32-6DE93FC38DAE}"/>
                </a:ext>
              </a:extLst>
            </p:cNvPr>
            <p:cNvSpPr/>
            <p:nvPr/>
          </p:nvSpPr>
          <p:spPr>
            <a:xfrm>
              <a:off x="-30131" y="5033425"/>
              <a:ext cx="2321937" cy="5926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/>
                <a:t>Μέταλλο</a:t>
              </a:r>
              <a:r>
                <a:rPr lang="el-GR" sz="2000" dirty="0"/>
                <a:t>, Μ</a:t>
              </a:r>
              <a:r>
                <a:rPr lang="en-US" sz="2000" baseline="30000" dirty="0"/>
                <a:t>x+</a:t>
              </a:r>
              <a:endParaRPr lang="el-GR" sz="2000" baseline="30000" dirty="0"/>
            </a:p>
          </p:txBody>
        </p:sp>
        <p:sp>
          <p:nvSpPr>
            <p:cNvPr id="67" name="Ορθογώνιο: Στρογγύλεμα γωνιών 66">
              <a:extLst>
                <a:ext uri="{FF2B5EF4-FFF2-40B4-BE49-F238E27FC236}">
                  <a16:creationId xmlns:a16="http://schemas.microsoft.com/office/drawing/2014/main" id="{A7F6048E-BAF1-C20C-BAFC-C5DFC2EA46AB}"/>
                </a:ext>
              </a:extLst>
            </p:cNvPr>
            <p:cNvSpPr/>
            <p:nvPr/>
          </p:nvSpPr>
          <p:spPr>
            <a:xfrm>
              <a:off x="3425991" y="5033424"/>
              <a:ext cx="2321937" cy="59267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</a:t>
              </a:r>
              <a:r>
                <a:rPr lang="el-GR" sz="2000" b="1" dirty="0"/>
                <a:t>μέταλλο</a:t>
              </a:r>
              <a:r>
                <a:rPr lang="el-GR" sz="2000" dirty="0"/>
                <a:t>, Α</a:t>
              </a:r>
              <a:r>
                <a:rPr lang="en-US" sz="2000" baseline="30000" dirty="0"/>
                <a:t>y-</a:t>
              </a:r>
            </a:p>
          </p:txBody>
        </p:sp>
        <p:sp>
          <p:nvSpPr>
            <p:cNvPr id="68" name="Ορθογώνιο: Στρογγύλεμα γωνιών 67">
              <a:extLst>
                <a:ext uri="{FF2B5EF4-FFF2-40B4-BE49-F238E27FC236}">
                  <a16:creationId xmlns:a16="http://schemas.microsoft.com/office/drawing/2014/main" id="{0DE888BF-55A5-96F9-4DB2-5B104EB77AC1}"/>
                </a:ext>
              </a:extLst>
            </p:cNvPr>
            <p:cNvSpPr/>
            <p:nvPr/>
          </p:nvSpPr>
          <p:spPr>
            <a:xfrm>
              <a:off x="7682301" y="5033424"/>
              <a:ext cx="2321937" cy="59267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/>
                <a:t>Άλας</a:t>
              </a:r>
              <a:r>
                <a:rPr lang="el-GR" sz="2000" dirty="0"/>
                <a:t>, Μ</a:t>
              </a:r>
              <a:r>
                <a:rPr lang="en-US" sz="2000" baseline="-25000" dirty="0" err="1"/>
                <a:t>y</a:t>
              </a:r>
              <a:r>
                <a:rPr lang="en-US" sz="2000" dirty="0" err="1"/>
                <a:t>A</a:t>
              </a:r>
              <a:r>
                <a:rPr lang="en-US" sz="2000" baseline="-25000" dirty="0" err="1"/>
                <a:t>x</a:t>
              </a:r>
              <a:endParaRPr lang="en-US" sz="2000" dirty="0"/>
            </a:p>
          </p:txBody>
        </p:sp>
        <p:sp>
          <p:nvSpPr>
            <p:cNvPr id="6" name="Βέλος: Καμπύλο προς τα κάτω 5">
              <a:extLst>
                <a:ext uri="{FF2B5EF4-FFF2-40B4-BE49-F238E27FC236}">
                  <a16:creationId xmlns:a16="http://schemas.microsoft.com/office/drawing/2014/main" id="{D2048177-5311-D4C8-C807-6E8219B83B35}"/>
                </a:ext>
              </a:extLst>
            </p:cNvPr>
            <p:cNvSpPr/>
            <p:nvPr/>
          </p:nvSpPr>
          <p:spPr>
            <a:xfrm>
              <a:off x="1524000" y="4320025"/>
              <a:ext cx="3442425" cy="562786"/>
            </a:xfrm>
            <a:prstGeom prst="curved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6091B3-D3AF-5505-2D17-307EC6F1F38A}"/>
                </a:ext>
              </a:extLst>
            </p:cNvPr>
            <p:cNvSpPr txBox="1"/>
            <p:nvPr/>
          </p:nvSpPr>
          <p:spPr>
            <a:xfrm>
              <a:off x="2372814" y="4470497"/>
              <a:ext cx="1281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ηλεκτρόνια</a:t>
              </a:r>
            </a:p>
          </p:txBody>
        </p:sp>
        <p:sp>
          <p:nvSpPr>
            <p:cNvPr id="8" name="Βέλος: Δεξιό 7">
              <a:extLst>
                <a:ext uri="{FF2B5EF4-FFF2-40B4-BE49-F238E27FC236}">
                  <a16:creationId xmlns:a16="http://schemas.microsoft.com/office/drawing/2014/main" id="{A00708EC-2875-E75F-FDC4-D2B5D6A8346E}"/>
                </a:ext>
              </a:extLst>
            </p:cNvPr>
            <p:cNvSpPr/>
            <p:nvPr/>
          </p:nvSpPr>
          <p:spPr>
            <a:xfrm>
              <a:off x="6314532" y="5213545"/>
              <a:ext cx="1123040" cy="22442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3218014F-2EA3-2962-1525-F619D3B2708A}"/>
              </a:ext>
            </a:extLst>
          </p:cNvPr>
          <p:cNvSpPr/>
          <p:nvPr/>
        </p:nvSpPr>
        <p:spPr>
          <a:xfrm>
            <a:off x="3297531" y="4566271"/>
            <a:ext cx="2296516" cy="834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baseline="-25000" dirty="0"/>
              <a:t>17</a:t>
            </a:r>
            <a:r>
              <a:rPr lang="en-US" sz="2000" b="1" dirty="0"/>
              <a:t>Cl:</a:t>
            </a:r>
            <a:r>
              <a:rPr lang="el-GR" sz="2000" b="1" dirty="0"/>
              <a:t> </a:t>
            </a:r>
            <a:r>
              <a:rPr lang="en-US" sz="2000" b="1" dirty="0"/>
              <a:t>K(2)L(8)M(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000" b="1" dirty="0"/>
              <a:t>)</a:t>
            </a:r>
            <a:endParaRPr lang="el-GR" sz="2000" b="1" dirty="0"/>
          </a:p>
        </p:txBody>
      </p:sp>
      <p:sp>
        <p:nvSpPr>
          <p:cNvPr id="72" name="Βέλος: Καμπύλο προς τα κάτω 71">
            <a:extLst>
              <a:ext uri="{FF2B5EF4-FFF2-40B4-BE49-F238E27FC236}">
                <a16:creationId xmlns:a16="http://schemas.microsoft.com/office/drawing/2014/main" id="{DC15E089-CE2A-93BD-2BA9-99EA2E9D1256}"/>
              </a:ext>
            </a:extLst>
          </p:cNvPr>
          <p:cNvSpPr/>
          <p:nvPr/>
        </p:nvSpPr>
        <p:spPr>
          <a:xfrm>
            <a:off x="2168456" y="3047975"/>
            <a:ext cx="2258149" cy="562786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0F229B-3AA3-45D4-018B-63B168811696}"/>
              </a:ext>
            </a:extLst>
          </p:cNvPr>
          <p:cNvSpPr txBox="1"/>
          <p:nvPr/>
        </p:nvSpPr>
        <p:spPr>
          <a:xfrm>
            <a:off x="2579010" y="3282659"/>
            <a:ext cx="1459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l-GR" sz="2000" dirty="0"/>
              <a:t>ηλεκτρόνιο</a:t>
            </a:r>
            <a:endParaRPr lang="en-US" sz="2000" dirty="0"/>
          </a:p>
          <a:p>
            <a:r>
              <a:rPr lang="en-US" sz="2000" dirty="0"/>
              <a:t>1 electron</a:t>
            </a:r>
            <a:endParaRPr lang="el-GR" sz="2000" dirty="0"/>
          </a:p>
        </p:txBody>
      </p:sp>
      <p:sp>
        <p:nvSpPr>
          <p:cNvPr id="74" name="Βέλος: Δεξιό 73">
            <a:extLst>
              <a:ext uri="{FF2B5EF4-FFF2-40B4-BE49-F238E27FC236}">
                <a16:creationId xmlns:a16="http://schemas.microsoft.com/office/drawing/2014/main" id="{E5484C56-6DCC-E09A-69FC-A5E98A2E9A0D}"/>
              </a:ext>
            </a:extLst>
          </p:cNvPr>
          <p:cNvSpPr/>
          <p:nvPr/>
        </p:nvSpPr>
        <p:spPr>
          <a:xfrm>
            <a:off x="5761392" y="4060212"/>
            <a:ext cx="1123040" cy="2244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75" name="Διάγραμμα ροής: Γραμμή σύνδεσης 74">
            <a:extLst>
              <a:ext uri="{FF2B5EF4-FFF2-40B4-BE49-F238E27FC236}">
                <a16:creationId xmlns:a16="http://schemas.microsoft.com/office/drawing/2014/main" id="{2B1C1613-21C5-3273-CF30-B203DBBCBA8F}"/>
              </a:ext>
            </a:extLst>
          </p:cNvPr>
          <p:cNvSpPr/>
          <p:nvPr/>
        </p:nvSpPr>
        <p:spPr>
          <a:xfrm>
            <a:off x="7743400" y="3820883"/>
            <a:ext cx="604156" cy="57649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baseline="30000" dirty="0"/>
              <a:t>+</a:t>
            </a:r>
            <a:endParaRPr lang="el-GR" sz="2000" dirty="0"/>
          </a:p>
        </p:txBody>
      </p:sp>
      <p:sp>
        <p:nvSpPr>
          <p:cNvPr id="76" name="Διάγραμμα ροής: Γραμμή σύνδεσης 75">
            <a:extLst>
              <a:ext uri="{FF2B5EF4-FFF2-40B4-BE49-F238E27FC236}">
                <a16:creationId xmlns:a16="http://schemas.microsoft.com/office/drawing/2014/main" id="{6D7FF709-9A65-56F9-A42A-30341EE7ED28}"/>
              </a:ext>
            </a:extLst>
          </p:cNvPr>
          <p:cNvSpPr/>
          <p:nvPr/>
        </p:nvSpPr>
        <p:spPr>
          <a:xfrm>
            <a:off x="10047234" y="3730595"/>
            <a:ext cx="854662" cy="7570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</a:t>
            </a:r>
            <a:r>
              <a:rPr lang="el-GR" sz="2000" baseline="30000" dirty="0"/>
              <a:t>-</a:t>
            </a:r>
            <a:endParaRPr lang="el-GR" sz="2000" dirty="0"/>
          </a:p>
        </p:txBody>
      </p:sp>
      <p:sp>
        <p:nvSpPr>
          <p:cNvPr id="77" name="Ορθογώνιο: Στρογγύλεμα γωνιών 76">
            <a:extLst>
              <a:ext uri="{FF2B5EF4-FFF2-40B4-BE49-F238E27FC236}">
                <a16:creationId xmlns:a16="http://schemas.microsoft.com/office/drawing/2014/main" id="{0D632054-1101-770C-A3F3-B38B9610994C}"/>
              </a:ext>
            </a:extLst>
          </p:cNvPr>
          <p:cNvSpPr/>
          <p:nvPr/>
        </p:nvSpPr>
        <p:spPr>
          <a:xfrm>
            <a:off x="6965924" y="4577956"/>
            <a:ext cx="2296516" cy="834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baseline="-25000" dirty="0"/>
              <a:t>11</a:t>
            </a:r>
            <a:r>
              <a:rPr lang="en-US" sz="2000" b="1" dirty="0"/>
              <a:t>Na</a:t>
            </a:r>
            <a:r>
              <a:rPr lang="el-GR" sz="2000" b="1" baseline="30000" dirty="0"/>
              <a:t>+</a:t>
            </a:r>
            <a:r>
              <a:rPr lang="en-US" sz="2000" b="1" dirty="0"/>
              <a:t>:</a:t>
            </a:r>
            <a:r>
              <a:rPr lang="el-GR" sz="2000" b="1" dirty="0"/>
              <a:t> </a:t>
            </a:r>
            <a:r>
              <a:rPr lang="en-US" sz="2000" b="1" dirty="0"/>
              <a:t>K(2)L(</a:t>
            </a:r>
            <a:r>
              <a:rPr lang="en-US" sz="2000" b="1" dirty="0">
                <a:solidFill>
                  <a:schemeClr val="accent2"/>
                </a:solidFill>
              </a:rPr>
              <a:t>8</a:t>
            </a:r>
            <a:r>
              <a:rPr lang="el-GR" sz="2000" b="1" dirty="0"/>
              <a:t>)</a:t>
            </a:r>
          </a:p>
        </p:txBody>
      </p:sp>
      <p:sp>
        <p:nvSpPr>
          <p:cNvPr id="78" name="Ορθογώνιο: Στρογγύλεμα γωνιών 77">
            <a:extLst>
              <a:ext uri="{FF2B5EF4-FFF2-40B4-BE49-F238E27FC236}">
                <a16:creationId xmlns:a16="http://schemas.microsoft.com/office/drawing/2014/main" id="{2AEB220B-1145-9078-453D-B31B4500435F}"/>
              </a:ext>
            </a:extLst>
          </p:cNvPr>
          <p:cNvSpPr/>
          <p:nvPr/>
        </p:nvSpPr>
        <p:spPr>
          <a:xfrm>
            <a:off x="9316218" y="4566271"/>
            <a:ext cx="2296516" cy="834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baseline="-25000" dirty="0"/>
              <a:t>17</a:t>
            </a:r>
            <a:r>
              <a:rPr lang="en-US" sz="2000" b="1" dirty="0"/>
              <a:t>Cl</a:t>
            </a:r>
            <a:r>
              <a:rPr lang="el-GR" sz="2000" b="1" baseline="30000" dirty="0"/>
              <a:t>-</a:t>
            </a:r>
            <a:r>
              <a:rPr lang="en-US" sz="2000" b="1" dirty="0"/>
              <a:t>: K(2)L(8)M(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2000" b="1" dirty="0"/>
              <a:t>)</a:t>
            </a:r>
            <a:endParaRPr lang="el-GR" sz="2000" b="1" dirty="0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285FDFE2-F436-B2F2-507E-764D7A25D9DA}"/>
              </a:ext>
            </a:extLst>
          </p:cNvPr>
          <p:cNvSpPr/>
          <p:nvPr/>
        </p:nvSpPr>
        <p:spPr>
          <a:xfrm>
            <a:off x="4090675" y="4452955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92E4C863-07BD-790D-F2C7-ADEA34B6B8EB}"/>
              </a:ext>
            </a:extLst>
          </p:cNvPr>
          <p:cNvSpPr/>
          <p:nvPr/>
        </p:nvSpPr>
        <p:spPr>
          <a:xfrm>
            <a:off x="4121377" y="3722968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2C59BD5A-E56A-0AE3-B9AF-3AEDFA798DBD}"/>
              </a:ext>
            </a:extLst>
          </p:cNvPr>
          <p:cNvSpPr/>
          <p:nvPr/>
        </p:nvSpPr>
        <p:spPr>
          <a:xfrm>
            <a:off x="4250920" y="4450498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11F03FB-BE03-8D10-0237-6900B505F6E1}"/>
              </a:ext>
            </a:extLst>
          </p:cNvPr>
          <p:cNvGrpSpPr/>
          <p:nvPr/>
        </p:nvGrpSpPr>
        <p:grpSpPr>
          <a:xfrm>
            <a:off x="3810245" y="3967366"/>
            <a:ext cx="45719" cy="260330"/>
            <a:chOff x="4805681" y="3282659"/>
            <a:chExt cx="45719" cy="260330"/>
          </a:xfrm>
        </p:grpSpPr>
        <p:sp>
          <p:nvSpPr>
            <p:cNvPr id="2" name="Οβάλ 1">
              <a:extLst>
                <a:ext uri="{FF2B5EF4-FFF2-40B4-BE49-F238E27FC236}">
                  <a16:creationId xmlns:a16="http://schemas.microsoft.com/office/drawing/2014/main" id="{8BB8D5ED-B312-E30D-E5E3-63BDBEA8C891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28" name="Οβάλ 27">
              <a:extLst>
                <a:ext uri="{FF2B5EF4-FFF2-40B4-BE49-F238E27FC236}">
                  <a16:creationId xmlns:a16="http://schemas.microsoft.com/office/drawing/2014/main" id="{86E20759-6EF3-696C-50FF-544FD8137486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D4EA1C2B-C7D9-3CE1-2027-6AF57335FD8C}"/>
              </a:ext>
            </a:extLst>
          </p:cNvPr>
          <p:cNvGrpSpPr/>
          <p:nvPr/>
        </p:nvGrpSpPr>
        <p:grpSpPr>
          <a:xfrm>
            <a:off x="4548292" y="3984761"/>
            <a:ext cx="45719" cy="260330"/>
            <a:chOff x="4805681" y="3282659"/>
            <a:chExt cx="45719" cy="260330"/>
          </a:xfrm>
        </p:grpSpPr>
        <p:sp>
          <p:nvSpPr>
            <p:cNvPr id="31" name="Οβάλ 30">
              <a:extLst>
                <a:ext uri="{FF2B5EF4-FFF2-40B4-BE49-F238E27FC236}">
                  <a16:creationId xmlns:a16="http://schemas.microsoft.com/office/drawing/2014/main" id="{BBDACAAD-5472-DBEC-093A-DB20FC2081AA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32" name="Οβάλ 31">
              <a:extLst>
                <a:ext uri="{FF2B5EF4-FFF2-40B4-BE49-F238E27FC236}">
                  <a16:creationId xmlns:a16="http://schemas.microsoft.com/office/drawing/2014/main" id="{ADE2B56A-A510-3604-8CB7-927955C468B5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sp>
        <p:nvSpPr>
          <p:cNvPr id="33" name="Οβάλ 32">
            <a:extLst>
              <a:ext uri="{FF2B5EF4-FFF2-40B4-BE49-F238E27FC236}">
                <a16:creationId xmlns:a16="http://schemas.microsoft.com/office/drawing/2014/main" id="{0FCC58A2-6D15-A6AE-F7AE-D18D997F9C2C}"/>
              </a:ext>
            </a:extLst>
          </p:cNvPr>
          <p:cNvSpPr/>
          <p:nvPr/>
        </p:nvSpPr>
        <p:spPr>
          <a:xfrm>
            <a:off x="10558474" y="4503863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FA91E73B-C532-5864-57B2-4E639D0CFA67}"/>
              </a:ext>
            </a:extLst>
          </p:cNvPr>
          <p:cNvSpPr/>
          <p:nvPr/>
        </p:nvSpPr>
        <p:spPr>
          <a:xfrm>
            <a:off x="10363119" y="4504109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5EBE90FE-5992-1D0A-ADB7-0EC2085CF054}"/>
              </a:ext>
            </a:extLst>
          </p:cNvPr>
          <p:cNvGrpSpPr/>
          <p:nvPr/>
        </p:nvGrpSpPr>
        <p:grpSpPr>
          <a:xfrm>
            <a:off x="9911622" y="3967366"/>
            <a:ext cx="45719" cy="260330"/>
            <a:chOff x="4805681" y="3282659"/>
            <a:chExt cx="45719" cy="260330"/>
          </a:xfrm>
        </p:grpSpPr>
        <p:sp>
          <p:nvSpPr>
            <p:cNvPr id="36" name="Οβάλ 35">
              <a:extLst>
                <a:ext uri="{FF2B5EF4-FFF2-40B4-BE49-F238E27FC236}">
                  <a16:creationId xmlns:a16="http://schemas.microsoft.com/office/drawing/2014/main" id="{BE8B3FFD-6481-1F82-4260-BC8474F62B54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37" name="Οβάλ 36">
              <a:extLst>
                <a:ext uri="{FF2B5EF4-FFF2-40B4-BE49-F238E27FC236}">
                  <a16:creationId xmlns:a16="http://schemas.microsoft.com/office/drawing/2014/main" id="{52A7B619-C47F-A819-26B3-810D936D259F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55D01EE7-AC4A-CC27-5E76-8AC4C4CE91DD}"/>
              </a:ext>
            </a:extLst>
          </p:cNvPr>
          <p:cNvGrpSpPr/>
          <p:nvPr/>
        </p:nvGrpSpPr>
        <p:grpSpPr>
          <a:xfrm>
            <a:off x="10991789" y="3953564"/>
            <a:ext cx="45719" cy="260330"/>
            <a:chOff x="4805681" y="3282659"/>
            <a:chExt cx="45719" cy="260330"/>
          </a:xfrm>
        </p:grpSpPr>
        <p:sp>
          <p:nvSpPr>
            <p:cNvPr id="39" name="Οβάλ 38">
              <a:extLst>
                <a:ext uri="{FF2B5EF4-FFF2-40B4-BE49-F238E27FC236}">
                  <a16:creationId xmlns:a16="http://schemas.microsoft.com/office/drawing/2014/main" id="{4286990E-FE5F-FC13-343E-F09D2E925776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40" name="Οβάλ 39">
              <a:extLst>
                <a:ext uri="{FF2B5EF4-FFF2-40B4-BE49-F238E27FC236}">
                  <a16:creationId xmlns:a16="http://schemas.microsoft.com/office/drawing/2014/main" id="{BBAA99D4-7B64-5BCA-E879-8122F197753E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sp>
        <p:nvSpPr>
          <p:cNvPr id="41" name="Οβάλ 40">
            <a:extLst>
              <a:ext uri="{FF2B5EF4-FFF2-40B4-BE49-F238E27FC236}">
                <a16:creationId xmlns:a16="http://schemas.microsoft.com/office/drawing/2014/main" id="{CE05DC6A-3FAB-D824-DF60-BE26C2F5C1E2}"/>
              </a:ext>
            </a:extLst>
          </p:cNvPr>
          <p:cNvSpPr/>
          <p:nvPr/>
        </p:nvSpPr>
        <p:spPr>
          <a:xfrm>
            <a:off x="10349345" y="3622714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42" name="Οβάλ 41">
            <a:extLst>
              <a:ext uri="{FF2B5EF4-FFF2-40B4-BE49-F238E27FC236}">
                <a16:creationId xmlns:a16="http://schemas.microsoft.com/office/drawing/2014/main" id="{8EF24B9F-AC7D-8234-E7DC-C156E3E2C16E}"/>
              </a:ext>
            </a:extLst>
          </p:cNvPr>
          <p:cNvSpPr/>
          <p:nvPr/>
        </p:nvSpPr>
        <p:spPr>
          <a:xfrm>
            <a:off x="2199221" y="3673612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43" name="Οβάλ 42">
            <a:extLst>
              <a:ext uri="{FF2B5EF4-FFF2-40B4-BE49-F238E27FC236}">
                <a16:creationId xmlns:a16="http://schemas.microsoft.com/office/drawing/2014/main" id="{F48B4CD5-5F08-6CBF-D7D2-0195FFD0CE6D}"/>
              </a:ext>
            </a:extLst>
          </p:cNvPr>
          <p:cNvSpPr/>
          <p:nvPr/>
        </p:nvSpPr>
        <p:spPr>
          <a:xfrm>
            <a:off x="10580516" y="3622808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64620BC1-2D4D-609F-D309-1FD00E663B40}"/>
              </a:ext>
            </a:extLst>
          </p:cNvPr>
          <p:cNvGrpSpPr/>
          <p:nvPr/>
        </p:nvGrpSpPr>
        <p:grpSpPr>
          <a:xfrm>
            <a:off x="8369643" y="3967114"/>
            <a:ext cx="45719" cy="260330"/>
            <a:chOff x="4805681" y="3282659"/>
            <a:chExt cx="45719" cy="260330"/>
          </a:xfrm>
        </p:grpSpPr>
        <p:sp>
          <p:nvSpPr>
            <p:cNvPr id="45" name="Οβάλ 44">
              <a:extLst>
                <a:ext uri="{FF2B5EF4-FFF2-40B4-BE49-F238E27FC236}">
                  <a16:creationId xmlns:a16="http://schemas.microsoft.com/office/drawing/2014/main" id="{DEAE3D6C-1596-5D75-8236-0EE68A6A10C8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46" name="Οβάλ 45">
              <a:extLst>
                <a:ext uri="{FF2B5EF4-FFF2-40B4-BE49-F238E27FC236}">
                  <a16:creationId xmlns:a16="http://schemas.microsoft.com/office/drawing/2014/main" id="{64107FB2-E9E5-4579-73C1-0990D61A6732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grpSp>
        <p:nvGrpSpPr>
          <p:cNvPr id="47" name="Ομάδα 46">
            <a:extLst>
              <a:ext uri="{FF2B5EF4-FFF2-40B4-BE49-F238E27FC236}">
                <a16:creationId xmlns:a16="http://schemas.microsoft.com/office/drawing/2014/main" id="{5E086729-A6F4-61CE-0A20-800DEA1581BA}"/>
              </a:ext>
            </a:extLst>
          </p:cNvPr>
          <p:cNvGrpSpPr/>
          <p:nvPr/>
        </p:nvGrpSpPr>
        <p:grpSpPr>
          <a:xfrm>
            <a:off x="7644683" y="3956105"/>
            <a:ext cx="45719" cy="260330"/>
            <a:chOff x="4805681" y="3282659"/>
            <a:chExt cx="45719" cy="260330"/>
          </a:xfrm>
        </p:grpSpPr>
        <p:sp>
          <p:nvSpPr>
            <p:cNvPr id="48" name="Οβάλ 47">
              <a:extLst>
                <a:ext uri="{FF2B5EF4-FFF2-40B4-BE49-F238E27FC236}">
                  <a16:creationId xmlns:a16="http://schemas.microsoft.com/office/drawing/2014/main" id="{CE8F307F-42DD-B5CB-99CE-8FBB9E9AF4BC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49" name="Οβάλ 48">
              <a:extLst>
                <a:ext uri="{FF2B5EF4-FFF2-40B4-BE49-F238E27FC236}">
                  <a16:creationId xmlns:a16="http://schemas.microsoft.com/office/drawing/2014/main" id="{37691B83-7871-54A3-5896-5A7D88175BEA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grpSp>
        <p:nvGrpSpPr>
          <p:cNvPr id="50" name="Ομάδα 49">
            <a:extLst>
              <a:ext uri="{FF2B5EF4-FFF2-40B4-BE49-F238E27FC236}">
                <a16:creationId xmlns:a16="http://schemas.microsoft.com/office/drawing/2014/main" id="{E658C170-A955-24CC-F59E-5C14E37DA9DD}"/>
              </a:ext>
            </a:extLst>
          </p:cNvPr>
          <p:cNvGrpSpPr/>
          <p:nvPr/>
        </p:nvGrpSpPr>
        <p:grpSpPr>
          <a:xfrm rot="5400000">
            <a:off x="8022618" y="3624859"/>
            <a:ext cx="45719" cy="260330"/>
            <a:chOff x="4805681" y="3282659"/>
            <a:chExt cx="45719" cy="260330"/>
          </a:xfrm>
        </p:grpSpPr>
        <p:sp>
          <p:nvSpPr>
            <p:cNvPr id="52" name="Οβάλ 51">
              <a:extLst>
                <a:ext uri="{FF2B5EF4-FFF2-40B4-BE49-F238E27FC236}">
                  <a16:creationId xmlns:a16="http://schemas.microsoft.com/office/drawing/2014/main" id="{5A8DFB2F-6CA3-8A46-7D66-41154C3ADD07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54" name="Οβάλ 53">
              <a:extLst>
                <a:ext uri="{FF2B5EF4-FFF2-40B4-BE49-F238E27FC236}">
                  <a16:creationId xmlns:a16="http://schemas.microsoft.com/office/drawing/2014/main" id="{5AF9B128-4B9A-CB85-63CC-81D8CD35480E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6E971D16-0C83-755E-41D6-E8C787B8EE28}"/>
              </a:ext>
            </a:extLst>
          </p:cNvPr>
          <p:cNvGrpSpPr/>
          <p:nvPr/>
        </p:nvGrpSpPr>
        <p:grpSpPr>
          <a:xfrm rot="5400000">
            <a:off x="8022618" y="4331216"/>
            <a:ext cx="45719" cy="260330"/>
            <a:chOff x="4805681" y="3282659"/>
            <a:chExt cx="45719" cy="260330"/>
          </a:xfrm>
        </p:grpSpPr>
        <p:sp>
          <p:nvSpPr>
            <p:cNvPr id="57" name="Οβάλ 56">
              <a:extLst>
                <a:ext uri="{FF2B5EF4-FFF2-40B4-BE49-F238E27FC236}">
                  <a16:creationId xmlns:a16="http://schemas.microsoft.com/office/drawing/2014/main" id="{1B4EE352-019C-8941-3E31-95700B3B83C1}"/>
                </a:ext>
              </a:extLst>
            </p:cNvPr>
            <p:cNvSpPr/>
            <p:nvPr/>
          </p:nvSpPr>
          <p:spPr>
            <a:xfrm>
              <a:off x="4805681" y="3282659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58" name="Οβάλ 57">
              <a:extLst>
                <a:ext uri="{FF2B5EF4-FFF2-40B4-BE49-F238E27FC236}">
                  <a16:creationId xmlns:a16="http://schemas.microsoft.com/office/drawing/2014/main" id="{A6C124D2-AC66-F08C-F48C-FEA18E108DAC}"/>
                </a:ext>
              </a:extLst>
            </p:cNvPr>
            <p:cNvSpPr/>
            <p:nvPr/>
          </p:nvSpPr>
          <p:spPr>
            <a:xfrm>
              <a:off x="4805681" y="3497270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</p:grp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2B0F1DC9-1E44-64CA-5312-A6A72AE0EFDF}"/>
              </a:ext>
            </a:extLst>
          </p:cNvPr>
          <p:cNvSpPr/>
          <p:nvPr/>
        </p:nvSpPr>
        <p:spPr>
          <a:xfrm>
            <a:off x="8509490" y="3999283"/>
            <a:ext cx="472216" cy="2729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28C92297-0245-BAFE-2E3A-2E5EAF060665}"/>
              </a:ext>
            </a:extLst>
          </p:cNvPr>
          <p:cNvSpPr/>
          <p:nvPr/>
        </p:nvSpPr>
        <p:spPr>
          <a:xfrm rot="10800000">
            <a:off x="9318218" y="3998474"/>
            <a:ext cx="472216" cy="2729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F62DEC9-91FA-7559-9F21-5F49EACF173C}"/>
              </a:ext>
            </a:extLst>
          </p:cNvPr>
          <p:cNvSpPr/>
          <p:nvPr/>
        </p:nvSpPr>
        <p:spPr>
          <a:xfrm>
            <a:off x="3278347" y="5722020"/>
            <a:ext cx="2296516" cy="7290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Ιοντικός δεσμός</a:t>
            </a:r>
            <a:endParaRPr lang="en-US" sz="2000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A8BF35C0-1C21-6083-ADF0-09799ABBBAC0}"/>
              </a:ext>
            </a:extLst>
          </p:cNvPr>
          <p:cNvSpPr/>
          <p:nvPr/>
        </p:nvSpPr>
        <p:spPr>
          <a:xfrm>
            <a:off x="5615566" y="5722020"/>
            <a:ext cx="2296516" cy="7290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Ν</a:t>
            </a:r>
            <a:r>
              <a:rPr lang="en-US" sz="2000" b="1" dirty="0" err="1"/>
              <a:t>a</a:t>
            </a:r>
            <a:r>
              <a:rPr lang="en-US" sz="2000" b="1" baseline="30000" dirty="0" err="1"/>
              <a:t>+</a:t>
            </a:r>
            <a:r>
              <a:rPr lang="en-US" sz="2000" b="1" dirty="0" err="1"/>
              <a:t>Cl</a:t>
            </a:r>
            <a:r>
              <a:rPr lang="en-US" sz="2000" b="1" baseline="30000" dirty="0"/>
              <a:t>-</a:t>
            </a:r>
            <a:r>
              <a:rPr lang="en-US" sz="2000" b="1" dirty="0"/>
              <a:t> </a:t>
            </a:r>
            <a:r>
              <a:rPr lang="el-GR" sz="2000" b="1" dirty="0"/>
              <a:t>ή </a:t>
            </a:r>
            <a:r>
              <a:rPr lang="en-US" sz="2000" b="1" dirty="0"/>
              <a:t>NaCl</a:t>
            </a:r>
            <a:endParaRPr lang="el-GR" sz="2000" b="1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F35D7720-87EC-1430-A3EA-FB27F5552FCC}"/>
              </a:ext>
            </a:extLst>
          </p:cNvPr>
          <p:cNvSpPr/>
          <p:nvPr/>
        </p:nvSpPr>
        <p:spPr>
          <a:xfrm>
            <a:off x="7935146" y="5711799"/>
            <a:ext cx="2296516" cy="72907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Χημικός τύπος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8D75BBA-A665-6100-0776-48347DEB4F4E}"/>
              </a:ext>
            </a:extLst>
          </p:cNvPr>
          <p:cNvSpPr/>
          <p:nvPr/>
        </p:nvSpPr>
        <p:spPr>
          <a:xfrm>
            <a:off x="7912082" y="2870750"/>
            <a:ext cx="2429912" cy="72907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/>
              <a:t>Ηλεκτρονιακός</a:t>
            </a:r>
            <a:r>
              <a:rPr lang="el-GR" sz="2000" b="1" dirty="0"/>
              <a:t> τύπος</a:t>
            </a:r>
          </a:p>
        </p:txBody>
      </p:sp>
    </p:spTree>
    <p:extLst>
      <p:ext uri="{BB962C8B-B14F-4D97-AF65-F5344CB8AC3E}">
        <p14:creationId xmlns:p14="http://schemas.microsoft.com/office/powerpoint/2010/main" val="13652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/>
      <p:bldP spid="75" grpId="0" animBg="1"/>
      <p:bldP spid="76" grpId="0" animBg="1"/>
      <p:bldP spid="77" grpId="0" animBg="1"/>
      <p:bldP spid="78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2</a:t>
            </a:r>
            <a:r>
              <a:rPr lang="el-GR" sz="2400" b="1" dirty="0">
                <a:latin typeface="Calibri" panose="020F0502020204030204" pitchFamily="34" charset="0"/>
              </a:rPr>
              <a:t>.3.α </a:t>
            </a:r>
            <a:r>
              <a:rPr lang="el-GR" sz="2400" b="1" u="sng" dirty="0">
                <a:latin typeface="Calibri" panose="020F0502020204030204" pitchFamily="34" charset="0"/>
              </a:rPr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Ιοντικός (</a:t>
            </a:r>
            <a:r>
              <a:rPr lang="el-GR" sz="2400" b="1" u="sng" dirty="0" err="1">
                <a:latin typeface="Calibri" panose="020F0502020204030204" pitchFamily="34" charset="0"/>
              </a:rPr>
              <a:t>ετεροπολικός</a:t>
            </a:r>
            <a:r>
              <a:rPr lang="el-GR" sz="2400" b="1" u="sng" dirty="0">
                <a:latin typeface="Calibri" panose="020F0502020204030204" pitchFamily="34" charset="0"/>
              </a:rPr>
              <a:t>) Δεσμός.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Αυτή η απεικόνιση αποτελεί ένα χρήσιμο μοντέλο για την κατανόηση του ιοντικού δεσμού.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Στην πραγματικότητα δεν υπάρχουν ΠΟΥΘΕΝΑ στο σύμπαν δύο ιόντα που να συνδέονται μεταξύ τους, </a:t>
            </a:r>
            <a:r>
              <a:rPr lang="el-GR" sz="2400" b="1" u="sng" dirty="0">
                <a:solidFill>
                  <a:schemeClr val="accent6"/>
                </a:solidFill>
                <a:latin typeface="Calibri" panose="020F0502020204030204" pitchFamily="34" charset="0"/>
              </a:rPr>
              <a:t>χωρίς να </a:t>
            </a:r>
            <a:r>
              <a:rPr lang="el-GR" sz="2400" b="1" u="sng" dirty="0" err="1">
                <a:solidFill>
                  <a:schemeClr val="accent6"/>
                </a:solidFill>
                <a:latin typeface="Calibri" panose="020F0502020204030204" pitchFamily="34" charset="0"/>
              </a:rPr>
              <a:t>αλληλεπιδρούν</a:t>
            </a:r>
            <a:r>
              <a:rPr lang="el-GR" sz="2400" b="1" u="sng" dirty="0">
                <a:solidFill>
                  <a:schemeClr val="accent6"/>
                </a:solidFill>
                <a:latin typeface="Calibri" panose="020F0502020204030204" pitchFamily="34" charset="0"/>
              </a:rPr>
              <a:t> με άλλα μόρια ή ιόντα.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Φανταστείτε ότι ένας κόκκος μαγειρικού αλατιού μπορεί να περιέχει ενδεικτικά 10</a:t>
            </a:r>
            <a:r>
              <a:rPr lang="el-GR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21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ιόντα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Na</a:t>
            </a:r>
            <a:r>
              <a:rPr lang="en-US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+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και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Cl</a:t>
            </a:r>
            <a:r>
              <a:rPr lang="en-US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-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  <a:endParaRPr lang="el-GR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  <a:r>
              <a:rPr lang="el-GR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21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=1.000.000.000.000.000.000.000 ιόντα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Στην πραγματικότητα λοιπόν αυτό που είδατε γίνεται ταυτόχρονα σε ένα τεράστιο πλήθος ιόντων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Na</a:t>
            </a:r>
            <a:r>
              <a:rPr lang="en-US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+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και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Cl</a:t>
            </a:r>
            <a:r>
              <a:rPr lang="en-US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-</a:t>
            </a:r>
            <a:endParaRPr lang="el-GR" sz="24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τα οποία στοιβάζονται (τακτοποιούνται) με τέτοιο τρόπο, ώστε κάθε ιόν να περιβάλλεται από αντίθετα φορτισμένα ιόντα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Και έτσι σχηματίζονται περίπλοκες τρισδιάστατες δομές, που αποτελούνται από μεγάλο πλήθος ιόντων.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Με άλλα λόγια ΔΕΝ ΥΠΑΡΧΕΙ στη φύση η ένωση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NaCl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, αλλά μια δομή που περιέχει ιόντα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Na</a:t>
            </a:r>
            <a:r>
              <a:rPr lang="en-US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+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και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Cl</a:t>
            </a:r>
            <a:r>
              <a:rPr lang="en-US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-</a:t>
            </a:r>
            <a:r>
              <a:rPr lang="el-GR" sz="24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με αναλογία 1:1, δηλαδή ίδια ποσότητα από το καθένα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1.1 </a:t>
            </a:r>
            <a:r>
              <a:rPr lang="el-GR" sz="2000" b="1" u="sng" dirty="0" err="1"/>
              <a:t>Διαμοριακές</a:t>
            </a:r>
            <a:r>
              <a:rPr lang="el-GR" sz="2000" b="1" u="sng" dirty="0"/>
              <a:t> δυνάμεις</a:t>
            </a:r>
            <a:r>
              <a:rPr lang="el-GR" sz="2000" b="1" dirty="0"/>
              <a:t>.</a:t>
            </a:r>
            <a:endParaRPr lang="en-US" sz="2000" b="1" dirty="0"/>
          </a:p>
          <a:p>
            <a:pPr marL="0" indent="0" algn="ctr">
              <a:buNone/>
            </a:pPr>
            <a:r>
              <a:rPr lang="el-GR" sz="2000" b="1" dirty="0"/>
              <a:t> 7. </a:t>
            </a:r>
            <a:r>
              <a:rPr lang="el-GR" sz="2000" b="1" dirty="0" err="1"/>
              <a:t>Διαμοριακοί</a:t>
            </a:r>
            <a:r>
              <a:rPr lang="el-GR" sz="2000" b="1" dirty="0"/>
              <a:t> δεσμοί (δυνάμεις) – Δεσμοί ιόντος </a:t>
            </a:r>
            <a:r>
              <a:rPr lang="en-US" sz="2000" b="1" dirty="0"/>
              <a:t>- </a:t>
            </a:r>
            <a:r>
              <a:rPr lang="el-GR" sz="2000" b="1" dirty="0" err="1"/>
              <a:t>διπόλου</a:t>
            </a:r>
            <a:r>
              <a:rPr lang="el-GR" sz="2000" b="1" dirty="0"/>
              <a:t>.</a:t>
            </a:r>
          </a:p>
          <a:p>
            <a:pPr marL="0" indent="0" algn="ctr">
              <a:buNone/>
            </a:pPr>
            <a:endParaRPr lang="el-GR" sz="20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grpSp>
        <p:nvGrpSpPr>
          <p:cNvPr id="90" name="Ομάδα 89">
            <a:extLst>
              <a:ext uri="{FF2B5EF4-FFF2-40B4-BE49-F238E27FC236}">
                <a16:creationId xmlns:a16="http://schemas.microsoft.com/office/drawing/2014/main" id="{888E88C0-7118-4F9E-E19A-10FB88104955}"/>
              </a:ext>
            </a:extLst>
          </p:cNvPr>
          <p:cNvGrpSpPr/>
          <p:nvPr/>
        </p:nvGrpSpPr>
        <p:grpSpPr>
          <a:xfrm>
            <a:off x="2017450" y="5886772"/>
            <a:ext cx="1723814" cy="646567"/>
            <a:chOff x="5343324" y="1561177"/>
            <a:chExt cx="1298168" cy="468269"/>
          </a:xfrm>
        </p:grpSpPr>
        <p:sp>
          <p:nvSpPr>
            <p:cNvPr id="97" name="Διάγραμμα ροής: Γραμμή σύνδεσης 96">
              <a:extLst>
                <a:ext uri="{FF2B5EF4-FFF2-40B4-BE49-F238E27FC236}">
                  <a16:creationId xmlns:a16="http://schemas.microsoft.com/office/drawing/2014/main" id="{E0E7DB4E-CC0D-DB21-A10E-AB9B8BD93350}"/>
                </a:ext>
              </a:extLst>
            </p:cNvPr>
            <p:cNvSpPr/>
            <p:nvPr/>
          </p:nvSpPr>
          <p:spPr>
            <a:xfrm>
              <a:off x="6165953" y="1561177"/>
              <a:ext cx="475539" cy="468269"/>
            </a:xfrm>
            <a:prstGeom prst="flowChartConnector">
              <a:avLst/>
            </a:prstGeom>
            <a:solidFill>
              <a:srgbClr val="00CC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</a:t>
              </a:r>
              <a:r>
                <a:rPr lang="en-US" sz="1400" baseline="30000" dirty="0"/>
                <a:t>-</a:t>
              </a:r>
              <a:endParaRPr lang="el-GR" sz="1400" dirty="0"/>
            </a:p>
          </p:txBody>
        </p:sp>
        <p:sp>
          <p:nvSpPr>
            <p:cNvPr id="92" name="Διάγραμμα ροής: Γραμμή σύνδεσης 91">
              <a:extLst>
                <a:ext uri="{FF2B5EF4-FFF2-40B4-BE49-F238E27FC236}">
                  <a16:creationId xmlns:a16="http://schemas.microsoft.com/office/drawing/2014/main" id="{0054B2BB-0201-584E-4607-29795F54F710}"/>
                </a:ext>
              </a:extLst>
            </p:cNvPr>
            <p:cNvSpPr/>
            <p:nvPr/>
          </p:nvSpPr>
          <p:spPr>
            <a:xfrm>
              <a:off x="5343324" y="1588540"/>
              <a:ext cx="475539" cy="414946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Na</a:t>
              </a:r>
              <a:r>
                <a:rPr lang="en-US" sz="1400" baseline="30000" dirty="0"/>
                <a:t>+</a:t>
              </a:r>
              <a:endParaRPr lang="el-GR" sz="1400" dirty="0"/>
            </a:p>
          </p:txBody>
        </p:sp>
      </p:grpSp>
      <p:sp>
        <p:nvSpPr>
          <p:cNvPr id="99" name="Ορθογώνιο: Στρογγύλεμα γωνιών 98">
            <a:extLst>
              <a:ext uri="{FF2B5EF4-FFF2-40B4-BE49-F238E27FC236}">
                <a16:creationId xmlns:a16="http://schemas.microsoft.com/office/drawing/2014/main" id="{AF47409B-4C93-7E29-772D-51C74A0008A1}"/>
              </a:ext>
            </a:extLst>
          </p:cNvPr>
          <p:cNvSpPr/>
          <p:nvPr/>
        </p:nvSpPr>
        <p:spPr>
          <a:xfrm>
            <a:off x="5433159" y="1168400"/>
            <a:ext cx="6504842" cy="5283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7030A0"/>
                </a:solidFill>
              </a:rPr>
              <a:t>Κρυσταλλική δομή </a:t>
            </a:r>
            <a:r>
              <a:rPr lang="en-US" sz="2400" dirty="0">
                <a:solidFill>
                  <a:srgbClr val="7030A0"/>
                </a:solidFill>
              </a:rPr>
              <a:t>NaCl</a:t>
            </a:r>
            <a:endParaRPr lang="el-GR" sz="2400" dirty="0"/>
          </a:p>
        </p:txBody>
      </p:sp>
      <p:sp>
        <p:nvSpPr>
          <p:cNvPr id="100" name="Ορθογώνιο: Στρογγύλεμα γωνιών 99">
            <a:extLst>
              <a:ext uri="{FF2B5EF4-FFF2-40B4-BE49-F238E27FC236}">
                <a16:creationId xmlns:a16="http://schemas.microsoft.com/office/drawing/2014/main" id="{3823A2A2-84EE-789A-9261-C3185F4FF2F4}"/>
              </a:ext>
            </a:extLst>
          </p:cNvPr>
          <p:cNvSpPr/>
          <p:nvPr/>
        </p:nvSpPr>
        <p:spPr>
          <a:xfrm>
            <a:off x="5433158" y="1835150"/>
            <a:ext cx="6504842" cy="5283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C00000"/>
                </a:solidFill>
              </a:rPr>
              <a:t>Ιοντικοί δεσμοί </a:t>
            </a:r>
            <a:r>
              <a:rPr lang="en-US" sz="2400" dirty="0">
                <a:solidFill>
                  <a:srgbClr val="C00000"/>
                </a:solidFill>
              </a:rPr>
              <a:t>Na</a:t>
            </a:r>
            <a:r>
              <a:rPr lang="en-US" sz="2400" baseline="30000" dirty="0">
                <a:solidFill>
                  <a:srgbClr val="C00000"/>
                </a:solidFill>
              </a:rPr>
              <a:t>+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με </a:t>
            </a:r>
            <a:r>
              <a:rPr lang="en-US" sz="2400" dirty="0">
                <a:solidFill>
                  <a:srgbClr val="C00000"/>
                </a:solidFill>
              </a:rPr>
              <a:t>Cl</a:t>
            </a:r>
            <a:r>
              <a:rPr lang="en-US" sz="2400" baseline="30000" dirty="0">
                <a:solidFill>
                  <a:srgbClr val="C00000"/>
                </a:solidFill>
              </a:rPr>
              <a:t>-</a:t>
            </a:r>
            <a:endParaRPr lang="el-GR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0E90F8-FC1C-5871-4BC2-0C3DB529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" y="952853"/>
            <a:ext cx="5102087" cy="48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119CDD6-73B3-25E1-30DB-B8E4B3309806}"/>
              </a:ext>
            </a:extLst>
          </p:cNvPr>
          <p:cNvSpPr/>
          <p:nvPr/>
        </p:nvSpPr>
        <p:spPr>
          <a:xfrm>
            <a:off x="5433158" y="2501900"/>
            <a:ext cx="6504842" cy="13505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7030A0"/>
                </a:solidFill>
              </a:rPr>
              <a:t>Δεν υπάρχει η ένωση </a:t>
            </a:r>
            <a:r>
              <a:rPr lang="en-US" sz="2400" dirty="0">
                <a:solidFill>
                  <a:srgbClr val="7030A0"/>
                </a:solidFill>
              </a:rPr>
              <a:t>NaCl</a:t>
            </a:r>
            <a:r>
              <a:rPr lang="el-GR" sz="2400" dirty="0">
                <a:solidFill>
                  <a:srgbClr val="7030A0"/>
                </a:solidFill>
              </a:rPr>
              <a:t>. Υπάρχει μια δομή με χημικό τύπο </a:t>
            </a:r>
            <a:r>
              <a:rPr lang="en-US" sz="2400" dirty="0" err="1">
                <a:solidFill>
                  <a:srgbClr val="7030A0"/>
                </a:solidFill>
              </a:rPr>
              <a:t>Na</a:t>
            </a:r>
            <a:r>
              <a:rPr lang="en-US" sz="2400" baseline="-25000" dirty="0" err="1">
                <a:solidFill>
                  <a:srgbClr val="7030A0"/>
                </a:solidFill>
              </a:rPr>
              <a:t>X</a:t>
            </a:r>
            <a:r>
              <a:rPr lang="en-US" sz="2400" dirty="0" err="1">
                <a:solidFill>
                  <a:srgbClr val="7030A0"/>
                </a:solidFill>
              </a:rPr>
              <a:t>Cl</a:t>
            </a:r>
            <a:r>
              <a:rPr lang="en-US" sz="2400" baseline="-25000" dirty="0" err="1">
                <a:solidFill>
                  <a:srgbClr val="7030A0"/>
                </a:solidFill>
              </a:rPr>
              <a:t>x</a:t>
            </a:r>
            <a:r>
              <a:rPr lang="el-GR" sz="2400" dirty="0">
                <a:solidFill>
                  <a:srgbClr val="7030A0"/>
                </a:solidFill>
              </a:rPr>
              <a:t>, που για συντομία περιγράφεται ως </a:t>
            </a:r>
            <a:r>
              <a:rPr lang="en-US" sz="2400" dirty="0">
                <a:solidFill>
                  <a:srgbClr val="7030A0"/>
                </a:solidFill>
              </a:rPr>
              <a:t>NaCl.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BDEB397-95E0-007E-D655-097F1CD55153}"/>
              </a:ext>
            </a:extLst>
          </p:cNvPr>
          <p:cNvSpPr/>
          <p:nvPr/>
        </p:nvSpPr>
        <p:spPr>
          <a:xfrm>
            <a:off x="5433158" y="3990902"/>
            <a:ext cx="6504842" cy="13505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C00000"/>
                </a:solidFill>
              </a:rPr>
              <a:t>Σε κάθε περίπτωση η αναλογία των ιόντων είναι τέτοια ώστε το τελικό άλας που σχηματίζεται να είναι ουδέτερο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49431AE3-89AE-9EEE-8F05-969E4C5B4522}"/>
              </a:ext>
            </a:extLst>
          </p:cNvPr>
          <p:cNvSpPr/>
          <p:nvPr/>
        </p:nvSpPr>
        <p:spPr>
          <a:xfrm>
            <a:off x="5433158" y="5507734"/>
            <a:ext cx="6504842" cy="11560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</a:rPr>
              <a:t>Ca</a:t>
            </a:r>
            <a:r>
              <a:rPr lang="en-US" sz="2400" baseline="30000" dirty="0">
                <a:solidFill>
                  <a:srgbClr val="7030A0"/>
                </a:solidFill>
              </a:rPr>
              <a:t>2+</a:t>
            </a:r>
            <a:r>
              <a:rPr lang="en-US" sz="2400" dirty="0">
                <a:solidFill>
                  <a:srgbClr val="7030A0"/>
                </a:solidFill>
              </a:rPr>
              <a:t> + F</a:t>
            </a:r>
            <a:r>
              <a:rPr lang="en-US" sz="2400" baseline="30000" dirty="0">
                <a:solidFill>
                  <a:srgbClr val="7030A0"/>
                </a:solidFill>
              </a:rPr>
              <a:t>-</a:t>
            </a:r>
            <a:r>
              <a:rPr lang="en-US" sz="2400" dirty="0">
                <a:solidFill>
                  <a:srgbClr val="7030A0"/>
                </a:solidFill>
              </a:rPr>
              <a:t> → CaF</a:t>
            </a:r>
            <a:r>
              <a:rPr lang="en-US" sz="2400" baseline="-25000" dirty="0">
                <a:solidFill>
                  <a:srgbClr val="7030A0"/>
                </a:solidFill>
              </a:rPr>
              <a:t>2		</a:t>
            </a:r>
            <a:r>
              <a:rPr lang="en-US" sz="2400" dirty="0">
                <a:solidFill>
                  <a:srgbClr val="7030A0"/>
                </a:solidFill>
              </a:rPr>
              <a:t>Mg</a:t>
            </a:r>
            <a:r>
              <a:rPr lang="en-US" sz="2400" baseline="30000" dirty="0">
                <a:solidFill>
                  <a:srgbClr val="7030A0"/>
                </a:solidFill>
              </a:rPr>
              <a:t>2+</a:t>
            </a:r>
            <a:r>
              <a:rPr lang="en-US" sz="2400" dirty="0">
                <a:solidFill>
                  <a:srgbClr val="7030A0"/>
                </a:solidFill>
              </a:rPr>
              <a:t> + O</a:t>
            </a:r>
            <a:r>
              <a:rPr lang="en-US" sz="2400" baseline="30000" dirty="0">
                <a:solidFill>
                  <a:srgbClr val="7030A0"/>
                </a:solidFill>
              </a:rPr>
              <a:t>2-</a:t>
            </a:r>
            <a:r>
              <a:rPr lang="en-US" sz="2400" dirty="0">
                <a:solidFill>
                  <a:srgbClr val="7030A0"/>
                </a:solidFill>
              </a:rPr>
              <a:t> → MgO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Al</a:t>
            </a:r>
            <a:r>
              <a:rPr lang="en-US" sz="2400" baseline="30000" dirty="0">
                <a:solidFill>
                  <a:srgbClr val="7030A0"/>
                </a:solidFill>
              </a:rPr>
              <a:t>3+</a:t>
            </a:r>
            <a:r>
              <a:rPr lang="en-US" sz="2400" dirty="0">
                <a:solidFill>
                  <a:srgbClr val="7030A0"/>
                </a:solidFill>
              </a:rPr>
              <a:t> + Cl</a:t>
            </a:r>
            <a:r>
              <a:rPr lang="en-US" sz="2400" baseline="30000" dirty="0">
                <a:solidFill>
                  <a:srgbClr val="7030A0"/>
                </a:solidFill>
              </a:rPr>
              <a:t>-</a:t>
            </a:r>
            <a:r>
              <a:rPr lang="en-US" sz="2400" dirty="0">
                <a:solidFill>
                  <a:srgbClr val="7030A0"/>
                </a:solidFill>
              </a:rPr>
              <a:t> → AlCl</a:t>
            </a:r>
            <a:r>
              <a:rPr lang="en-US" sz="2400" baseline="-25000" dirty="0">
                <a:solidFill>
                  <a:srgbClr val="7030A0"/>
                </a:solidFill>
              </a:rPr>
              <a:t>3</a:t>
            </a:r>
            <a:r>
              <a:rPr lang="en-US" sz="2400" baseline="30000" dirty="0">
                <a:solidFill>
                  <a:srgbClr val="7030A0"/>
                </a:solidFill>
              </a:rPr>
              <a:t>		</a:t>
            </a:r>
            <a:r>
              <a:rPr lang="en-US" sz="2400" dirty="0">
                <a:solidFill>
                  <a:srgbClr val="7030A0"/>
                </a:solidFill>
              </a:rPr>
              <a:t>Sn</a:t>
            </a:r>
            <a:r>
              <a:rPr lang="en-US" sz="2400" baseline="30000" dirty="0">
                <a:solidFill>
                  <a:srgbClr val="7030A0"/>
                </a:solidFill>
              </a:rPr>
              <a:t>4+</a:t>
            </a:r>
            <a:r>
              <a:rPr lang="en-US" sz="2400" dirty="0">
                <a:solidFill>
                  <a:srgbClr val="7030A0"/>
                </a:solidFill>
              </a:rPr>
              <a:t> + S</a:t>
            </a:r>
            <a:r>
              <a:rPr lang="en-US" sz="2400" baseline="30000" dirty="0">
                <a:solidFill>
                  <a:srgbClr val="7030A0"/>
                </a:solidFill>
              </a:rPr>
              <a:t>2-</a:t>
            </a:r>
            <a:r>
              <a:rPr lang="en-US" sz="2400" dirty="0">
                <a:solidFill>
                  <a:srgbClr val="7030A0"/>
                </a:solidFill>
              </a:rPr>
              <a:t> → SnS</a:t>
            </a:r>
            <a:r>
              <a:rPr lang="en-US" sz="2400" baseline="-25000" dirty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Be</a:t>
            </a:r>
            <a:r>
              <a:rPr lang="en-US" sz="2400" baseline="30000" dirty="0">
                <a:solidFill>
                  <a:srgbClr val="7030A0"/>
                </a:solidFill>
              </a:rPr>
              <a:t>2+</a:t>
            </a:r>
            <a:r>
              <a:rPr lang="en-US" sz="2400" dirty="0">
                <a:solidFill>
                  <a:srgbClr val="7030A0"/>
                </a:solidFill>
              </a:rPr>
              <a:t> + N</a:t>
            </a:r>
            <a:r>
              <a:rPr lang="en-US" sz="2400" baseline="30000" dirty="0">
                <a:solidFill>
                  <a:srgbClr val="7030A0"/>
                </a:solidFill>
              </a:rPr>
              <a:t>3-</a:t>
            </a:r>
            <a:r>
              <a:rPr lang="en-US" sz="2400" dirty="0">
                <a:solidFill>
                  <a:srgbClr val="7030A0"/>
                </a:solidFill>
              </a:rPr>
              <a:t> → Be</a:t>
            </a:r>
            <a:r>
              <a:rPr lang="en-US" sz="2400" baseline="-25000" dirty="0">
                <a:solidFill>
                  <a:srgbClr val="7030A0"/>
                </a:solidFill>
              </a:rPr>
              <a:t>3</a:t>
            </a:r>
            <a:r>
              <a:rPr lang="en-US" sz="2400" dirty="0">
                <a:solidFill>
                  <a:srgbClr val="7030A0"/>
                </a:solidFill>
              </a:rPr>
              <a:t>N</a:t>
            </a:r>
            <a:r>
              <a:rPr lang="en-US" sz="2400" baseline="-25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		Cr</a:t>
            </a:r>
            <a:r>
              <a:rPr lang="en-US" sz="2400" baseline="30000" dirty="0">
                <a:solidFill>
                  <a:srgbClr val="7030A0"/>
                </a:solidFill>
              </a:rPr>
              <a:t>3+</a:t>
            </a:r>
            <a:r>
              <a:rPr lang="en-US" sz="2400" dirty="0">
                <a:solidFill>
                  <a:srgbClr val="7030A0"/>
                </a:solidFill>
              </a:rPr>
              <a:t> + P</a:t>
            </a:r>
            <a:r>
              <a:rPr lang="en-US" sz="2400" baseline="30000" dirty="0">
                <a:solidFill>
                  <a:srgbClr val="7030A0"/>
                </a:solidFill>
              </a:rPr>
              <a:t>3-</a:t>
            </a:r>
            <a:r>
              <a:rPr lang="en-US" sz="2400" dirty="0">
                <a:solidFill>
                  <a:srgbClr val="7030A0"/>
                </a:solidFill>
              </a:rPr>
              <a:t> → </a:t>
            </a:r>
            <a:r>
              <a:rPr lang="en-US" sz="2400" dirty="0" err="1">
                <a:solidFill>
                  <a:srgbClr val="7030A0"/>
                </a:solidFill>
              </a:rPr>
              <a:t>CrP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2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2</a:t>
            </a:r>
            <a:r>
              <a:rPr lang="el-GR" sz="2400" b="1" dirty="0">
                <a:latin typeface="Calibri" panose="020F0502020204030204" pitchFamily="34" charset="0"/>
              </a:rPr>
              <a:t>.3.α </a:t>
            </a:r>
            <a:r>
              <a:rPr lang="el-GR" sz="2400" b="1" u="sng" dirty="0">
                <a:latin typeface="Calibri" panose="020F0502020204030204" pitchFamily="34" charset="0"/>
              </a:rPr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Χαρακτηριστικά ιοντικών ενώσεων.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2400" b="1" u="sng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Ιοντικές ενώσεις είναι κυρίως οξείδια και υδροξείδια μετάλλων και άλατα.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el-GR" sz="2400" b="1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Στις ιοντικές ενώσεις δεν υπάρχουν μόρια, αλλά κρυσταλλικές συνήθως δομές, που αποτελούνται από ιόντα.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el-GR" sz="2400" b="1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Οι ιοντικές ενώσεις έχουν υψηλά σημεία τήξης.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el-GR" sz="2400" b="1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Οι κρύσταλλοι τους είναι σκληροί και εύθραυστοι.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el-GR" sz="2400" b="1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Στη στερεή κατάσταση είναι κακοί αγωγοί του ηλεκτρισμού, όμως τα </a:t>
            </a:r>
            <a:r>
              <a:rPr lang="el-GR" sz="24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τήγματα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και τα υδατικά τους διαλύματα είναι καλοί αγωγοί.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el-GR" sz="2400" b="1" dirty="0"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Συνήθως είναι ευδιάλυτες στο νερό. 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2</a:t>
            </a:r>
            <a:r>
              <a:rPr lang="el-GR" sz="2400" b="1" dirty="0">
                <a:latin typeface="Calibri" panose="020F0502020204030204" pitchFamily="34" charset="0"/>
              </a:rPr>
              <a:t>.3.α </a:t>
            </a:r>
            <a:r>
              <a:rPr lang="el-GR" sz="2400" b="1" u="sng" dirty="0">
                <a:latin typeface="Calibri" panose="020F0502020204030204" pitchFamily="34" charset="0"/>
              </a:rPr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Ασκήσεις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vi. </a:t>
            </a:r>
            <a:r>
              <a:rPr lang="el-GR" sz="2400" dirty="0"/>
              <a:t>Η αναλογία των ιόντων </a:t>
            </a:r>
            <a:r>
              <a:rPr lang="en-US" sz="2400" dirty="0"/>
              <a:t>Ca</a:t>
            </a:r>
            <a:r>
              <a:rPr lang="el-GR" sz="2400" baseline="30000" dirty="0"/>
              <a:t>2+</a:t>
            </a:r>
            <a:r>
              <a:rPr lang="el-GR" sz="2400" dirty="0"/>
              <a:t> και </a:t>
            </a:r>
            <a:r>
              <a:rPr lang="en-US" sz="2400" dirty="0"/>
              <a:t>F</a:t>
            </a:r>
            <a:r>
              <a:rPr lang="el-GR" sz="2400" baseline="30000" dirty="0"/>
              <a:t>-</a:t>
            </a:r>
            <a:r>
              <a:rPr lang="el-GR" sz="2400" dirty="0"/>
              <a:t> στο άλας </a:t>
            </a:r>
            <a:r>
              <a:rPr lang="en-US" sz="2400" dirty="0" err="1"/>
              <a:t>CaF</a:t>
            </a:r>
            <a:r>
              <a:rPr lang="el-GR" sz="2400" baseline="-25000" dirty="0"/>
              <a:t>2</a:t>
            </a:r>
            <a:r>
              <a:rPr lang="el-GR" sz="2400" dirty="0"/>
              <a:t>, είναι αντίστοιχα:</a:t>
            </a: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/>
              <a:t>α) 1 : 1</a:t>
            </a:r>
            <a:r>
              <a:rPr lang="en-US" sz="2400" dirty="0"/>
              <a:t> 	</a:t>
            </a:r>
            <a:r>
              <a:rPr lang="el-GR" sz="2400" dirty="0"/>
              <a:t>β) 1 : 2</a:t>
            </a:r>
            <a:r>
              <a:rPr lang="en-US" sz="2400" dirty="0"/>
              <a:t> 	</a:t>
            </a:r>
            <a:r>
              <a:rPr lang="el-GR" sz="2400" dirty="0"/>
              <a:t>γ) 2 : 1</a:t>
            </a:r>
            <a:r>
              <a:rPr lang="en-US" sz="2400" dirty="0"/>
              <a:t> 	</a:t>
            </a:r>
            <a:r>
              <a:rPr lang="el-GR" sz="2400" dirty="0"/>
              <a:t>δ) 3 : 1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β) Σύμφωνα με το χημικό τύπο που δίνεται για κάθε ιόν ασβεστίου υπάρχουν δύο ιόντα φθορίου.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ix. </a:t>
            </a:r>
            <a:r>
              <a:rPr lang="en-US" sz="2400" dirty="0"/>
              <a:t>To </a:t>
            </a:r>
            <a:r>
              <a:rPr lang="el-GR" sz="2400" baseline="-25000" dirty="0"/>
              <a:t>8</a:t>
            </a:r>
            <a:r>
              <a:rPr lang="en-US" sz="2400" dirty="0"/>
              <a:t>O</a:t>
            </a:r>
            <a:r>
              <a:rPr lang="el-GR" sz="2400" dirty="0"/>
              <a:t> μπορεί να σχηματίσει ιοντικό δεσμό με ένα στοιχείο της: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/>
              <a:t>α) 1</a:t>
            </a:r>
            <a:r>
              <a:rPr lang="en-US" sz="2400" dirty="0"/>
              <a:t>3</a:t>
            </a:r>
            <a:r>
              <a:rPr lang="el-GR" sz="2400" baseline="30000" dirty="0"/>
              <a:t>ης</a:t>
            </a:r>
            <a:r>
              <a:rPr lang="el-GR" sz="2400" dirty="0"/>
              <a:t> (ΙΙΙΑ) ομάδας</a:t>
            </a:r>
            <a:r>
              <a:rPr lang="en-US" sz="2400" dirty="0"/>
              <a:t> </a:t>
            </a:r>
            <a:r>
              <a:rPr lang="el-GR" sz="2400" dirty="0"/>
              <a:t>	β) </a:t>
            </a:r>
            <a:r>
              <a:rPr lang="en-US" sz="2400" dirty="0"/>
              <a:t>16</a:t>
            </a:r>
            <a:r>
              <a:rPr lang="el-GR" sz="2400" baseline="30000" dirty="0"/>
              <a:t>ης</a:t>
            </a:r>
            <a:r>
              <a:rPr lang="el-GR" sz="2400" dirty="0"/>
              <a:t> (</a:t>
            </a:r>
            <a:r>
              <a:rPr lang="en-US" sz="2400"/>
              <a:t>V</a:t>
            </a:r>
            <a:r>
              <a:rPr lang="el-GR" sz="2400"/>
              <a:t>ΙΑ</a:t>
            </a:r>
            <a:r>
              <a:rPr lang="el-GR" sz="2400" dirty="0"/>
              <a:t>) ομάδας</a:t>
            </a:r>
            <a:r>
              <a:rPr lang="en-US" sz="2400" dirty="0"/>
              <a:t> </a:t>
            </a:r>
            <a:endParaRPr lang="el-GR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/>
              <a:t>γ) 17</a:t>
            </a:r>
            <a:r>
              <a:rPr lang="el-GR" sz="2400" baseline="30000" dirty="0"/>
              <a:t>ης</a:t>
            </a:r>
            <a:r>
              <a:rPr lang="el-GR" sz="2400" dirty="0"/>
              <a:t> (</a:t>
            </a:r>
            <a:r>
              <a:rPr lang="en-US" sz="2400" dirty="0"/>
              <a:t>VI</a:t>
            </a:r>
            <a:r>
              <a:rPr lang="el-GR" sz="2400" dirty="0"/>
              <a:t>ΙΑ) ομάδας</a:t>
            </a:r>
            <a:r>
              <a:rPr lang="en-US" sz="2400" dirty="0"/>
              <a:t> </a:t>
            </a:r>
            <a:r>
              <a:rPr lang="el-GR" sz="2400" dirty="0"/>
              <a:t>	δ) 1</a:t>
            </a:r>
            <a:r>
              <a:rPr lang="en-US" sz="2400" dirty="0"/>
              <a:t>8</a:t>
            </a:r>
            <a:r>
              <a:rPr lang="el-GR" sz="2400" baseline="30000" dirty="0"/>
              <a:t>ης</a:t>
            </a:r>
            <a:r>
              <a:rPr lang="el-GR" sz="2400" dirty="0"/>
              <a:t> (</a:t>
            </a:r>
            <a:r>
              <a:rPr lang="en-US" sz="2400" dirty="0"/>
              <a:t>VII</a:t>
            </a:r>
            <a:r>
              <a:rPr lang="el-GR" sz="2400" dirty="0"/>
              <a:t>ΙΑ) ομάδας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α) Το </a:t>
            </a:r>
            <a:r>
              <a:rPr lang="el-GR" sz="2400" b="1" baseline="-25000" dirty="0">
                <a:solidFill>
                  <a:schemeClr val="accent6"/>
                </a:solidFill>
                <a:latin typeface="Calibri" panose="020F0502020204030204" pitchFamily="34" charset="0"/>
              </a:rPr>
              <a:t>8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Ο Κ(2)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L(6) 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είναι αμέταλλο, επομένως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σχηματίζει ιοντικό δεσμό με μέταλλα.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Τα στοιχεία της 13</a:t>
            </a:r>
            <a:r>
              <a:rPr lang="el-GR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ης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 ομάδας είναι μέταλλα, τα στοιχεία της 16</a:t>
            </a:r>
            <a:r>
              <a:rPr lang="el-GR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ης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 και 17</a:t>
            </a:r>
            <a:r>
              <a:rPr lang="el-GR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ης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 αμέταλλα και της 18</a:t>
            </a:r>
            <a:r>
              <a:rPr lang="el-GR" sz="2400" b="1" baseline="30000" dirty="0">
                <a:solidFill>
                  <a:schemeClr val="accent6"/>
                </a:solidFill>
                <a:latin typeface="Calibri" panose="020F0502020204030204" pitchFamily="34" charset="0"/>
              </a:rPr>
              <a:t>ης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 ευγενή.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>
                <a:latin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</a:rPr>
              <a:t>vi. </a:t>
            </a:r>
            <a:r>
              <a:rPr lang="en-US" sz="2400" dirty="0"/>
              <a:t>To </a:t>
            </a:r>
            <a:r>
              <a:rPr lang="el-GR" sz="2400" baseline="-25000" dirty="0"/>
              <a:t>10</a:t>
            </a:r>
            <a:r>
              <a:rPr lang="en-US" sz="2400" dirty="0"/>
              <a:t>Ne</a:t>
            </a:r>
            <a:r>
              <a:rPr lang="el-GR" sz="2400" dirty="0"/>
              <a:t> δεν μπορεί να σχηματίσει ιοντικό δεσμό με κανένα στοιχείο.</a:t>
            </a: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1"/>
                </a:solidFill>
              </a:rPr>
              <a:t>Σωστό. Το </a:t>
            </a:r>
            <a:r>
              <a:rPr lang="el-GR" sz="2400" b="1" baseline="-25000" dirty="0">
                <a:solidFill>
                  <a:schemeClr val="accent1"/>
                </a:solidFill>
              </a:rPr>
              <a:t>10</a:t>
            </a:r>
            <a:r>
              <a:rPr lang="en-US" sz="2400" b="1" dirty="0">
                <a:solidFill>
                  <a:schemeClr val="accent1"/>
                </a:solidFill>
              </a:rPr>
              <a:t>Ne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</a:t>
            </a:r>
            <a:r>
              <a:rPr lang="en-US" sz="2400" b="1" dirty="0">
                <a:solidFill>
                  <a:schemeClr val="accent1"/>
                </a:solidFill>
              </a:rPr>
              <a:t>L</a:t>
            </a:r>
            <a:r>
              <a:rPr lang="el-GR" sz="2400" b="1" dirty="0">
                <a:solidFill>
                  <a:schemeClr val="accent1"/>
                </a:solidFill>
              </a:rPr>
              <a:t>(8), είναι ευγενές στοιχείο και τα ευγενή δεν σχηματίζουν δεσμό με κανένα στοιχείο.</a:t>
            </a:r>
            <a:endParaRPr lang="el-GR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1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34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Calibri" panose="020F0502020204030204" pitchFamily="34" charset="0"/>
              </a:rPr>
              <a:t>2</a:t>
            </a:r>
            <a:r>
              <a:rPr lang="el-GR" sz="2400" b="1" dirty="0">
                <a:latin typeface="Calibri" panose="020F0502020204030204" pitchFamily="34" charset="0"/>
              </a:rPr>
              <a:t>.3.α </a:t>
            </a:r>
            <a:r>
              <a:rPr lang="el-GR" sz="2400" b="1" u="sng" dirty="0">
                <a:latin typeface="Calibri" panose="020F0502020204030204" pitchFamily="34" charset="0"/>
              </a:rPr>
              <a:t>Χημικοί δεσμοί.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u="sng" dirty="0">
                <a:latin typeface="Calibri" panose="020F0502020204030204" pitchFamily="34" charset="0"/>
              </a:rPr>
              <a:t>Ασκήσεις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6. </a:t>
            </a:r>
            <a:r>
              <a:rPr lang="el-GR" sz="2400" dirty="0"/>
              <a:t>Να περιγράψετε τον τρόπο σχηματισμού των ιοντικών ενώσεων που σχηματίζονται από το συνδυασμό των παρακάτω στοιχείων: α) </a:t>
            </a:r>
            <a:r>
              <a:rPr lang="el-GR" sz="2400" baseline="-25000" dirty="0"/>
              <a:t>4</a:t>
            </a:r>
            <a:r>
              <a:rPr lang="en-US" sz="2400" dirty="0"/>
              <a:t>Be</a:t>
            </a:r>
            <a:r>
              <a:rPr lang="el-GR" sz="2400" dirty="0"/>
              <a:t> και </a:t>
            </a:r>
            <a:r>
              <a:rPr lang="el-GR" sz="2400" baseline="-25000" dirty="0"/>
              <a:t>17</a:t>
            </a:r>
            <a:r>
              <a:rPr lang="en-US" sz="2400" dirty="0"/>
              <a:t>Cl</a:t>
            </a:r>
            <a:r>
              <a:rPr lang="el-GR" sz="2400" dirty="0"/>
              <a:t>, </a:t>
            </a:r>
            <a:endParaRPr lang="en-US" sz="2400" dirty="0"/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α) Το βηρύλλιο </a:t>
            </a:r>
            <a:r>
              <a:rPr lang="el-GR" sz="2400" b="1" baseline="-25000" dirty="0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Be</a:t>
            </a:r>
            <a:r>
              <a:rPr lang="el-GR" sz="2400" b="1" dirty="0">
                <a:solidFill>
                  <a:schemeClr val="accent1"/>
                </a:solidFill>
              </a:rPr>
              <a:t>: K(2)L(2) είναι δραστικό μέταλλο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l-GR" sz="2400" b="1" dirty="0">
                <a:solidFill>
                  <a:schemeClr val="accent1"/>
                </a:solidFill>
              </a:rPr>
              <a:t>κι έχει την τάση να προσφέρει 2 </a:t>
            </a:r>
            <a:r>
              <a:rPr lang="en-US" sz="2400" b="1" dirty="0">
                <a:solidFill>
                  <a:schemeClr val="accent1"/>
                </a:solidFill>
              </a:rPr>
              <a:t>e</a:t>
            </a:r>
            <a:r>
              <a:rPr lang="el-GR" sz="2400" b="1" baseline="30000" dirty="0">
                <a:solidFill>
                  <a:schemeClr val="accent1"/>
                </a:solidFill>
              </a:rPr>
              <a:t>-</a:t>
            </a:r>
            <a:r>
              <a:rPr lang="el-GR" sz="2400" b="1" dirty="0">
                <a:solidFill>
                  <a:schemeClr val="accent1"/>
                </a:solidFill>
              </a:rPr>
              <a:t>, ώστε</a:t>
            </a:r>
            <a:r>
              <a:rPr lang="el-GR" sz="2400" b="1" baseline="30000" dirty="0">
                <a:solidFill>
                  <a:schemeClr val="accent1"/>
                </a:solidFill>
              </a:rPr>
              <a:t> </a:t>
            </a:r>
            <a:r>
              <a:rPr lang="el-GR" sz="2400" b="1" dirty="0">
                <a:solidFill>
                  <a:schemeClr val="accent1"/>
                </a:solidFill>
              </a:rPr>
              <a:t>να αποκτήσει ηλεκτρονιακή δομή ευγενούς στοιχείου </a:t>
            </a:r>
            <a:r>
              <a:rPr lang="el-GR" sz="2400" b="1" baseline="-25000" dirty="0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Be</a:t>
            </a:r>
            <a:r>
              <a:rPr lang="el-GR" sz="2400" b="1" baseline="30000" dirty="0">
                <a:solidFill>
                  <a:schemeClr val="accent1"/>
                </a:solidFill>
              </a:rPr>
              <a:t>2+</a:t>
            </a:r>
            <a:r>
              <a:rPr lang="el-GR" sz="2400" b="1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solidFill>
                  <a:schemeClr val="accent1"/>
                </a:solidFill>
              </a:rPr>
              <a:t>K</a:t>
            </a:r>
            <a:r>
              <a:rPr lang="el-GR" sz="2400" b="1" dirty="0">
                <a:solidFill>
                  <a:schemeClr val="accent1"/>
                </a:solidFill>
              </a:rPr>
              <a:t>(2). </a:t>
            </a:r>
            <a:endParaRPr lang="el-G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Το χλώριο </a:t>
            </a:r>
            <a:r>
              <a:rPr lang="el-GR" sz="2400" b="1" baseline="-25000" dirty="0">
                <a:solidFill>
                  <a:schemeClr val="accent6"/>
                </a:solidFill>
              </a:rPr>
              <a:t>17</a:t>
            </a:r>
            <a:r>
              <a:rPr lang="en-US" sz="2400" b="1" dirty="0">
                <a:solidFill>
                  <a:schemeClr val="accent6"/>
                </a:solidFill>
              </a:rPr>
              <a:t>Cl</a:t>
            </a:r>
            <a:r>
              <a:rPr lang="el-GR" sz="2400" b="1" dirty="0">
                <a:solidFill>
                  <a:schemeClr val="accent6"/>
                </a:solidFill>
              </a:rPr>
              <a:t>: K(2)L(8)</a:t>
            </a:r>
            <a:r>
              <a:rPr lang="en-US" sz="2400" b="1" dirty="0">
                <a:solidFill>
                  <a:schemeClr val="accent6"/>
                </a:solidFill>
              </a:rPr>
              <a:t>M</a:t>
            </a:r>
            <a:r>
              <a:rPr lang="el-GR" sz="2400" b="1" dirty="0">
                <a:solidFill>
                  <a:schemeClr val="accent6"/>
                </a:solidFill>
              </a:rPr>
              <a:t>(7) είναι δραστικό αμέταλλο κι έχει την τάση να προσλάβει 1 </a:t>
            </a:r>
            <a:r>
              <a:rPr lang="en-US" sz="2400" b="1" dirty="0">
                <a:solidFill>
                  <a:schemeClr val="accent6"/>
                </a:solidFill>
              </a:rPr>
              <a:t>e</a:t>
            </a:r>
            <a:r>
              <a:rPr lang="el-GR" sz="2400" b="1" baseline="30000" dirty="0">
                <a:solidFill>
                  <a:schemeClr val="accent6"/>
                </a:solidFill>
              </a:rPr>
              <a:t>-</a:t>
            </a:r>
            <a:r>
              <a:rPr lang="el-GR" sz="2400" b="1" dirty="0">
                <a:solidFill>
                  <a:schemeClr val="accent6"/>
                </a:solidFill>
              </a:rPr>
              <a:t>, ώστε</a:t>
            </a:r>
            <a:r>
              <a:rPr lang="el-GR" sz="2400" b="1" baseline="30000" dirty="0">
                <a:solidFill>
                  <a:schemeClr val="accent6"/>
                </a:solidFill>
              </a:rPr>
              <a:t> </a:t>
            </a:r>
            <a:r>
              <a:rPr lang="el-GR" sz="2400" b="1" dirty="0">
                <a:solidFill>
                  <a:schemeClr val="accent6"/>
                </a:solidFill>
              </a:rPr>
              <a:t>να αποκτήσει ηλεκτρονιακή δομή ευγενούς </a:t>
            </a:r>
            <a:r>
              <a:rPr lang="el-GR" sz="2400" b="1" baseline="-25000" dirty="0">
                <a:solidFill>
                  <a:schemeClr val="accent6"/>
                </a:solidFill>
              </a:rPr>
              <a:t>17</a:t>
            </a:r>
            <a:r>
              <a:rPr lang="en-US" sz="2400" b="1" dirty="0">
                <a:solidFill>
                  <a:schemeClr val="accent6"/>
                </a:solidFill>
              </a:rPr>
              <a:t>Cl</a:t>
            </a:r>
            <a:r>
              <a:rPr lang="el-GR" sz="2400" b="1" baseline="30000" dirty="0">
                <a:solidFill>
                  <a:schemeClr val="accent6"/>
                </a:solidFill>
              </a:rPr>
              <a:t>-</a:t>
            </a:r>
            <a:r>
              <a:rPr lang="el-GR" sz="2400" b="1" dirty="0">
                <a:solidFill>
                  <a:schemeClr val="accent6"/>
                </a:solidFill>
              </a:rPr>
              <a:t>: </a:t>
            </a:r>
            <a:r>
              <a:rPr lang="en-US" sz="2400" b="1" dirty="0">
                <a:solidFill>
                  <a:schemeClr val="accent6"/>
                </a:solidFill>
              </a:rPr>
              <a:t>K</a:t>
            </a:r>
            <a:r>
              <a:rPr lang="el-GR" sz="2400" b="1" dirty="0">
                <a:solidFill>
                  <a:schemeClr val="accent6"/>
                </a:solidFill>
              </a:rPr>
              <a:t>(2)</a:t>
            </a:r>
            <a:r>
              <a:rPr lang="en-US" sz="2400" b="1" dirty="0">
                <a:solidFill>
                  <a:schemeClr val="accent6"/>
                </a:solidFill>
              </a:rPr>
              <a:t>L</a:t>
            </a:r>
            <a:r>
              <a:rPr lang="el-GR" sz="2400" b="1" dirty="0">
                <a:solidFill>
                  <a:schemeClr val="accent6"/>
                </a:solidFill>
              </a:rPr>
              <a:t>(8)</a:t>
            </a:r>
            <a:r>
              <a:rPr lang="en-US" sz="2400" b="1" dirty="0">
                <a:solidFill>
                  <a:schemeClr val="accent6"/>
                </a:solidFill>
              </a:rPr>
              <a:t>M</a:t>
            </a:r>
            <a:r>
              <a:rPr lang="el-GR" sz="2400" b="1" dirty="0">
                <a:solidFill>
                  <a:schemeClr val="accent6"/>
                </a:solidFill>
              </a:rPr>
              <a:t>(8). </a:t>
            </a:r>
            <a:endParaRPr lang="el-GR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Ο δεσμός που σχηματίζεται μεταξύ μετάλλου – αμετάλλου είναι </a:t>
            </a:r>
            <a:r>
              <a:rPr lang="el-GR" sz="2400" b="1" dirty="0" err="1">
                <a:solidFill>
                  <a:schemeClr val="accent1"/>
                </a:solidFill>
              </a:rPr>
              <a:t>ετεροπολικός</a:t>
            </a:r>
            <a:r>
              <a:rPr lang="el-GR" sz="2400" b="1" dirty="0">
                <a:solidFill>
                  <a:schemeClr val="accent1"/>
                </a:solidFill>
              </a:rPr>
              <a:t> (ιοντικός) και αποτελείται από τα ιόντα: </a:t>
            </a:r>
            <a:r>
              <a:rPr lang="en-US" sz="2400" b="1" dirty="0">
                <a:solidFill>
                  <a:schemeClr val="accent1"/>
                </a:solidFill>
              </a:rPr>
              <a:t>Be</a:t>
            </a:r>
            <a:r>
              <a:rPr lang="el-GR" sz="2400" b="1" baseline="30000" dirty="0">
                <a:solidFill>
                  <a:schemeClr val="accent1"/>
                </a:solidFill>
              </a:rPr>
              <a:t>2+</a:t>
            </a:r>
            <a:r>
              <a:rPr lang="el-GR" sz="2400" b="1" dirty="0">
                <a:solidFill>
                  <a:schemeClr val="accent1"/>
                </a:solidFill>
              </a:rPr>
              <a:t> και </a:t>
            </a:r>
            <a:r>
              <a:rPr lang="en-US" sz="2400" b="1" dirty="0">
                <a:solidFill>
                  <a:schemeClr val="accent1"/>
                </a:solidFill>
              </a:rPr>
              <a:t>Cl</a:t>
            </a:r>
            <a:r>
              <a:rPr lang="el-GR" sz="2400" b="1" baseline="30000" dirty="0">
                <a:solidFill>
                  <a:schemeClr val="accent1"/>
                </a:solidFill>
              </a:rPr>
              <a:t>-</a:t>
            </a:r>
            <a:r>
              <a:rPr lang="el-GR" sz="2400" b="1" dirty="0">
                <a:solidFill>
                  <a:schemeClr val="accent1"/>
                </a:solidFill>
              </a:rPr>
              <a:t>. 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6"/>
                </a:solidFill>
              </a:rPr>
              <a:t>Επομένως ο χημικός τύπος της ένωσης που προκύπτει είναι: </a:t>
            </a:r>
            <a:r>
              <a:rPr lang="en-US" sz="2400" b="1" dirty="0" err="1">
                <a:solidFill>
                  <a:schemeClr val="accent6"/>
                </a:solidFill>
              </a:rPr>
              <a:t>BeCl</a:t>
            </a:r>
            <a:r>
              <a:rPr lang="el-GR" sz="2400" b="1" baseline="-25000" dirty="0">
                <a:solidFill>
                  <a:schemeClr val="accent6"/>
                </a:solidFill>
              </a:rPr>
              <a:t>2</a:t>
            </a:r>
            <a:r>
              <a:rPr lang="el-GR" sz="2400" b="1" dirty="0">
                <a:solidFill>
                  <a:schemeClr val="accent6"/>
                </a:solidFill>
              </a:rPr>
              <a:t> και </a:t>
            </a:r>
            <a:endParaRPr lang="en-US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αντιστοιχεί στην αναλογία των δύο ιόντων στο κρυσταλλικό πλέγμα της </a:t>
            </a:r>
            <a:r>
              <a:rPr lang="el-GR" sz="2400" b="1" dirty="0" err="1">
                <a:solidFill>
                  <a:schemeClr val="accent1"/>
                </a:solidFill>
              </a:rPr>
              <a:t>ετεροπολικής</a:t>
            </a:r>
            <a:r>
              <a:rPr lang="el-GR" sz="2400" b="1" dirty="0">
                <a:solidFill>
                  <a:schemeClr val="accent1"/>
                </a:solidFill>
              </a:rPr>
              <a:t> ένωσης. </a:t>
            </a:r>
            <a:endParaRPr lang="el-GR" sz="24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8439E3-44EE-5F09-28A3-5E36E51B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D3BA0A3F-5795-C04A-BA16-F9F71F82F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42305"/>
              </p:ext>
            </p:extLst>
          </p:nvPr>
        </p:nvGraphicFramePr>
        <p:xfrm>
          <a:off x="115456" y="5184790"/>
          <a:ext cx="11993952" cy="147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68315" imgH="523787" progId="ChemDraw.Document.6.0">
                  <p:embed/>
                </p:oleObj>
              </mc:Choice>
              <mc:Fallback>
                <p:oleObj name="CS ChemDraw Drawing" r:id="rId2" imgW="4268315" imgH="523787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D3BA0A3F-5795-C04A-BA16-F9F71F82F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456" y="5184790"/>
                        <a:ext cx="11993952" cy="147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7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1980</Words>
  <Application>Microsoft Office PowerPoint</Application>
  <PresentationFormat>Ευρεία οθόνη</PresentationFormat>
  <Paragraphs>159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Verdana</vt:lpstr>
      <vt:lpstr>1_Θέμα του Office</vt:lpstr>
      <vt:lpstr>CS ChemDraw Drawing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30</cp:revision>
  <dcterms:created xsi:type="dcterms:W3CDTF">2023-09-15T20:04:19Z</dcterms:created>
  <dcterms:modified xsi:type="dcterms:W3CDTF">2024-11-08T06:45:48Z</dcterms:modified>
</cp:coreProperties>
</file>