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2" r:id="rId2"/>
    <p:sldId id="469" r:id="rId3"/>
    <p:sldId id="463" r:id="rId4"/>
    <p:sldId id="464" r:id="rId5"/>
    <p:sldId id="465" r:id="rId6"/>
    <p:sldId id="466" r:id="rId7"/>
    <p:sldId id="467" r:id="rId8"/>
    <p:sldId id="468" r:id="rId9"/>
    <p:sldId id="405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 A" userId="4ea3091b58537286" providerId="LiveId" clId="{2FF473F7-935B-4D5E-B105-1CC1618A22FB}"/>
    <pc:docChg chg="undo custSel addSld modSld sldOrd">
      <pc:chgData name="Xenophontas A" userId="4ea3091b58537286" providerId="LiveId" clId="{2FF473F7-935B-4D5E-B105-1CC1618A22FB}" dt="2023-09-24T00:14:29.624" v="3616" actId="20577"/>
      <pc:docMkLst>
        <pc:docMk/>
      </pc:docMkLst>
      <pc:sldChg chg="modSp mod">
        <pc:chgData name="Xenophontas A" userId="4ea3091b58537286" providerId="LiveId" clId="{2FF473F7-935B-4D5E-B105-1CC1618A22FB}" dt="2023-09-24T00:14:29.624" v="3616" actId="20577"/>
        <pc:sldMkLst>
          <pc:docMk/>
          <pc:sldMk cId="2181192185" sldId="405"/>
        </pc:sldMkLst>
        <pc:spChg chg="mod">
          <ac:chgData name="Xenophontas A" userId="4ea3091b58537286" providerId="LiveId" clId="{2FF473F7-935B-4D5E-B105-1CC1618A22FB}" dt="2023-09-24T00:14:29.624" v="3616" actId="20577"/>
          <ac:spMkLst>
            <pc:docMk/>
            <pc:sldMk cId="2181192185" sldId="405"/>
            <ac:spMk id="2" creationId="{4D0AB42D-096F-A326-42F0-96DABBBA5493}"/>
          </ac:spMkLst>
        </pc:spChg>
        <pc:spChg chg="mod">
          <ac:chgData name="Xenophontas A" userId="4ea3091b58537286" providerId="LiveId" clId="{2FF473F7-935B-4D5E-B105-1CC1618A22FB}" dt="2023-09-24T00:11:15.256" v="3580" actId="20577"/>
          <ac:spMkLst>
            <pc:docMk/>
            <pc:sldMk cId="2181192185" sldId="405"/>
            <ac:spMk id="3" creationId="{37597368-ABEA-478C-98DE-28BCCFC50572}"/>
          </ac:spMkLst>
        </pc:spChg>
      </pc:sldChg>
      <pc:sldChg chg="modSp modAnim">
        <pc:chgData name="Xenophontas A" userId="4ea3091b58537286" providerId="LiveId" clId="{2FF473F7-935B-4D5E-B105-1CC1618A22FB}" dt="2023-09-23T21:24:39.089" v="976" actId="20577"/>
        <pc:sldMkLst>
          <pc:docMk/>
          <pc:sldMk cId="3470951919" sldId="462"/>
        </pc:sldMkLst>
        <pc:spChg chg="mod">
          <ac:chgData name="Xenophontas A" userId="4ea3091b58537286" providerId="LiveId" clId="{2FF473F7-935B-4D5E-B105-1CC1618A22FB}" dt="2023-09-23T21:24:39.089" v="976" actId="20577"/>
          <ac:spMkLst>
            <pc:docMk/>
            <pc:sldMk cId="3470951919" sldId="462"/>
            <ac:spMk id="2" creationId="{4ADC220F-F954-6AA2-4571-FE2B718DB88F}"/>
          </ac:spMkLst>
        </pc:spChg>
        <pc:spChg chg="mod">
          <ac:chgData name="Xenophontas A" userId="4ea3091b58537286" providerId="LiveId" clId="{2FF473F7-935B-4D5E-B105-1CC1618A22FB}" dt="2023-09-23T21:23:46.178" v="951" actId="20577"/>
          <ac:spMkLst>
            <pc:docMk/>
            <pc:sldMk cId="3470951919" sldId="462"/>
            <ac:spMk id="3" creationId="{37597368-ABEA-478C-98DE-28BCCFC50572}"/>
          </ac:spMkLst>
        </pc:spChg>
      </pc:sldChg>
      <pc:sldChg chg="addSp delSp modSp add mod delAnim modAnim">
        <pc:chgData name="Xenophontas A" userId="4ea3091b58537286" providerId="LiveId" clId="{2FF473F7-935B-4D5E-B105-1CC1618A22FB}" dt="2023-09-23T22:05:18.262" v="2071" actId="20577"/>
        <pc:sldMkLst>
          <pc:docMk/>
          <pc:sldMk cId="2987524276" sldId="463"/>
        </pc:sldMkLst>
        <pc:spChg chg="mod">
          <ac:chgData name="Xenophontas A" userId="4ea3091b58537286" providerId="LiveId" clId="{2FF473F7-935B-4D5E-B105-1CC1618A22FB}" dt="2023-09-23T22:05:18.262" v="2071" actId="20577"/>
          <ac:spMkLst>
            <pc:docMk/>
            <pc:sldMk cId="2987524276" sldId="463"/>
            <ac:spMk id="2" creationId="{4ADC220F-F954-6AA2-4571-FE2B718DB88F}"/>
          </ac:spMkLst>
        </pc:spChg>
        <pc:spChg chg="mod">
          <ac:chgData name="Xenophontas A" userId="4ea3091b58537286" providerId="LiveId" clId="{2FF473F7-935B-4D5E-B105-1CC1618A22FB}" dt="2023-09-23T21:59:19.283" v="2017" actId="20577"/>
          <ac:spMkLst>
            <pc:docMk/>
            <pc:sldMk cId="2987524276" sldId="463"/>
            <ac:spMk id="3" creationId="{37597368-ABEA-478C-98DE-28BCCFC50572}"/>
          </ac:spMkLst>
        </pc:spChg>
        <pc:spChg chg="add mod">
          <ac:chgData name="Xenophontas A" userId="4ea3091b58537286" providerId="LiveId" clId="{2FF473F7-935B-4D5E-B105-1CC1618A22FB}" dt="2023-09-23T21:38:42.304" v="1683" actId="1035"/>
          <ac:spMkLst>
            <pc:docMk/>
            <pc:sldMk cId="2987524276" sldId="463"/>
            <ac:spMk id="8" creationId="{ECD49036-E52F-844E-D0C7-7A3F670F2A45}"/>
          </ac:spMkLst>
        </pc:spChg>
        <pc:spChg chg="add mod">
          <ac:chgData name="Xenophontas A" userId="4ea3091b58537286" providerId="LiveId" clId="{2FF473F7-935B-4D5E-B105-1CC1618A22FB}" dt="2023-09-23T21:38:42.304" v="1683" actId="1035"/>
          <ac:spMkLst>
            <pc:docMk/>
            <pc:sldMk cId="2987524276" sldId="463"/>
            <ac:spMk id="9" creationId="{A0D5DB1A-06C4-183A-9271-E647AB19D932}"/>
          </ac:spMkLst>
        </pc:spChg>
        <pc:spChg chg="add mod">
          <ac:chgData name="Xenophontas A" userId="4ea3091b58537286" providerId="LiveId" clId="{2FF473F7-935B-4D5E-B105-1CC1618A22FB}" dt="2023-09-23T21:40:25.176" v="1719" actId="20577"/>
          <ac:spMkLst>
            <pc:docMk/>
            <pc:sldMk cId="2987524276" sldId="463"/>
            <ac:spMk id="10" creationId="{04834BA3-9136-155D-695A-ECC71252904E}"/>
          </ac:spMkLst>
        </pc:spChg>
        <pc:spChg chg="add mod">
          <ac:chgData name="Xenophontas A" userId="4ea3091b58537286" providerId="LiveId" clId="{2FF473F7-935B-4D5E-B105-1CC1618A22FB}" dt="2023-09-23T21:39:20.116" v="1701" actId="58"/>
          <ac:spMkLst>
            <pc:docMk/>
            <pc:sldMk cId="2987524276" sldId="463"/>
            <ac:spMk id="11" creationId="{289A0C3E-581B-98EF-8B81-32C58F74EBEE}"/>
          </ac:spMkLst>
        </pc:spChg>
        <pc:spChg chg="add mod">
          <ac:chgData name="Xenophontas A" userId="4ea3091b58537286" providerId="LiveId" clId="{2FF473F7-935B-4D5E-B105-1CC1618A22FB}" dt="2023-09-23T21:38:42.304" v="1683" actId="1035"/>
          <ac:spMkLst>
            <pc:docMk/>
            <pc:sldMk cId="2987524276" sldId="463"/>
            <ac:spMk id="12" creationId="{67EF6AB3-701E-4FFC-C373-E2F54B2AC95C}"/>
          </ac:spMkLst>
        </pc:spChg>
        <pc:spChg chg="add mod">
          <ac:chgData name="Xenophontas A" userId="4ea3091b58537286" providerId="LiveId" clId="{2FF473F7-935B-4D5E-B105-1CC1618A22FB}" dt="2023-09-23T21:38:42.304" v="1683" actId="1035"/>
          <ac:spMkLst>
            <pc:docMk/>
            <pc:sldMk cId="2987524276" sldId="463"/>
            <ac:spMk id="13" creationId="{D998AAE8-3F04-AB63-F7D5-AF84BBB8687F}"/>
          </ac:spMkLst>
        </pc:spChg>
        <pc:spChg chg="add mod">
          <ac:chgData name="Xenophontas A" userId="4ea3091b58537286" providerId="LiveId" clId="{2FF473F7-935B-4D5E-B105-1CC1618A22FB}" dt="2023-09-23T21:38:42.304" v="1683" actId="1035"/>
          <ac:spMkLst>
            <pc:docMk/>
            <pc:sldMk cId="2987524276" sldId="463"/>
            <ac:spMk id="14" creationId="{FEC3129B-8BFE-E7DC-A66B-A2343FC6D854}"/>
          </ac:spMkLst>
        </pc:spChg>
        <pc:spChg chg="add del">
          <ac:chgData name="Xenophontas A" userId="4ea3091b58537286" providerId="LiveId" clId="{2FF473F7-935B-4D5E-B105-1CC1618A22FB}" dt="2023-09-23T21:48:41.577" v="1815"/>
          <ac:spMkLst>
            <pc:docMk/>
            <pc:sldMk cId="2987524276" sldId="463"/>
            <ac:spMk id="15" creationId="{A15C39DE-694E-CE39-0C57-190B3364AE7F}"/>
          </ac:spMkLst>
        </pc:spChg>
        <pc:spChg chg="add mod">
          <ac:chgData name="Xenophontas A" userId="4ea3091b58537286" providerId="LiveId" clId="{2FF473F7-935B-4D5E-B105-1CC1618A22FB}" dt="2023-09-23T21:55:50.974" v="2001" actId="1076"/>
          <ac:spMkLst>
            <pc:docMk/>
            <pc:sldMk cId="2987524276" sldId="463"/>
            <ac:spMk id="17" creationId="{0F010F91-7D78-74BD-11AD-844622E08736}"/>
          </ac:spMkLst>
        </pc:spChg>
        <pc:spChg chg="add mod">
          <ac:chgData name="Xenophontas A" userId="4ea3091b58537286" providerId="LiveId" clId="{2FF473F7-935B-4D5E-B105-1CC1618A22FB}" dt="2023-09-23T21:55:50.974" v="2001" actId="1076"/>
          <ac:spMkLst>
            <pc:docMk/>
            <pc:sldMk cId="2987524276" sldId="463"/>
            <ac:spMk id="18" creationId="{AF289B54-C630-36D1-D636-B6AB6F4B9727}"/>
          </ac:spMkLst>
        </pc:spChg>
        <pc:spChg chg="add mod">
          <ac:chgData name="Xenophontas A" userId="4ea3091b58537286" providerId="LiveId" clId="{2FF473F7-935B-4D5E-B105-1CC1618A22FB}" dt="2023-09-23T21:55:50.974" v="2001" actId="1076"/>
          <ac:spMkLst>
            <pc:docMk/>
            <pc:sldMk cId="2987524276" sldId="463"/>
            <ac:spMk id="19" creationId="{983E9B31-B3F4-3264-041F-08DB16F9345D}"/>
          </ac:spMkLst>
        </pc:spChg>
        <pc:spChg chg="add del mod">
          <ac:chgData name="Xenophontas A" userId="4ea3091b58537286" providerId="LiveId" clId="{2FF473F7-935B-4D5E-B105-1CC1618A22FB}" dt="2023-09-23T21:54:18.982" v="1966" actId="478"/>
          <ac:spMkLst>
            <pc:docMk/>
            <pc:sldMk cId="2987524276" sldId="463"/>
            <ac:spMk id="21" creationId="{FCE92A94-454C-1F99-1A47-6A90088AEF3E}"/>
          </ac:spMkLst>
        </pc:spChg>
        <pc:spChg chg="add del mod">
          <ac:chgData name="Xenophontas A" userId="4ea3091b58537286" providerId="LiveId" clId="{2FF473F7-935B-4D5E-B105-1CC1618A22FB}" dt="2023-09-23T21:54:18.982" v="1966" actId="478"/>
          <ac:spMkLst>
            <pc:docMk/>
            <pc:sldMk cId="2987524276" sldId="463"/>
            <ac:spMk id="22" creationId="{32C3926E-85E4-EF20-2D37-1813B1BAF310}"/>
          </ac:spMkLst>
        </pc:spChg>
        <pc:spChg chg="add del mod">
          <ac:chgData name="Xenophontas A" userId="4ea3091b58537286" providerId="LiveId" clId="{2FF473F7-935B-4D5E-B105-1CC1618A22FB}" dt="2023-09-23T21:54:18.982" v="1966" actId="478"/>
          <ac:spMkLst>
            <pc:docMk/>
            <pc:sldMk cId="2987524276" sldId="463"/>
            <ac:spMk id="23" creationId="{16EA58F4-D770-7615-48AF-1D284AA1D47C}"/>
          </ac:spMkLst>
        </pc:spChg>
        <pc:spChg chg="add mod">
          <ac:chgData name="Xenophontas A" userId="4ea3091b58537286" providerId="LiveId" clId="{2FF473F7-935B-4D5E-B105-1CC1618A22FB}" dt="2023-09-23T21:56:26.005" v="2004" actId="1076"/>
          <ac:spMkLst>
            <pc:docMk/>
            <pc:sldMk cId="2987524276" sldId="463"/>
            <ac:spMk id="24" creationId="{2AA8581A-DB41-F4D9-ED39-16D5F99B5201}"/>
          </ac:spMkLst>
        </pc:spChg>
        <pc:spChg chg="add mod">
          <ac:chgData name="Xenophontas A" userId="4ea3091b58537286" providerId="LiveId" clId="{2FF473F7-935B-4D5E-B105-1CC1618A22FB}" dt="2023-09-23T22:04:04.172" v="2045" actId="1036"/>
          <ac:spMkLst>
            <pc:docMk/>
            <pc:sldMk cId="2987524276" sldId="463"/>
            <ac:spMk id="25" creationId="{E5EF7F9B-5D46-4841-44E2-2F569AB65F36}"/>
          </ac:spMkLst>
        </pc:spChg>
        <pc:spChg chg="add mod">
          <ac:chgData name="Xenophontas A" userId="4ea3091b58537286" providerId="LiveId" clId="{2FF473F7-935B-4D5E-B105-1CC1618A22FB}" dt="2023-09-23T22:00:19.897" v="2022" actId="1076"/>
          <ac:spMkLst>
            <pc:docMk/>
            <pc:sldMk cId="2987524276" sldId="463"/>
            <ac:spMk id="27" creationId="{3F873781-2B29-EA34-8CDD-07DEE1020677}"/>
          </ac:spMkLst>
        </pc:spChg>
        <pc:spChg chg="add mod">
          <ac:chgData name="Xenophontas A" userId="4ea3091b58537286" providerId="LiveId" clId="{2FF473F7-935B-4D5E-B105-1CC1618A22FB}" dt="2023-09-23T22:00:19.897" v="2022" actId="1076"/>
          <ac:spMkLst>
            <pc:docMk/>
            <pc:sldMk cId="2987524276" sldId="463"/>
            <ac:spMk id="28" creationId="{147D50A4-33B6-991C-3A1D-6A94AEE2DDC2}"/>
          </ac:spMkLst>
        </pc:spChg>
        <pc:spChg chg="add mod">
          <ac:chgData name="Xenophontas A" userId="4ea3091b58537286" providerId="LiveId" clId="{2FF473F7-935B-4D5E-B105-1CC1618A22FB}" dt="2023-09-23T22:00:19.897" v="2022" actId="1076"/>
          <ac:spMkLst>
            <pc:docMk/>
            <pc:sldMk cId="2987524276" sldId="463"/>
            <ac:spMk id="29" creationId="{35622A5F-2BBC-D6F2-56A4-6C5D388954E8}"/>
          </ac:spMkLst>
        </pc:spChg>
        <pc:spChg chg="add mod">
          <ac:chgData name="Xenophontas A" userId="4ea3091b58537286" providerId="LiveId" clId="{2FF473F7-935B-4D5E-B105-1CC1618A22FB}" dt="2023-09-23T22:00:19.897" v="2022" actId="1076"/>
          <ac:spMkLst>
            <pc:docMk/>
            <pc:sldMk cId="2987524276" sldId="463"/>
            <ac:spMk id="30" creationId="{FEE800E8-D5D1-FD87-3FDC-6A9B24479874}"/>
          </ac:spMkLst>
        </pc:spChg>
        <pc:spChg chg="add mod">
          <ac:chgData name="Xenophontas A" userId="4ea3091b58537286" providerId="LiveId" clId="{2FF473F7-935B-4D5E-B105-1CC1618A22FB}" dt="2023-09-23T22:03:41.705" v="2033" actId="20577"/>
          <ac:spMkLst>
            <pc:docMk/>
            <pc:sldMk cId="2987524276" sldId="463"/>
            <ac:spMk id="31" creationId="{CE069234-B3A6-E8A2-C9B5-2CB1B8BFF9FD}"/>
          </ac:spMkLst>
        </pc:spChg>
        <pc:spChg chg="add mod">
          <ac:chgData name="Xenophontas A" userId="4ea3091b58537286" providerId="LiveId" clId="{2FF473F7-935B-4D5E-B105-1CC1618A22FB}" dt="2023-09-23T22:04:18.550" v="2046" actId="1076"/>
          <ac:spMkLst>
            <pc:docMk/>
            <pc:sldMk cId="2987524276" sldId="463"/>
            <ac:spMk id="32" creationId="{84D18109-7986-5019-CACA-027D73670943}"/>
          </ac:spMkLst>
        </pc:spChg>
        <pc:picChg chg="add mod">
          <ac:chgData name="Xenophontas A" userId="4ea3091b58537286" providerId="LiveId" clId="{2FF473F7-935B-4D5E-B105-1CC1618A22FB}" dt="2023-09-23T21:38:42.304" v="1683" actId="1035"/>
          <ac:picMkLst>
            <pc:docMk/>
            <pc:sldMk cId="2987524276" sldId="463"/>
            <ac:picMk id="7" creationId="{EF0CB53C-639E-B52B-A25D-C18341686A77}"/>
          </ac:picMkLst>
        </pc:picChg>
        <pc:picChg chg="add mod">
          <ac:chgData name="Xenophontas A" userId="4ea3091b58537286" providerId="LiveId" clId="{2FF473F7-935B-4D5E-B105-1CC1618A22FB}" dt="2023-09-23T21:55:50.974" v="2001" actId="1076"/>
          <ac:picMkLst>
            <pc:docMk/>
            <pc:sldMk cId="2987524276" sldId="463"/>
            <ac:picMk id="16" creationId="{9FDC87B3-2F6D-9A32-F290-04FB25521AF3}"/>
          </ac:picMkLst>
        </pc:picChg>
        <pc:picChg chg="add del mod">
          <ac:chgData name="Xenophontas A" userId="4ea3091b58537286" providerId="LiveId" clId="{2FF473F7-935B-4D5E-B105-1CC1618A22FB}" dt="2023-09-23T21:54:04.956" v="1964" actId="478"/>
          <ac:picMkLst>
            <pc:docMk/>
            <pc:sldMk cId="2987524276" sldId="463"/>
            <ac:picMk id="20" creationId="{F0420451-69BC-BFAE-D811-C060A7616F4D}"/>
          </ac:picMkLst>
        </pc:picChg>
        <pc:picChg chg="add mod">
          <ac:chgData name="Xenophontas A" userId="4ea3091b58537286" providerId="LiveId" clId="{2FF473F7-935B-4D5E-B105-1CC1618A22FB}" dt="2023-09-23T21:58:53.899" v="2013" actId="14100"/>
          <ac:picMkLst>
            <pc:docMk/>
            <pc:sldMk cId="2987524276" sldId="463"/>
            <ac:picMk id="26" creationId="{500F7399-9AC9-BFE9-88AC-E06C71B3C8F3}"/>
          </ac:picMkLst>
        </pc:picChg>
      </pc:sldChg>
      <pc:sldChg chg="addSp modSp add mod ord modAnim">
        <pc:chgData name="Xenophontas A" userId="4ea3091b58537286" providerId="LiveId" clId="{2FF473F7-935B-4D5E-B105-1CC1618A22FB}" dt="2023-09-23T22:44:00.729" v="2726" actId="20577"/>
        <pc:sldMkLst>
          <pc:docMk/>
          <pc:sldMk cId="2552636419" sldId="464"/>
        </pc:sldMkLst>
        <pc:spChg chg="mod">
          <ac:chgData name="Xenophontas A" userId="4ea3091b58537286" providerId="LiveId" clId="{2FF473F7-935B-4D5E-B105-1CC1618A22FB}" dt="2023-09-23T22:34:50.889" v="2365" actId="20577"/>
          <ac:spMkLst>
            <pc:docMk/>
            <pc:sldMk cId="2552636419" sldId="464"/>
            <ac:spMk id="2" creationId="{4ADC220F-F954-6AA2-4571-FE2B718DB88F}"/>
          </ac:spMkLst>
        </pc:spChg>
        <pc:spChg chg="mod">
          <ac:chgData name="Xenophontas A" userId="4ea3091b58537286" providerId="LiveId" clId="{2FF473F7-935B-4D5E-B105-1CC1618A22FB}" dt="2023-09-23T22:34:32.723" v="2333" actId="20577"/>
          <ac:spMkLst>
            <pc:docMk/>
            <pc:sldMk cId="2552636419" sldId="464"/>
            <ac:spMk id="3" creationId="{37597368-ABEA-478C-98DE-28BCCFC50572}"/>
          </ac:spMkLst>
        </pc:spChg>
        <pc:graphicFrameChg chg="add mod modGraphic">
          <ac:chgData name="Xenophontas A" userId="4ea3091b58537286" providerId="LiveId" clId="{2FF473F7-935B-4D5E-B105-1CC1618A22FB}" dt="2023-09-23T22:44:00.729" v="2726" actId="20577"/>
          <ac:graphicFrameMkLst>
            <pc:docMk/>
            <pc:sldMk cId="2552636419" sldId="464"/>
            <ac:graphicFrameMk id="7" creationId="{73105169-EE60-690E-C59B-553C29CDE784}"/>
          </ac:graphicFrameMkLst>
        </pc:graphicFrameChg>
      </pc:sldChg>
      <pc:sldChg chg="modSp add ord modAnim">
        <pc:chgData name="Xenophontas A" userId="4ea3091b58537286" providerId="LiveId" clId="{2FF473F7-935B-4D5E-B105-1CC1618A22FB}" dt="2023-09-23T23:11:52.352" v="3181" actId="20577"/>
        <pc:sldMkLst>
          <pc:docMk/>
          <pc:sldMk cId="84992534" sldId="465"/>
        </pc:sldMkLst>
        <pc:spChg chg="mod">
          <ac:chgData name="Xenophontas A" userId="4ea3091b58537286" providerId="LiveId" clId="{2FF473F7-935B-4D5E-B105-1CC1618A22FB}" dt="2023-09-23T23:11:52.352" v="3181" actId="20577"/>
          <ac:spMkLst>
            <pc:docMk/>
            <pc:sldMk cId="84992534" sldId="465"/>
            <ac:spMk id="2" creationId="{4ADC220F-F954-6AA2-4571-FE2B718DB88F}"/>
          </ac:spMkLst>
        </pc:spChg>
        <pc:spChg chg="mod">
          <ac:chgData name="Xenophontas A" userId="4ea3091b58537286" providerId="LiveId" clId="{2FF473F7-935B-4D5E-B105-1CC1618A22FB}" dt="2023-09-23T23:11:40.104" v="3168" actId="20577"/>
          <ac:spMkLst>
            <pc:docMk/>
            <pc:sldMk cId="84992534" sldId="465"/>
            <ac:spMk id="3" creationId="{37597368-ABEA-478C-98DE-28BCCFC50572}"/>
          </ac:spMkLst>
        </pc:spChg>
      </pc:sldChg>
      <pc:sldChg chg="modSp add modAnim">
        <pc:chgData name="Xenophontas A" userId="4ea3091b58537286" providerId="LiveId" clId="{2FF473F7-935B-4D5E-B105-1CC1618A22FB}" dt="2023-09-23T23:36:05.386" v="3332"/>
        <pc:sldMkLst>
          <pc:docMk/>
          <pc:sldMk cId="3677065836" sldId="466"/>
        </pc:sldMkLst>
        <pc:spChg chg="mod">
          <ac:chgData name="Xenophontas A" userId="4ea3091b58537286" providerId="LiveId" clId="{2FF473F7-935B-4D5E-B105-1CC1618A22FB}" dt="2023-09-23T23:33:43.019" v="3314" actId="207"/>
          <ac:spMkLst>
            <pc:docMk/>
            <pc:sldMk cId="3677065836" sldId="466"/>
            <ac:spMk id="2" creationId="{4ADC220F-F954-6AA2-4571-FE2B718DB88F}"/>
          </ac:spMkLst>
        </pc:spChg>
        <pc:spChg chg="mod">
          <ac:chgData name="Xenophontas A" userId="4ea3091b58537286" providerId="LiveId" clId="{2FF473F7-935B-4D5E-B105-1CC1618A22FB}" dt="2023-09-23T23:33:11.750" v="3312" actId="207"/>
          <ac:spMkLst>
            <pc:docMk/>
            <pc:sldMk cId="3677065836" sldId="466"/>
            <ac:spMk id="3" creationId="{37597368-ABEA-478C-98DE-28BCCFC50572}"/>
          </ac:spMkLst>
        </pc:spChg>
      </pc:sldChg>
      <pc:sldChg chg="modSp add modAnim">
        <pc:chgData name="Xenophontas A" userId="4ea3091b58537286" providerId="LiveId" clId="{2FF473F7-935B-4D5E-B105-1CC1618A22FB}" dt="2023-09-23T23:54:42.637" v="3432"/>
        <pc:sldMkLst>
          <pc:docMk/>
          <pc:sldMk cId="325206845" sldId="467"/>
        </pc:sldMkLst>
        <pc:spChg chg="mod">
          <ac:chgData name="Xenophontas A" userId="4ea3091b58537286" providerId="LiveId" clId="{2FF473F7-935B-4D5E-B105-1CC1618A22FB}" dt="2023-09-23T23:49:57.630" v="3416" actId="207"/>
          <ac:spMkLst>
            <pc:docMk/>
            <pc:sldMk cId="325206845" sldId="467"/>
            <ac:spMk id="2" creationId="{4ADC220F-F954-6AA2-4571-FE2B718DB88F}"/>
          </ac:spMkLst>
        </pc:spChg>
        <pc:spChg chg="mod">
          <ac:chgData name="Xenophontas A" userId="4ea3091b58537286" providerId="LiveId" clId="{2FF473F7-935B-4D5E-B105-1CC1618A22FB}" dt="2023-09-23T23:48:57.669" v="3414" actId="207"/>
          <ac:spMkLst>
            <pc:docMk/>
            <pc:sldMk cId="325206845" sldId="467"/>
            <ac:spMk id="3" creationId="{37597368-ABEA-478C-98DE-28BCCFC50572}"/>
          </ac:spMkLst>
        </pc:spChg>
      </pc:sldChg>
      <pc:sldChg chg="modSp add mod modAnim">
        <pc:chgData name="Xenophontas A" userId="4ea3091b58537286" providerId="LiveId" clId="{2FF473F7-935B-4D5E-B105-1CC1618A22FB}" dt="2023-09-24T00:02:50.669" v="3504"/>
        <pc:sldMkLst>
          <pc:docMk/>
          <pc:sldMk cId="3811859798" sldId="468"/>
        </pc:sldMkLst>
        <pc:spChg chg="mod">
          <ac:chgData name="Xenophontas A" userId="4ea3091b58537286" providerId="LiveId" clId="{2FF473F7-935B-4D5E-B105-1CC1618A22FB}" dt="2023-09-24T00:00:57.295" v="3486" actId="207"/>
          <ac:spMkLst>
            <pc:docMk/>
            <pc:sldMk cId="3811859798" sldId="468"/>
            <ac:spMk id="2" creationId="{4ADC220F-F954-6AA2-4571-FE2B718DB88F}"/>
          </ac:spMkLst>
        </pc:spChg>
        <pc:spChg chg="mod">
          <ac:chgData name="Xenophontas A" userId="4ea3091b58537286" providerId="LiveId" clId="{2FF473F7-935B-4D5E-B105-1CC1618A22FB}" dt="2023-09-24T00:00:34.074" v="3484" actId="207"/>
          <ac:spMkLst>
            <pc:docMk/>
            <pc:sldMk cId="3811859798" sldId="468"/>
            <ac:spMk id="3" creationId="{37597368-ABEA-478C-98DE-28BCCFC505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29/12/2023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90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29/12/2023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0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29/12/2023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25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29/12/2023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75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29/12/2023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0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29/12/2023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2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29/12/2023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0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29/12/2023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46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29/12/2023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70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29/12/2023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93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29/12/2023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31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29/12/2023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08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34"/>
            <a:ext cx="6096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2</a:t>
            </a:r>
            <a:r>
              <a:rPr lang="el-GR" sz="2000" b="1" dirty="0"/>
              <a:t>.4 </a:t>
            </a:r>
            <a:r>
              <a:rPr lang="el-GR" sz="2000" b="1" u="sng" dirty="0"/>
              <a:t>Αριθμοί οξείδωσης. (Α.Ο.)</a:t>
            </a:r>
            <a:endParaRPr lang="en-US" sz="2000" b="1" u="sng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dirty="0"/>
              <a:t>Αριθμός οξείδωσης ενός ατόμου ορίζεται το πραγματικό φορτίο ενός ιόντος σε μια </a:t>
            </a:r>
            <a:r>
              <a:rPr lang="el-GR" sz="2000" dirty="0" err="1"/>
              <a:t>ετεροπολική</a:t>
            </a:r>
            <a:r>
              <a:rPr lang="el-GR" sz="2000" dirty="0"/>
              <a:t> ένωση ή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dirty="0"/>
              <a:t>το φαινομενικό φορτίο των ατόμων σε μια ομοιοπολική ένωση, δηλαδή το φορτίο που θα είχαν αν τα κοινά ζεύγη ηλεκτρονίων αποδοθούν στο πιο </a:t>
            </a:r>
            <a:r>
              <a:rPr lang="el-GR" sz="2000" dirty="0" err="1"/>
              <a:t>ηλεκτραρνητίκό</a:t>
            </a:r>
            <a:r>
              <a:rPr lang="el-GR" sz="2000" dirty="0"/>
              <a:t> άτομο.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solidFill>
                <a:schemeClr val="accent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.4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oxidation number</a:t>
            </a: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(Ο.Ν.)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oxidation number of an atom is defined as the real charge of an ion in a heteropolar compound or </a:t>
            </a:r>
            <a:endParaRPr lang="el-GR" sz="2000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apparent charge of the atoms in a homopolar compound, that is, the charge that they would have if the shared pairs of electrons were assigned to the most electronegative atom.</a:t>
            </a:r>
            <a:endParaRPr lang="el-GR" sz="2000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9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34"/>
            <a:ext cx="6096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u="sng" dirty="0"/>
              <a:t>Πως προκύπτουν οι αριθμοί οξείδωσης των στοιχείων: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/>
              <a:t>Για τα μέταλλα των κύριων ομάδων: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lang="el-GR" sz="2000" b="1" spc="1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νάτριο </a:t>
            </a:r>
            <a:r>
              <a:rPr lang="el-GR" sz="2000" b="1" baseline="-25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2)L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8)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Μ(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l-GR" sz="2000" b="1" spc="8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000" b="1" spc="9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000" b="1" spc="-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2000" b="1" spc="1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000" b="1" spc="9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el-GR" sz="2000" b="1" spc="10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χε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000" b="1" spc="8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b="1" spc="9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000" b="1" spc="-1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 να</a:t>
            </a:r>
            <a:r>
              <a:rPr lang="el-GR" sz="2000" b="1" spc="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προσφέρει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b="1" spc="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20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ώστε</a:t>
            </a:r>
            <a:r>
              <a:rPr lang="el-GR" sz="2000" b="1" spc="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να</a:t>
            </a:r>
            <a:r>
              <a:rPr lang="el-GR" sz="2000" b="1" spc="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απο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σει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ηλεκτρονιακή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ομή</a:t>
            </a:r>
            <a:r>
              <a:rPr lang="el-GR" sz="2000" b="1" spc="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υγ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ύς στοιχείου </a:t>
            </a:r>
            <a:r>
              <a:rPr lang="el-GR" sz="2000" b="1" baseline="-25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l-GR" sz="20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(8).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Επομένως έχει ΠΑΝΤΑ Α.Ο. +1 στις ενώσεις του, όπως και όλα τα αλκάλια (στοιχεία της 1</a:t>
            </a:r>
            <a:r>
              <a:rPr lang="el-GR" sz="2000" b="1" baseline="30000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ης</a:t>
            </a: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ομάδας του Π.Π. εκτός του Η).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Το βηρύλλιο </a:t>
            </a:r>
            <a:r>
              <a:rPr lang="el-GR" sz="2000" b="1" baseline="-25000" dirty="0">
                <a:solidFill>
                  <a:schemeClr val="accent1"/>
                </a:solidFill>
              </a:rPr>
              <a:t>4</a:t>
            </a:r>
            <a:r>
              <a:rPr lang="en-US" sz="2000" b="1" dirty="0">
                <a:solidFill>
                  <a:schemeClr val="accent1"/>
                </a:solidFill>
              </a:rPr>
              <a:t>Be</a:t>
            </a:r>
            <a:r>
              <a:rPr lang="el-GR" sz="2000" b="1" dirty="0">
                <a:solidFill>
                  <a:schemeClr val="accent1"/>
                </a:solidFill>
              </a:rPr>
              <a:t>: K(2)L(2) είναι δραστικό μέταλλο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l-GR" sz="2000" b="1" dirty="0">
                <a:solidFill>
                  <a:schemeClr val="accent1"/>
                </a:solidFill>
              </a:rPr>
              <a:t>κι έχει την τάση να προσφέρει 2 </a:t>
            </a:r>
            <a:r>
              <a:rPr lang="en-US" sz="2000" b="1" dirty="0">
                <a:solidFill>
                  <a:schemeClr val="accent1"/>
                </a:solidFill>
              </a:rPr>
              <a:t>e</a:t>
            </a:r>
            <a:r>
              <a:rPr lang="el-GR" sz="2000" b="1" baseline="30000" dirty="0">
                <a:solidFill>
                  <a:schemeClr val="accent1"/>
                </a:solidFill>
              </a:rPr>
              <a:t>-</a:t>
            </a:r>
            <a:r>
              <a:rPr lang="el-GR" sz="2000" b="1" dirty="0">
                <a:solidFill>
                  <a:schemeClr val="accent1"/>
                </a:solidFill>
              </a:rPr>
              <a:t>, ώστε</a:t>
            </a:r>
            <a:r>
              <a:rPr lang="el-GR" sz="2000" b="1" baseline="30000" dirty="0">
                <a:solidFill>
                  <a:schemeClr val="accent1"/>
                </a:solidFill>
              </a:rPr>
              <a:t> </a:t>
            </a:r>
            <a:r>
              <a:rPr lang="el-GR" sz="2000" b="1" dirty="0">
                <a:solidFill>
                  <a:schemeClr val="accent1"/>
                </a:solidFill>
              </a:rPr>
              <a:t>να αποκτήσει ηλεκτρονιακή δομή ευγενούς στοιχείου </a:t>
            </a:r>
            <a:r>
              <a:rPr lang="el-GR" sz="2000" b="1" baseline="-25000" dirty="0">
                <a:solidFill>
                  <a:schemeClr val="accent1"/>
                </a:solidFill>
              </a:rPr>
              <a:t>4</a:t>
            </a:r>
            <a:r>
              <a:rPr lang="en-US" sz="2000" b="1" dirty="0">
                <a:solidFill>
                  <a:schemeClr val="accent1"/>
                </a:solidFill>
              </a:rPr>
              <a:t>Be</a:t>
            </a:r>
            <a:r>
              <a:rPr lang="el-GR" sz="2000" b="1" baseline="30000" dirty="0">
                <a:solidFill>
                  <a:schemeClr val="accent1"/>
                </a:solidFill>
              </a:rPr>
              <a:t>2+</a:t>
            </a:r>
            <a:r>
              <a:rPr lang="el-GR" sz="2000" b="1" dirty="0">
                <a:solidFill>
                  <a:schemeClr val="accent1"/>
                </a:solidFill>
              </a:rPr>
              <a:t>: </a:t>
            </a:r>
            <a:r>
              <a:rPr lang="en-US" sz="2000" b="1" dirty="0">
                <a:solidFill>
                  <a:schemeClr val="accent1"/>
                </a:solidFill>
              </a:rPr>
              <a:t>K</a:t>
            </a:r>
            <a:r>
              <a:rPr lang="el-GR" sz="2000" b="1" dirty="0">
                <a:solidFill>
                  <a:schemeClr val="accent1"/>
                </a:solidFill>
              </a:rPr>
              <a:t>(2).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Επομένως έχει ΠΑΝΤΑ Α.Ο. +2 στις ενώσεις του, όπως και όλες οι αλκαλικές γαίες (στοιχεία της 2</a:t>
            </a:r>
            <a:r>
              <a:rPr lang="el-GR" sz="2000" b="1" baseline="30000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ης</a:t>
            </a: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ομάδας του Π.Π.).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γ)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Το</a:t>
            </a:r>
            <a:r>
              <a:rPr lang="el-GR" sz="2000" b="1" spc="1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αργίλιο </a:t>
            </a:r>
            <a:r>
              <a:rPr lang="el-GR" sz="2000" b="1" baseline="-25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2)L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8)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Μ(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el-GR" sz="2000" b="1" spc="8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000" b="1" spc="9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000" b="1" spc="9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el-GR" sz="2000" b="1" spc="10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χε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000" b="1" spc="8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b="1" spc="9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000" b="1" spc="-1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 να</a:t>
            </a:r>
            <a:r>
              <a:rPr lang="el-GR" sz="2000" b="1" spc="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προσφέρει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000" b="1" spc="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20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ώστε</a:t>
            </a:r>
            <a:r>
              <a:rPr lang="el-GR" sz="2000" b="1" spc="2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να</a:t>
            </a:r>
            <a:r>
              <a:rPr lang="el-GR" sz="2000" b="1" spc="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απο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σει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ηλεκτρονιακή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ομή</a:t>
            </a:r>
            <a:r>
              <a:rPr lang="el-GR" sz="2000" b="1" spc="1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spc="-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υγ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b="1" spc="5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ύς στοιχείου </a:t>
            </a:r>
            <a:r>
              <a:rPr lang="el-GR" sz="2000" b="1" baseline="-25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l-GR" sz="20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3+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0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(8).</a:t>
            </a:r>
            <a:endParaRPr lang="el-GR" sz="2000" b="1" dirty="0">
              <a:solidFill>
                <a:schemeClr val="accent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Επομένως έχει ΠΑΝΤΑ Α.Ο. +3 στις ενώσεις του, όπως και όλα τα στοιχεία της 13</a:t>
            </a:r>
            <a:r>
              <a:rPr lang="el-GR" sz="2000" b="1" baseline="30000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ης</a:t>
            </a: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ομάδας του Π.Π.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solidFill>
                <a:schemeClr val="accent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u="sng" dirty="0"/>
              <a:t>How oxidation numbers of elements are determined: </a:t>
            </a:r>
            <a:endParaRPr lang="el-GR" sz="2000" b="1" u="sng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For the metals of the main groups: </a:t>
            </a:r>
            <a:endParaRPr lang="el-GR" sz="1050" b="1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l-GR" sz="1000" b="1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Sodium </a:t>
            </a:r>
            <a:r>
              <a:rPr lang="en-US" sz="2000" b="1" baseline="-25000" dirty="0">
                <a:solidFill>
                  <a:srgbClr val="C00000"/>
                </a:solidFill>
              </a:rPr>
              <a:t>11</a:t>
            </a:r>
            <a:r>
              <a:rPr lang="en-US" sz="2000" b="1" dirty="0">
                <a:solidFill>
                  <a:srgbClr val="C00000"/>
                </a:solidFill>
              </a:rPr>
              <a:t>Na: K(2)L(8)M(1) is a highly reactive metal and tends to donate 1e</a:t>
            </a:r>
            <a:r>
              <a:rPr lang="en-US" sz="2000" b="1" baseline="30000" dirty="0">
                <a:solidFill>
                  <a:srgbClr val="C00000"/>
                </a:solidFill>
              </a:rPr>
              <a:t>-</a:t>
            </a:r>
            <a:r>
              <a:rPr lang="en-US" sz="2000" b="1" dirty="0">
                <a:solidFill>
                  <a:srgbClr val="C00000"/>
                </a:solidFill>
              </a:rPr>
              <a:t>, in order to attain the electronic structure of a noble gas </a:t>
            </a:r>
            <a:r>
              <a:rPr lang="en-US" sz="2000" b="1" baseline="-25000" dirty="0">
                <a:solidFill>
                  <a:srgbClr val="C00000"/>
                </a:solidFill>
              </a:rPr>
              <a:t>11</a:t>
            </a:r>
            <a:r>
              <a:rPr lang="en-US" sz="2000" b="1" dirty="0">
                <a:solidFill>
                  <a:srgbClr val="C00000"/>
                </a:solidFill>
              </a:rPr>
              <a:t>Na</a:t>
            </a:r>
            <a:r>
              <a:rPr lang="en-US" sz="2000" b="1" baseline="30000" dirty="0">
                <a:solidFill>
                  <a:srgbClr val="C00000"/>
                </a:solidFill>
              </a:rPr>
              <a:t>+</a:t>
            </a:r>
            <a:r>
              <a:rPr lang="en-US" sz="2000" b="1" dirty="0">
                <a:solidFill>
                  <a:srgbClr val="C00000"/>
                </a:solidFill>
              </a:rPr>
              <a:t>: K(2)L(8). </a:t>
            </a:r>
            <a:endParaRPr lang="el-GR" sz="2000" b="1" dirty="0">
              <a:solidFill>
                <a:srgbClr val="C0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7030A0"/>
                </a:solidFill>
              </a:rPr>
              <a:t>Therefore, it ALWAYS has an </a:t>
            </a:r>
            <a:r>
              <a:rPr lang="el-GR" sz="2000" b="1" dirty="0">
                <a:solidFill>
                  <a:srgbClr val="7030A0"/>
                </a:solidFill>
              </a:rPr>
              <a:t>Ο.Ν. </a:t>
            </a:r>
            <a:r>
              <a:rPr lang="en-US" sz="2000" b="1" dirty="0">
                <a:solidFill>
                  <a:srgbClr val="7030A0"/>
                </a:solidFill>
              </a:rPr>
              <a:t>of +1 in its compounds, as do all alkali metals (elements of the 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l-GR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group of the P</a:t>
            </a:r>
            <a:r>
              <a:rPr lang="el-GR" sz="2000" b="1" dirty="0">
                <a:solidFill>
                  <a:srgbClr val="7030A0"/>
                </a:solidFill>
              </a:rPr>
              <a:t>.</a:t>
            </a:r>
            <a:r>
              <a:rPr lang="en-US" sz="2000" b="1" dirty="0">
                <a:solidFill>
                  <a:srgbClr val="7030A0"/>
                </a:solidFill>
              </a:rPr>
              <a:t>T</a:t>
            </a:r>
            <a:r>
              <a:rPr lang="el-GR" sz="2000" b="1" dirty="0">
                <a:solidFill>
                  <a:srgbClr val="7030A0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except for </a:t>
            </a:r>
            <a:r>
              <a:rPr lang="el-GR" sz="2000" b="1" dirty="0">
                <a:solidFill>
                  <a:srgbClr val="7030A0"/>
                </a:solidFill>
              </a:rPr>
              <a:t>Η</a:t>
            </a:r>
            <a:r>
              <a:rPr lang="en-US" sz="2000" b="1" dirty="0">
                <a:solidFill>
                  <a:srgbClr val="7030A0"/>
                </a:solidFill>
              </a:rPr>
              <a:t>) </a:t>
            </a:r>
            <a:endParaRPr lang="el-GR" sz="2000" b="1" dirty="0">
              <a:solidFill>
                <a:srgbClr val="7030A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Beryllium </a:t>
            </a:r>
            <a:r>
              <a:rPr lang="en-US" sz="2000" b="1" baseline="-25000" dirty="0">
                <a:solidFill>
                  <a:srgbClr val="C00000"/>
                </a:solidFill>
              </a:rPr>
              <a:t>4</a:t>
            </a:r>
            <a:r>
              <a:rPr lang="en-US" sz="2000" b="1" dirty="0">
                <a:solidFill>
                  <a:srgbClr val="C00000"/>
                </a:solidFill>
              </a:rPr>
              <a:t>Be: K(2)L(2) is a highly reactive metal and tends to donate 2e</a:t>
            </a:r>
            <a:r>
              <a:rPr lang="en-US" sz="2000" b="1" baseline="30000" dirty="0">
                <a:solidFill>
                  <a:srgbClr val="C00000"/>
                </a:solidFill>
              </a:rPr>
              <a:t>-</a:t>
            </a:r>
            <a:r>
              <a:rPr lang="en-US" sz="2000" b="1" dirty="0">
                <a:solidFill>
                  <a:srgbClr val="C00000"/>
                </a:solidFill>
              </a:rPr>
              <a:t>, in order to attain the electronic structure of a noble gas </a:t>
            </a:r>
            <a:r>
              <a:rPr lang="en-US" sz="2000" b="1" baseline="-25000" dirty="0">
                <a:solidFill>
                  <a:srgbClr val="C00000"/>
                </a:solidFill>
              </a:rPr>
              <a:t>4</a:t>
            </a:r>
            <a:r>
              <a:rPr lang="en-US" sz="2000" b="1" dirty="0">
                <a:solidFill>
                  <a:srgbClr val="C00000"/>
                </a:solidFill>
              </a:rPr>
              <a:t>Be</a:t>
            </a:r>
            <a:r>
              <a:rPr lang="en-US" sz="2000" b="1" baseline="30000" dirty="0">
                <a:solidFill>
                  <a:srgbClr val="C00000"/>
                </a:solidFill>
              </a:rPr>
              <a:t>2+</a:t>
            </a:r>
            <a:r>
              <a:rPr lang="en-US" sz="2000" b="1" dirty="0">
                <a:solidFill>
                  <a:srgbClr val="C00000"/>
                </a:solidFill>
              </a:rPr>
              <a:t>: K(2). </a:t>
            </a:r>
            <a:endParaRPr lang="el-GR" sz="2000" b="1" dirty="0">
              <a:solidFill>
                <a:srgbClr val="C0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7030A0"/>
                </a:solidFill>
              </a:rPr>
              <a:t>Therefore, it ALWAYS has an </a:t>
            </a:r>
            <a:r>
              <a:rPr lang="el-GR" sz="2000" b="1" dirty="0">
                <a:solidFill>
                  <a:srgbClr val="7030A0"/>
                </a:solidFill>
              </a:rPr>
              <a:t>Ο.Ν. </a:t>
            </a:r>
            <a:r>
              <a:rPr lang="en-US" sz="2000" b="1" dirty="0">
                <a:solidFill>
                  <a:srgbClr val="7030A0"/>
                </a:solidFill>
              </a:rPr>
              <a:t>of +2 in its compounds, as do all the alkaline earth metals (elements of the 2</a:t>
            </a:r>
            <a:r>
              <a:rPr lang="en-US" sz="2000" b="1" baseline="30000" dirty="0">
                <a:solidFill>
                  <a:srgbClr val="7030A0"/>
                </a:solidFill>
              </a:rPr>
              <a:t>nd</a:t>
            </a:r>
            <a:r>
              <a:rPr lang="el-GR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group of the P</a:t>
            </a:r>
            <a:r>
              <a:rPr lang="el-GR" sz="2000" b="1" dirty="0">
                <a:solidFill>
                  <a:srgbClr val="7030A0"/>
                </a:solidFill>
              </a:rPr>
              <a:t>.</a:t>
            </a:r>
            <a:r>
              <a:rPr lang="en-US" sz="2000" b="1" dirty="0">
                <a:solidFill>
                  <a:srgbClr val="7030A0"/>
                </a:solidFill>
              </a:rPr>
              <a:t>T</a:t>
            </a:r>
            <a:r>
              <a:rPr lang="el-GR" sz="2000" b="1" dirty="0">
                <a:solidFill>
                  <a:srgbClr val="7030A0"/>
                </a:solidFill>
              </a:rPr>
              <a:t>.</a:t>
            </a:r>
            <a:r>
              <a:rPr lang="en-US" sz="2000" b="1" dirty="0">
                <a:solidFill>
                  <a:srgbClr val="7030A0"/>
                </a:solidFill>
              </a:rPr>
              <a:t>). </a:t>
            </a:r>
            <a:endParaRPr lang="el-GR" sz="2000" b="1" dirty="0">
              <a:solidFill>
                <a:srgbClr val="7030A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γ) Aluminum </a:t>
            </a:r>
            <a:r>
              <a:rPr lang="en-US" sz="2000" b="1" baseline="-25000" dirty="0">
                <a:solidFill>
                  <a:srgbClr val="C00000"/>
                </a:solidFill>
              </a:rPr>
              <a:t>13</a:t>
            </a:r>
            <a:r>
              <a:rPr lang="en-US" sz="2000" b="1" dirty="0">
                <a:solidFill>
                  <a:srgbClr val="C00000"/>
                </a:solidFill>
              </a:rPr>
              <a:t>Al: K(2)L(8)M(3) is a metal and tends to donate 3e</a:t>
            </a:r>
            <a:r>
              <a:rPr lang="en-US" sz="2000" b="1" baseline="30000" dirty="0">
                <a:solidFill>
                  <a:srgbClr val="C00000"/>
                </a:solidFill>
              </a:rPr>
              <a:t>-</a:t>
            </a:r>
            <a:r>
              <a:rPr lang="en-US" sz="2000" b="1" dirty="0">
                <a:solidFill>
                  <a:srgbClr val="C00000"/>
                </a:solidFill>
              </a:rPr>
              <a:t>, in order to attain the electronic structure of a noble gas </a:t>
            </a:r>
            <a:r>
              <a:rPr lang="en-US" sz="2000" b="1" baseline="-25000" dirty="0">
                <a:solidFill>
                  <a:srgbClr val="C00000"/>
                </a:solidFill>
              </a:rPr>
              <a:t>13</a:t>
            </a:r>
            <a:r>
              <a:rPr lang="en-US" sz="2000" b="1" dirty="0">
                <a:solidFill>
                  <a:srgbClr val="C00000"/>
                </a:solidFill>
              </a:rPr>
              <a:t>Al</a:t>
            </a:r>
            <a:r>
              <a:rPr lang="en-US" sz="2000" b="1" baseline="30000" dirty="0">
                <a:solidFill>
                  <a:srgbClr val="C00000"/>
                </a:solidFill>
              </a:rPr>
              <a:t>3+</a:t>
            </a:r>
            <a:r>
              <a:rPr lang="en-US" sz="2000" b="1" dirty="0">
                <a:solidFill>
                  <a:srgbClr val="C00000"/>
                </a:solidFill>
              </a:rPr>
              <a:t>: K(2)L(8). </a:t>
            </a:r>
            <a:endParaRPr lang="el-GR" sz="2000" b="1" dirty="0">
              <a:solidFill>
                <a:srgbClr val="C0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7030A0"/>
                </a:solidFill>
              </a:rPr>
              <a:t>Therefore, it ALWAYS has an </a:t>
            </a:r>
            <a:r>
              <a:rPr lang="el-GR" sz="2000" b="1" dirty="0">
                <a:solidFill>
                  <a:srgbClr val="7030A0"/>
                </a:solidFill>
              </a:rPr>
              <a:t>Ο.Ν. </a:t>
            </a:r>
            <a:r>
              <a:rPr lang="en-US" sz="2000" b="1" dirty="0">
                <a:solidFill>
                  <a:srgbClr val="7030A0"/>
                </a:solidFill>
              </a:rPr>
              <a:t>of +3 in its compounds, as do all the elements of the 13</a:t>
            </a:r>
            <a:r>
              <a:rPr lang="en-US" sz="2000" b="1" baseline="30000" dirty="0">
                <a:solidFill>
                  <a:srgbClr val="7030A0"/>
                </a:solidFill>
              </a:rPr>
              <a:t>th</a:t>
            </a:r>
            <a:r>
              <a:rPr lang="el-GR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group of the P</a:t>
            </a:r>
            <a:r>
              <a:rPr lang="el-GR" sz="2000" b="1" dirty="0">
                <a:solidFill>
                  <a:srgbClr val="7030A0"/>
                </a:solidFill>
              </a:rPr>
              <a:t>.</a:t>
            </a:r>
            <a:r>
              <a:rPr lang="en-US" sz="2000" b="1" dirty="0">
                <a:solidFill>
                  <a:srgbClr val="7030A0"/>
                </a:solidFill>
              </a:rPr>
              <a:t>T.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3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34"/>
            <a:ext cx="6096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700" b="1" dirty="0"/>
              <a:t>2</a:t>
            </a:r>
            <a:r>
              <a:rPr lang="el-GR" sz="1700" b="1" dirty="0"/>
              <a:t>.4 </a:t>
            </a:r>
            <a:r>
              <a:rPr lang="el-GR" sz="1700" b="1" u="sng" dirty="0"/>
              <a:t>Αριθμοί οξείδωσης.</a:t>
            </a:r>
            <a:endParaRPr lang="en-US" sz="1700" b="1" u="sng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u="sng" dirty="0"/>
              <a:t>Πως προκύπτουν οι αριθμοί οξείδωσης των στοιχείων: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/>
              <a:t>Για τα αμέταλλα των κύριων ομάδων: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7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l-GR" sz="1700" b="1" baseline="300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17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ομάδα του Περιοδικού πίνακα: Ευγενή, Αριθμός οξείδωσης: 0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17</a:t>
            </a:r>
            <a:r>
              <a:rPr lang="el-GR" sz="1700" b="1" baseline="30000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ομάδα του Π.Π., αλογόνα, Κ(2)…Χ(7). Α.Ο.: -1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chemeClr val="accent1"/>
                </a:solidFill>
              </a:rPr>
              <a:t>16</a:t>
            </a:r>
            <a:r>
              <a:rPr lang="el-GR" sz="1700" b="1" baseline="30000" dirty="0">
                <a:solidFill>
                  <a:schemeClr val="accent1"/>
                </a:solidFill>
              </a:rPr>
              <a:t>η</a:t>
            </a:r>
            <a:r>
              <a:rPr lang="el-GR" sz="1700" b="1" dirty="0">
                <a:solidFill>
                  <a:schemeClr val="accent1"/>
                </a:solidFill>
              </a:rPr>
              <a:t> ομάδα του Π.Π., Κ(2)…Χ(6), Α.Ο.: -2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15</a:t>
            </a:r>
            <a:r>
              <a:rPr lang="el-GR" sz="1700" b="1" baseline="30000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ομάδα του Π.Π., Κ(2)…Χ(5), Α.Ο.: -3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chemeClr val="accent1"/>
                </a:solidFill>
              </a:rPr>
              <a:t>14</a:t>
            </a:r>
            <a:r>
              <a:rPr lang="el-GR" sz="1700" b="1" baseline="30000" dirty="0">
                <a:solidFill>
                  <a:schemeClr val="accent1"/>
                </a:solidFill>
              </a:rPr>
              <a:t>η</a:t>
            </a:r>
            <a:r>
              <a:rPr lang="el-GR" sz="1700" b="1" dirty="0">
                <a:solidFill>
                  <a:schemeClr val="accent1"/>
                </a:solidFill>
              </a:rPr>
              <a:t> ομάδα του Π.Π., Κ(2)…Χ(4), Α.Ο.: -4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Σε ένα αμέταλλο ο Α.Ο. του αυξάνεται σε σύγκριση με τις παραπάνω τιμές τόσο, όσοι είναι οι αριθμοί των δεσμών του με πιο </a:t>
            </a:r>
            <a:r>
              <a:rPr lang="el-GR" sz="1700" b="1" dirty="0" err="1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ηλεκτραρνητικά</a:t>
            </a: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στοιχεία.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chemeClr val="accent1"/>
                </a:solidFill>
              </a:rPr>
              <a:t>Το Η έχει Α.Ο. +1 όταν ενώνεται με αμέταλλα και -1 όταν ενώνεται με μέταλλα.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Παράδειγμα: Σειρά ηλεκτραρνητικότητας: Η &lt;</a:t>
            </a:r>
            <a:r>
              <a:rPr lang="en-US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C &lt;</a:t>
            </a:r>
            <a:r>
              <a:rPr lang="el-GR" sz="17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Ν &lt; Ο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l-GR" sz="1700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700" dirty="0">
              <a:solidFill>
                <a:schemeClr val="accent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l-G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.4 </a:t>
            </a: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oxidation number</a:t>
            </a:r>
            <a:r>
              <a:rPr kumimoji="0" lang="el-GR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700" b="1" u="sng" dirty="0"/>
              <a:t>How oxidation numbers of elements are determined: </a:t>
            </a:r>
            <a:endParaRPr lang="el-GR" sz="1700" b="1" u="sng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700" b="1" dirty="0"/>
              <a:t>For the non metals of the main groups: </a:t>
            </a:r>
            <a:endParaRPr lang="el-GR" sz="1700" b="1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700" b="1" dirty="0">
                <a:solidFill>
                  <a:srgbClr val="C00000"/>
                </a:solidFill>
              </a:rPr>
              <a:t>18</a:t>
            </a:r>
            <a:r>
              <a:rPr lang="en-US" sz="1700" b="1" baseline="30000" dirty="0" err="1">
                <a:solidFill>
                  <a:srgbClr val="C00000"/>
                </a:solidFill>
              </a:rPr>
              <a:t>th</a:t>
            </a:r>
            <a:r>
              <a:rPr lang="en-US" sz="1700" b="1" dirty="0">
                <a:solidFill>
                  <a:srgbClr val="C00000"/>
                </a:solidFill>
              </a:rPr>
              <a:t> group of Periodic Table, Oxidation number: 0</a:t>
            </a:r>
            <a:endParaRPr lang="el-GR" sz="17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17</a:t>
            </a:r>
            <a:r>
              <a:rPr lang="el-GR" sz="1700" b="1" baseline="30000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group of P.T., Halogens,</a:t>
            </a: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Κ(2)…Χ(7). Α.Ο.: -1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rgbClr val="C00000"/>
                </a:solidFill>
              </a:rPr>
              <a:t>16</a:t>
            </a:r>
            <a:r>
              <a:rPr lang="el-GR" sz="1700" b="1" baseline="30000" dirty="0">
                <a:solidFill>
                  <a:srgbClr val="C00000"/>
                </a:solidFill>
              </a:rPr>
              <a:t>η</a:t>
            </a:r>
            <a:r>
              <a:rPr lang="el-GR" sz="1700" b="1" dirty="0">
                <a:solidFill>
                  <a:srgbClr val="C00000"/>
                </a:solidFill>
              </a:rPr>
              <a:t> </a:t>
            </a:r>
            <a:r>
              <a:rPr lang="en-US" sz="1700" b="1" dirty="0">
                <a:solidFill>
                  <a:srgbClr val="C00000"/>
                </a:solidFill>
              </a:rPr>
              <a:t>group of P.T.</a:t>
            </a:r>
            <a:r>
              <a:rPr lang="el-GR" sz="1700" b="1" dirty="0">
                <a:solidFill>
                  <a:srgbClr val="C00000"/>
                </a:solidFill>
              </a:rPr>
              <a:t>, Κ(2)…Χ(6), Α.Ο.: -2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15</a:t>
            </a:r>
            <a:r>
              <a:rPr lang="el-GR" sz="1700" b="1" baseline="30000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group of P.T.,</a:t>
            </a: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Κ(2)…Χ(5), Α.Ο.: -3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rgbClr val="C00000"/>
                </a:solidFill>
              </a:rPr>
              <a:t>14</a:t>
            </a:r>
            <a:r>
              <a:rPr lang="el-GR" sz="1700" b="1" baseline="30000" dirty="0">
                <a:solidFill>
                  <a:srgbClr val="C00000"/>
                </a:solidFill>
              </a:rPr>
              <a:t>η</a:t>
            </a:r>
            <a:r>
              <a:rPr lang="el-GR" sz="1700" b="1" dirty="0">
                <a:solidFill>
                  <a:srgbClr val="C00000"/>
                </a:solidFill>
              </a:rPr>
              <a:t> </a:t>
            </a:r>
            <a:r>
              <a:rPr lang="en-US" sz="1700" b="1" dirty="0">
                <a:solidFill>
                  <a:srgbClr val="C00000"/>
                </a:solidFill>
              </a:rPr>
              <a:t>group of P.T., </a:t>
            </a:r>
            <a:r>
              <a:rPr lang="el-GR" sz="1700" b="1" dirty="0">
                <a:solidFill>
                  <a:srgbClr val="C00000"/>
                </a:solidFill>
              </a:rPr>
              <a:t>Κ(2)…Χ(4), Α.Ο.: -4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7030A0"/>
                </a:solidFill>
              </a:rPr>
              <a:t>In a nonmetal, its oxidation number increases compared to the values above by the number of bonds it forms with more electronegative elements</a:t>
            </a:r>
            <a:endParaRPr lang="el-GR" sz="1700" b="1" dirty="0">
              <a:solidFill>
                <a:srgbClr val="7030A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700" b="1" dirty="0">
                <a:solidFill>
                  <a:srgbClr val="C00000"/>
                </a:solidFill>
              </a:rPr>
              <a:t>Hydrogen has oxidation number of</a:t>
            </a:r>
            <a:r>
              <a:rPr lang="el-GR" sz="1700" b="1" dirty="0">
                <a:solidFill>
                  <a:srgbClr val="C00000"/>
                </a:solidFill>
              </a:rPr>
              <a:t> +1 </a:t>
            </a:r>
            <a:r>
              <a:rPr lang="en-US" sz="1700" b="1" dirty="0">
                <a:solidFill>
                  <a:srgbClr val="C00000"/>
                </a:solidFill>
              </a:rPr>
              <a:t>when it combines with non-metals and -1 when it combines with metals.</a:t>
            </a:r>
            <a:endParaRPr lang="el-GR" sz="17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Electronegativity</a:t>
            </a: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: Η &lt;</a:t>
            </a:r>
            <a:r>
              <a:rPr lang="en-US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C &lt;</a:t>
            </a:r>
            <a:r>
              <a:rPr lang="el-GR" sz="1700" b="1" dirty="0">
                <a:solidFill>
                  <a:srgbClr val="7030A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Ν &lt; Ο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0CB53C-639E-B52B-A25D-C18341686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6" t="26185" r="28431" b="33531"/>
          <a:stretch/>
        </p:blipFill>
        <p:spPr>
          <a:xfrm>
            <a:off x="734059" y="4837047"/>
            <a:ext cx="3600000" cy="2160000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ECD49036-E52F-844E-D0C7-7A3F670F2A45}"/>
              </a:ext>
            </a:extLst>
          </p:cNvPr>
          <p:cNvSpPr/>
          <p:nvPr/>
        </p:nvSpPr>
        <p:spPr>
          <a:xfrm rot="19412486">
            <a:off x="298582" y="5612969"/>
            <a:ext cx="1717702" cy="309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A0D5DB1A-06C4-183A-9271-E647AB19D932}"/>
              </a:ext>
            </a:extLst>
          </p:cNvPr>
          <p:cNvSpPr/>
          <p:nvPr/>
        </p:nvSpPr>
        <p:spPr>
          <a:xfrm rot="13244772">
            <a:off x="2547424" y="5569984"/>
            <a:ext cx="1717702" cy="309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04834BA3-9136-155D-695A-ECC71252904E}"/>
              </a:ext>
            </a:extLst>
          </p:cNvPr>
          <p:cNvSpPr/>
          <p:nvPr/>
        </p:nvSpPr>
        <p:spPr>
          <a:xfrm>
            <a:off x="3597570" y="5284694"/>
            <a:ext cx="1470547" cy="440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Α.Ο.</a:t>
            </a:r>
            <a:r>
              <a:rPr lang="el-GR" baseline="-25000" dirty="0"/>
              <a:t>Η</a:t>
            </a:r>
            <a:r>
              <a:rPr lang="el-GR" dirty="0"/>
              <a:t>: +1</a:t>
            </a:r>
            <a:endParaRPr lang="en-US" b="1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89A0C3E-581B-98EF-8B81-32C58F74EBEE}"/>
              </a:ext>
            </a:extLst>
          </p:cNvPr>
          <p:cNvSpPr/>
          <p:nvPr/>
        </p:nvSpPr>
        <p:spPr>
          <a:xfrm>
            <a:off x="1656056" y="4503915"/>
            <a:ext cx="1381805" cy="440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Α.Ο.</a:t>
            </a:r>
            <a:r>
              <a:rPr lang="el-GR" baseline="-25000" dirty="0"/>
              <a:t>Ο</a:t>
            </a:r>
            <a:r>
              <a:rPr lang="el-GR" dirty="0"/>
              <a:t>: -2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F6AB3-701E-4FFC-C373-E2F54B2AC95C}"/>
              </a:ext>
            </a:extLst>
          </p:cNvPr>
          <p:cNvSpPr txBox="1"/>
          <p:nvPr/>
        </p:nvSpPr>
        <p:spPr>
          <a:xfrm>
            <a:off x="3244448" y="6218109"/>
            <a:ext cx="35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8AAE8-3F04-AB63-F7D5-AF84BBB8687F}"/>
              </a:ext>
            </a:extLst>
          </p:cNvPr>
          <p:cNvSpPr txBox="1"/>
          <p:nvPr/>
        </p:nvSpPr>
        <p:spPr>
          <a:xfrm>
            <a:off x="1079218" y="6231619"/>
            <a:ext cx="35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3129B-8BFE-E7DC-A66B-A2343FC6D854}"/>
              </a:ext>
            </a:extLst>
          </p:cNvPr>
          <p:cNvSpPr txBox="1"/>
          <p:nvPr/>
        </p:nvSpPr>
        <p:spPr>
          <a:xfrm>
            <a:off x="2170398" y="5351637"/>
            <a:ext cx="35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el-GR" dirty="0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FDC87B3-2F6D-9A32-F290-04FB25521A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30888" r="17572" b="36055"/>
          <a:stretch/>
        </p:blipFill>
        <p:spPr>
          <a:xfrm>
            <a:off x="5048342" y="4758753"/>
            <a:ext cx="3302840" cy="1828688"/>
          </a:xfrm>
          <a:prstGeom prst="rect">
            <a:avLst/>
          </a:prstGeom>
        </p:spPr>
      </p:pic>
      <p:sp>
        <p:nvSpPr>
          <p:cNvPr id="17" name="Βέλος: Αριστερό 16">
            <a:extLst>
              <a:ext uri="{FF2B5EF4-FFF2-40B4-BE49-F238E27FC236}">
                <a16:creationId xmlns:a16="http://schemas.microsoft.com/office/drawing/2014/main" id="{0F010F91-7D78-74BD-11AD-844622E08736}"/>
              </a:ext>
            </a:extLst>
          </p:cNvPr>
          <p:cNvSpPr/>
          <p:nvPr/>
        </p:nvSpPr>
        <p:spPr>
          <a:xfrm rot="9798399">
            <a:off x="5722702" y="5366602"/>
            <a:ext cx="938902" cy="372784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Αριστερό 17">
            <a:extLst>
              <a:ext uri="{FF2B5EF4-FFF2-40B4-BE49-F238E27FC236}">
                <a16:creationId xmlns:a16="http://schemas.microsoft.com/office/drawing/2014/main" id="{AF289B54-C630-36D1-D636-B6AB6F4B9727}"/>
              </a:ext>
            </a:extLst>
          </p:cNvPr>
          <p:cNvSpPr/>
          <p:nvPr/>
        </p:nvSpPr>
        <p:spPr>
          <a:xfrm rot="1631670">
            <a:off x="6807921" y="5478947"/>
            <a:ext cx="938901" cy="372784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: Αριστερό 18">
            <a:extLst>
              <a:ext uri="{FF2B5EF4-FFF2-40B4-BE49-F238E27FC236}">
                <a16:creationId xmlns:a16="http://schemas.microsoft.com/office/drawing/2014/main" id="{983E9B31-B3F4-3264-041F-08DB16F9345D}"/>
              </a:ext>
            </a:extLst>
          </p:cNvPr>
          <p:cNvSpPr/>
          <p:nvPr/>
        </p:nvSpPr>
        <p:spPr>
          <a:xfrm rot="6850274">
            <a:off x="6299941" y="5498600"/>
            <a:ext cx="637194" cy="339675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2AA8581A-DB41-F4D9-ED39-16D5F99B5201}"/>
              </a:ext>
            </a:extLst>
          </p:cNvPr>
          <p:cNvSpPr/>
          <p:nvPr/>
        </p:nvSpPr>
        <p:spPr>
          <a:xfrm>
            <a:off x="5873061" y="6422742"/>
            <a:ext cx="1470547" cy="440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Α.Ο.</a:t>
            </a:r>
            <a:r>
              <a:rPr lang="el-GR" baseline="-25000" dirty="0"/>
              <a:t>Η</a:t>
            </a:r>
            <a:r>
              <a:rPr lang="el-GR" dirty="0"/>
              <a:t>: +1</a:t>
            </a:r>
            <a:endParaRPr lang="en-US" b="1" dirty="0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E5EF7F9B-5D46-4841-44E2-2F569AB65F36}"/>
              </a:ext>
            </a:extLst>
          </p:cNvPr>
          <p:cNvSpPr/>
          <p:nvPr/>
        </p:nvSpPr>
        <p:spPr>
          <a:xfrm>
            <a:off x="5917431" y="4380496"/>
            <a:ext cx="1381805" cy="440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Α.Ο.</a:t>
            </a:r>
            <a:r>
              <a:rPr lang="en-US" baseline="-25000" dirty="0"/>
              <a:t>N</a:t>
            </a:r>
            <a:r>
              <a:rPr lang="el-GR" dirty="0"/>
              <a:t>: -</a:t>
            </a:r>
            <a:r>
              <a:rPr lang="en-US" dirty="0"/>
              <a:t>3</a:t>
            </a:r>
            <a:endParaRPr lang="en-US" b="1" dirty="0"/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00F7399-9AC9-BFE9-88AC-E06C71B3C8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2" t="41627" r="30329" b="31517"/>
          <a:stretch/>
        </p:blipFill>
        <p:spPr>
          <a:xfrm>
            <a:off x="8339432" y="5046944"/>
            <a:ext cx="4089701" cy="1635880"/>
          </a:xfrm>
          <a:prstGeom prst="rect">
            <a:avLst/>
          </a:prstGeom>
        </p:spPr>
      </p:pic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id="{3F873781-2B29-EA34-8CDD-07DEE1020677}"/>
              </a:ext>
            </a:extLst>
          </p:cNvPr>
          <p:cNvSpPr/>
          <p:nvPr/>
        </p:nvSpPr>
        <p:spPr>
          <a:xfrm flipV="1">
            <a:off x="10372661" y="4917712"/>
            <a:ext cx="1169899" cy="171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Αριστερό 27">
            <a:extLst>
              <a:ext uri="{FF2B5EF4-FFF2-40B4-BE49-F238E27FC236}">
                <a16:creationId xmlns:a16="http://schemas.microsoft.com/office/drawing/2014/main" id="{147D50A4-33B6-991C-3A1D-6A94AEE2DDC2}"/>
              </a:ext>
            </a:extLst>
          </p:cNvPr>
          <p:cNvSpPr/>
          <p:nvPr/>
        </p:nvSpPr>
        <p:spPr>
          <a:xfrm flipV="1">
            <a:off x="8992141" y="4896750"/>
            <a:ext cx="1243340" cy="189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id="{35622A5F-2BBC-D6F2-56A4-6C5D388954E8}"/>
              </a:ext>
            </a:extLst>
          </p:cNvPr>
          <p:cNvSpPr/>
          <p:nvPr/>
        </p:nvSpPr>
        <p:spPr>
          <a:xfrm flipV="1">
            <a:off x="10358062" y="5951431"/>
            <a:ext cx="1169899" cy="171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Βέλος: Αριστερό 29">
            <a:extLst>
              <a:ext uri="{FF2B5EF4-FFF2-40B4-BE49-F238E27FC236}">
                <a16:creationId xmlns:a16="http://schemas.microsoft.com/office/drawing/2014/main" id="{FEE800E8-D5D1-FD87-3FDC-6A9B24479874}"/>
              </a:ext>
            </a:extLst>
          </p:cNvPr>
          <p:cNvSpPr/>
          <p:nvPr/>
        </p:nvSpPr>
        <p:spPr>
          <a:xfrm flipV="1">
            <a:off x="8977542" y="5930469"/>
            <a:ext cx="1243340" cy="189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CE069234-B3A6-E8A2-C9B5-2CB1B8BFF9FD}"/>
              </a:ext>
            </a:extLst>
          </p:cNvPr>
          <p:cNvSpPr/>
          <p:nvPr/>
        </p:nvSpPr>
        <p:spPr>
          <a:xfrm>
            <a:off x="9419554" y="6422742"/>
            <a:ext cx="1470547" cy="440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Α.Ο.</a:t>
            </a:r>
            <a:r>
              <a:rPr lang="el-GR" baseline="-25000" dirty="0"/>
              <a:t>Η</a:t>
            </a:r>
            <a:r>
              <a:rPr lang="el-GR" dirty="0"/>
              <a:t>: </a:t>
            </a:r>
            <a:r>
              <a:rPr lang="en-US" dirty="0"/>
              <a:t>-2</a:t>
            </a:r>
            <a:endParaRPr lang="en-US" b="1" dirty="0"/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84D18109-7986-5019-CACA-027D73670943}"/>
              </a:ext>
            </a:extLst>
          </p:cNvPr>
          <p:cNvSpPr/>
          <p:nvPr/>
        </p:nvSpPr>
        <p:spPr>
          <a:xfrm>
            <a:off x="9529979" y="4412930"/>
            <a:ext cx="1381805" cy="440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Α.Ο.</a:t>
            </a:r>
            <a:r>
              <a:rPr lang="en-US" baseline="-25000" dirty="0"/>
              <a:t>C</a:t>
            </a:r>
            <a:r>
              <a:rPr lang="el-GR" dirty="0"/>
              <a:t>: </a:t>
            </a:r>
            <a:r>
              <a:rPr lang="en-US" dirty="0"/>
              <a:t>+4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75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7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34"/>
            <a:ext cx="6096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/>
              <a:t>2</a:t>
            </a:r>
            <a:r>
              <a:rPr lang="el-GR" sz="1800" b="1" dirty="0"/>
              <a:t>.4 </a:t>
            </a:r>
            <a:r>
              <a:rPr lang="el-GR" sz="1800" b="1" u="sng" dirty="0"/>
              <a:t>Αριθμοί οξείδωσης. (Α.Ο.)</a:t>
            </a:r>
            <a:endParaRPr lang="en-US" sz="1800" b="1" u="sng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u="sng" dirty="0"/>
              <a:t>Πρακτικός κανόνας υπολογισμού των Α.Ο. των στοιχείων: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Το άθροισμα όλων των Α.Ο. όλων των ατόμων σε ένα ιόν ή μόριο είναι ίσο με το φορτίο του ιόντος/ατόμου/μορίου.</a:t>
            </a:r>
            <a:endParaRPr lang="en-US" sz="24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l-GR" sz="18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.4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oxidation number</a:t>
            </a: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(Ο.Ν.)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Practical</a:t>
            </a:r>
            <a:r>
              <a:rPr lang="el-GR" sz="1800" b="1" u="sng" dirty="0"/>
              <a:t> </a:t>
            </a:r>
            <a:r>
              <a:rPr lang="en-US" sz="1800" b="1" u="sng" dirty="0"/>
              <a:t>rule for calculating the oxidation states of elements</a:t>
            </a:r>
            <a:r>
              <a:rPr lang="el-GR" sz="1800" b="1" u="sng" dirty="0"/>
              <a:t>: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C00000"/>
                </a:solidFill>
              </a:rPr>
              <a:t>The sum of all the oxidation numbers of all the atoms in an ion or molecule is equal to the charge of the ion/atom/molecule</a:t>
            </a:r>
            <a:r>
              <a:rPr lang="el-GR" sz="2400" b="1" dirty="0">
                <a:solidFill>
                  <a:srgbClr val="C00000"/>
                </a:solidFill>
              </a:rPr>
              <a:t>.</a:t>
            </a:r>
            <a:endParaRPr kumimoji="0" lang="el-GR" sz="2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73105169-EE60-690E-C59B-553C29CDE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05978"/>
              </p:ext>
            </p:extLst>
          </p:nvPr>
        </p:nvGraphicFramePr>
        <p:xfrm>
          <a:off x="1727200" y="1945640"/>
          <a:ext cx="850614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103279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6504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58625574"/>
                    </a:ext>
                  </a:extLst>
                </a:gridCol>
                <a:gridCol w="2410143">
                  <a:extLst>
                    <a:ext uri="{9D8B030D-6E8A-4147-A177-3AD203B41FA5}">
                      <a16:colId xmlns:a16="http://schemas.microsoft.com/office/drawing/2014/main" val="463540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Μέταλλα</a:t>
                      </a:r>
                      <a:r>
                        <a:rPr lang="en-US" sz="2400" dirty="0"/>
                        <a:t> (metals)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Αμέταλλα</a:t>
                      </a:r>
                      <a:r>
                        <a:rPr lang="en-US" sz="2400" dirty="0"/>
                        <a:t> (non-metals)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7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/>
                        <a:t>Α</a:t>
                      </a:r>
                      <a:r>
                        <a:rPr lang="en-US" sz="2400" b="1" dirty="0"/>
                        <a:t>g</a:t>
                      </a:r>
                      <a:r>
                        <a:rPr lang="en-US" sz="2400" dirty="0"/>
                        <a:t>, Li, </a:t>
                      </a:r>
                      <a:r>
                        <a:rPr lang="en-US" sz="2400" b="1" dirty="0"/>
                        <a:t>Na, K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+1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-1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Ba, Ca, Mg</a:t>
                      </a:r>
                      <a:r>
                        <a:rPr lang="en-US" sz="2400" dirty="0"/>
                        <a:t>, Zn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+2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-2 </a:t>
                      </a:r>
                      <a:r>
                        <a:rPr lang="en-US" sz="2400" b="0" dirty="0"/>
                        <a:t>(-1, +2)</a:t>
                      </a:r>
                      <a:endParaRPr lang="el-G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2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Al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+3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+1 </a:t>
                      </a:r>
                      <a:r>
                        <a:rPr lang="en-US" sz="2400" b="0" dirty="0"/>
                        <a:t>(-1)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25243"/>
                  </a:ext>
                </a:extLst>
              </a:tr>
              <a:tr h="370378">
                <a:tc>
                  <a:txBody>
                    <a:bodyPr/>
                    <a:lstStyle/>
                    <a:p>
                      <a:r>
                        <a:rPr lang="en-US" sz="2400" b="1" dirty="0"/>
                        <a:t>Cu,</a:t>
                      </a:r>
                      <a:r>
                        <a:rPr lang="en-US" sz="2400" dirty="0"/>
                        <a:t> Hg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+1, +2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Cl, Br, I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-1 </a:t>
                      </a:r>
                      <a:r>
                        <a:rPr lang="en-US" sz="2400" b="0" dirty="0"/>
                        <a:t>(+1, +3, +5, +7)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52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Fe</a:t>
                      </a:r>
                      <a:r>
                        <a:rPr lang="en-US" sz="2400" dirty="0"/>
                        <a:t>, Ni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+2, +3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-2 </a:t>
                      </a:r>
                      <a:r>
                        <a:rPr lang="en-US" sz="2400" b="0" dirty="0"/>
                        <a:t>(+4, +6)</a:t>
                      </a:r>
                      <a:endParaRPr lang="el-G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Pb, Sn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+2, +4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N, 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-3 </a:t>
                      </a:r>
                      <a:r>
                        <a:rPr lang="en-US" sz="2400" b="0" dirty="0"/>
                        <a:t>(+3, +5)</a:t>
                      </a:r>
                      <a:endParaRPr lang="el-G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Mn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+2, +4, +7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C, Si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-4 </a:t>
                      </a:r>
                      <a:r>
                        <a:rPr lang="el-GR" sz="2400" b="1" dirty="0"/>
                        <a:t>ως +4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40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Cr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+3, +6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561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6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1834"/>
                <a:ext cx="6096000" cy="684616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800" b="1" dirty="0"/>
                  <a:t>2</a:t>
                </a:r>
                <a:r>
                  <a:rPr lang="el-GR" sz="1800" b="1" dirty="0"/>
                  <a:t>.4 </a:t>
                </a:r>
                <a:r>
                  <a:rPr lang="el-GR" sz="1800" b="1" u="sng" dirty="0"/>
                  <a:t>Αριθμοί οξείδωσης. (Α.Ο.)</a:t>
                </a:r>
                <a:endParaRPr lang="en-US" sz="1800" b="1" u="sng" dirty="0"/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l-GR" sz="1800" b="1" dirty="0"/>
                  <a:t>1. Πολλαπλής επιλογής: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800" b="1" dirty="0" err="1"/>
                  <a:t>i</a:t>
                </a:r>
                <a:r>
                  <a:rPr lang="en-US" sz="1800" b="1" dirty="0"/>
                  <a:t>. </a:t>
                </a:r>
                <a:r>
                  <a:rPr lang="el-GR" sz="1800" dirty="0"/>
                  <a:t>Σε ποια από τις παρακάτω ενώσεις ο φώσφορος (Ρ) έχει το μεγαλύτερο αριθμό οξείδωσης;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l-GR" sz="1800" dirty="0"/>
                  <a:t>α) ΡΗ</a:t>
                </a:r>
                <a:r>
                  <a:rPr lang="el-GR" sz="1800" baseline="-25000" dirty="0"/>
                  <a:t>3 </a:t>
                </a:r>
                <a:r>
                  <a:rPr lang="en-US" sz="1800" baseline="-25000" dirty="0"/>
                  <a:t>	</a:t>
                </a:r>
                <a:r>
                  <a:rPr lang="el-GR" sz="1800" dirty="0"/>
                  <a:t>β) Η</a:t>
                </a:r>
                <a:r>
                  <a:rPr lang="el-GR" sz="1800" baseline="-25000" dirty="0"/>
                  <a:t>2</a:t>
                </a:r>
                <a:r>
                  <a:rPr lang="el-GR" sz="1800" dirty="0"/>
                  <a:t>PO</a:t>
                </a:r>
                <a:r>
                  <a:rPr lang="el-GR" sz="1800" baseline="-25000" dirty="0"/>
                  <a:t>3</a:t>
                </a:r>
                <a:r>
                  <a:rPr lang="el-GR" sz="1800" baseline="30000" dirty="0"/>
                  <a:t>-</a:t>
                </a:r>
                <a:r>
                  <a:rPr lang="el-GR" sz="1800" dirty="0"/>
                  <a:t> </a:t>
                </a:r>
                <a:r>
                  <a:rPr lang="en-US" sz="1800" dirty="0"/>
                  <a:t>	            </a:t>
                </a:r>
                <a:r>
                  <a:rPr lang="el-GR" sz="1800" dirty="0"/>
                  <a:t>γ) K</a:t>
                </a:r>
                <a:r>
                  <a:rPr lang="el-GR" sz="1800" baseline="-25000" dirty="0"/>
                  <a:t>3</a:t>
                </a:r>
                <a:r>
                  <a:rPr lang="el-GR" sz="1800" dirty="0"/>
                  <a:t>PO</a:t>
                </a:r>
                <a:r>
                  <a:rPr lang="el-GR" sz="1800" baseline="-25000" dirty="0"/>
                  <a:t>4 </a:t>
                </a:r>
                <a:r>
                  <a:rPr lang="en-US" sz="1800" baseline="-25000" dirty="0"/>
                  <a:t>	</a:t>
                </a:r>
                <a:r>
                  <a:rPr lang="el-GR" sz="1800" dirty="0"/>
                  <a:t>δ) Na</a:t>
                </a:r>
                <a:r>
                  <a:rPr lang="el-GR" sz="1800" baseline="-25000" dirty="0"/>
                  <a:t>3</a:t>
                </a:r>
                <a:r>
                  <a:rPr lang="el-GR" sz="1800" dirty="0"/>
                  <a:t>PO</a:t>
                </a:r>
                <a:r>
                  <a:rPr lang="el-GR" sz="1800" baseline="-25000" dirty="0"/>
                  <a:t>3</a:t>
                </a:r>
                <a:endParaRPr lang="en-US" sz="1800" baseline="-25000" dirty="0"/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α) x + 3 · (+1) = 0  	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 	x= -3.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β) 2 · 1 + 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+ 3 · (-2) = -1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 	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= +3.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γ) 3 · 1 +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+ 4 · (-2) = 0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	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+5.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δ) 3 · (+1) + 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+ 3 · (-2)=0 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  	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= +3.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Σωστή απάντηση: γ)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v. </a:t>
                </a:r>
                <a:r>
                  <a:rPr lang="el-GR" sz="1800" dirty="0"/>
                  <a:t>Οι αλκαλικές γαίες σε όλες τις ενώσεις τους έχουν αριθμό οξείδωσης:	α) +1</a:t>
                </a:r>
                <a:r>
                  <a:rPr lang="en-US" sz="1800" dirty="0"/>
                  <a:t> 	</a:t>
                </a:r>
                <a:r>
                  <a:rPr lang="el-GR" sz="1800" dirty="0"/>
                  <a:t>β) +2</a:t>
                </a:r>
                <a:r>
                  <a:rPr lang="en-US" sz="1800" dirty="0"/>
                  <a:t> 	</a:t>
                </a:r>
                <a:r>
                  <a:rPr lang="el-GR" sz="1800" dirty="0"/>
                  <a:t>γ) -1</a:t>
                </a:r>
                <a:r>
                  <a:rPr lang="en-US" sz="1800" dirty="0"/>
                  <a:t> 	</a:t>
                </a:r>
                <a:r>
                  <a:rPr lang="el-GR" sz="1800" dirty="0"/>
                  <a:t>δ) -2</a:t>
                </a:r>
                <a:endParaRPr lang="en-US" sz="1800" dirty="0"/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β) Αλκαλικές γαίες, 2</a:t>
                </a:r>
                <a:r>
                  <a:rPr lang="el-GR" sz="1800" b="1" baseline="30000" dirty="0">
                    <a:solidFill>
                      <a:schemeClr val="accent6"/>
                    </a:solidFill>
                  </a:rPr>
                  <a:t>η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ομάδα του Π.Π., Κ(2)…Χ(2), Α.Ο.: +2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800" b="1" dirty="0"/>
                  <a:t>vi. </a:t>
                </a:r>
                <a:r>
                  <a:rPr lang="el-GR" sz="1800" dirty="0"/>
                  <a:t>Ένα στοιχείο με κατανομή ηλεκτρονίων Κ(2)</a:t>
                </a:r>
                <a:r>
                  <a:rPr lang="en-US" sz="1800" dirty="0"/>
                  <a:t>L</a:t>
                </a:r>
                <a:r>
                  <a:rPr lang="el-GR" sz="1800" dirty="0"/>
                  <a:t>(8)</a:t>
                </a:r>
                <a:r>
                  <a:rPr lang="en-US" sz="1800" dirty="0"/>
                  <a:t>M</a:t>
                </a:r>
                <a:r>
                  <a:rPr lang="el-GR" sz="1800" dirty="0"/>
                  <a:t>(3) σε όλες τις ενώσεις τους έχει αριθμό οξείδωσης:</a:t>
                </a:r>
                <a:endParaRPr lang="en-US" sz="1800" dirty="0"/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l-GR" sz="1800" dirty="0"/>
                  <a:t>α) +1 </a:t>
                </a:r>
                <a:r>
                  <a:rPr lang="en-US" sz="1800" dirty="0"/>
                  <a:t>	</a:t>
                </a:r>
                <a:r>
                  <a:rPr lang="el-GR" sz="1800" dirty="0"/>
                  <a:t>β) +3</a:t>
                </a:r>
                <a:r>
                  <a:rPr lang="en-US" sz="1800" dirty="0"/>
                  <a:t> 	</a:t>
                </a:r>
                <a:r>
                  <a:rPr lang="el-GR" sz="1800" dirty="0"/>
                  <a:t>γ) -1</a:t>
                </a:r>
                <a:r>
                  <a:rPr lang="en-US" sz="1800" dirty="0"/>
                  <a:t> 	</a:t>
                </a:r>
                <a:r>
                  <a:rPr lang="el-GR" sz="1800" dirty="0"/>
                  <a:t>δ) -3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β) Το</a:t>
                </a:r>
                <a:r>
                  <a:rPr lang="el-GR" sz="1800" b="1" spc="10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αργίλιο </a:t>
                </a:r>
                <a:r>
                  <a:rPr lang="el-GR" sz="1800" b="1" baseline="-2500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en-US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Al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2)L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8)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Μ(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3)</a:t>
                </a:r>
                <a:r>
                  <a:rPr lang="el-GR" sz="1800" b="1" spc="8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ί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ν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ι</a:t>
                </a:r>
                <a:r>
                  <a:rPr lang="el-GR" sz="1800" b="1" spc="9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spc="-1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έ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τ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ο</a:t>
                </a:r>
                <a:r>
                  <a:rPr lang="el-GR" sz="1800" b="1" spc="9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κ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αι</a:t>
                </a:r>
                <a:r>
                  <a:rPr lang="el-GR" sz="1800" b="1" spc="10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έ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χε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ι</a:t>
                </a:r>
                <a:r>
                  <a:rPr lang="el-GR" sz="1800" b="1" spc="8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τ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η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ν</a:t>
                </a:r>
                <a:r>
                  <a:rPr lang="el-GR" sz="1800" b="1" spc="9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τ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ά</a:t>
                </a:r>
                <a:r>
                  <a:rPr lang="el-GR" sz="1800" b="1" spc="-1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η να</a:t>
                </a:r>
                <a:r>
                  <a:rPr lang="el-GR" sz="1800" b="1" spc="2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προσφέρει 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l-GR" sz="1800" b="1" spc="1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l-GR" sz="1800" b="1" baseline="3000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, ώστε</a:t>
                </a:r>
                <a:r>
                  <a:rPr lang="el-GR" sz="1800" b="1" spc="2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να</a:t>
                </a:r>
                <a:r>
                  <a:rPr lang="el-GR" sz="1800" b="1" spc="1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απο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κ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τ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ή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σει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solidFill>
                      <a:schemeClr val="accent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ηλεκτρονιακή 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ομή</a:t>
                </a:r>
                <a:r>
                  <a:rPr lang="el-GR" sz="1800" b="1" spc="1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spc="-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υγ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ν</a:t>
                </a:r>
                <a:r>
                  <a:rPr lang="el-GR" sz="1800" b="1" spc="5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ο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ύς στοιχείου </a:t>
                </a:r>
                <a:r>
                  <a:rPr lang="el-GR" sz="1800" b="1" baseline="-2500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en-US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Al</a:t>
                </a:r>
                <a:r>
                  <a:rPr lang="el-GR" sz="1800" b="1" baseline="30000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3+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(2)</a:t>
                </a:r>
                <a:r>
                  <a:rPr lang="en-US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l-GR" sz="1800" b="1" dirty="0">
                    <a:solidFill>
                      <a:schemeClr val="accent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(8).</a:t>
                </a:r>
                <a:endParaRPr lang="el-GR" sz="1800" b="1" dirty="0">
                  <a:solidFill>
                    <a:schemeClr val="accent1"/>
                  </a:solidFill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Επομένως έχει ΠΑΝΤΑ Α.Ο. +3 στις ενώσεις του.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1834"/>
                <a:ext cx="6096000" cy="6846166"/>
              </a:xfrm>
              <a:blipFill>
                <a:blip r:embed="rId2"/>
                <a:stretch>
                  <a:fillRect l="-800" t="-534" b="-1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.4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oxidation number</a:t>
            </a: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(Ο.Ν.)</a:t>
            </a:r>
          </a:p>
          <a:p>
            <a:pPr marL="342900" indent="-342900" algn="ctr">
              <a:buAutoNum type="arabicPeriod"/>
            </a:pPr>
            <a:r>
              <a:rPr lang="en-US" sz="1800" b="1" dirty="0"/>
              <a:t>Multiple Choice: </a:t>
            </a:r>
            <a:endParaRPr lang="el-GR" sz="1800" b="1" dirty="0"/>
          </a:p>
          <a:p>
            <a:pPr marL="0" indent="0">
              <a:buNone/>
            </a:pPr>
            <a:r>
              <a:rPr lang="en-US" sz="1800" dirty="0" err="1"/>
              <a:t>i</a:t>
            </a:r>
            <a:r>
              <a:rPr lang="en-US" sz="1800" dirty="0"/>
              <a:t>. In which of the following compounds does phosphorus (P) have the highest oxidation number? </a:t>
            </a:r>
            <a:endParaRPr lang="el-GR" sz="1800" dirty="0"/>
          </a:p>
          <a:p>
            <a:pPr marL="0" indent="0" algn="ctr">
              <a:buNone/>
            </a:pPr>
            <a:r>
              <a:rPr lang="el-GR" sz="1800" dirty="0"/>
              <a:t>α) ΡΗ</a:t>
            </a:r>
            <a:r>
              <a:rPr lang="el-GR" sz="1800" baseline="-25000" dirty="0"/>
              <a:t>3 </a:t>
            </a:r>
            <a:r>
              <a:rPr lang="en-US" sz="1800" baseline="-25000" dirty="0"/>
              <a:t>	</a:t>
            </a:r>
            <a:r>
              <a:rPr lang="el-GR" sz="1800" dirty="0"/>
              <a:t>β) Η</a:t>
            </a:r>
            <a:r>
              <a:rPr lang="el-GR" sz="1800" baseline="-25000" dirty="0"/>
              <a:t>2</a:t>
            </a:r>
            <a:r>
              <a:rPr lang="el-GR" sz="1800" dirty="0"/>
              <a:t>PO</a:t>
            </a:r>
            <a:r>
              <a:rPr lang="el-GR" sz="1800" baseline="-25000" dirty="0"/>
              <a:t>3</a:t>
            </a:r>
            <a:r>
              <a:rPr lang="el-GR" sz="1800" baseline="30000" dirty="0"/>
              <a:t>-</a:t>
            </a:r>
            <a:r>
              <a:rPr lang="el-GR" sz="1800" dirty="0"/>
              <a:t> </a:t>
            </a:r>
            <a:r>
              <a:rPr lang="en-US" sz="1800" dirty="0"/>
              <a:t>	            </a:t>
            </a:r>
            <a:r>
              <a:rPr lang="el-GR" sz="1800" dirty="0"/>
              <a:t>γ) K</a:t>
            </a:r>
            <a:r>
              <a:rPr lang="el-GR" sz="1800" baseline="-25000" dirty="0"/>
              <a:t>3</a:t>
            </a:r>
            <a:r>
              <a:rPr lang="el-GR" sz="1800" dirty="0"/>
              <a:t>PO</a:t>
            </a:r>
            <a:r>
              <a:rPr lang="el-GR" sz="1800" baseline="-25000" dirty="0"/>
              <a:t>4 </a:t>
            </a:r>
            <a:r>
              <a:rPr lang="en-US" sz="1800" baseline="-25000" dirty="0"/>
              <a:t>	</a:t>
            </a:r>
            <a:r>
              <a:rPr lang="el-GR" sz="1800" dirty="0"/>
              <a:t>δ) Na</a:t>
            </a:r>
            <a:r>
              <a:rPr lang="el-GR" sz="1800" baseline="-25000" dirty="0"/>
              <a:t>3</a:t>
            </a:r>
            <a:r>
              <a:rPr lang="el-GR" sz="1800" dirty="0"/>
              <a:t>PO</a:t>
            </a:r>
            <a:r>
              <a:rPr lang="el-GR" sz="1800" baseline="-25000" dirty="0"/>
              <a:t>3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a) x + 3 · (+1) = 0 </a:t>
            </a:r>
            <a:r>
              <a:rPr lang="el-GR" sz="1800" b="1" dirty="0">
                <a:solidFill>
                  <a:srgbClr val="C00000"/>
                </a:solidFill>
              </a:rPr>
              <a:t>		</a:t>
            </a:r>
            <a:r>
              <a:rPr lang="en-US" sz="1800" b="1" dirty="0">
                <a:solidFill>
                  <a:srgbClr val="C00000"/>
                </a:solidFill>
              </a:rPr>
              <a:t>⇒ x = -3.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b) 2 · 1 + x + 3 · (-2) = -1 </a:t>
            </a:r>
            <a:r>
              <a:rPr lang="el-GR" sz="1800" b="1" dirty="0">
                <a:solidFill>
                  <a:srgbClr val="7030A0"/>
                </a:solidFill>
              </a:rPr>
              <a:t>	</a:t>
            </a:r>
            <a:r>
              <a:rPr lang="en-US" sz="1800" b="1" dirty="0">
                <a:solidFill>
                  <a:srgbClr val="7030A0"/>
                </a:solidFill>
              </a:rPr>
              <a:t>⇒ x = +3.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c) 3 · 1 + x + 4 · (-2) = 0 </a:t>
            </a:r>
            <a:r>
              <a:rPr lang="el-GR" sz="1800" b="1" dirty="0">
                <a:solidFill>
                  <a:srgbClr val="C00000"/>
                </a:solidFill>
              </a:rPr>
              <a:t>	</a:t>
            </a:r>
            <a:r>
              <a:rPr lang="en-US" sz="1800" b="1" dirty="0">
                <a:solidFill>
                  <a:srgbClr val="C00000"/>
                </a:solidFill>
              </a:rPr>
              <a:t>⇒ x = +5.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d) 3 · (+1) + x + 3 · (-2) = 0 </a:t>
            </a:r>
            <a:r>
              <a:rPr lang="el-GR" sz="1800" b="1" dirty="0">
                <a:solidFill>
                  <a:srgbClr val="7030A0"/>
                </a:solidFill>
              </a:rPr>
              <a:t>	</a:t>
            </a:r>
            <a:r>
              <a:rPr lang="en-US" sz="1800" b="1" dirty="0">
                <a:solidFill>
                  <a:srgbClr val="7030A0"/>
                </a:solidFill>
              </a:rPr>
              <a:t>⇒ x = +3.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Correct answer: c)</a:t>
            </a:r>
          </a:p>
          <a:p>
            <a:pPr marL="0" indent="0">
              <a:buNone/>
            </a:pPr>
            <a:r>
              <a:rPr lang="en-US" sz="1800" dirty="0"/>
              <a:t>v. Alkaline earth metals in all their compounds have oxidation number: </a:t>
            </a:r>
            <a:r>
              <a:rPr lang="el-GR" sz="1800" dirty="0"/>
              <a:t>		</a:t>
            </a:r>
            <a:r>
              <a:rPr lang="en-US" sz="1800" dirty="0"/>
              <a:t>a) +1 </a:t>
            </a:r>
            <a:r>
              <a:rPr lang="el-GR" sz="1800" dirty="0"/>
              <a:t>	</a:t>
            </a:r>
            <a:r>
              <a:rPr lang="en-US" sz="1800" dirty="0"/>
              <a:t>b) +2 </a:t>
            </a:r>
            <a:r>
              <a:rPr lang="el-GR" sz="1800" dirty="0"/>
              <a:t>	</a:t>
            </a:r>
            <a:r>
              <a:rPr lang="en-US" sz="1800" dirty="0"/>
              <a:t>c) -1 </a:t>
            </a:r>
            <a:r>
              <a:rPr lang="el-GR" sz="1800" dirty="0"/>
              <a:t>	</a:t>
            </a:r>
            <a:r>
              <a:rPr lang="en-US" sz="1800" dirty="0"/>
              <a:t>d) -2 </a:t>
            </a:r>
            <a:endParaRPr lang="el-GR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b) Alkaline earth metals, 2nd group of the periodic table, K(2)…X(2), oxidation state: +2</a:t>
            </a:r>
          </a:p>
          <a:p>
            <a:pPr marL="0" indent="0">
              <a:buNone/>
            </a:pPr>
            <a:r>
              <a:rPr lang="en-US" sz="1800" dirty="0"/>
              <a:t>vi. An element with electron distribution K(2)L(8)M(3) in all its compounds has an oxidation number of:  a) +1 b) +3 c) -1 d) -3 </a:t>
            </a:r>
            <a:endParaRPr lang="el-GR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b) The aluminum </a:t>
            </a:r>
            <a:r>
              <a:rPr lang="en-US" sz="1800" b="1" baseline="-25000" dirty="0">
                <a:solidFill>
                  <a:srgbClr val="C00000"/>
                </a:solidFill>
              </a:rPr>
              <a:t>13</a:t>
            </a:r>
            <a:r>
              <a:rPr lang="en-US" sz="1800" b="1" dirty="0">
                <a:solidFill>
                  <a:srgbClr val="C00000"/>
                </a:solidFill>
              </a:rPr>
              <a:t>Al: K(2)L(8)M(3) is a metal and tends to donate 3e</a:t>
            </a:r>
            <a:r>
              <a:rPr lang="en-US" sz="1800" b="1" baseline="30000" dirty="0">
                <a:solidFill>
                  <a:srgbClr val="C00000"/>
                </a:solidFill>
              </a:rPr>
              <a:t>-</a:t>
            </a:r>
            <a:r>
              <a:rPr lang="en-US" sz="1800" b="1" dirty="0">
                <a:solidFill>
                  <a:srgbClr val="C00000"/>
                </a:solidFill>
              </a:rPr>
              <a:t> to attain the electron configuration of a noble gas, </a:t>
            </a:r>
            <a:r>
              <a:rPr lang="en-US" sz="1800" b="1" baseline="-25000" dirty="0">
                <a:solidFill>
                  <a:srgbClr val="C00000"/>
                </a:solidFill>
              </a:rPr>
              <a:t>13</a:t>
            </a:r>
            <a:r>
              <a:rPr lang="en-US" sz="1800" b="1" dirty="0">
                <a:solidFill>
                  <a:srgbClr val="C00000"/>
                </a:solidFill>
              </a:rPr>
              <a:t>Al</a:t>
            </a:r>
            <a:r>
              <a:rPr lang="en-US" sz="1800" b="1" baseline="30000" dirty="0">
                <a:solidFill>
                  <a:srgbClr val="C00000"/>
                </a:solidFill>
              </a:rPr>
              <a:t>3+</a:t>
            </a:r>
            <a:r>
              <a:rPr lang="en-US" sz="1800" b="1" dirty="0">
                <a:solidFill>
                  <a:srgbClr val="C00000"/>
                </a:solidFill>
              </a:rPr>
              <a:t>: K(2)L(8).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Therefore, it always has an oxidation state of +3 in compounds.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kumimoji="0" lang="el-G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1834"/>
                <a:ext cx="6096000" cy="684616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800" b="1" dirty="0"/>
                  <a:t>2</a:t>
                </a:r>
                <a:r>
                  <a:rPr lang="el-GR" sz="1800" b="1" dirty="0"/>
                  <a:t>.4 </a:t>
                </a:r>
                <a:r>
                  <a:rPr lang="el-GR" sz="1800" b="1" u="sng" dirty="0"/>
                  <a:t>Αριθμοί οξείδωσης. (Α.Ο.)</a:t>
                </a:r>
                <a:endParaRPr lang="en-US" sz="1800" b="1" u="sng" dirty="0"/>
              </a:p>
              <a:p>
                <a:pPr marL="0" indent="0">
                  <a:buNone/>
                </a:pPr>
                <a:r>
                  <a:rPr lang="en-US" sz="1800" b="1" dirty="0"/>
                  <a:t>3. </a:t>
                </a:r>
                <a:r>
                  <a:rPr lang="el-GR" sz="1800" dirty="0"/>
                  <a:t>Να υπολογίσετε τους αριθμούς οξείδωσης στα υπογραμμισμένα άτομα κάθε ένωσης:</a:t>
                </a:r>
              </a:p>
              <a:p>
                <a:pPr marL="0" indent="0">
                  <a:buNone/>
                </a:pPr>
                <a:r>
                  <a:rPr lang="el-GR" sz="1800" dirty="0"/>
                  <a:t>α) Η</a:t>
                </a:r>
                <a:r>
                  <a:rPr lang="el-GR" sz="1800" baseline="-25000" dirty="0"/>
                  <a:t>3</a:t>
                </a:r>
                <a:r>
                  <a:rPr lang="el-GR" sz="1800" b="1" u="sng" dirty="0"/>
                  <a:t>Ρ</a:t>
                </a:r>
                <a:r>
                  <a:rPr lang="el-GR" sz="1800" dirty="0"/>
                  <a:t>Ο</a:t>
                </a:r>
                <a:r>
                  <a:rPr lang="el-GR" sz="1800" baseline="-25000" dirty="0"/>
                  <a:t>4</a:t>
                </a:r>
                <a:r>
                  <a:rPr lang="en-US" sz="1800" dirty="0"/>
                  <a:t>	</a:t>
                </a:r>
                <a:r>
                  <a:rPr lang="el-GR" sz="1800" dirty="0"/>
                  <a:t>δ)</a:t>
                </a:r>
                <a:r>
                  <a:rPr lang="el-GR" sz="1800" b="1" dirty="0"/>
                  <a:t> </a:t>
                </a:r>
                <a:r>
                  <a:rPr lang="el-GR" sz="1800" dirty="0"/>
                  <a:t>Η</a:t>
                </a:r>
                <a:r>
                  <a:rPr lang="el-GR" sz="1800" b="1" u="sng" dirty="0"/>
                  <a:t>Ν</a:t>
                </a:r>
                <a:r>
                  <a:rPr lang="el-GR" sz="1800" dirty="0"/>
                  <a:t>Ο</a:t>
                </a:r>
                <a:r>
                  <a:rPr lang="el-GR" sz="1800" baseline="-25000" dirty="0"/>
                  <a:t>3</a:t>
                </a:r>
                <a:r>
                  <a:rPr lang="en-US" sz="1800" dirty="0"/>
                  <a:t>	</a:t>
                </a:r>
                <a:r>
                  <a:rPr lang="el-GR" sz="1800" dirty="0" err="1"/>
                  <a:t>στ</a:t>
                </a:r>
                <a:r>
                  <a:rPr lang="el-GR" sz="1800" dirty="0"/>
                  <a:t>) </a:t>
                </a:r>
                <a:r>
                  <a:rPr lang="en-US" sz="1800" b="1" u="sng" dirty="0"/>
                  <a:t>S</a:t>
                </a:r>
                <a:r>
                  <a:rPr lang="en-US" sz="1800" dirty="0"/>
                  <a:t>O</a:t>
                </a:r>
                <a:r>
                  <a:rPr lang="el-GR" sz="1800" baseline="-25000" dirty="0"/>
                  <a:t>3</a:t>
                </a:r>
                <a:r>
                  <a:rPr lang="el-GR" sz="1800" baseline="30000" dirty="0"/>
                  <a:t>2-</a:t>
                </a:r>
                <a:r>
                  <a:rPr lang="en-US" sz="1800" dirty="0"/>
                  <a:t>	</a:t>
                </a:r>
                <a:r>
                  <a:rPr lang="el-GR" sz="1800" dirty="0"/>
                  <a:t>η</a:t>
                </a:r>
                <a:r>
                  <a:rPr lang="en-US" sz="1800" dirty="0"/>
                  <a:t>) </a:t>
                </a:r>
                <a:r>
                  <a:rPr lang="el-GR" sz="1800" dirty="0"/>
                  <a:t>Β</a:t>
                </a:r>
                <a:r>
                  <a:rPr lang="en-US" sz="1800" dirty="0"/>
                  <a:t>a(</a:t>
                </a:r>
                <a:r>
                  <a:rPr lang="en-US" sz="1800" b="1" u="sng" dirty="0"/>
                  <a:t>N</a:t>
                </a:r>
                <a:r>
                  <a:rPr lang="en-US" sz="1800" dirty="0"/>
                  <a:t>O</a:t>
                </a:r>
                <a:r>
                  <a:rPr lang="en-US" sz="1800" baseline="-25000" dirty="0"/>
                  <a:t>3</a:t>
                </a:r>
                <a:r>
                  <a:rPr lang="en-US" sz="1800" dirty="0"/>
                  <a:t>)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  </a:t>
                </a:r>
                <a:r>
                  <a:rPr lang="el-GR" sz="1800" dirty="0"/>
                  <a:t>θ</a:t>
                </a:r>
                <a:r>
                  <a:rPr lang="en-US" sz="1800" dirty="0"/>
                  <a:t>) </a:t>
                </a:r>
                <a:r>
                  <a:rPr lang="en-US" sz="1800" b="1" u="sng" dirty="0"/>
                  <a:t>S</a:t>
                </a:r>
                <a:r>
                  <a:rPr lang="en-US" sz="1800" dirty="0"/>
                  <a:t>O</a:t>
                </a:r>
                <a:r>
                  <a:rPr lang="en-US" sz="1800" baseline="-25000" dirty="0"/>
                  <a:t>3</a:t>
                </a:r>
                <a:r>
                  <a:rPr lang="en-US" sz="1800" dirty="0"/>
                  <a:t>	   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α) Το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έχει αριθμό οξείδωσης +1, ο Ρ έχει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και το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O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έχει αριθμό οξείδωσης -2 , άρα έχουμε: 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3 · 1 +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+ 4 (-2) = 0	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	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 = + 5.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δ) Οι αριθμοί οξείδωσης για το υδρογόνο είναι +1 και για το οξυγόνο είναι -2. Επομένως: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ΗΝΟ</a:t>
                </a:r>
                <a:r>
                  <a:rPr lang="el-GR" sz="1800" b="1" baseline="-25000" dirty="0">
                    <a:solidFill>
                      <a:schemeClr val="accent6"/>
                    </a:solidFill>
                  </a:rPr>
                  <a:t>3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: 1· (+1) + 1·x+ 3·(-2)= 0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   	x = +5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στ) Ο αριθμός οξείδωσης για το οξυγόνο είναι -2. Επομένως: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SO</a:t>
                </a:r>
                <a:r>
                  <a:rPr lang="el-GR" sz="1800" b="1" baseline="-25000" dirty="0">
                    <a:solidFill>
                      <a:schemeClr val="accent1"/>
                    </a:solidFill>
                  </a:rPr>
                  <a:t>3</a:t>
                </a:r>
                <a:r>
                  <a:rPr lang="el-GR" sz="1800" b="1" baseline="30000" dirty="0">
                    <a:solidFill>
                      <a:schemeClr val="accent1"/>
                    </a:solidFill>
                  </a:rPr>
                  <a:t>2-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: x + 3 · (-2) = -2 	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	x = + 4.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η) Οι αριθμοί οξείδωσης για το </a:t>
                </a:r>
                <a:r>
                  <a:rPr lang="el-GR" sz="1800" b="1" dirty="0" err="1">
                    <a:solidFill>
                      <a:schemeClr val="accent6"/>
                    </a:solidFill>
                  </a:rPr>
                  <a:t>Ba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είναι +2 και για το Ο είναι -2, άρα έχουμε: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6"/>
                    </a:solidFill>
                  </a:rPr>
                  <a:t>Ba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(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NO</a:t>
                </a:r>
                <a:r>
                  <a:rPr lang="el-GR" sz="1800" b="1" baseline="-25000" dirty="0">
                    <a:solidFill>
                      <a:schemeClr val="accent6"/>
                    </a:solidFill>
                  </a:rPr>
                  <a:t>3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)</a:t>
                </a:r>
                <a:r>
                  <a:rPr lang="el-GR" sz="1800" b="1" baseline="-25000" dirty="0">
                    <a:solidFill>
                      <a:schemeClr val="accent6"/>
                    </a:solidFill>
                  </a:rPr>
                  <a:t>2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: +2 + 2∙x + 6∙(-2) = 0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 2 + 2∙x -12 = 0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2∙x = +12 – 2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 2∙x = 10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 	x = +5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 θ) Ο αριθμός οξείδωσης του οξυγόνου είναι -2, άρα έχουμε: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SO</a:t>
                </a:r>
                <a:r>
                  <a:rPr lang="el-GR" sz="1800" b="1" baseline="-25000" dirty="0">
                    <a:solidFill>
                      <a:schemeClr val="accent1"/>
                    </a:solidFill>
                  </a:rPr>
                  <a:t>3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: x + 3∙(-2) = 0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x - 6 = 0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	x = +6</a:t>
                </a:r>
                <a:endParaRPr lang="el-GR" sz="1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1834"/>
                <a:ext cx="6096000" cy="6846166"/>
              </a:xfrm>
              <a:blipFill>
                <a:blip r:embed="rId2"/>
                <a:stretch>
                  <a:fillRect l="-800" t="-534" r="-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.4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oxidation number</a:t>
            </a: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(Ο.Ν.)</a:t>
            </a:r>
          </a:p>
          <a:p>
            <a:pPr marL="0" indent="0">
              <a:buNone/>
            </a:pPr>
            <a:r>
              <a:rPr lang="el-GR" sz="1800" b="1" dirty="0"/>
              <a:t>3. </a:t>
            </a:r>
            <a:r>
              <a:rPr lang="en-US" sz="1800" dirty="0"/>
              <a:t>Calculate the oxidation numbers of the underlined atoms in each compound: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α) Η</a:t>
            </a:r>
            <a:r>
              <a:rPr lang="el-GR" sz="1800" baseline="-25000" dirty="0"/>
              <a:t>3</a:t>
            </a:r>
            <a:r>
              <a:rPr lang="el-GR" sz="1800" b="1" u="sng" dirty="0"/>
              <a:t>Ρ</a:t>
            </a:r>
            <a:r>
              <a:rPr lang="el-GR" sz="1800" dirty="0"/>
              <a:t>Ο</a:t>
            </a:r>
            <a:r>
              <a:rPr lang="el-GR" sz="1800" baseline="-25000" dirty="0"/>
              <a:t>4</a:t>
            </a:r>
            <a:r>
              <a:rPr lang="en-US" sz="1800" dirty="0"/>
              <a:t>	</a:t>
            </a:r>
            <a:r>
              <a:rPr lang="el-GR" sz="1800" dirty="0"/>
              <a:t>δ)</a:t>
            </a:r>
            <a:r>
              <a:rPr lang="el-GR" sz="1800" b="1" dirty="0"/>
              <a:t> </a:t>
            </a:r>
            <a:r>
              <a:rPr lang="el-GR" sz="1800" dirty="0"/>
              <a:t>Η</a:t>
            </a:r>
            <a:r>
              <a:rPr lang="el-GR" sz="1800" b="1" u="sng" dirty="0"/>
              <a:t>Ν</a:t>
            </a:r>
            <a:r>
              <a:rPr lang="el-GR" sz="1800" dirty="0"/>
              <a:t>Ο</a:t>
            </a:r>
            <a:r>
              <a:rPr lang="el-GR" sz="1800" baseline="-25000" dirty="0"/>
              <a:t>3</a:t>
            </a:r>
            <a:r>
              <a:rPr lang="en-US" sz="1800" dirty="0"/>
              <a:t>	</a:t>
            </a:r>
            <a:r>
              <a:rPr lang="el-GR" sz="1800" dirty="0" err="1"/>
              <a:t>στ</a:t>
            </a:r>
            <a:r>
              <a:rPr lang="el-GR" sz="1800" dirty="0"/>
              <a:t>) </a:t>
            </a:r>
            <a:r>
              <a:rPr lang="en-US" sz="1800" b="1" u="sng" dirty="0"/>
              <a:t>S</a:t>
            </a:r>
            <a:r>
              <a:rPr lang="en-US" sz="1800" dirty="0"/>
              <a:t>O</a:t>
            </a:r>
            <a:r>
              <a:rPr lang="el-GR" sz="1800" baseline="-25000" dirty="0"/>
              <a:t>3</a:t>
            </a:r>
            <a:r>
              <a:rPr lang="el-GR" sz="1800" baseline="30000" dirty="0"/>
              <a:t>2-</a:t>
            </a:r>
            <a:r>
              <a:rPr lang="en-US" sz="1800" dirty="0"/>
              <a:t>	</a:t>
            </a:r>
            <a:r>
              <a:rPr lang="el-GR" sz="1800" dirty="0"/>
              <a:t>η</a:t>
            </a:r>
            <a:r>
              <a:rPr lang="en-US" sz="1800" dirty="0"/>
              <a:t>) </a:t>
            </a:r>
            <a:r>
              <a:rPr lang="el-GR" sz="1800" dirty="0"/>
              <a:t>Β</a:t>
            </a:r>
            <a:r>
              <a:rPr lang="en-US" sz="1800" dirty="0"/>
              <a:t>a(</a:t>
            </a:r>
            <a:r>
              <a:rPr lang="en-US" sz="1800" b="1" u="sng" dirty="0"/>
              <a:t>N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2</a:t>
            </a:r>
            <a:r>
              <a:rPr lang="en-US" sz="1800" dirty="0"/>
              <a:t>   </a:t>
            </a:r>
            <a:r>
              <a:rPr lang="el-GR" sz="1800" dirty="0"/>
              <a:t>θ</a:t>
            </a:r>
            <a:r>
              <a:rPr lang="en-US" sz="1800" dirty="0"/>
              <a:t>) </a:t>
            </a:r>
            <a:r>
              <a:rPr lang="en-US" sz="1800" b="1" u="sng" dirty="0"/>
              <a:t>S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	 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a) Hydrogen (H) has an oxidation number of +1, Phosphorus (P) has an oxidation number of x, and Oxygen (O) has an oxidation number of -2.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Therefore: 3 · 1 + x + 4 (-2) = 0 ⇒ x = + 5.</a:t>
            </a: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δ)</a:t>
            </a:r>
            <a:r>
              <a:rPr lang="en-US" sz="1800" b="1" dirty="0">
                <a:solidFill>
                  <a:srgbClr val="7030A0"/>
                </a:solidFill>
              </a:rPr>
              <a:t> The oxidation numbers for hydrogen (H) are +1, nitrogen (N) is x, and oxygen (O) is -2. So: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HNO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: 1· (+1) + 1·x + 3·(-2) = 0 ⇒ x = +5</a:t>
            </a:r>
          </a:p>
          <a:p>
            <a:pPr marL="0" indent="0">
              <a:buNone/>
            </a:pPr>
            <a:r>
              <a:rPr lang="el-GR" sz="1800" b="1" dirty="0" err="1">
                <a:solidFill>
                  <a:srgbClr val="C00000"/>
                </a:solidFill>
              </a:rPr>
              <a:t>στ</a:t>
            </a:r>
            <a:r>
              <a:rPr lang="el-GR" sz="1800" b="1" dirty="0">
                <a:solidFill>
                  <a:srgbClr val="C00000"/>
                </a:solidFill>
              </a:rPr>
              <a:t>) </a:t>
            </a:r>
            <a:r>
              <a:rPr lang="en-US" sz="1800" b="1" dirty="0">
                <a:solidFill>
                  <a:srgbClr val="C00000"/>
                </a:solidFill>
              </a:rPr>
              <a:t>The oxidation number for sulfur is x, and oxygen (O) is -2.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Therefore: SO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baseline="30000" dirty="0">
                <a:solidFill>
                  <a:srgbClr val="C00000"/>
                </a:solidFill>
              </a:rPr>
              <a:t>2-</a:t>
            </a:r>
            <a:r>
              <a:rPr lang="en-US" sz="1800" b="1" dirty="0">
                <a:solidFill>
                  <a:srgbClr val="C00000"/>
                </a:solidFill>
              </a:rPr>
              <a:t>: x + 3 · (-2) = -2 ⇒ x = + 4.</a:t>
            </a:r>
          </a:p>
          <a:p>
            <a:pPr marL="0" indent="0">
              <a:buNone/>
            </a:pPr>
            <a:r>
              <a:rPr lang="el-GR" sz="1800" b="1" dirty="0">
                <a:solidFill>
                  <a:srgbClr val="7030A0"/>
                </a:solidFill>
              </a:rPr>
              <a:t>η) </a:t>
            </a:r>
            <a:r>
              <a:rPr lang="en-US" sz="1800" b="1" dirty="0">
                <a:solidFill>
                  <a:srgbClr val="7030A0"/>
                </a:solidFill>
              </a:rPr>
              <a:t>The oxidation number for Ba (Barium) is +2, and for O (Oxygen) is -2. So: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Ba(NO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)</a:t>
            </a:r>
            <a:r>
              <a:rPr lang="en-US" sz="1800" b="1" baseline="-25000" dirty="0">
                <a:solidFill>
                  <a:srgbClr val="7030A0"/>
                </a:solidFill>
              </a:rPr>
              <a:t>2 </a:t>
            </a:r>
            <a:r>
              <a:rPr lang="en-US" sz="1800" b="1" dirty="0">
                <a:solidFill>
                  <a:srgbClr val="7030A0"/>
                </a:solidFill>
              </a:rPr>
              <a:t>: +2 + 2x + 6 (-2) = 0 ⇒ 2 + 2x -12 = 0 ⇒ 2x = +12 - 2 ⇒ 2x = 10 ⇒ x = +5</a:t>
            </a:r>
          </a:p>
          <a:p>
            <a:pPr mar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θ) </a:t>
            </a:r>
            <a:r>
              <a:rPr lang="en-US" sz="1800" b="1" dirty="0">
                <a:solidFill>
                  <a:srgbClr val="C00000"/>
                </a:solidFill>
              </a:rPr>
              <a:t>The oxidation number for sulfur is x, and oxygen (O) is -2.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Thus: SO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: x + 3 · (-2) = 0 ⇒ x - 6 = 0 ⇒ x = +6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1834"/>
                <a:ext cx="6096000" cy="684616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800" b="1" dirty="0"/>
                  <a:t>2</a:t>
                </a:r>
                <a:r>
                  <a:rPr lang="el-GR" sz="1800" b="1" dirty="0"/>
                  <a:t>.4 </a:t>
                </a:r>
                <a:r>
                  <a:rPr lang="el-GR" sz="1800" b="1" u="sng" dirty="0"/>
                  <a:t>Αριθμοί οξείδωσης. (Α.Ο.)</a:t>
                </a:r>
                <a:endParaRPr lang="en-US" sz="1800" b="1" u="sng" dirty="0"/>
              </a:p>
              <a:p>
                <a:pPr marL="0" indent="0">
                  <a:buNone/>
                </a:pPr>
                <a:r>
                  <a:rPr lang="en-US" sz="1800" b="1" dirty="0"/>
                  <a:t>3. </a:t>
                </a:r>
                <a:r>
                  <a:rPr lang="el-GR" sz="1800" dirty="0"/>
                  <a:t>Να υπολογίσετε τους αριθμούς οξείδωσης στα υπογραμμισμένα άτομα κάθε ένωσης:</a:t>
                </a: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l-GR" sz="1800" dirty="0"/>
                  <a:t>ι</a:t>
                </a:r>
                <a:r>
                  <a:rPr lang="en-US" sz="1800" dirty="0"/>
                  <a:t>) </a:t>
                </a:r>
                <a:r>
                  <a:rPr lang="el-GR" sz="1800" dirty="0"/>
                  <a:t>Η</a:t>
                </a:r>
                <a:r>
                  <a:rPr lang="el-GR" sz="1800" b="1" u="sng" dirty="0"/>
                  <a:t>Ν</a:t>
                </a:r>
                <a:r>
                  <a:rPr lang="el-GR" sz="1800" dirty="0"/>
                  <a:t>Ο</a:t>
                </a:r>
                <a:r>
                  <a:rPr lang="en-US" sz="1800" baseline="-25000" dirty="0"/>
                  <a:t>2</a:t>
                </a:r>
                <a:r>
                  <a:rPr lang="el-GR" sz="1800" baseline="-25000" dirty="0"/>
                  <a:t>	</a:t>
                </a:r>
                <a:r>
                  <a:rPr lang="en-US" sz="1800" dirty="0"/>
                  <a:t>	</a:t>
                </a:r>
                <a:r>
                  <a:rPr lang="el-GR" sz="1800" dirty="0" err="1"/>
                  <a:t>ια</a:t>
                </a:r>
                <a:r>
                  <a:rPr lang="en-US" sz="1800" dirty="0"/>
                  <a:t>) </a:t>
                </a:r>
                <a:r>
                  <a:rPr lang="el-GR" sz="1800" dirty="0"/>
                  <a:t>Η</a:t>
                </a:r>
                <a:r>
                  <a:rPr lang="en-US" sz="1800" baseline="-25000" dirty="0"/>
                  <a:t>2</a:t>
                </a:r>
                <a:r>
                  <a:rPr lang="en-US" sz="1800" b="1" u="sng" dirty="0"/>
                  <a:t>C</a:t>
                </a:r>
                <a:r>
                  <a:rPr lang="en-US" sz="1800" dirty="0"/>
                  <a:t>O</a:t>
                </a:r>
                <a:r>
                  <a:rPr lang="en-US" sz="1800" baseline="-25000" dirty="0"/>
                  <a:t>3	</a:t>
                </a:r>
                <a:r>
                  <a:rPr lang="el-GR" sz="1800" baseline="-25000" dirty="0"/>
                  <a:t>	</a:t>
                </a:r>
                <a:r>
                  <a:rPr lang="en-US" sz="1800" dirty="0"/>
                  <a:t> </a:t>
                </a:r>
                <a:r>
                  <a:rPr lang="el-GR" sz="1800" dirty="0" err="1"/>
                  <a:t>ιδ</a:t>
                </a:r>
                <a:r>
                  <a:rPr lang="en-US" sz="1800" dirty="0"/>
                  <a:t>)</a:t>
                </a:r>
                <a:r>
                  <a:rPr lang="en-US" sz="1800" b="1" u="sng" dirty="0"/>
                  <a:t>C</a:t>
                </a:r>
                <a:r>
                  <a:rPr lang="en-US" sz="1800" dirty="0"/>
                  <a:t>O</a:t>
                </a:r>
                <a:r>
                  <a:rPr lang="en-US" sz="1800" baseline="-25000" dirty="0"/>
                  <a:t>3</a:t>
                </a:r>
                <a:r>
                  <a:rPr lang="en-US" sz="1800" baseline="30000" dirty="0"/>
                  <a:t>2-</a:t>
                </a:r>
                <a:r>
                  <a:rPr lang="en-US" sz="1800" dirty="0"/>
                  <a:t> </a:t>
                </a:r>
                <a:r>
                  <a:rPr lang="el-GR" sz="1800" dirty="0"/>
                  <a:t>     </a:t>
                </a:r>
                <a:r>
                  <a:rPr lang="en-US" sz="1800" dirty="0"/>
                  <a:t> </a:t>
                </a:r>
                <a:r>
                  <a:rPr lang="el-GR" sz="1800" dirty="0" err="1"/>
                  <a:t>ιστ</a:t>
                </a:r>
                <a:r>
                  <a:rPr lang="en-US" sz="1800" dirty="0"/>
                  <a:t>)</a:t>
                </a:r>
                <a:r>
                  <a:rPr lang="en-US" sz="1800" b="1" u="sng" dirty="0"/>
                  <a:t>Cr</a:t>
                </a:r>
                <a:r>
                  <a:rPr lang="en-US" sz="1800" b="1" u="sng" baseline="-25000" dirty="0"/>
                  <a:t>2</a:t>
                </a:r>
                <a:r>
                  <a:rPr lang="en-US" sz="1800" dirty="0"/>
                  <a:t>O</a:t>
                </a:r>
                <a:r>
                  <a:rPr lang="en-US" sz="1800" baseline="-25000" dirty="0"/>
                  <a:t>7</a:t>
                </a:r>
                <a:r>
                  <a:rPr lang="en-US" sz="1800" baseline="30000" dirty="0"/>
                  <a:t>2-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ι) Οι αριθμοί οξείδωσης για το Η είναι +1 και για το Ο είναι -2, άρα έχουμε: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HNO</a:t>
                </a:r>
                <a:r>
                  <a:rPr lang="el-GR" sz="18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: +1 + x + 2∙(-2) = 0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	+1 + x - 4 = 0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x = +4 – 1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	x = +3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 </a:t>
                </a:r>
                <a:r>
                  <a:rPr lang="el-GR" sz="1800" b="1" dirty="0" err="1">
                    <a:solidFill>
                      <a:schemeClr val="accent6"/>
                    </a:solidFill>
                  </a:rPr>
                  <a:t>ια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) Οι αριθμοί οξείδωσης για το Η είναι +1 και για το Ο είναι -2, άρα έχουμε: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6"/>
                    </a:solidFill>
                  </a:rPr>
                  <a:t>H</a:t>
                </a:r>
                <a:r>
                  <a:rPr lang="el-GR" sz="1800" b="1" baseline="-25000" dirty="0">
                    <a:solidFill>
                      <a:schemeClr val="accent6"/>
                    </a:solidFill>
                  </a:rPr>
                  <a:t>2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CO</a:t>
                </a:r>
                <a:r>
                  <a:rPr lang="el-GR" sz="1800" b="1" baseline="-25000" dirty="0">
                    <a:solidFill>
                      <a:schemeClr val="accent6"/>
                    </a:solidFill>
                  </a:rPr>
                  <a:t>3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: 2∙(+1) + x + 3∙(-2) = 0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	+2 + x - 6 = 0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x = +6 – 2 	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6"/>
                    </a:solidFill>
                  </a:rPr>
                  <a:t>	x = +4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ιδ) Ο αριθμός οξείδωσης του Ο είναι -2, άρα έχουμε: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CO</a:t>
                </a:r>
                <a:r>
                  <a:rPr lang="el-GR" sz="1800" b="1" baseline="-25000" dirty="0">
                    <a:solidFill>
                      <a:schemeClr val="accent1"/>
                    </a:solidFill>
                  </a:rPr>
                  <a:t>3</a:t>
                </a:r>
                <a:r>
                  <a:rPr lang="el-GR" sz="1800" b="1" baseline="30000" dirty="0">
                    <a:solidFill>
                      <a:schemeClr val="accent1"/>
                    </a:solidFill>
                  </a:rPr>
                  <a:t>2-</a:t>
                </a:r>
                <a:r>
                  <a:rPr lang="el-GR" sz="1800" b="1" dirty="0">
                    <a:solidFill>
                      <a:schemeClr val="accent1"/>
                    </a:solidFill>
                  </a:rPr>
                  <a:t>: x + 3∙(-2) = -2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	x - 6 = -2	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1"/>
                    </a:solidFill>
                  </a:rPr>
                  <a:t>x = +6 – 2 	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1800" b="1" dirty="0">
                    <a:solidFill>
                      <a:schemeClr val="accent1"/>
                    </a:solidFill>
                  </a:rPr>
                  <a:t>	x = +4</a:t>
                </a:r>
                <a:endParaRPr lang="el-GR" sz="1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1800" b="1" dirty="0" err="1">
                    <a:solidFill>
                      <a:schemeClr val="accent6"/>
                    </a:solidFill>
                  </a:rPr>
                  <a:t>ιστ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) Ο αριθμός οξείδωσης για το 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O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είναι -2, άρα έχουμε: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chemeClr val="accent6"/>
                    </a:solidFill>
                  </a:rPr>
                  <a:t>Cr</a:t>
                </a:r>
                <a:r>
                  <a:rPr lang="el-GR" sz="1800" b="1" baseline="-25000" dirty="0">
                    <a:solidFill>
                      <a:schemeClr val="accent6"/>
                    </a:solidFill>
                  </a:rPr>
                  <a:t>2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O</a:t>
                </a:r>
                <a:r>
                  <a:rPr lang="el-GR" sz="1800" b="1" baseline="-25000" dirty="0">
                    <a:solidFill>
                      <a:schemeClr val="accent6"/>
                    </a:solidFill>
                  </a:rPr>
                  <a:t>7</a:t>
                </a:r>
                <a:r>
                  <a:rPr lang="el-GR" sz="1800" b="1" baseline="30000" dirty="0">
                    <a:solidFill>
                      <a:schemeClr val="accent6"/>
                    </a:solidFill>
                  </a:rPr>
                  <a:t>2-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: 2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+ 7(-2) = -2 	⇒ 	2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– 14 = -2 	⇒</a:t>
                </a:r>
              </a:p>
              <a:p>
                <a:pPr marL="0" indent="0">
                  <a:buNone/>
                </a:pPr>
                <a:r>
                  <a:rPr lang="el-GR" sz="1800" b="1" dirty="0">
                    <a:solidFill>
                      <a:schemeClr val="accent6"/>
                    </a:solidFill>
                  </a:rPr>
                  <a:t>2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= -2 + 14 	⇒ 	2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= +12 	⇒ </a:t>
                </a:r>
                <a:r>
                  <a:rPr lang="en-US" sz="1800" b="1" dirty="0">
                    <a:solidFill>
                      <a:schemeClr val="accent6"/>
                    </a:solidFill>
                  </a:rPr>
                  <a:t>x</a:t>
                </a:r>
                <a:r>
                  <a:rPr lang="el-GR" sz="1800" b="1" dirty="0">
                    <a:solidFill>
                      <a:schemeClr val="accent6"/>
                    </a:solidFill>
                  </a:rPr>
                  <a:t> = +6.</a:t>
                </a:r>
                <a:endParaRPr lang="el-GR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l-GR" sz="1800" dirty="0"/>
                  <a:t> 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1834"/>
                <a:ext cx="6096000" cy="6846166"/>
              </a:xfrm>
              <a:blipFill>
                <a:blip r:embed="rId2"/>
                <a:stretch>
                  <a:fillRect l="-800" t="-534" r="-1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.4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oxidation number</a:t>
            </a: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(Ο.Ν.)</a:t>
            </a:r>
          </a:p>
          <a:p>
            <a:pPr marL="0" indent="0">
              <a:buNone/>
            </a:pPr>
            <a:r>
              <a:rPr lang="en-US" sz="1800" b="1" dirty="0"/>
              <a:t>Calculate the oxidation numbers of the underlined atoms in each compound:</a:t>
            </a:r>
            <a:endParaRPr lang="el-GR" sz="1800" b="1" dirty="0"/>
          </a:p>
          <a:p>
            <a:pPr marL="0" indent="0">
              <a:buNone/>
            </a:pPr>
            <a:r>
              <a:rPr lang="el-GR" sz="1800" dirty="0"/>
              <a:t>ι</a:t>
            </a:r>
            <a:r>
              <a:rPr lang="en-US" sz="1800" dirty="0"/>
              <a:t>) </a:t>
            </a:r>
            <a:r>
              <a:rPr lang="el-GR" sz="1800" dirty="0"/>
              <a:t>Η</a:t>
            </a:r>
            <a:r>
              <a:rPr lang="el-GR" sz="1800" b="1" u="sng" dirty="0"/>
              <a:t>Ν</a:t>
            </a:r>
            <a:r>
              <a:rPr lang="el-GR" sz="1800" dirty="0"/>
              <a:t>Ο</a:t>
            </a:r>
            <a:r>
              <a:rPr lang="en-US" sz="1800" baseline="-25000" dirty="0"/>
              <a:t>2</a:t>
            </a:r>
            <a:r>
              <a:rPr lang="en-US" sz="1800" dirty="0"/>
              <a:t>	</a:t>
            </a:r>
            <a:r>
              <a:rPr lang="el-GR" sz="1800" dirty="0"/>
              <a:t>	</a:t>
            </a:r>
            <a:r>
              <a:rPr lang="el-GR" sz="1800" dirty="0" err="1"/>
              <a:t>ια</a:t>
            </a:r>
            <a:r>
              <a:rPr lang="en-US" sz="1800" dirty="0"/>
              <a:t>) </a:t>
            </a:r>
            <a:r>
              <a:rPr lang="el-GR" sz="1800" dirty="0"/>
              <a:t>Η</a:t>
            </a:r>
            <a:r>
              <a:rPr lang="en-US" sz="1800" baseline="-25000" dirty="0"/>
              <a:t>2</a:t>
            </a:r>
            <a:r>
              <a:rPr lang="en-US" sz="1800" b="1" u="sng" dirty="0"/>
              <a:t>C</a:t>
            </a:r>
            <a:r>
              <a:rPr lang="en-US" sz="1800" dirty="0"/>
              <a:t>O</a:t>
            </a:r>
            <a:r>
              <a:rPr lang="en-US" sz="1800" baseline="-25000" dirty="0"/>
              <a:t>3	</a:t>
            </a:r>
            <a:r>
              <a:rPr lang="en-US" sz="1800" dirty="0"/>
              <a:t> </a:t>
            </a:r>
            <a:r>
              <a:rPr lang="el-GR" sz="1800" dirty="0"/>
              <a:t>	</a:t>
            </a:r>
            <a:r>
              <a:rPr lang="el-GR" sz="1800" dirty="0" err="1"/>
              <a:t>ιδ</a:t>
            </a:r>
            <a:r>
              <a:rPr lang="en-US" sz="1800" dirty="0"/>
              <a:t>)</a:t>
            </a:r>
            <a:r>
              <a:rPr lang="en-US" sz="1800" b="1" u="sng" dirty="0"/>
              <a:t>C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baseline="30000" dirty="0"/>
              <a:t>2-</a:t>
            </a:r>
            <a:r>
              <a:rPr lang="en-US" sz="1800" dirty="0"/>
              <a:t>  </a:t>
            </a:r>
            <a:r>
              <a:rPr lang="el-GR" sz="1800" dirty="0"/>
              <a:t>	</a:t>
            </a:r>
            <a:r>
              <a:rPr lang="el-GR" sz="1800" dirty="0" err="1"/>
              <a:t>ιστ</a:t>
            </a:r>
            <a:r>
              <a:rPr lang="en-US" sz="1800" dirty="0"/>
              <a:t>)</a:t>
            </a:r>
            <a:r>
              <a:rPr lang="en-US" sz="1800" b="1" u="sng" dirty="0"/>
              <a:t>Cr</a:t>
            </a:r>
            <a:r>
              <a:rPr lang="en-US" sz="1800" b="1" u="sng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7</a:t>
            </a:r>
            <a:r>
              <a:rPr lang="en-US" sz="1800" baseline="30000" dirty="0"/>
              <a:t>2-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ι) </a:t>
            </a:r>
            <a:r>
              <a:rPr lang="en-US" sz="1800" b="1" dirty="0">
                <a:solidFill>
                  <a:srgbClr val="C00000"/>
                </a:solidFill>
              </a:rPr>
              <a:t>The oxidation numbers for hydrogen (H) are +1, nitrogen (N) is x, and oxygen (O) is -2.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Therefore: HNO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: +1 + x + 2 · (-2) = 0 ⇒ +1 + x - 4 = 0 ⇒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x = +4 - 1 ⇒ x = +3</a:t>
            </a:r>
          </a:p>
          <a:p>
            <a:pPr marL="0" indent="0">
              <a:buNone/>
            </a:pPr>
            <a:r>
              <a:rPr lang="el-GR" sz="1800" b="1" dirty="0" err="1">
                <a:solidFill>
                  <a:srgbClr val="7030A0"/>
                </a:solidFill>
              </a:rPr>
              <a:t>ια</a:t>
            </a:r>
            <a:r>
              <a:rPr lang="el-GR" sz="1800" b="1" dirty="0">
                <a:solidFill>
                  <a:srgbClr val="7030A0"/>
                </a:solidFill>
              </a:rPr>
              <a:t>) </a:t>
            </a:r>
            <a:r>
              <a:rPr lang="en-US" sz="1800" b="1" dirty="0">
                <a:solidFill>
                  <a:srgbClr val="7030A0"/>
                </a:solidFill>
              </a:rPr>
              <a:t>The oxidation numbers for hydrogen (H) are +1, carbon (C) is x, and oxygen (O) is -2. Hence: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H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CO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b="1" dirty="0">
                <a:solidFill>
                  <a:srgbClr val="7030A0"/>
                </a:solidFill>
              </a:rPr>
              <a:t>: 2 · (+1) + x + 3 · (-2) = 0 ⇒ +2 + x - 6 = 0 ⇒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x = +6 - 2 ⇒ x = +4</a:t>
            </a:r>
          </a:p>
          <a:p>
            <a:pPr marL="0" indent="0">
              <a:buNone/>
            </a:pPr>
            <a:r>
              <a:rPr lang="el-GR" sz="1800" b="1" dirty="0" err="1">
                <a:solidFill>
                  <a:srgbClr val="C00000"/>
                </a:solidFill>
              </a:rPr>
              <a:t>ιδ</a:t>
            </a:r>
            <a:r>
              <a:rPr lang="el-GR" sz="1800" b="1" dirty="0">
                <a:solidFill>
                  <a:srgbClr val="C00000"/>
                </a:solidFill>
              </a:rPr>
              <a:t>) </a:t>
            </a:r>
            <a:r>
              <a:rPr lang="en-US" sz="1800" b="1" dirty="0">
                <a:solidFill>
                  <a:srgbClr val="C00000"/>
                </a:solidFill>
              </a:rPr>
              <a:t>The oxidation number for carbon (C) is x, and oxygen is -2.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Therefore:</a:t>
            </a:r>
            <a:r>
              <a:rPr lang="el-GR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CO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baseline="30000" dirty="0">
                <a:solidFill>
                  <a:srgbClr val="C00000"/>
                </a:solidFill>
              </a:rPr>
              <a:t>2- </a:t>
            </a:r>
            <a:r>
              <a:rPr lang="en-US" sz="1800" b="1" dirty="0">
                <a:solidFill>
                  <a:srgbClr val="C00000"/>
                </a:solidFill>
              </a:rPr>
              <a:t>: x + 3 · (-2) = -2 ⇒ x - 6 = -2 ⇒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x = +6 - 2 ⇒ x = +4</a:t>
            </a:r>
          </a:p>
          <a:p>
            <a:pPr marL="0" indent="0">
              <a:buNone/>
            </a:pPr>
            <a:r>
              <a:rPr lang="el-GR" sz="1800" b="1" dirty="0" err="1">
                <a:solidFill>
                  <a:srgbClr val="7030A0"/>
                </a:solidFill>
              </a:rPr>
              <a:t>ιστ</a:t>
            </a:r>
            <a:r>
              <a:rPr lang="el-GR" sz="1800" b="1" dirty="0">
                <a:solidFill>
                  <a:srgbClr val="7030A0"/>
                </a:solidFill>
              </a:rPr>
              <a:t>) </a:t>
            </a:r>
            <a:r>
              <a:rPr lang="en-US" sz="1800" b="1" dirty="0">
                <a:solidFill>
                  <a:srgbClr val="7030A0"/>
                </a:solidFill>
              </a:rPr>
              <a:t>The oxidation number for oxygen (O) is -2, so: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Cr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b="1" dirty="0">
                <a:solidFill>
                  <a:srgbClr val="7030A0"/>
                </a:solidFill>
              </a:rPr>
              <a:t>O</a:t>
            </a:r>
            <a:r>
              <a:rPr lang="en-US" sz="1800" b="1" baseline="-25000" dirty="0">
                <a:solidFill>
                  <a:srgbClr val="7030A0"/>
                </a:solidFill>
              </a:rPr>
              <a:t>7</a:t>
            </a:r>
            <a:r>
              <a:rPr lang="en-US" sz="1800" b="1" baseline="30000" dirty="0">
                <a:solidFill>
                  <a:srgbClr val="7030A0"/>
                </a:solidFill>
              </a:rPr>
              <a:t>2-</a:t>
            </a:r>
            <a:r>
              <a:rPr lang="en-US" sz="1800" b="1" dirty="0">
                <a:solidFill>
                  <a:srgbClr val="7030A0"/>
                </a:solidFill>
              </a:rPr>
              <a:t>: 2x + 7 · (-2) = -2 ⇒ 2x - 14 = -2 ⇒ 2x = -2 + 14 ⇒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2x = +12 ⇒ x = +6</a:t>
            </a:r>
            <a:endParaRPr kumimoji="0" lang="el-GR" sz="1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34"/>
            <a:ext cx="6096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/>
              <a:t>2</a:t>
            </a:r>
            <a:r>
              <a:rPr lang="el-GR" sz="1800" b="1" dirty="0"/>
              <a:t>.4 </a:t>
            </a:r>
            <a:r>
              <a:rPr lang="el-GR" sz="1800" b="1" u="sng" dirty="0"/>
              <a:t>Αριθμοί οξείδωσης. (Α.Ο.)</a:t>
            </a:r>
            <a:endParaRPr lang="en-US" sz="1800" b="1" u="sng" dirty="0"/>
          </a:p>
          <a:p>
            <a:pPr marL="0" indent="0">
              <a:buNone/>
            </a:pPr>
            <a:r>
              <a:rPr lang="en-US" sz="1800" b="1" dirty="0"/>
              <a:t>3. </a:t>
            </a:r>
            <a:r>
              <a:rPr lang="el-GR" sz="1800" dirty="0"/>
              <a:t>Να υπολογίσετε τους αριθμούς οξείδωσης στα υπογραμμισμένα άτομα κάθε ένωσης: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l-GR" sz="1800" dirty="0" err="1"/>
              <a:t>ιζ</a:t>
            </a:r>
            <a:r>
              <a:rPr lang="en-US" sz="1800" dirty="0"/>
              <a:t>)</a:t>
            </a:r>
            <a:r>
              <a:rPr lang="el-GR" sz="1800" dirty="0"/>
              <a:t> Η</a:t>
            </a:r>
            <a:r>
              <a:rPr lang="en-US" sz="1800" baseline="-25000" dirty="0"/>
              <a:t>2</a:t>
            </a:r>
            <a:r>
              <a:rPr lang="en-US" sz="1800" b="1" u="sng" dirty="0"/>
              <a:t>S</a:t>
            </a:r>
            <a:r>
              <a:rPr lang="en-US" sz="1800" dirty="0"/>
              <a:t>O</a:t>
            </a:r>
            <a:r>
              <a:rPr lang="en-US" sz="1800" baseline="-25000" dirty="0"/>
              <a:t>4</a:t>
            </a:r>
            <a:r>
              <a:rPr lang="el-GR" sz="1800" dirty="0"/>
              <a:t>		</a:t>
            </a:r>
            <a:r>
              <a:rPr lang="el-GR" sz="1800" dirty="0" err="1"/>
              <a:t>κβ</a:t>
            </a:r>
            <a:r>
              <a:rPr lang="en-US" sz="1800" dirty="0"/>
              <a:t>)</a:t>
            </a:r>
            <a:r>
              <a:rPr lang="el-GR" sz="1800" dirty="0"/>
              <a:t> </a:t>
            </a:r>
            <a:r>
              <a:rPr lang="el-GR" sz="1800" b="1" u="sng" dirty="0"/>
              <a:t>Ρ</a:t>
            </a:r>
            <a:r>
              <a:rPr lang="en-US" sz="1800" b="1" u="sng" baseline="-25000" dirty="0"/>
              <a:t>2</a:t>
            </a:r>
            <a:r>
              <a:rPr lang="el-GR" sz="1800" dirty="0"/>
              <a:t>Ο</a:t>
            </a:r>
            <a:r>
              <a:rPr lang="en-US" sz="1800" baseline="-25000" dirty="0"/>
              <a:t>5</a:t>
            </a:r>
            <a:r>
              <a:rPr lang="en-US" sz="1800" dirty="0"/>
              <a:t> </a:t>
            </a:r>
            <a:r>
              <a:rPr lang="el-GR" sz="1800" dirty="0"/>
              <a:t>		</a:t>
            </a:r>
            <a:r>
              <a:rPr lang="el-GR" sz="1800" dirty="0" err="1"/>
              <a:t>κη</a:t>
            </a:r>
            <a:r>
              <a:rPr lang="en-US" sz="1800" dirty="0"/>
              <a:t>)</a:t>
            </a:r>
            <a:r>
              <a:rPr lang="el-GR" sz="1800" dirty="0"/>
              <a:t> Κ</a:t>
            </a:r>
            <a:r>
              <a:rPr lang="en-US" sz="1800" baseline="-25000" dirty="0"/>
              <a:t>3</a:t>
            </a:r>
            <a:r>
              <a:rPr lang="en-US" sz="1800" dirty="0"/>
              <a:t>[</a:t>
            </a:r>
            <a:r>
              <a:rPr lang="en-US" sz="1800" b="1" u="sng" dirty="0"/>
              <a:t>Fe</a:t>
            </a:r>
            <a:r>
              <a:rPr lang="en-US" sz="1800" dirty="0"/>
              <a:t>(OH)</a:t>
            </a:r>
            <a:r>
              <a:rPr lang="en-US" sz="1800" baseline="-25000" dirty="0"/>
              <a:t>6</a:t>
            </a:r>
            <a:r>
              <a:rPr lang="en-US" sz="1800" dirty="0"/>
              <a:t>]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 err="1">
                <a:solidFill>
                  <a:schemeClr val="accent1"/>
                </a:solidFill>
              </a:rPr>
              <a:t>ιζ</a:t>
            </a:r>
            <a:r>
              <a:rPr lang="el-GR" sz="1800" b="1" dirty="0">
                <a:solidFill>
                  <a:schemeClr val="accent1"/>
                </a:solidFill>
              </a:rPr>
              <a:t>) Οι αριθμοί οξείδωσης για το Η είναι +1 και για το Ο είναι -2, άρα έχουμε:</a:t>
            </a:r>
            <a:endParaRPr lang="el-G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H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l-GR" sz="1800" b="1" dirty="0">
                <a:solidFill>
                  <a:schemeClr val="accent1"/>
                </a:solidFill>
              </a:rPr>
              <a:t>SO</a:t>
            </a:r>
            <a:r>
              <a:rPr lang="el-GR" sz="1800" b="1" baseline="-25000" dirty="0">
                <a:solidFill>
                  <a:schemeClr val="accent1"/>
                </a:solidFill>
              </a:rPr>
              <a:t>4</a:t>
            </a:r>
            <a:r>
              <a:rPr lang="el-GR" sz="1800" b="1" dirty="0">
                <a:solidFill>
                  <a:schemeClr val="accent1"/>
                </a:solidFill>
              </a:rPr>
              <a:t>: (+1) · 2 + </a:t>
            </a:r>
            <a:r>
              <a:rPr lang="en-US" sz="1800" b="1" dirty="0">
                <a:solidFill>
                  <a:schemeClr val="accent1"/>
                </a:solidFill>
              </a:rPr>
              <a:t>x</a:t>
            </a:r>
            <a:r>
              <a:rPr lang="el-GR" sz="1800" b="1" dirty="0">
                <a:solidFill>
                  <a:schemeClr val="accent1"/>
                </a:solidFill>
              </a:rPr>
              <a:t> · 1 + (-2) · 4 = 0 ⇒ 	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2 + </a:t>
            </a:r>
            <a:r>
              <a:rPr lang="en-US" sz="1800" b="1" dirty="0">
                <a:solidFill>
                  <a:schemeClr val="accent1"/>
                </a:solidFill>
              </a:rPr>
              <a:t>x</a:t>
            </a:r>
            <a:r>
              <a:rPr lang="el-GR" sz="1800" b="1" dirty="0">
                <a:solidFill>
                  <a:schemeClr val="accent1"/>
                </a:solidFill>
              </a:rPr>
              <a:t> – 8 = 0 	⇒ </a:t>
            </a:r>
            <a:r>
              <a:rPr lang="en-US" sz="1800" b="1" dirty="0">
                <a:solidFill>
                  <a:schemeClr val="accent1"/>
                </a:solidFill>
              </a:rPr>
              <a:t>x</a:t>
            </a:r>
            <a:r>
              <a:rPr lang="el-GR" sz="1800" b="1" dirty="0">
                <a:solidFill>
                  <a:schemeClr val="accent1"/>
                </a:solidFill>
              </a:rPr>
              <a:t> = +6.</a:t>
            </a:r>
            <a:endParaRPr lang="el-G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 err="1">
                <a:solidFill>
                  <a:schemeClr val="accent6"/>
                </a:solidFill>
              </a:rPr>
              <a:t>κβ</a:t>
            </a:r>
            <a:r>
              <a:rPr lang="el-GR" sz="1800" b="1" dirty="0">
                <a:solidFill>
                  <a:schemeClr val="accent6"/>
                </a:solidFill>
              </a:rPr>
              <a:t>) Ο αριθμός οξείδωσης για το </a:t>
            </a:r>
            <a:r>
              <a:rPr lang="en-US" sz="1800" b="1" dirty="0">
                <a:solidFill>
                  <a:schemeClr val="accent6"/>
                </a:solidFill>
              </a:rPr>
              <a:t>O</a:t>
            </a:r>
            <a:r>
              <a:rPr lang="el-GR" sz="1800" b="1" dirty="0">
                <a:solidFill>
                  <a:schemeClr val="accent6"/>
                </a:solidFill>
              </a:rPr>
              <a:t> είναι -2, άρα έχουμε:</a:t>
            </a:r>
            <a:endParaRPr lang="el-GR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1800" b="1" u="sng" dirty="0">
                <a:solidFill>
                  <a:schemeClr val="accent6"/>
                </a:solidFill>
              </a:rPr>
              <a:t>Ρ</a:t>
            </a:r>
            <a:r>
              <a:rPr lang="el-GR" sz="1800" b="1" u="sng" baseline="-25000" dirty="0">
                <a:solidFill>
                  <a:schemeClr val="accent6"/>
                </a:solidFill>
              </a:rPr>
              <a:t>2</a:t>
            </a:r>
            <a:r>
              <a:rPr lang="el-GR" sz="1800" b="1" dirty="0">
                <a:solidFill>
                  <a:schemeClr val="accent6"/>
                </a:solidFill>
              </a:rPr>
              <a:t>Ο</a:t>
            </a:r>
            <a:r>
              <a:rPr lang="el-GR" sz="1800" b="1" baseline="-25000" dirty="0">
                <a:solidFill>
                  <a:schemeClr val="accent6"/>
                </a:solidFill>
              </a:rPr>
              <a:t>5</a:t>
            </a:r>
            <a:r>
              <a:rPr lang="el-GR" sz="1800" b="1" dirty="0">
                <a:solidFill>
                  <a:schemeClr val="accent6"/>
                </a:solidFill>
              </a:rPr>
              <a:t>: 2 · </a:t>
            </a:r>
            <a:r>
              <a:rPr lang="en-US" sz="1800" b="1" dirty="0">
                <a:solidFill>
                  <a:schemeClr val="accent6"/>
                </a:solidFill>
              </a:rPr>
              <a:t>x</a:t>
            </a:r>
            <a:r>
              <a:rPr lang="el-GR" sz="1800" b="1" dirty="0">
                <a:solidFill>
                  <a:schemeClr val="accent6"/>
                </a:solidFill>
              </a:rPr>
              <a:t> + 5 (-2) = 0	⇒	2</a:t>
            </a:r>
            <a:r>
              <a:rPr lang="en-US" sz="1800" b="1" dirty="0">
                <a:solidFill>
                  <a:schemeClr val="accent6"/>
                </a:solidFill>
              </a:rPr>
              <a:t>x</a:t>
            </a:r>
            <a:r>
              <a:rPr lang="el-GR" sz="1800" b="1" dirty="0">
                <a:solidFill>
                  <a:schemeClr val="accent6"/>
                </a:solidFill>
              </a:rPr>
              <a:t> - 10 = 0	⇒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6"/>
                </a:solidFill>
              </a:rPr>
              <a:t>2</a:t>
            </a:r>
            <a:r>
              <a:rPr lang="en-US" sz="1800" b="1" dirty="0">
                <a:solidFill>
                  <a:schemeClr val="accent6"/>
                </a:solidFill>
              </a:rPr>
              <a:t>x</a:t>
            </a:r>
            <a:r>
              <a:rPr lang="el-GR" sz="1800" b="1" dirty="0">
                <a:solidFill>
                  <a:schemeClr val="accent6"/>
                </a:solidFill>
              </a:rPr>
              <a:t> = 10	⇒	</a:t>
            </a:r>
            <a:r>
              <a:rPr lang="en-US" sz="1800" b="1" dirty="0">
                <a:solidFill>
                  <a:schemeClr val="accent6"/>
                </a:solidFill>
              </a:rPr>
              <a:t>x</a:t>
            </a:r>
            <a:r>
              <a:rPr lang="el-GR" sz="1800" b="1" dirty="0">
                <a:solidFill>
                  <a:schemeClr val="accent6"/>
                </a:solidFill>
              </a:rPr>
              <a:t> = +5.</a:t>
            </a:r>
            <a:endParaRPr lang="el-GR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1800" b="1" dirty="0" err="1">
                <a:solidFill>
                  <a:schemeClr val="accent1"/>
                </a:solidFill>
              </a:rPr>
              <a:t>κη</a:t>
            </a:r>
            <a:r>
              <a:rPr lang="el-GR" sz="1800" b="1" dirty="0">
                <a:solidFill>
                  <a:schemeClr val="accent1"/>
                </a:solidFill>
              </a:rPr>
              <a:t>) Ο αριθμός οξείδωσης του Η είναι +1, ο αριθμός οξείδωσης του Κ είναι +1 και ο αριθμός οξείδωσης για το </a:t>
            </a:r>
            <a:r>
              <a:rPr lang="en-US" sz="1800" b="1" dirty="0">
                <a:solidFill>
                  <a:schemeClr val="accent1"/>
                </a:solidFill>
              </a:rPr>
              <a:t>O</a:t>
            </a:r>
            <a:r>
              <a:rPr lang="el-GR" sz="1800" b="1" dirty="0">
                <a:solidFill>
                  <a:schemeClr val="accent1"/>
                </a:solidFill>
              </a:rPr>
              <a:t> είναι -2, άρα έχουμε:</a:t>
            </a:r>
            <a:endParaRPr lang="el-G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Κ</a:t>
            </a:r>
            <a:r>
              <a:rPr lang="el-GR" sz="1800" b="1" baseline="-25000" dirty="0">
                <a:solidFill>
                  <a:schemeClr val="accent1"/>
                </a:solidFill>
              </a:rPr>
              <a:t>3</a:t>
            </a:r>
            <a:r>
              <a:rPr lang="el-GR" sz="1800" b="1" dirty="0">
                <a:solidFill>
                  <a:schemeClr val="accent1"/>
                </a:solidFill>
              </a:rPr>
              <a:t>[</a:t>
            </a:r>
            <a:r>
              <a:rPr lang="en-US" sz="1800" b="1" u="sng" dirty="0">
                <a:solidFill>
                  <a:schemeClr val="accent1"/>
                </a:solidFill>
              </a:rPr>
              <a:t>Fe</a:t>
            </a:r>
            <a:r>
              <a:rPr lang="el-GR" sz="1800" b="1" dirty="0">
                <a:solidFill>
                  <a:schemeClr val="accent1"/>
                </a:solidFill>
              </a:rPr>
              <a:t>(</a:t>
            </a:r>
            <a:r>
              <a:rPr lang="en-US" sz="1800" b="1" dirty="0">
                <a:solidFill>
                  <a:schemeClr val="accent1"/>
                </a:solidFill>
              </a:rPr>
              <a:t>OH</a:t>
            </a:r>
            <a:r>
              <a:rPr lang="el-GR" sz="1800" b="1" dirty="0">
                <a:solidFill>
                  <a:schemeClr val="accent1"/>
                </a:solidFill>
              </a:rPr>
              <a:t>)</a:t>
            </a:r>
            <a:r>
              <a:rPr lang="el-GR" sz="1800" b="1" baseline="-25000" dirty="0">
                <a:solidFill>
                  <a:schemeClr val="accent1"/>
                </a:solidFill>
              </a:rPr>
              <a:t>6</a:t>
            </a:r>
            <a:r>
              <a:rPr lang="el-GR" sz="1800" b="1" dirty="0">
                <a:solidFill>
                  <a:schemeClr val="accent1"/>
                </a:solidFill>
              </a:rPr>
              <a:t>]: 3 (+1) + </a:t>
            </a:r>
            <a:r>
              <a:rPr lang="en-US" sz="1800" b="1" dirty="0">
                <a:solidFill>
                  <a:schemeClr val="accent1"/>
                </a:solidFill>
              </a:rPr>
              <a:t>x</a:t>
            </a:r>
            <a:r>
              <a:rPr lang="el-GR" sz="1800" b="1" dirty="0">
                <a:solidFill>
                  <a:schemeClr val="accent1"/>
                </a:solidFill>
              </a:rPr>
              <a:t> + 6 (-2) + 6 (+1)= 0	⇒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3 + </a:t>
            </a:r>
            <a:r>
              <a:rPr lang="en-US" sz="1800" b="1" dirty="0">
                <a:solidFill>
                  <a:schemeClr val="accent1"/>
                </a:solidFill>
              </a:rPr>
              <a:t>x </a:t>
            </a:r>
            <a:r>
              <a:rPr lang="el-GR" sz="1800" b="1" dirty="0">
                <a:solidFill>
                  <a:schemeClr val="accent1"/>
                </a:solidFill>
              </a:rPr>
              <a:t>– 12 + 6 = 0	⇒ </a:t>
            </a:r>
            <a:r>
              <a:rPr lang="en-US" sz="1800" b="1" dirty="0">
                <a:solidFill>
                  <a:schemeClr val="accent1"/>
                </a:solidFill>
              </a:rPr>
              <a:t>x</a:t>
            </a:r>
            <a:r>
              <a:rPr lang="el-GR" sz="1800" b="1" dirty="0">
                <a:solidFill>
                  <a:schemeClr val="accent1"/>
                </a:solidFill>
              </a:rPr>
              <a:t> = 12 – 6 - 3	⇒	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x</a:t>
            </a:r>
            <a:r>
              <a:rPr lang="el-GR" sz="1800" b="1" dirty="0">
                <a:solidFill>
                  <a:schemeClr val="accent1"/>
                </a:solidFill>
              </a:rPr>
              <a:t> = +3.</a:t>
            </a:r>
            <a:endParaRPr lang="el-GR" sz="1800" dirty="0">
              <a:solidFill>
                <a:schemeClr val="accent1"/>
              </a:solidFill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ADC220F-F954-6AA2-4571-FE2B718DB88F}"/>
              </a:ext>
            </a:extLst>
          </p:cNvPr>
          <p:cNvSpPr txBox="1">
            <a:spLocks/>
          </p:cNvSpPr>
          <p:nvPr/>
        </p:nvSpPr>
        <p:spPr>
          <a:xfrm>
            <a:off x="6095999" y="1"/>
            <a:ext cx="6096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.4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oxidation number</a:t>
            </a: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(Ο.Ν.)</a:t>
            </a:r>
          </a:p>
          <a:p>
            <a:pPr marL="0" indent="0">
              <a:buNone/>
            </a:pPr>
            <a:r>
              <a:rPr lang="en-US" sz="1800" b="1" dirty="0"/>
              <a:t>Calculate the oxidation numbers of the underlined atoms in each compound:</a:t>
            </a:r>
            <a:endParaRPr lang="el-GR" sz="1800" b="1" dirty="0"/>
          </a:p>
          <a:p>
            <a:pPr marL="0" indent="0">
              <a:buNone/>
            </a:pPr>
            <a:r>
              <a:rPr lang="el-GR" sz="1800" dirty="0" err="1"/>
              <a:t>ιζ</a:t>
            </a:r>
            <a:r>
              <a:rPr lang="en-US" sz="1800" dirty="0"/>
              <a:t>)</a:t>
            </a:r>
            <a:r>
              <a:rPr lang="el-GR" sz="1800" dirty="0"/>
              <a:t> Η</a:t>
            </a:r>
            <a:r>
              <a:rPr lang="en-US" sz="1800" baseline="-25000" dirty="0"/>
              <a:t>2</a:t>
            </a:r>
            <a:r>
              <a:rPr lang="en-US" sz="1800" b="1" u="sng" dirty="0"/>
              <a:t>S</a:t>
            </a:r>
            <a:r>
              <a:rPr lang="en-US" sz="1800" dirty="0"/>
              <a:t>O</a:t>
            </a:r>
            <a:r>
              <a:rPr lang="en-US" sz="1800" baseline="-25000" dirty="0"/>
              <a:t>4</a:t>
            </a:r>
            <a:r>
              <a:rPr lang="en-US" sz="1800" dirty="0"/>
              <a:t> </a:t>
            </a:r>
            <a:r>
              <a:rPr lang="el-GR" sz="1800" dirty="0"/>
              <a:t>		</a:t>
            </a:r>
            <a:r>
              <a:rPr lang="el-GR" sz="1800" dirty="0" err="1"/>
              <a:t>κβ</a:t>
            </a:r>
            <a:r>
              <a:rPr lang="en-US" sz="1800" dirty="0"/>
              <a:t>)</a:t>
            </a:r>
            <a:r>
              <a:rPr lang="el-GR" sz="1800" dirty="0"/>
              <a:t> </a:t>
            </a:r>
            <a:r>
              <a:rPr lang="el-GR" sz="1800" b="1" u="sng" dirty="0"/>
              <a:t>Ρ</a:t>
            </a:r>
            <a:r>
              <a:rPr lang="en-US" sz="1800" b="1" u="sng" baseline="-25000" dirty="0"/>
              <a:t>2</a:t>
            </a:r>
            <a:r>
              <a:rPr lang="el-GR" sz="1800" dirty="0"/>
              <a:t>Ο</a:t>
            </a:r>
            <a:r>
              <a:rPr lang="en-US" sz="1800" baseline="-25000" dirty="0"/>
              <a:t>5</a:t>
            </a:r>
            <a:r>
              <a:rPr lang="en-US" sz="1800" dirty="0"/>
              <a:t> </a:t>
            </a:r>
            <a:r>
              <a:rPr lang="el-GR" sz="1800" dirty="0"/>
              <a:t>		</a:t>
            </a:r>
            <a:r>
              <a:rPr lang="el-GR" sz="1800" dirty="0" err="1"/>
              <a:t>κη</a:t>
            </a:r>
            <a:r>
              <a:rPr lang="en-US" sz="1800" dirty="0"/>
              <a:t>)</a:t>
            </a:r>
            <a:r>
              <a:rPr lang="el-GR" sz="1800" dirty="0"/>
              <a:t> Κ</a:t>
            </a:r>
            <a:r>
              <a:rPr lang="en-US" sz="1800" baseline="-25000" dirty="0"/>
              <a:t>3</a:t>
            </a:r>
            <a:r>
              <a:rPr lang="en-US" sz="1800" dirty="0"/>
              <a:t>[</a:t>
            </a:r>
            <a:r>
              <a:rPr lang="en-US" sz="1800" b="1" u="sng" dirty="0"/>
              <a:t>Fe</a:t>
            </a:r>
            <a:r>
              <a:rPr lang="en-US" sz="1800" dirty="0"/>
              <a:t>(OH)</a:t>
            </a:r>
            <a:r>
              <a:rPr lang="en-US" sz="1800" baseline="-25000" dirty="0"/>
              <a:t>6</a:t>
            </a:r>
            <a:r>
              <a:rPr lang="en-US" sz="1800" dirty="0"/>
              <a:t>]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 err="1">
                <a:solidFill>
                  <a:srgbClr val="C00000"/>
                </a:solidFill>
              </a:rPr>
              <a:t>ιζ</a:t>
            </a:r>
            <a:r>
              <a:rPr lang="el-GR" sz="1800" b="1" dirty="0">
                <a:solidFill>
                  <a:srgbClr val="C00000"/>
                </a:solidFill>
              </a:rPr>
              <a:t>) </a:t>
            </a:r>
            <a:r>
              <a:rPr lang="en-US" sz="1800" b="1" dirty="0">
                <a:solidFill>
                  <a:srgbClr val="C00000"/>
                </a:solidFill>
              </a:rPr>
              <a:t>H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: The oxidation numbers for hydrogen (H) are +1, sulfur (S) is x, and oxygen (O) is -2.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Therefore: H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: (+1) · 2 + x · 1 + (-2) · 4 = 0 ⇒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2 + x - 8 = 0 ⇒ x = +6</a:t>
            </a:r>
          </a:p>
          <a:p>
            <a:pPr marL="0" indent="0">
              <a:buNone/>
            </a:pPr>
            <a:r>
              <a:rPr lang="el-GR" sz="1800" b="1" dirty="0" err="1">
                <a:solidFill>
                  <a:srgbClr val="7030A0"/>
                </a:solidFill>
              </a:rPr>
              <a:t>κβ</a:t>
            </a:r>
            <a:r>
              <a:rPr lang="el-GR" sz="1800" b="1" dirty="0">
                <a:solidFill>
                  <a:srgbClr val="7030A0"/>
                </a:solidFill>
              </a:rPr>
              <a:t>) </a:t>
            </a:r>
            <a:r>
              <a:rPr lang="en-US" sz="1800" b="1" dirty="0">
                <a:solidFill>
                  <a:srgbClr val="7030A0"/>
                </a:solidFill>
              </a:rPr>
              <a:t>The oxidation number for phosphorus (P) is 2x, and oxygen (O) is -2. 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So: </a:t>
            </a:r>
            <a:r>
              <a:rPr lang="el-GR" sz="1800" b="1" dirty="0">
                <a:solidFill>
                  <a:srgbClr val="7030A0"/>
                </a:solidFill>
              </a:rPr>
              <a:t>Ρ</a:t>
            </a:r>
            <a:r>
              <a:rPr lang="el-GR" sz="1800" b="1" baseline="-25000" dirty="0">
                <a:solidFill>
                  <a:srgbClr val="7030A0"/>
                </a:solidFill>
              </a:rPr>
              <a:t>2</a:t>
            </a:r>
            <a:r>
              <a:rPr lang="el-GR" sz="1800" b="1" dirty="0">
                <a:solidFill>
                  <a:srgbClr val="7030A0"/>
                </a:solidFill>
              </a:rPr>
              <a:t>Ο</a:t>
            </a:r>
            <a:r>
              <a:rPr lang="el-GR" sz="1800" b="1" baseline="-25000" dirty="0">
                <a:solidFill>
                  <a:srgbClr val="7030A0"/>
                </a:solidFill>
              </a:rPr>
              <a:t>5</a:t>
            </a:r>
            <a:r>
              <a:rPr lang="el-GR" sz="1800" b="1" dirty="0">
                <a:solidFill>
                  <a:srgbClr val="7030A0"/>
                </a:solidFill>
              </a:rPr>
              <a:t>: 2 · </a:t>
            </a:r>
            <a:r>
              <a:rPr lang="en-US" sz="1800" b="1" dirty="0">
                <a:solidFill>
                  <a:srgbClr val="7030A0"/>
                </a:solidFill>
              </a:rPr>
              <a:t>x + 5 · (-2) = 0 ⇒ 2x - 10 = 0 ⇒</a:t>
            </a:r>
            <a:endParaRPr lang="el-G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 2x = 10 ⇒ x = +5</a:t>
            </a:r>
          </a:p>
          <a:p>
            <a:pPr marL="0" indent="0">
              <a:buNone/>
            </a:pPr>
            <a:r>
              <a:rPr lang="el-GR" sz="1800" b="1" dirty="0" err="1">
                <a:solidFill>
                  <a:srgbClr val="C00000"/>
                </a:solidFill>
              </a:rPr>
              <a:t>κη</a:t>
            </a:r>
            <a:r>
              <a:rPr lang="el-GR" sz="1800" b="1" dirty="0">
                <a:solidFill>
                  <a:srgbClr val="C00000"/>
                </a:solidFill>
              </a:rPr>
              <a:t>) </a:t>
            </a:r>
            <a:r>
              <a:rPr lang="en-US" sz="1800" b="1" dirty="0">
                <a:solidFill>
                  <a:srgbClr val="C00000"/>
                </a:solidFill>
              </a:rPr>
              <a:t>The oxidation numbers for hydrogen (H) are +1, potassium (K) is +1, and oxygen (O) is -2. So: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Κ</a:t>
            </a:r>
            <a:r>
              <a:rPr lang="el-GR" sz="1800" b="1" baseline="-25000" dirty="0">
                <a:solidFill>
                  <a:srgbClr val="C00000"/>
                </a:solidFill>
              </a:rPr>
              <a:t>3</a:t>
            </a:r>
            <a:r>
              <a:rPr lang="el-GR" sz="1800" b="1" dirty="0">
                <a:solidFill>
                  <a:srgbClr val="C00000"/>
                </a:solidFill>
              </a:rPr>
              <a:t>[</a:t>
            </a:r>
            <a:r>
              <a:rPr lang="en-US" sz="1800" b="1" dirty="0">
                <a:solidFill>
                  <a:srgbClr val="C00000"/>
                </a:solidFill>
              </a:rPr>
              <a:t>Fe(OH)</a:t>
            </a:r>
            <a:r>
              <a:rPr lang="en-US" sz="1800" b="1" baseline="-25000" dirty="0">
                <a:solidFill>
                  <a:srgbClr val="C00000"/>
                </a:solidFill>
              </a:rPr>
              <a:t>6</a:t>
            </a:r>
            <a:r>
              <a:rPr lang="en-US" sz="1800" b="1" dirty="0">
                <a:solidFill>
                  <a:srgbClr val="C00000"/>
                </a:solidFill>
              </a:rPr>
              <a:t>]: 3 (+1) + x + 6 (-2) + 6 (+1) = 0 ⇒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3 + x - 12 + 6 = 0 ⇒ x = 12 - 6 - 3 ⇒ </a:t>
            </a:r>
            <a:endParaRPr lang="el-GR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x = +3.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2.</a:t>
            </a:r>
            <a:r>
              <a:rPr lang="el-GR" sz="2400" b="1" dirty="0"/>
              <a:t>2</a:t>
            </a:r>
            <a:r>
              <a:rPr lang="en-US" sz="2400" b="1" dirty="0"/>
              <a:t>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2</a:t>
            </a:r>
            <a:r>
              <a:rPr lang="el-GR" sz="2400" dirty="0"/>
              <a:t>.</a:t>
            </a:r>
            <a:r>
              <a:rPr lang="en-US" sz="2400" dirty="0"/>
              <a:t>4</a:t>
            </a:r>
            <a:r>
              <a:rPr lang="el-GR" sz="2400" dirty="0"/>
              <a:t>:		Σελίδες </a:t>
            </a:r>
            <a:r>
              <a:rPr lang="en-US" sz="2400" dirty="0"/>
              <a:t>63</a:t>
            </a:r>
            <a:r>
              <a:rPr lang="el-GR" sz="2400" dirty="0"/>
              <a:t>-</a:t>
            </a:r>
            <a:r>
              <a:rPr lang="en-US" sz="2400" dirty="0"/>
              <a:t>64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r>
              <a:rPr lang="el-GR" sz="2000" dirty="0"/>
              <a:t>Ο περιοδικός πίνακας είναι στη σελίδα 51 ή στο παράρτημα Β, 4 σελίδες πριν το τέλος του βιβλίου</a:t>
            </a: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77</a:t>
            </a:r>
            <a:r>
              <a:rPr lang="el-GR" sz="2400" dirty="0"/>
              <a:t>:	Ασκήσεις: </a:t>
            </a:r>
            <a:r>
              <a:rPr lang="el-GR" sz="2400" dirty="0">
                <a:solidFill>
                  <a:schemeClr val="accent1"/>
                </a:solidFill>
              </a:rPr>
              <a:t>54, 55, 57, 58, 59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2</a:t>
            </a:r>
            <a:r>
              <a:rPr lang="en-US" sz="2400" dirty="0"/>
              <a:t>9</a:t>
            </a:r>
            <a:r>
              <a:rPr lang="el-GR" sz="2400" dirty="0"/>
              <a:t>:	Ασκήσεις: </a:t>
            </a:r>
            <a:r>
              <a:rPr lang="el-GR" sz="2400" b="1" dirty="0">
                <a:solidFill>
                  <a:schemeClr val="accent1"/>
                </a:solidFill>
              </a:rPr>
              <a:t>1</a:t>
            </a:r>
            <a:r>
              <a:rPr lang="en-US" sz="2400" b="1" dirty="0"/>
              <a:t>ii, iv</a:t>
            </a:r>
            <a:r>
              <a:rPr lang="el-GR" sz="2400" b="1" dirty="0"/>
              <a:t>, </a:t>
            </a:r>
            <a:r>
              <a:rPr lang="en-US" sz="2400" b="1" dirty="0">
                <a:solidFill>
                  <a:schemeClr val="accent1"/>
                </a:solidFill>
              </a:rPr>
              <a:t>2</a:t>
            </a:r>
            <a:r>
              <a:rPr lang="en-US" sz="2400" b="1" dirty="0"/>
              <a:t>ii, iv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>
                <a:solidFill>
                  <a:schemeClr val="accent1"/>
                </a:solidFill>
              </a:rPr>
              <a:t>3</a:t>
            </a:r>
            <a:r>
              <a:rPr lang="el-GR" sz="2400" b="1" dirty="0"/>
              <a:t>γ, ζ, </a:t>
            </a:r>
            <a:r>
              <a:rPr lang="el-GR" sz="2400" b="1" dirty="0" err="1"/>
              <a:t>ιβ</a:t>
            </a:r>
            <a:r>
              <a:rPr lang="el-GR" sz="2400" b="1" dirty="0"/>
              <a:t>, </a:t>
            </a:r>
            <a:r>
              <a:rPr lang="el-GR" sz="2400" b="1" dirty="0" err="1"/>
              <a:t>ιγ</a:t>
            </a:r>
            <a:r>
              <a:rPr lang="el-GR" sz="2400" b="1" dirty="0"/>
              <a:t>, </a:t>
            </a:r>
            <a:r>
              <a:rPr lang="el-GR" sz="2400" b="1" dirty="0" err="1"/>
              <a:t>ιε</a:t>
            </a:r>
            <a:r>
              <a:rPr lang="el-GR" sz="2400" b="1" dirty="0"/>
              <a:t>, </a:t>
            </a:r>
            <a:r>
              <a:rPr lang="el-GR" sz="2400" b="1" dirty="0" err="1"/>
              <a:t>ιη</a:t>
            </a:r>
            <a:r>
              <a:rPr lang="el-GR" sz="2400" b="1" dirty="0"/>
              <a:t>, </a:t>
            </a:r>
            <a:r>
              <a:rPr lang="el-GR" sz="2400" b="1" dirty="0" err="1"/>
              <a:t>ιθ</a:t>
            </a:r>
            <a:r>
              <a:rPr lang="el-GR" sz="2400" b="1" dirty="0"/>
              <a:t>, κ, κα, </a:t>
            </a:r>
            <a:r>
              <a:rPr lang="el-GR" sz="2400" b="1" dirty="0" err="1"/>
              <a:t>κγ</a:t>
            </a:r>
            <a:r>
              <a:rPr lang="el-GR" sz="2400" b="1" dirty="0"/>
              <a:t>, </a:t>
            </a:r>
            <a:r>
              <a:rPr lang="el-GR" sz="2400" b="1" dirty="0" err="1"/>
              <a:t>κε</a:t>
            </a:r>
            <a:r>
              <a:rPr lang="el-GR" sz="2400" b="1" dirty="0"/>
              <a:t>, </a:t>
            </a:r>
            <a:r>
              <a:rPr lang="el-GR" sz="2400" b="1" dirty="0" err="1"/>
              <a:t>κζ</a:t>
            </a:r>
            <a:r>
              <a:rPr lang="el-GR" sz="2400" b="1" dirty="0"/>
              <a:t>, </a:t>
            </a:r>
            <a:r>
              <a:rPr lang="el-GR" sz="2400" b="1" dirty="0" err="1"/>
              <a:t>κθ</a:t>
            </a:r>
            <a:r>
              <a:rPr lang="el-GR" sz="2400" b="1" dirty="0"/>
              <a:t>, λ, </a:t>
            </a:r>
            <a:r>
              <a:rPr lang="el-GR" sz="2400" b="1" dirty="0" err="1"/>
              <a:t>λγ</a:t>
            </a:r>
            <a:r>
              <a:rPr lang="el-GR" sz="2400" b="1" dirty="0"/>
              <a:t>, </a:t>
            </a:r>
            <a:r>
              <a:rPr lang="el-GR" sz="2400" b="1" dirty="0" err="1"/>
              <a:t>λδ</a:t>
            </a:r>
            <a:r>
              <a:rPr lang="el-GR" sz="2400" b="1" dirty="0"/>
              <a:t>, </a:t>
            </a:r>
            <a:r>
              <a:rPr lang="el-GR" sz="2400" b="1" dirty="0" err="1"/>
              <a:t>λε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189578" y="12369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Exercises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solve: </a:t>
            </a:r>
          </a:p>
          <a:p>
            <a:pPr marL="22860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Oxidation states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Pages: 107, 110		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questions: 10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12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3691</Words>
  <Application>Microsoft Office PowerPoint</Application>
  <PresentationFormat>Ευρεία οθόνη</PresentationFormat>
  <Paragraphs>224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2</cp:revision>
  <dcterms:created xsi:type="dcterms:W3CDTF">2023-09-23T20:32:34Z</dcterms:created>
  <dcterms:modified xsi:type="dcterms:W3CDTF">2023-12-29T10:48:08Z</dcterms:modified>
</cp:coreProperties>
</file>