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8" r:id="rId2"/>
    <p:sldId id="470" r:id="rId3"/>
    <p:sldId id="471" r:id="rId4"/>
    <p:sldId id="472" r:id="rId5"/>
    <p:sldId id="405" r:id="rId6"/>
    <p:sldId id="473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082BE4AC-9C0A-4300-850F-AD14514391C9}"/>
    <pc:docChg chg="custSel addSld modSld">
      <pc:chgData name="Xenophontas A" userId="4ea3091b58537286" providerId="LiveId" clId="{082BE4AC-9C0A-4300-850F-AD14514391C9}" dt="2024-02-14T12:07:57.603" v="202" actId="1035"/>
      <pc:docMkLst>
        <pc:docMk/>
      </pc:docMkLst>
      <pc:sldChg chg="addSp delSp modSp add mod">
        <pc:chgData name="Xenophontas A" userId="4ea3091b58537286" providerId="LiveId" clId="{082BE4AC-9C0A-4300-850F-AD14514391C9}" dt="2024-02-14T12:07:57.603" v="202" actId="1035"/>
        <pc:sldMkLst>
          <pc:docMk/>
          <pc:sldMk cId="2314357638" sldId="473"/>
        </pc:sldMkLst>
        <pc:spChg chg="mod">
          <ac:chgData name="Xenophontas A" userId="4ea3091b58537286" providerId="LiveId" clId="{082BE4AC-9C0A-4300-850F-AD14514391C9}" dt="2024-02-14T11:59:54.203" v="1" actId="6549"/>
          <ac:spMkLst>
            <pc:docMk/>
            <pc:sldMk cId="2314357638" sldId="473"/>
            <ac:spMk id="3" creationId="{6FFE2E0D-B118-F124-468E-73A239B5E1C1}"/>
          </ac:spMkLst>
        </pc:spChg>
        <pc:spChg chg="add mod">
          <ac:chgData name="Xenophontas A" userId="4ea3091b58537286" providerId="LiveId" clId="{082BE4AC-9C0A-4300-850F-AD14514391C9}" dt="2024-02-14T12:06:57.439" v="161" actId="164"/>
          <ac:spMkLst>
            <pc:docMk/>
            <pc:sldMk cId="2314357638" sldId="473"/>
            <ac:spMk id="6" creationId="{D22AE890-4E17-BA21-0050-CB80DF90466C}"/>
          </ac:spMkLst>
        </pc:spChg>
        <pc:spChg chg="add mod">
          <ac:chgData name="Xenophontas A" userId="4ea3091b58537286" providerId="LiveId" clId="{082BE4AC-9C0A-4300-850F-AD14514391C9}" dt="2024-02-14T12:06:57.439" v="161" actId="164"/>
          <ac:spMkLst>
            <pc:docMk/>
            <pc:sldMk cId="2314357638" sldId="473"/>
            <ac:spMk id="8" creationId="{7E8A52EF-0446-8526-2B5A-A7B1D556D7EC}"/>
          </ac:spMkLst>
        </pc:spChg>
        <pc:spChg chg="add del mod">
          <ac:chgData name="Xenophontas A" userId="4ea3091b58537286" providerId="LiveId" clId="{082BE4AC-9C0A-4300-850F-AD14514391C9}" dt="2024-02-14T12:07:07.961" v="163" actId="478"/>
          <ac:spMkLst>
            <pc:docMk/>
            <pc:sldMk cId="2314357638" sldId="473"/>
            <ac:spMk id="9" creationId="{F161AA71-4D1F-37E8-EB42-82E7ED785C04}"/>
          </ac:spMkLst>
        </pc:spChg>
        <pc:spChg chg="add del mod">
          <ac:chgData name="Xenophontas A" userId="4ea3091b58537286" providerId="LiveId" clId="{082BE4AC-9C0A-4300-850F-AD14514391C9}" dt="2024-02-14T12:07:06.328" v="162" actId="478"/>
          <ac:spMkLst>
            <pc:docMk/>
            <pc:sldMk cId="2314357638" sldId="473"/>
            <ac:spMk id="10" creationId="{270EB282-47AF-E9B3-5D7F-681CDD9234BD}"/>
          </ac:spMkLst>
        </pc:spChg>
        <pc:spChg chg="add del mod">
          <ac:chgData name="Xenophontas A" userId="4ea3091b58537286" providerId="LiveId" clId="{082BE4AC-9C0A-4300-850F-AD14514391C9}" dt="2024-02-14T12:07:06.328" v="162" actId="478"/>
          <ac:spMkLst>
            <pc:docMk/>
            <pc:sldMk cId="2314357638" sldId="473"/>
            <ac:spMk id="11" creationId="{49A3B132-FF93-A5E1-9D54-C65CC5BA477C}"/>
          </ac:spMkLst>
        </pc:spChg>
        <pc:spChg chg="add del mod">
          <ac:chgData name="Xenophontas A" userId="4ea3091b58537286" providerId="LiveId" clId="{082BE4AC-9C0A-4300-850F-AD14514391C9}" dt="2024-02-14T12:07:06.328" v="162" actId="478"/>
          <ac:spMkLst>
            <pc:docMk/>
            <pc:sldMk cId="2314357638" sldId="473"/>
            <ac:spMk id="12" creationId="{8E8B12E8-335C-633A-2937-50B266434BE4}"/>
          </ac:spMkLst>
        </pc:spChg>
        <pc:spChg chg="add mod">
          <ac:chgData name="Xenophontas A" userId="4ea3091b58537286" providerId="LiveId" clId="{082BE4AC-9C0A-4300-850F-AD14514391C9}" dt="2024-02-14T12:06:45.299" v="160" actId="164"/>
          <ac:spMkLst>
            <pc:docMk/>
            <pc:sldMk cId="2314357638" sldId="473"/>
            <ac:spMk id="13" creationId="{A954DB3A-D000-3EE9-1078-A15DCA8A3906}"/>
          </ac:spMkLst>
        </pc:spChg>
        <pc:spChg chg="add mod">
          <ac:chgData name="Xenophontas A" userId="4ea3091b58537286" providerId="LiveId" clId="{082BE4AC-9C0A-4300-850F-AD14514391C9}" dt="2024-02-14T12:07:41.638" v="171" actId="1035"/>
          <ac:spMkLst>
            <pc:docMk/>
            <pc:sldMk cId="2314357638" sldId="473"/>
            <ac:spMk id="14" creationId="{288EE702-9F39-4976-0053-EE001842611D}"/>
          </ac:spMkLst>
        </pc:spChg>
        <pc:spChg chg="add mod">
          <ac:chgData name="Xenophontas A" userId="4ea3091b58537286" providerId="LiveId" clId="{082BE4AC-9C0A-4300-850F-AD14514391C9}" dt="2024-02-14T12:07:21.253" v="164" actId="1035"/>
          <ac:spMkLst>
            <pc:docMk/>
            <pc:sldMk cId="2314357638" sldId="473"/>
            <ac:spMk id="15" creationId="{904C4654-F0AA-536E-9D4A-D6A4B59A449D}"/>
          </ac:spMkLst>
        </pc:spChg>
        <pc:spChg chg="add mod">
          <ac:chgData name="Xenophontas A" userId="4ea3091b58537286" providerId="LiveId" clId="{082BE4AC-9C0A-4300-850F-AD14514391C9}" dt="2024-02-14T12:06:57.439" v="161" actId="164"/>
          <ac:spMkLst>
            <pc:docMk/>
            <pc:sldMk cId="2314357638" sldId="473"/>
            <ac:spMk id="16" creationId="{92382AB8-DB79-3BA9-855C-AB2B89A1C953}"/>
          </ac:spMkLst>
        </pc:spChg>
        <pc:spChg chg="add mod">
          <ac:chgData name="Xenophontas A" userId="4ea3091b58537286" providerId="LiveId" clId="{082BE4AC-9C0A-4300-850F-AD14514391C9}" dt="2024-02-14T12:06:57.439" v="161" actId="164"/>
          <ac:spMkLst>
            <pc:docMk/>
            <pc:sldMk cId="2314357638" sldId="473"/>
            <ac:spMk id="17" creationId="{CBEC6D31-1A74-DD96-5FC9-59A72E365805}"/>
          </ac:spMkLst>
        </pc:spChg>
        <pc:spChg chg="add mod">
          <ac:chgData name="Xenophontas A" userId="4ea3091b58537286" providerId="LiveId" clId="{082BE4AC-9C0A-4300-850F-AD14514391C9}" dt="2024-02-14T12:06:37.195" v="159" actId="164"/>
          <ac:spMkLst>
            <pc:docMk/>
            <pc:sldMk cId="2314357638" sldId="473"/>
            <ac:spMk id="18" creationId="{E1BC1A62-E406-78A3-4CC9-A799B2B5C09B}"/>
          </ac:spMkLst>
        </pc:spChg>
        <pc:spChg chg="add mod">
          <ac:chgData name="Xenophontas A" userId="4ea3091b58537286" providerId="LiveId" clId="{082BE4AC-9C0A-4300-850F-AD14514391C9}" dt="2024-02-14T12:06:37.195" v="159" actId="164"/>
          <ac:spMkLst>
            <pc:docMk/>
            <pc:sldMk cId="2314357638" sldId="473"/>
            <ac:spMk id="19" creationId="{CB94C789-CA10-8128-BA06-06588940D5F8}"/>
          </ac:spMkLst>
        </pc:spChg>
        <pc:spChg chg="add mod">
          <ac:chgData name="Xenophontas A" userId="4ea3091b58537286" providerId="LiveId" clId="{082BE4AC-9C0A-4300-850F-AD14514391C9}" dt="2024-02-14T12:06:37.195" v="159" actId="164"/>
          <ac:spMkLst>
            <pc:docMk/>
            <pc:sldMk cId="2314357638" sldId="473"/>
            <ac:spMk id="20" creationId="{291F4387-ACE1-4868-C844-01D389F6FFD5}"/>
          </ac:spMkLst>
        </pc:spChg>
        <pc:grpChg chg="add mod">
          <ac:chgData name="Xenophontas A" userId="4ea3091b58537286" providerId="LiveId" clId="{082BE4AC-9C0A-4300-850F-AD14514391C9}" dt="2024-02-14T12:07:50.202" v="184" actId="1035"/>
          <ac:grpSpMkLst>
            <pc:docMk/>
            <pc:sldMk cId="2314357638" sldId="473"/>
            <ac:grpSpMk id="21" creationId="{C48DAAED-A633-4BB6-F3A8-D8EECF519804}"/>
          </ac:grpSpMkLst>
        </pc:grpChg>
        <pc:grpChg chg="add mod">
          <ac:chgData name="Xenophontas A" userId="4ea3091b58537286" providerId="LiveId" clId="{082BE4AC-9C0A-4300-850F-AD14514391C9}" dt="2024-02-14T12:07:57.603" v="202" actId="1035"/>
          <ac:grpSpMkLst>
            <pc:docMk/>
            <pc:sldMk cId="2314357638" sldId="473"/>
            <ac:grpSpMk id="22" creationId="{3C0E13C7-851F-1476-C01E-EBBA144F8C54}"/>
          </ac:grpSpMkLst>
        </pc:grpChg>
        <pc:grpChg chg="add mod">
          <ac:chgData name="Xenophontas A" userId="4ea3091b58537286" providerId="LiveId" clId="{082BE4AC-9C0A-4300-850F-AD14514391C9}" dt="2024-02-14T12:06:57.439" v="161" actId="164"/>
          <ac:grpSpMkLst>
            <pc:docMk/>
            <pc:sldMk cId="2314357638" sldId="473"/>
            <ac:grpSpMk id="23" creationId="{C4B6867D-E3B2-EBB4-0EF0-1477E52C8179}"/>
          </ac:grpSpMkLst>
        </pc:grpChg>
      </pc:sldChg>
    </pc:docChg>
  </pc:docChgLst>
  <pc:docChgLst>
    <pc:chgData name="Xenophontas A" userId="4ea3091b58537286" providerId="LiveId" clId="{BFAB17F3-FA22-4F40-B8B4-BA15DBD1B935}"/>
    <pc:docChg chg="custSel modSld">
      <pc:chgData name="Xenophontas A" userId="4ea3091b58537286" providerId="LiveId" clId="{BFAB17F3-FA22-4F40-B8B4-BA15DBD1B935}" dt="2023-10-10T17:51:11.932" v="185" actId="20577"/>
      <pc:docMkLst>
        <pc:docMk/>
      </pc:docMkLst>
      <pc:sldChg chg="modSp mod">
        <pc:chgData name="Xenophontas A" userId="4ea3091b58537286" providerId="LiveId" clId="{BFAB17F3-FA22-4F40-B8B4-BA15DBD1B935}" dt="2023-10-10T17:51:11.932" v="185" actId="20577"/>
        <pc:sldMkLst>
          <pc:docMk/>
          <pc:sldMk cId="2181192185" sldId="405"/>
        </pc:sldMkLst>
        <pc:spChg chg="mod">
          <ac:chgData name="Xenophontas A" userId="4ea3091b58537286" providerId="LiveId" clId="{BFAB17F3-FA22-4F40-B8B4-BA15DBD1B935}" dt="2023-10-10T14:39:04.599" v="122" actId="20577"/>
          <ac:spMkLst>
            <pc:docMk/>
            <pc:sldMk cId="2181192185" sldId="405"/>
            <ac:spMk id="2" creationId="{4D0AB42D-096F-A326-42F0-96DABBBA5493}"/>
          </ac:spMkLst>
        </pc:spChg>
        <pc:spChg chg="mod">
          <ac:chgData name="Xenophontas A" userId="4ea3091b58537286" providerId="LiveId" clId="{BFAB17F3-FA22-4F40-B8B4-BA15DBD1B935}" dt="2023-10-10T17:51:11.932" v="185" actId="20577"/>
          <ac:spMkLst>
            <pc:docMk/>
            <pc:sldMk cId="2181192185" sldId="405"/>
            <ac:spMk id="3" creationId="{37597368-ABEA-478C-98DE-28BCCFC50572}"/>
          </ac:spMkLst>
        </pc:spChg>
      </pc:sldChg>
      <pc:sldChg chg="modSp mod">
        <pc:chgData name="Xenophontas A" userId="4ea3091b58537286" providerId="LiveId" clId="{BFAB17F3-FA22-4F40-B8B4-BA15DBD1B935}" dt="2023-10-10T17:44:23.389" v="132" actId="1036"/>
        <pc:sldMkLst>
          <pc:docMk/>
          <pc:sldMk cId="3566231571" sldId="472"/>
        </pc:sldMkLst>
        <pc:spChg chg="mod">
          <ac:chgData name="Xenophontas A" userId="4ea3091b58537286" providerId="LiveId" clId="{BFAB17F3-FA22-4F40-B8B4-BA15DBD1B935}" dt="2023-10-01T11:58:09.926" v="68" actId="20577"/>
          <ac:spMkLst>
            <pc:docMk/>
            <pc:sldMk cId="3566231571" sldId="472"/>
            <ac:spMk id="3" creationId="{37597368-ABEA-478C-98DE-28BCCFC50572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8" creationId="{C6A52CDD-D809-E6C8-ED85-B1067B8CBAF6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9" creationId="{077A13B1-6163-1CC4-30DC-5050BD08858E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0" creationId="{C49B7544-0DD0-23B9-72EA-FB299945AD23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1" creationId="{4604B6B3-8DC2-8BE5-50BE-B3408D8A15EE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2" creationId="{EC49B38D-1810-D244-8D71-8D26DF0A0349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3" creationId="{7E60A613-8FDB-539D-E021-6E81A39F5970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4" creationId="{561C03FE-D245-DE62-F5AB-7F3BCDC0B53D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5" creationId="{5CA087BD-FAA4-E6F9-6BEB-09601B5AC476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7" creationId="{B5631F2F-9099-DD35-CED3-71B5082B9B41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18" creationId="{72CD1BC2-C548-14F7-963D-97F0364914A6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21" creationId="{0114BDC9-8DD5-8838-86EF-01038BB2DFAB}"/>
          </ac:spMkLst>
        </pc:spChg>
        <pc:spChg chg="mod">
          <ac:chgData name="Xenophontas A" userId="4ea3091b58537286" providerId="LiveId" clId="{BFAB17F3-FA22-4F40-B8B4-BA15DBD1B935}" dt="2023-10-01T11:10:54.841" v="60" actId="20577"/>
          <ac:spMkLst>
            <pc:docMk/>
            <pc:sldMk cId="3566231571" sldId="472"/>
            <ac:spMk id="22" creationId="{A72F3633-E268-E5F2-7C59-4D21836D2FAF}"/>
          </ac:spMkLst>
        </pc:spChg>
        <pc:spChg chg="mod">
          <ac:chgData name="Xenophontas A" userId="4ea3091b58537286" providerId="LiveId" clId="{BFAB17F3-FA22-4F40-B8B4-BA15DBD1B935}" dt="2023-10-01T11:09:28.319" v="52" actId="1036"/>
          <ac:spMkLst>
            <pc:docMk/>
            <pc:sldMk cId="3566231571" sldId="472"/>
            <ac:spMk id="23" creationId="{F5117DDC-12E4-4B22-1F0A-54EF25F9811D}"/>
          </ac:spMkLst>
        </pc:spChg>
        <pc:spChg chg="mod">
          <ac:chgData name="Xenophontas A" userId="4ea3091b58537286" providerId="LiveId" clId="{BFAB17F3-FA22-4F40-B8B4-BA15DBD1B935}" dt="2023-10-01T11:09:28.319" v="52" actId="1036"/>
          <ac:spMkLst>
            <pc:docMk/>
            <pc:sldMk cId="3566231571" sldId="472"/>
            <ac:spMk id="31" creationId="{7B6FBC12-C770-AD0A-A4BA-0E16C8119856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33" creationId="{C1F51F3B-6766-E4C7-7074-FFE3CD44940B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35" creationId="{0BCD4129-96C0-C521-49CF-CB1B3E775F15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36" creationId="{E21A1246-666F-0F50-BD14-1FC92639572E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38" creationId="{93BB78FB-C85D-E5B3-8E77-9951C854BD8C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39" creationId="{A70563F1-F4E3-C252-D0B1-0F68ADEBD271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0" creationId="{E13F345C-8400-D990-35C0-9ABDECA8A879}"/>
          </ac:spMkLst>
        </pc:spChg>
        <pc:spChg chg="mod">
          <ac:chgData name="Xenophontas A" userId="4ea3091b58537286" providerId="LiveId" clId="{BFAB17F3-FA22-4F40-B8B4-BA15DBD1B935}" dt="2023-10-01T11:10:36.657" v="54" actId="20577"/>
          <ac:spMkLst>
            <pc:docMk/>
            <pc:sldMk cId="3566231571" sldId="472"/>
            <ac:spMk id="41" creationId="{9C68A7FB-9053-D7BE-09B0-05537C5485FE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2" creationId="{1A0BCAFF-A957-ADD6-0CF5-8F6331DE9780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3" creationId="{9C25028C-B55A-DCEC-0793-5E287AF3FB50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4" creationId="{29723AA6-8C0F-FE64-548E-C915936FA97A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5" creationId="{37919A6E-2B69-7460-2FA6-85445DA1174B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6" creationId="{EED1FF00-3752-5A2A-2D7F-B7DDDF8D8147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47" creationId="{2A838996-098C-2CAE-4F3F-323DD0B17EBC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8" creationId="{82C759E7-9437-E49E-7D4E-304F5C151F35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49" creationId="{205B4BB1-4D44-2F67-D82E-9FE02B811C90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50" creationId="{E2B896FB-F45D-098A-5ED2-AD90759775ED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51" creationId="{984C0454-AECA-D5EB-6767-B41A703A5DFB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0" creationId="{08213B39-1B8F-FCA7-2F78-3A48E77FC6DE}"/>
          </ac:spMkLst>
        </pc:spChg>
        <pc:spChg chg="mod">
          <ac:chgData name="Xenophontas A" userId="4ea3091b58537286" providerId="LiveId" clId="{BFAB17F3-FA22-4F40-B8B4-BA15DBD1B935}" dt="2023-10-01T11:09:28.319" v="52" actId="1036"/>
          <ac:spMkLst>
            <pc:docMk/>
            <pc:sldMk cId="3566231571" sldId="472"/>
            <ac:spMk id="61" creationId="{84F821C9-2A36-9B39-6124-966011B3829E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62" creationId="{BFFC6FF0-905C-715E-E84F-CF520DE76C59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3" creationId="{BBA3A4D4-15E0-4286-6D11-AB16360A6556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4" creationId="{7F463752-CD8F-C89B-6A42-E92276A8570D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5" creationId="{17DEBDF8-124F-7734-8948-5F677DED24D1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6" creationId="{1A04DCFC-8CE2-B128-C056-54B384ADDCC0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69" creationId="{C6D88564-493F-59AE-2D11-795E2227893A}"/>
          </ac:spMkLst>
        </pc:spChg>
        <pc:spChg chg="mod">
          <ac:chgData name="Xenophontas A" userId="4ea3091b58537286" providerId="LiveId" clId="{BFAB17F3-FA22-4F40-B8B4-BA15DBD1B935}" dt="2023-10-01T11:09:28.319" v="52" actId="1036"/>
          <ac:spMkLst>
            <pc:docMk/>
            <pc:sldMk cId="3566231571" sldId="472"/>
            <ac:spMk id="70" creationId="{25CFE0DF-70D6-CD76-3480-4A58E2DCB7D0}"/>
          </ac:spMkLst>
        </pc:spChg>
        <pc:spChg chg="mod">
          <ac:chgData name="Xenophontas A" userId="4ea3091b58537286" providerId="LiveId" clId="{BFAB17F3-FA22-4F40-B8B4-BA15DBD1B935}" dt="2023-10-10T17:44:23.389" v="132" actId="1036"/>
          <ac:spMkLst>
            <pc:docMk/>
            <pc:sldMk cId="3566231571" sldId="472"/>
            <ac:spMk id="72" creationId="{5D910C57-137C-A2C3-39D3-16631F7543C1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73" creationId="{8BB2DB61-DD01-F665-B72D-A199471C2C4B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74" creationId="{FBC32E7A-B3F5-2E4A-409F-50A92AD937E2}"/>
          </ac:spMkLst>
        </pc:spChg>
        <pc:spChg chg="mod">
          <ac:chgData name="Xenophontas A" userId="4ea3091b58537286" providerId="LiveId" clId="{BFAB17F3-FA22-4F40-B8B4-BA15DBD1B935}" dt="2023-10-01T11:08:48.620" v="43" actId="1035"/>
          <ac:spMkLst>
            <pc:docMk/>
            <pc:sldMk cId="3566231571" sldId="472"/>
            <ac:spMk id="76" creationId="{D3CF0574-A480-EF0B-86B9-D72DB9C3DD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24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93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6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22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98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23/9/2024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63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56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23/9/2024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2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6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13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90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34"/>
            <a:ext cx="12191998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/>
              <a:t>3.1α </a:t>
            </a:r>
            <a:r>
              <a:rPr lang="el-GR" sz="2000" b="1" u="sng" dirty="0"/>
              <a:t>Ονοματολογία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F9A63DB-CE7F-C415-BEE5-07945DC07DE3}"/>
              </a:ext>
            </a:extLst>
          </p:cNvPr>
          <p:cNvSpPr/>
          <p:nvPr/>
        </p:nvSpPr>
        <p:spPr>
          <a:xfrm>
            <a:off x="3283390" y="3093826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A7141A64-92EC-A170-300F-75CF77EC15A9}"/>
              </a:ext>
            </a:extLst>
          </p:cNvPr>
          <p:cNvSpPr/>
          <p:nvPr/>
        </p:nvSpPr>
        <p:spPr>
          <a:xfrm>
            <a:off x="4815314" y="3452170"/>
            <a:ext cx="815546" cy="7166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</a:t>
            </a:r>
            <a:r>
              <a:rPr lang="en-US" sz="2000" baseline="30000" dirty="0"/>
              <a:t>2-</a:t>
            </a:r>
            <a:endParaRPr lang="el-GR" sz="20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5A1B54-D7E9-02EB-44C2-8CEA47C444DC}"/>
              </a:ext>
            </a:extLst>
          </p:cNvPr>
          <p:cNvSpPr/>
          <p:nvPr/>
        </p:nvSpPr>
        <p:spPr>
          <a:xfrm>
            <a:off x="3283390" y="3890835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10" name="Σύμβολο πρόσθεσης 9">
            <a:extLst>
              <a:ext uri="{FF2B5EF4-FFF2-40B4-BE49-F238E27FC236}">
                <a16:creationId xmlns:a16="http://schemas.microsoft.com/office/drawing/2014/main" id="{D2CE6E5C-4B4B-F0CA-CC7D-566608F31B19}"/>
              </a:ext>
            </a:extLst>
          </p:cNvPr>
          <p:cNvSpPr/>
          <p:nvPr/>
        </p:nvSpPr>
        <p:spPr>
          <a:xfrm>
            <a:off x="4167772" y="3507777"/>
            <a:ext cx="578705" cy="531342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8499E38E-53E5-EE6E-C104-A7675A16E12D}"/>
              </a:ext>
            </a:extLst>
          </p:cNvPr>
          <p:cNvSpPr/>
          <p:nvPr/>
        </p:nvSpPr>
        <p:spPr>
          <a:xfrm>
            <a:off x="5867702" y="3625156"/>
            <a:ext cx="597957" cy="24713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D3201F-ECF4-A33F-4D4C-BC9CF6F01735}"/>
              </a:ext>
            </a:extLst>
          </p:cNvPr>
          <p:cNvSpPr/>
          <p:nvPr/>
        </p:nvSpPr>
        <p:spPr>
          <a:xfrm>
            <a:off x="7394941" y="3452170"/>
            <a:ext cx="815546" cy="7166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</a:t>
            </a:r>
            <a:r>
              <a:rPr lang="en-US" sz="2000" baseline="30000" dirty="0"/>
              <a:t>2-</a:t>
            </a:r>
            <a:endParaRPr lang="el-GR" sz="2000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94669D92-0713-F13C-CC3C-6D026D122C1E}"/>
              </a:ext>
            </a:extLst>
          </p:cNvPr>
          <p:cNvSpPr/>
          <p:nvPr/>
        </p:nvSpPr>
        <p:spPr>
          <a:xfrm>
            <a:off x="6748666" y="3452170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FFFC0DB4-1F8A-ED46-F1DA-94B15F3E07ED}"/>
              </a:ext>
            </a:extLst>
          </p:cNvPr>
          <p:cNvSpPr/>
          <p:nvPr/>
        </p:nvSpPr>
        <p:spPr>
          <a:xfrm>
            <a:off x="8093061" y="3440337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C2CFD7B-0700-A58D-CB97-B26222CDB9AF}"/>
              </a:ext>
            </a:extLst>
          </p:cNvPr>
          <p:cNvSpPr/>
          <p:nvPr/>
        </p:nvSpPr>
        <p:spPr>
          <a:xfrm>
            <a:off x="1" y="404277"/>
            <a:ext cx="12191998" cy="89640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Όλες οι ιοντικές ενώσεις αποτελούνται από ένα θετικό (έστω Θ</a:t>
            </a:r>
            <a:r>
              <a:rPr lang="en-US" sz="2000" b="1" baseline="30000" dirty="0">
                <a:solidFill>
                  <a:schemeClr val="bg1"/>
                </a:solidFill>
              </a:rPr>
              <a:t>x+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r>
              <a:rPr lang="el-GR" sz="2000" b="1" dirty="0">
                <a:solidFill>
                  <a:schemeClr val="bg1"/>
                </a:solidFill>
              </a:rPr>
              <a:t> και έναν αρνητικό πόλο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l-GR" sz="2000" b="1" dirty="0">
                <a:solidFill>
                  <a:schemeClr val="bg1"/>
                </a:solidFill>
              </a:rPr>
              <a:t>έστω Α</a:t>
            </a:r>
            <a:r>
              <a:rPr lang="en-US" sz="2000" b="1" baseline="30000" dirty="0">
                <a:solidFill>
                  <a:schemeClr val="bg1"/>
                </a:solidFill>
              </a:rPr>
              <a:t>y-</a:t>
            </a:r>
            <a:r>
              <a:rPr lang="en-US" sz="2000" b="1" dirty="0">
                <a:solidFill>
                  <a:schemeClr val="bg1"/>
                </a:solidFill>
              </a:rPr>
              <a:t>), </a:t>
            </a:r>
            <a:r>
              <a:rPr lang="el-GR" sz="2000" b="1" dirty="0">
                <a:solidFill>
                  <a:schemeClr val="bg1"/>
                </a:solidFill>
              </a:rPr>
              <a:t>δηλαδή από δύο αντίθετα φορτισμένα ιόντα.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37174354-1506-00F5-F7C7-FFF573F56804}"/>
              </a:ext>
            </a:extLst>
          </p:cNvPr>
          <p:cNvSpPr/>
          <p:nvPr/>
        </p:nvSpPr>
        <p:spPr>
          <a:xfrm>
            <a:off x="-7820" y="1377519"/>
            <a:ext cx="12199819" cy="5313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/>
              <a:t>Η τελική ένωση που σχηματίζεται θα πρέπει να είναι ηλεκτρικά ουδέτερη.</a:t>
            </a:r>
            <a:endParaRPr lang="en-US" sz="2000" b="1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4382EB0-4B4B-FE04-4933-D9FC051C40EF}"/>
              </a:ext>
            </a:extLst>
          </p:cNvPr>
          <p:cNvSpPr/>
          <p:nvPr/>
        </p:nvSpPr>
        <p:spPr>
          <a:xfrm>
            <a:off x="-15641" y="1985809"/>
            <a:ext cx="12191998" cy="60912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bg1"/>
                </a:solidFill>
              </a:rPr>
              <a:t>Δηλαδή τα ιόντα Θ</a:t>
            </a:r>
            <a:r>
              <a:rPr lang="en-US" sz="2000" b="1" baseline="30000" dirty="0">
                <a:solidFill>
                  <a:schemeClr val="bg1"/>
                </a:solidFill>
              </a:rPr>
              <a:t>x+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και Α</a:t>
            </a:r>
            <a:r>
              <a:rPr lang="en-US" sz="2000" b="1" baseline="30000" dirty="0">
                <a:solidFill>
                  <a:schemeClr val="bg1"/>
                </a:solidFill>
              </a:rPr>
              <a:t>y-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θα σχηματίσουν την ιοντική ένωση Θ</a:t>
            </a:r>
            <a:r>
              <a:rPr lang="en-US" sz="2000" b="1" baseline="-25000" dirty="0" err="1">
                <a:solidFill>
                  <a:schemeClr val="bg1"/>
                </a:solidFill>
              </a:rPr>
              <a:t>y</a:t>
            </a:r>
            <a:r>
              <a:rPr lang="en-US" sz="2000" b="1" dirty="0" err="1">
                <a:solidFill>
                  <a:schemeClr val="bg1"/>
                </a:solidFill>
              </a:rPr>
              <a:t>A</a:t>
            </a:r>
            <a:r>
              <a:rPr lang="en-US" sz="2000" b="1" baseline="-25000" dirty="0" err="1">
                <a:solidFill>
                  <a:schemeClr val="bg1"/>
                </a:solidFill>
              </a:rPr>
              <a:t>x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8F38189-8816-B717-0AFE-1D70A24E38C7}"/>
              </a:ext>
            </a:extLst>
          </p:cNvPr>
          <p:cNvSpPr/>
          <p:nvPr/>
        </p:nvSpPr>
        <p:spPr>
          <a:xfrm>
            <a:off x="3047999" y="2661601"/>
            <a:ext cx="6095998" cy="362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2Na</a:t>
            </a:r>
            <a:r>
              <a:rPr lang="en-US" sz="2800" b="1" baseline="30000" dirty="0">
                <a:solidFill>
                  <a:srgbClr val="FFC000"/>
                </a:solidFill>
              </a:rPr>
              <a:t>+</a:t>
            </a:r>
            <a:r>
              <a:rPr lang="en-US" sz="2800" b="1" dirty="0"/>
              <a:t> + S</a:t>
            </a:r>
            <a:r>
              <a:rPr lang="en-US" sz="2800" b="1" baseline="30000" dirty="0">
                <a:solidFill>
                  <a:srgbClr val="FF0000"/>
                </a:solidFill>
              </a:rPr>
              <a:t>2-</a:t>
            </a:r>
            <a:r>
              <a:rPr lang="en-US" sz="2800" b="1" dirty="0"/>
              <a:t> → Na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S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D70D06A5-C486-5F4B-F8AC-383D21914888}"/>
              </a:ext>
            </a:extLst>
          </p:cNvPr>
          <p:cNvSpPr/>
          <p:nvPr/>
        </p:nvSpPr>
        <p:spPr>
          <a:xfrm>
            <a:off x="3267749" y="5152512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90C52A3F-4264-AF80-3504-990E7638B92D}"/>
              </a:ext>
            </a:extLst>
          </p:cNvPr>
          <p:cNvSpPr/>
          <p:nvPr/>
        </p:nvSpPr>
        <p:spPr>
          <a:xfrm>
            <a:off x="4851912" y="5480481"/>
            <a:ext cx="815546" cy="7166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</a:t>
            </a:r>
            <a:r>
              <a:rPr lang="en-US" sz="2000" baseline="30000" dirty="0"/>
              <a:t>3-</a:t>
            </a:r>
            <a:endParaRPr lang="el-GR" sz="2000" dirty="0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EB30BC44-A027-E02A-7E1B-911181CF85F3}"/>
              </a:ext>
            </a:extLst>
          </p:cNvPr>
          <p:cNvSpPr/>
          <p:nvPr/>
        </p:nvSpPr>
        <p:spPr>
          <a:xfrm>
            <a:off x="3267749" y="5949521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25" name="Σύμβολο πρόσθεσης 24">
            <a:extLst>
              <a:ext uri="{FF2B5EF4-FFF2-40B4-BE49-F238E27FC236}">
                <a16:creationId xmlns:a16="http://schemas.microsoft.com/office/drawing/2014/main" id="{8DF24082-A55D-008D-82DF-E0F33ABEFBD6}"/>
              </a:ext>
            </a:extLst>
          </p:cNvPr>
          <p:cNvSpPr/>
          <p:nvPr/>
        </p:nvSpPr>
        <p:spPr>
          <a:xfrm>
            <a:off x="4152131" y="5566463"/>
            <a:ext cx="578705" cy="531342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26" name="Βέλος: Δεξιό 25">
            <a:extLst>
              <a:ext uri="{FF2B5EF4-FFF2-40B4-BE49-F238E27FC236}">
                <a16:creationId xmlns:a16="http://schemas.microsoft.com/office/drawing/2014/main" id="{1F658AEE-27E2-62B8-12E5-4F3CFB2D17F1}"/>
              </a:ext>
            </a:extLst>
          </p:cNvPr>
          <p:cNvSpPr/>
          <p:nvPr/>
        </p:nvSpPr>
        <p:spPr>
          <a:xfrm>
            <a:off x="5852061" y="5683842"/>
            <a:ext cx="597957" cy="24713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F2C8D7BB-48DF-E61A-6684-C3DB2D7F20D8}"/>
              </a:ext>
            </a:extLst>
          </p:cNvPr>
          <p:cNvSpPr/>
          <p:nvPr/>
        </p:nvSpPr>
        <p:spPr>
          <a:xfrm>
            <a:off x="7394941" y="5229192"/>
            <a:ext cx="815546" cy="7166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</a:t>
            </a:r>
            <a:r>
              <a:rPr lang="en-US" sz="2000" baseline="30000" dirty="0"/>
              <a:t>3-</a:t>
            </a:r>
            <a:endParaRPr lang="el-GR" sz="2000" dirty="0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B16FB391-B75C-4E30-3715-674BAEF793D2}"/>
              </a:ext>
            </a:extLst>
          </p:cNvPr>
          <p:cNvSpPr/>
          <p:nvPr/>
        </p:nvSpPr>
        <p:spPr>
          <a:xfrm>
            <a:off x="6748666" y="5229192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B7B00AF9-207D-C094-54DB-E7E3E69417D2}"/>
              </a:ext>
            </a:extLst>
          </p:cNvPr>
          <p:cNvSpPr/>
          <p:nvPr/>
        </p:nvSpPr>
        <p:spPr>
          <a:xfrm>
            <a:off x="8093061" y="5217359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AA06FF37-36A7-D8B2-ABC3-554DC8F4ABF3}"/>
              </a:ext>
            </a:extLst>
          </p:cNvPr>
          <p:cNvSpPr/>
          <p:nvPr/>
        </p:nvSpPr>
        <p:spPr>
          <a:xfrm>
            <a:off x="3032358" y="4720287"/>
            <a:ext cx="6095998" cy="362200"/>
          </a:xfrm>
          <a:prstGeom prst="roundRect">
            <a:avLst/>
          </a:prstGeom>
        </p:spPr>
        <p:style>
          <a:lnRef idx="0">
            <a:schemeClr val="accent1"/>
          </a:lnRef>
          <a:fillRef idx="1003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/>
              <a:t>3K</a:t>
            </a:r>
            <a:r>
              <a:rPr lang="en-US" sz="2800" b="1" baseline="30000" dirty="0">
                <a:solidFill>
                  <a:srgbClr val="FFC000"/>
                </a:solidFill>
              </a:rPr>
              <a:t>+</a:t>
            </a:r>
            <a:r>
              <a:rPr lang="en-US" sz="2800" b="1" dirty="0"/>
              <a:t> + N</a:t>
            </a:r>
            <a:r>
              <a:rPr lang="en-US" sz="2800" b="1" baseline="30000" dirty="0">
                <a:solidFill>
                  <a:srgbClr val="FF0000"/>
                </a:solidFill>
              </a:rPr>
              <a:t>3-</a:t>
            </a:r>
            <a:r>
              <a:rPr lang="en-US" sz="2800" b="1" dirty="0"/>
              <a:t> → K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/>
              <a:t>N</a:t>
            </a:r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EF10EA9F-8383-3A84-A570-D28ECBEE90E9}"/>
              </a:ext>
            </a:extLst>
          </p:cNvPr>
          <p:cNvSpPr/>
          <p:nvPr/>
        </p:nvSpPr>
        <p:spPr>
          <a:xfrm>
            <a:off x="2379196" y="5511122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6A34A4B1-770F-E254-AF91-3DD236E8B565}"/>
              </a:ext>
            </a:extLst>
          </p:cNvPr>
          <p:cNvSpPr/>
          <p:nvPr/>
        </p:nvSpPr>
        <p:spPr>
          <a:xfrm>
            <a:off x="7427178" y="5745357"/>
            <a:ext cx="815546" cy="716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</a:t>
            </a:r>
            <a:r>
              <a:rPr lang="en-US" sz="2000" baseline="30000" dirty="0"/>
              <a:t>+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18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330065"/>
            <a:ext cx="12191999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/>
              <a:t>3.1α </a:t>
            </a:r>
            <a:r>
              <a:rPr lang="el-GR" sz="1800" b="1" u="sng" dirty="0"/>
              <a:t>Ονοματολογία</a:t>
            </a: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/>
              <a:t> </a:t>
            </a:r>
            <a:endParaRPr lang="en-US" sz="18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4EEBA7F5-6E4D-0CF7-39DC-066E51180333}"/>
              </a:ext>
            </a:extLst>
          </p:cNvPr>
          <p:cNvSpPr/>
          <p:nvPr/>
        </p:nvSpPr>
        <p:spPr>
          <a:xfrm>
            <a:off x="0" y="360000"/>
            <a:ext cx="12192000" cy="82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 err="1"/>
              <a:t>Κατιόντα</a:t>
            </a:r>
            <a:r>
              <a:rPr lang="en-US" sz="2400" b="1" dirty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Γράφονται πρώτα και προφέρονται στο τέλος μιας ένωσης</a:t>
            </a:r>
            <a:endParaRPr lang="en-US" b="1" dirty="0"/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BCD4129-96C0-C521-49CF-CB1B3E775F15}"/>
              </a:ext>
            </a:extLst>
          </p:cNvPr>
          <p:cNvSpPr/>
          <p:nvPr/>
        </p:nvSpPr>
        <p:spPr>
          <a:xfrm>
            <a:off x="198253" y="126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Α</a:t>
            </a:r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E21A1246-666F-0F50-BD14-1FC92639572E}"/>
              </a:ext>
            </a:extLst>
          </p:cNvPr>
          <p:cNvSpPr/>
          <p:nvPr/>
        </p:nvSpPr>
        <p:spPr>
          <a:xfrm>
            <a:off x="990254" y="125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Άργυρος</a:t>
            </a:r>
            <a:endParaRPr lang="en-US" b="1" dirty="0"/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198253" y="165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Li</a:t>
            </a:r>
            <a:r>
              <a:rPr lang="en-US" sz="1800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990254" y="165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 err="1"/>
              <a:t>Λίθιο</a:t>
            </a:r>
            <a:endParaRPr lang="en-US" b="1" dirty="0"/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198253" y="205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Ν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990254" y="205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Νάτριο</a:t>
            </a:r>
            <a:endParaRPr lang="en-US" b="1" dirty="0"/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198253" y="244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>
                <a:solidFill>
                  <a:schemeClr val="bg1"/>
                </a:solidFill>
              </a:rPr>
              <a:t>Κ</a:t>
            </a:r>
            <a:r>
              <a:rPr lang="en-US" sz="1800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990254" y="244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Κάλιο</a:t>
            </a:r>
            <a:endParaRPr lang="en-US" b="1" dirty="0"/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FC998005-68CD-3D2F-8DE5-B5DA97052DAC}"/>
              </a:ext>
            </a:extLst>
          </p:cNvPr>
          <p:cNvSpPr/>
          <p:nvPr/>
        </p:nvSpPr>
        <p:spPr>
          <a:xfrm>
            <a:off x="6070739" y="126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Ba</a:t>
            </a:r>
            <a:r>
              <a:rPr lang="en-US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8575C29C-C419-1AD8-E834-93700A8D00D6}"/>
              </a:ext>
            </a:extLst>
          </p:cNvPr>
          <p:cNvSpPr/>
          <p:nvPr/>
        </p:nvSpPr>
        <p:spPr>
          <a:xfrm>
            <a:off x="6862740" y="125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Βάριο</a:t>
            </a:r>
            <a:endParaRPr lang="en-US" b="1" dirty="0"/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02A431C6-0F5A-B668-8456-EBA70F2EA9F8}"/>
              </a:ext>
            </a:extLst>
          </p:cNvPr>
          <p:cNvSpPr/>
          <p:nvPr/>
        </p:nvSpPr>
        <p:spPr>
          <a:xfrm>
            <a:off x="6070739" y="165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Ca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F40F2F67-7CC0-3939-84CC-74C141F7F7D3}"/>
              </a:ext>
            </a:extLst>
          </p:cNvPr>
          <p:cNvSpPr/>
          <p:nvPr/>
        </p:nvSpPr>
        <p:spPr>
          <a:xfrm>
            <a:off x="6862740" y="165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Ασβέστιο</a:t>
            </a:r>
            <a:endParaRPr lang="en-US" b="1" dirty="0"/>
          </a:p>
        </p:txBody>
      </p:sp>
      <p:sp>
        <p:nvSpPr>
          <p:cNvPr id="48" name="Ορθογώνιο: Στρογγύλεμα γωνιών 47">
            <a:extLst>
              <a:ext uri="{FF2B5EF4-FFF2-40B4-BE49-F238E27FC236}">
                <a16:creationId xmlns:a16="http://schemas.microsoft.com/office/drawing/2014/main" id="{2071376B-4C49-F312-DC7C-8FD349E53CFD}"/>
              </a:ext>
            </a:extLst>
          </p:cNvPr>
          <p:cNvSpPr/>
          <p:nvPr/>
        </p:nvSpPr>
        <p:spPr>
          <a:xfrm>
            <a:off x="6070739" y="205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Mg</a:t>
            </a:r>
            <a:r>
              <a:rPr lang="en-US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9E935FC9-280D-7FC5-D850-A249196B9E27}"/>
              </a:ext>
            </a:extLst>
          </p:cNvPr>
          <p:cNvSpPr/>
          <p:nvPr/>
        </p:nvSpPr>
        <p:spPr>
          <a:xfrm>
            <a:off x="6862740" y="205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Μαγνήσιο</a:t>
            </a:r>
            <a:endParaRPr lang="en-US" b="1" dirty="0"/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E518F82F-EFC7-8FD5-D798-B6375A43C792}"/>
              </a:ext>
            </a:extLst>
          </p:cNvPr>
          <p:cNvSpPr/>
          <p:nvPr/>
        </p:nvSpPr>
        <p:spPr>
          <a:xfrm>
            <a:off x="6070739" y="244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Zn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7D9384D7-53C0-61C4-73A2-740863EAC7E3}"/>
              </a:ext>
            </a:extLst>
          </p:cNvPr>
          <p:cNvSpPr/>
          <p:nvPr/>
        </p:nvSpPr>
        <p:spPr>
          <a:xfrm>
            <a:off x="6862740" y="244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Ψευδάργυρος</a:t>
            </a:r>
            <a:endParaRPr lang="en-US" b="1" dirty="0"/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2633D5AF-975F-19FA-7068-C73D6CFF27D7}"/>
              </a:ext>
            </a:extLst>
          </p:cNvPr>
          <p:cNvSpPr/>
          <p:nvPr/>
        </p:nvSpPr>
        <p:spPr>
          <a:xfrm>
            <a:off x="198253" y="2844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Α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baseline="30000" dirty="0">
                <a:solidFill>
                  <a:schemeClr val="bg1"/>
                </a:solidFill>
              </a:rPr>
              <a:t>3+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25F9F1DD-CB16-C063-FE2A-6B35B753253A}"/>
              </a:ext>
            </a:extLst>
          </p:cNvPr>
          <p:cNvSpPr/>
          <p:nvPr/>
        </p:nvSpPr>
        <p:spPr>
          <a:xfrm>
            <a:off x="990254" y="2843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Αργίλιο</a:t>
            </a:r>
            <a:endParaRPr lang="en-US" b="1" dirty="0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FC3E28F2-75ED-9347-473C-407F36376960}"/>
              </a:ext>
            </a:extLst>
          </p:cNvPr>
          <p:cNvSpPr/>
          <p:nvPr/>
        </p:nvSpPr>
        <p:spPr>
          <a:xfrm>
            <a:off x="198253" y="324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Cu</a:t>
            </a:r>
            <a:r>
              <a:rPr lang="en-US" sz="1800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C27AD62A-1EC8-79E9-5FD1-FCA90BEF5227}"/>
              </a:ext>
            </a:extLst>
          </p:cNvPr>
          <p:cNvSpPr/>
          <p:nvPr/>
        </p:nvSpPr>
        <p:spPr>
          <a:xfrm>
            <a:off x="198253" y="363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Cu</a:t>
            </a:r>
            <a:r>
              <a:rPr lang="en-US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53A4FF93-0615-C839-82C1-958FB8C12C0E}"/>
              </a:ext>
            </a:extLst>
          </p:cNvPr>
          <p:cNvSpPr/>
          <p:nvPr/>
        </p:nvSpPr>
        <p:spPr>
          <a:xfrm>
            <a:off x="990254" y="323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Χαλκός Ι</a:t>
            </a:r>
            <a:endParaRPr lang="en-US" b="1" dirty="0"/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BA904132-AF6D-2548-C607-A8BC8C28DD48}"/>
              </a:ext>
            </a:extLst>
          </p:cNvPr>
          <p:cNvSpPr/>
          <p:nvPr/>
        </p:nvSpPr>
        <p:spPr>
          <a:xfrm>
            <a:off x="198253" y="403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DEBDD67C-0E64-3745-489A-D6FD13D2E05C}"/>
              </a:ext>
            </a:extLst>
          </p:cNvPr>
          <p:cNvSpPr/>
          <p:nvPr/>
        </p:nvSpPr>
        <p:spPr>
          <a:xfrm>
            <a:off x="990254" y="403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Σίδηρος ΙΙ</a:t>
            </a:r>
            <a:endParaRPr lang="en-US" b="1" dirty="0"/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2BFBD809-EFF8-E6AF-3E2C-2011B65FB267}"/>
              </a:ext>
            </a:extLst>
          </p:cNvPr>
          <p:cNvSpPr/>
          <p:nvPr/>
        </p:nvSpPr>
        <p:spPr>
          <a:xfrm>
            <a:off x="6070739" y="324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Η</a:t>
            </a:r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22572762-AEF3-C243-AB87-B0438ED04AD5}"/>
              </a:ext>
            </a:extLst>
          </p:cNvPr>
          <p:cNvSpPr/>
          <p:nvPr/>
        </p:nvSpPr>
        <p:spPr>
          <a:xfrm>
            <a:off x="6862740" y="323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 err="1"/>
              <a:t>Υδραργυρος</a:t>
            </a:r>
            <a:r>
              <a:rPr lang="en-US" b="1" dirty="0"/>
              <a:t> I</a:t>
            </a: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B0D5072C-834A-F2C6-7396-78660663A173}"/>
              </a:ext>
            </a:extLst>
          </p:cNvPr>
          <p:cNvSpPr/>
          <p:nvPr/>
        </p:nvSpPr>
        <p:spPr>
          <a:xfrm>
            <a:off x="6070739" y="363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Hg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0B4746DC-2CFB-6AFB-8C94-32F64868ABBC}"/>
              </a:ext>
            </a:extLst>
          </p:cNvPr>
          <p:cNvSpPr/>
          <p:nvPr/>
        </p:nvSpPr>
        <p:spPr>
          <a:xfrm>
            <a:off x="6070739" y="2844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chemeClr val="bg1"/>
                </a:solidFill>
              </a:rPr>
              <a:t>Ν</a:t>
            </a: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CEAFBEB2-AF01-C94A-9C3F-186B68F055D8}"/>
              </a:ext>
            </a:extLst>
          </p:cNvPr>
          <p:cNvSpPr/>
          <p:nvPr/>
        </p:nvSpPr>
        <p:spPr>
          <a:xfrm>
            <a:off x="6862740" y="2843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Αμμώνιο</a:t>
            </a:r>
            <a:endParaRPr lang="en-US" b="1" dirty="0"/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E6F05E47-5FB2-90BD-8CA2-CA6F196431CE}"/>
              </a:ext>
            </a:extLst>
          </p:cNvPr>
          <p:cNvSpPr/>
          <p:nvPr/>
        </p:nvSpPr>
        <p:spPr>
          <a:xfrm>
            <a:off x="6070739" y="403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>
                <a:solidFill>
                  <a:schemeClr val="bg1"/>
                </a:solidFill>
              </a:rPr>
              <a:t>Ν</a:t>
            </a:r>
            <a:r>
              <a:rPr lang="en-US" sz="1800" b="1" dirty="0">
                <a:solidFill>
                  <a:schemeClr val="bg1"/>
                </a:solidFill>
              </a:rPr>
              <a:t>i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A7854156-32DE-7DEF-32CC-CA0FF51B0660}"/>
              </a:ext>
            </a:extLst>
          </p:cNvPr>
          <p:cNvSpPr/>
          <p:nvPr/>
        </p:nvSpPr>
        <p:spPr>
          <a:xfrm>
            <a:off x="6862740" y="403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Νικέλιο</a:t>
            </a:r>
            <a:r>
              <a:rPr lang="en-US" b="1" dirty="0"/>
              <a:t> II</a:t>
            </a: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8E6E17BB-084D-D33A-8E05-0461AA6591C2}"/>
              </a:ext>
            </a:extLst>
          </p:cNvPr>
          <p:cNvSpPr/>
          <p:nvPr/>
        </p:nvSpPr>
        <p:spPr>
          <a:xfrm>
            <a:off x="198253" y="442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Fe</a:t>
            </a:r>
            <a:r>
              <a:rPr lang="en-US" b="1" baseline="30000" dirty="0">
                <a:solidFill>
                  <a:schemeClr val="bg1"/>
                </a:solidFill>
              </a:rPr>
              <a:t>3+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5E63A920-834C-7694-2E23-0969C40BFA88}"/>
              </a:ext>
            </a:extLst>
          </p:cNvPr>
          <p:cNvSpPr/>
          <p:nvPr/>
        </p:nvSpPr>
        <p:spPr>
          <a:xfrm>
            <a:off x="198253" y="4824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Pb</a:t>
            </a:r>
            <a:r>
              <a:rPr lang="en-US" sz="1800" b="1" baseline="30000" dirty="0">
                <a:solidFill>
                  <a:schemeClr val="bg1"/>
                </a:solidFill>
              </a:rPr>
              <a:t>2+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698C7F3B-CF27-91C2-3641-225A4EE489DD}"/>
              </a:ext>
            </a:extLst>
          </p:cNvPr>
          <p:cNvSpPr/>
          <p:nvPr/>
        </p:nvSpPr>
        <p:spPr>
          <a:xfrm>
            <a:off x="990254" y="4823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Μόλυβδος ΙΙ</a:t>
            </a:r>
            <a:endParaRPr lang="en-US" b="1" dirty="0"/>
          </a:p>
        </p:txBody>
      </p:sp>
      <p:sp>
        <p:nvSpPr>
          <p:cNvPr id="72" name="Ορθογώνιο: Στρογγύλεμα γωνιών 71">
            <a:extLst>
              <a:ext uri="{FF2B5EF4-FFF2-40B4-BE49-F238E27FC236}">
                <a16:creationId xmlns:a16="http://schemas.microsoft.com/office/drawing/2014/main" id="{8A40B29F-CF62-B1FB-3222-0EA74F5F3DD2}"/>
              </a:ext>
            </a:extLst>
          </p:cNvPr>
          <p:cNvSpPr/>
          <p:nvPr/>
        </p:nvSpPr>
        <p:spPr>
          <a:xfrm>
            <a:off x="198253" y="522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Pb</a:t>
            </a:r>
            <a:r>
              <a:rPr lang="en-US" b="1" baseline="30000" dirty="0">
                <a:solidFill>
                  <a:schemeClr val="bg1"/>
                </a:solidFill>
              </a:rPr>
              <a:t>4+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Ορθογώνιο: Στρογγύλεμα γωνιών 73">
            <a:extLst>
              <a:ext uri="{FF2B5EF4-FFF2-40B4-BE49-F238E27FC236}">
                <a16:creationId xmlns:a16="http://schemas.microsoft.com/office/drawing/2014/main" id="{67AF7DEA-2C8E-619B-7CE0-E7FD00EE7E5F}"/>
              </a:ext>
            </a:extLst>
          </p:cNvPr>
          <p:cNvSpPr/>
          <p:nvPr/>
        </p:nvSpPr>
        <p:spPr>
          <a:xfrm>
            <a:off x="198253" y="561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Cr</a:t>
            </a:r>
            <a:r>
              <a:rPr lang="en-US" sz="1800" b="1" baseline="30000" dirty="0">
                <a:solidFill>
                  <a:schemeClr val="bg1"/>
                </a:solidFill>
              </a:rPr>
              <a:t>3+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5" name="Ορθογώνιο: Στρογγύλεμα γωνιών 74">
            <a:extLst>
              <a:ext uri="{FF2B5EF4-FFF2-40B4-BE49-F238E27FC236}">
                <a16:creationId xmlns:a16="http://schemas.microsoft.com/office/drawing/2014/main" id="{F3429120-E4DD-52CD-2572-F5E847D064FF}"/>
              </a:ext>
            </a:extLst>
          </p:cNvPr>
          <p:cNvSpPr/>
          <p:nvPr/>
        </p:nvSpPr>
        <p:spPr>
          <a:xfrm>
            <a:off x="990254" y="561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Χρώμιο</a:t>
            </a:r>
            <a:r>
              <a:rPr lang="en-US" b="1" dirty="0"/>
              <a:t> III</a:t>
            </a:r>
          </a:p>
        </p:txBody>
      </p:sp>
      <p:sp>
        <p:nvSpPr>
          <p:cNvPr id="76" name="Ορθογώνιο: Στρογγύλεμα γωνιών 75">
            <a:extLst>
              <a:ext uri="{FF2B5EF4-FFF2-40B4-BE49-F238E27FC236}">
                <a16:creationId xmlns:a16="http://schemas.microsoft.com/office/drawing/2014/main" id="{301842C9-E30D-5B81-8BB3-20FBA14D7FFA}"/>
              </a:ext>
            </a:extLst>
          </p:cNvPr>
          <p:cNvSpPr/>
          <p:nvPr/>
        </p:nvSpPr>
        <p:spPr>
          <a:xfrm>
            <a:off x="6070739" y="442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chemeClr val="bg1"/>
                </a:solidFill>
              </a:rPr>
              <a:t>Ν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baseline="30000" dirty="0">
                <a:solidFill>
                  <a:schemeClr val="bg1"/>
                </a:solidFill>
              </a:rPr>
              <a:t>3+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8" name="Ορθογώνιο: Στρογγύλεμα γωνιών 77">
            <a:extLst>
              <a:ext uri="{FF2B5EF4-FFF2-40B4-BE49-F238E27FC236}">
                <a16:creationId xmlns:a16="http://schemas.microsoft.com/office/drawing/2014/main" id="{7DD76FAC-A99A-7845-4C0A-FB7822DFD6AD}"/>
              </a:ext>
            </a:extLst>
          </p:cNvPr>
          <p:cNvSpPr/>
          <p:nvPr/>
        </p:nvSpPr>
        <p:spPr>
          <a:xfrm>
            <a:off x="6070739" y="4824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Sn</a:t>
            </a:r>
            <a:r>
              <a:rPr lang="en-US" b="1" baseline="30000" dirty="0">
                <a:solidFill>
                  <a:schemeClr val="bg1"/>
                </a:solidFill>
              </a:rPr>
              <a:t>2+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Ορθογώνιο: Στρογγύλεμα γωνιών 79">
            <a:extLst>
              <a:ext uri="{FF2B5EF4-FFF2-40B4-BE49-F238E27FC236}">
                <a16:creationId xmlns:a16="http://schemas.microsoft.com/office/drawing/2014/main" id="{55182A3F-5319-83BC-5C4F-4B0B70DCC9B2}"/>
              </a:ext>
            </a:extLst>
          </p:cNvPr>
          <p:cNvSpPr/>
          <p:nvPr/>
        </p:nvSpPr>
        <p:spPr>
          <a:xfrm>
            <a:off x="6070739" y="5220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Sn</a:t>
            </a:r>
            <a:r>
              <a:rPr lang="en-US" b="1" baseline="30000" dirty="0">
                <a:solidFill>
                  <a:schemeClr val="bg1"/>
                </a:solidFill>
              </a:rPr>
              <a:t>4+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Ορθογώνιο: Στρογγύλεμα γωνιών 80">
            <a:extLst>
              <a:ext uri="{FF2B5EF4-FFF2-40B4-BE49-F238E27FC236}">
                <a16:creationId xmlns:a16="http://schemas.microsoft.com/office/drawing/2014/main" id="{70D01EA9-DE0E-1C3F-1CEE-3BDD76D67BB5}"/>
              </a:ext>
            </a:extLst>
          </p:cNvPr>
          <p:cNvSpPr/>
          <p:nvPr/>
        </p:nvSpPr>
        <p:spPr>
          <a:xfrm>
            <a:off x="6862740" y="4823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Κασσίτερος </a:t>
            </a:r>
            <a:r>
              <a:rPr lang="en-US" b="1" dirty="0"/>
              <a:t> II</a:t>
            </a:r>
          </a:p>
        </p:txBody>
      </p:sp>
      <p:sp>
        <p:nvSpPr>
          <p:cNvPr id="82" name="Ορθογώνιο: Στρογγύλεμα γωνιών 81">
            <a:extLst>
              <a:ext uri="{FF2B5EF4-FFF2-40B4-BE49-F238E27FC236}">
                <a16:creationId xmlns:a16="http://schemas.microsoft.com/office/drawing/2014/main" id="{4C9B96F7-2FB8-B10B-02B2-11DEFCDE72EA}"/>
              </a:ext>
            </a:extLst>
          </p:cNvPr>
          <p:cNvSpPr/>
          <p:nvPr/>
        </p:nvSpPr>
        <p:spPr>
          <a:xfrm>
            <a:off x="6070739" y="5616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Mn</a:t>
            </a:r>
            <a:r>
              <a:rPr lang="en-US" b="1" baseline="30000" dirty="0">
                <a:solidFill>
                  <a:schemeClr val="bg1"/>
                </a:solidFill>
              </a:rPr>
              <a:t>2+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4" name="Ορθογώνιο: Στρογγύλεμα γωνιών 83">
            <a:extLst>
              <a:ext uri="{FF2B5EF4-FFF2-40B4-BE49-F238E27FC236}">
                <a16:creationId xmlns:a16="http://schemas.microsoft.com/office/drawing/2014/main" id="{12FBB7C9-8B25-6C7E-43B1-102718DE63F1}"/>
              </a:ext>
            </a:extLst>
          </p:cNvPr>
          <p:cNvSpPr/>
          <p:nvPr/>
        </p:nvSpPr>
        <p:spPr>
          <a:xfrm>
            <a:off x="198253" y="601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Cr</a:t>
            </a:r>
            <a:r>
              <a:rPr lang="en-US" b="1" baseline="30000" dirty="0">
                <a:solidFill>
                  <a:schemeClr val="bg1"/>
                </a:solidFill>
              </a:rPr>
              <a:t>6+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Ορθογώνιο: Στρογγύλεμα γωνιών 85">
            <a:extLst>
              <a:ext uri="{FF2B5EF4-FFF2-40B4-BE49-F238E27FC236}">
                <a16:creationId xmlns:a16="http://schemas.microsoft.com/office/drawing/2014/main" id="{D9076D72-DEFD-182E-66D0-9A21F96F13D4}"/>
              </a:ext>
            </a:extLst>
          </p:cNvPr>
          <p:cNvSpPr/>
          <p:nvPr/>
        </p:nvSpPr>
        <p:spPr>
          <a:xfrm>
            <a:off x="198253" y="640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>
                <a:solidFill>
                  <a:schemeClr val="bg1"/>
                </a:solidFill>
              </a:rPr>
              <a:t>Η</a:t>
            </a:r>
            <a:r>
              <a:rPr lang="en-US" sz="1800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7" name="Ορθογώνιο: Στρογγύλεμα γωνιών 86">
            <a:extLst>
              <a:ext uri="{FF2B5EF4-FFF2-40B4-BE49-F238E27FC236}">
                <a16:creationId xmlns:a16="http://schemas.microsoft.com/office/drawing/2014/main" id="{6F6533A5-2D65-607B-51ED-BDCD920545CF}"/>
              </a:ext>
            </a:extLst>
          </p:cNvPr>
          <p:cNvSpPr/>
          <p:nvPr/>
        </p:nvSpPr>
        <p:spPr>
          <a:xfrm>
            <a:off x="990254" y="640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οξύ</a:t>
            </a:r>
            <a:endParaRPr lang="en-US" b="1" dirty="0"/>
          </a:p>
        </p:txBody>
      </p:sp>
      <p:sp>
        <p:nvSpPr>
          <p:cNvPr id="92" name="Ορθογώνιο: Στρογγύλεμα γωνιών 91">
            <a:extLst>
              <a:ext uri="{FF2B5EF4-FFF2-40B4-BE49-F238E27FC236}">
                <a16:creationId xmlns:a16="http://schemas.microsoft.com/office/drawing/2014/main" id="{BE15F0E7-016A-C574-1D6E-04077D7D3468}"/>
              </a:ext>
            </a:extLst>
          </p:cNvPr>
          <p:cNvSpPr/>
          <p:nvPr/>
        </p:nvSpPr>
        <p:spPr>
          <a:xfrm>
            <a:off x="6070739" y="6012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Mn</a:t>
            </a:r>
            <a:r>
              <a:rPr lang="en-US" b="1" baseline="30000" dirty="0">
                <a:solidFill>
                  <a:schemeClr val="bg1"/>
                </a:solidFill>
              </a:rPr>
              <a:t>4+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3" name="Ορθογώνιο: Στρογγύλεμα γωνιών 92">
            <a:extLst>
              <a:ext uri="{FF2B5EF4-FFF2-40B4-BE49-F238E27FC236}">
                <a16:creationId xmlns:a16="http://schemas.microsoft.com/office/drawing/2014/main" id="{CF99873A-5CC0-52BA-2408-686CC4E6EA35}"/>
              </a:ext>
            </a:extLst>
          </p:cNvPr>
          <p:cNvSpPr/>
          <p:nvPr/>
        </p:nvSpPr>
        <p:spPr>
          <a:xfrm>
            <a:off x="6862740" y="601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Μαγγάνιο</a:t>
            </a:r>
            <a:r>
              <a:rPr lang="en-US" b="1" dirty="0"/>
              <a:t> IV</a:t>
            </a:r>
          </a:p>
        </p:txBody>
      </p:sp>
      <p:sp>
        <p:nvSpPr>
          <p:cNvPr id="94" name="Ορθογώνιο: Στρογγύλεμα γωνιών 93">
            <a:extLst>
              <a:ext uri="{FF2B5EF4-FFF2-40B4-BE49-F238E27FC236}">
                <a16:creationId xmlns:a16="http://schemas.microsoft.com/office/drawing/2014/main" id="{19E8C4F0-9DA7-F266-F00F-91E2CCAFE476}"/>
              </a:ext>
            </a:extLst>
          </p:cNvPr>
          <p:cNvSpPr/>
          <p:nvPr/>
        </p:nvSpPr>
        <p:spPr>
          <a:xfrm>
            <a:off x="6070739" y="6408000"/>
            <a:ext cx="814771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Mn</a:t>
            </a:r>
            <a:r>
              <a:rPr lang="en-US" b="1" baseline="30000" dirty="0">
                <a:solidFill>
                  <a:schemeClr val="bg1"/>
                </a:solidFill>
              </a:rPr>
              <a:t>7+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5" name="Ορθογώνιο: Στρογγύλεμα γωνιών 104">
            <a:extLst>
              <a:ext uri="{FF2B5EF4-FFF2-40B4-BE49-F238E27FC236}">
                <a16:creationId xmlns:a16="http://schemas.microsoft.com/office/drawing/2014/main" id="{D04855B1-1A5F-BAEC-CC8B-C9A259CDE4F0}"/>
              </a:ext>
            </a:extLst>
          </p:cNvPr>
          <p:cNvSpPr/>
          <p:nvPr/>
        </p:nvSpPr>
        <p:spPr>
          <a:xfrm>
            <a:off x="990254" y="363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Χαλκός ΙΙ</a:t>
            </a:r>
            <a:endParaRPr lang="en-US" b="1" dirty="0"/>
          </a:p>
        </p:txBody>
      </p:sp>
      <p:sp>
        <p:nvSpPr>
          <p:cNvPr id="107" name="Ορθογώνιο: Στρογγύλεμα γωνιών 106">
            <a:extLst>
              <a:ext uri="{FF2B5EF4-FFF2-40B4-BE49-F238E27FC236}">
                <a16:creationId xmlns:a16="http://schemas.microsoft.com/office/drawing/2014/main" id="{4DB80CF9-5366-2D29-DD50-AC0001B00A6A}"/>
              </a:ext>
            </a:extLst>
          </p:cNvPr>
          <p:cNvSpPr/>
          <p:nvPr/>
        </p:nvSpPr>
        <p:spPr>
          <a:xfrm>
            <a:off x="990254" y="442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Σίδηρος ΙΙΙ</a:t>
            </a:r>
            <a:endParaRPr lang="en-US" b="1" dirty="0"/>
          </a:p>
        </p:txBody>
      </p:sp>
      <p:sp>
        <p:nvSpPr>
          <p:cNvPr id="109" name="Ορθογώνιο: Στρογγύλεμα γωνιών 108">
            <a:extLst>
              <a:ext uri="{FF2B5EF4-FFF2-40B4-BE49-F238E27FC236}">
                <a16:creationId xmlns:a16="http://schemas.microsoft.com/office/drawing/2014/main" id="{CA2A5A55-1D45-1D62-6579-65045195D267}"/>
              </a:ext>
            </a:extLst>
          </p:cNvPr>
          <p:cNvSpPr/>
          <p:nvPr/>
        </p:nvSpPr>
        <p:spPr>
          <a:xfrm>
            <a:off x="990254" y="521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Μόλυβδος Ι</a:t>
            </a:r>
            <a:r>
              <a:rPr lang="en-US" b="1" dirty="0"/>
              <a:t>V</a:t>
            </a:r>
          </a:p>
        </p:txBody>
      </p:sp>
      <p:sp>
        <p:nvSpPr>
          <p:cNvPr id="111" name="Ορθογώνιο: Στρογγύλεμα γωνιών 110">
            <a:extLst>
              <a:ext uri="{FF2B5EF4-FFF2-40B4-BE49-F238E27FC236}">
                <a16:creationId xmlns:a16="http://schemas.microsoft.com/office/drawing/2014/main" id="{D23CFA93-912B-01BD-8F19-985AC28C1A7B}"/>
              </a:ext>
            </a:extLst>
          </p:cNvPr>
          <p:cNvSpPr/>
          <p:nvPr/>
        </p:nvSpPr>
        <p:spPr>
          <a:xfrm>
            <a:off x="990254" y="6011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Χρώμιο</a:t>
            </a:r>
            <a:r>
              <a:rPr lang="en-US" b="1" dirty="0"/>
              <a:t> VI</a:t>
            </a:r>
          </a:p>
        </p:txBody>
      </p:sp>
      <p:sp>
        <p:nvSpPr>
          <p:cNvPr id="113" name="Ορθογώνιο: Στρογγύλεμα γωνιών 112">
            <a:extLst>
              <a:ext uri="{FF2B5EF4-FFF2-40B4-BE49-F238E27FC236}">
                <a16:creationId xmlns:a16="http://schemas.microsoft.com/office/drawing/2014/main" id="{7C301FBF-808C-2C3A-1791-B44D2529BE37}"/>
              </a:ext>
            </a:extLst>
          </p:cNvPr>
          <p:cNvSpPr/>
          <p:nvPr/>
        </p:nvSpPr>
        <p:spPr>
          <a:xfrm>
            <a:off x="6862740" y="363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 err="1"/>
              <a:t>Υδραργυρος</a:t>
            </a:r>
            <a:r>
              <a:rPr lang="en-US" b="1" dirty="0"/>
              <a:t> II</a:t>
            </a:r>
          </a:p>
        </p:txBody>
      </p:sp>
      <p:sp>
        <p:nvSpPr>
          <p:cNvPr id="116" name="Ορθογώνιο: Στρογγύλεμα γωνιών 115">
            <a:extLst>
              <a:ext uri="{FF2B5EF4-FFF2-40B4-BE49-F238E27FC236}">
                <a16:creationId xmlns:a16="http://schemas.microsoft.com/office/drawing/2014/main" id="{114F10AF-AF07-B679-E31A-3165B067A90E}"/>
              </a:ext>
            </a:extLst>
          </p:cNvPr>
          <p:cNvSpPr/>
          <p:nvPr/>
        </p:nvSpPr>
        <p:spPr>
          <a:xfrm>
            <a:off x="6862740" y="442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Νικέλιο</a:t>
            </a:r>
            <a:r>
              <a:rPr lang="en-US" b="1" dirty="0"/>
              <a:t> III</a:t>
            </a:r>
          </a:p>
        </p:txBody>
      </p:sp>
      <p:sp>
        <p:nvSpPr>
          <p:cNvPr id="119" name="Ορθογώνιο: Στρογγύλεμα γωνιών 118">
            <a:extLst>
              <a:ext uri="{FF2B5EF4-FFF2-40B4-BE49-F238E27FC236}">
                <a16:creationId xmlns:a16="http://schemas.microsoft.com/office/drawing/2014/main" id="{D90B5F6E-C834-ED93-7A49-7DAF0F2A534D}"/>
              </a:ext>
            </a:extLst>
          </p:cNvPr>
          <p:cNvSpPr/>
          <p:nvPr/>
        </p:nvSpPr>
        <p:spPr>
          <a:xfrm>
            <a:off x="6862740" y="5219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Κασσίτερος </a:t>
            </a:r>
            <a:r>
              <a:rPr lang="en-US" b="1" dirty="0"/>
              <a:t> IV</a:t>
            </a:r>
          </a:p>
        </p:txBody>
      </p:sp>
      <p:sp>
        <p:nvSpPr>
          <p:cNvPr id="121" name="Ορθογώνιο: Στρογγύλεμα γωνιών 120">
            <a:extLst>
              <a:ext uri="{FF2B5EF4-FFF2-40B4-BE49-F238E27FC236}">
                <a16:creationId xmlns:a16="http://schemas.microsoft.com/office/drawing/2014/main" id="{6CDC6CDB-16CB-B0D5-D894-57A4CBE4CFEA}"/>
              </a:ext>
            </a:extLst>
          </p:cNvPr>
          <p:cNvSpPr/>
          <p:nvPr/>
        </p:nvSpPr>
        <p:spPr>
          <a:xfrm>
            <a:off x="6862740" y="5615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Μαγγάνιο</a:t>
            </a:r>
            <a:r>
              <a:rPr lang="en-US" b="1" dirty="0"/>
              <a:t> II</a:t>
            </a:r>
          </a:p>
        </p:txBody>
      </p:sp>
      <p:sp>
        <p:nvSpPr>
          <p:cNvPr id="122" name="Ορθογώνιο: Στρογγύλεμα γωνιών 121">
            <a:extLst>
              <a:ext uri="{FF2B5EF4-FFF2-40B4-BE49-F238E27FC236}">
                <a16:creationId xmlns:a16="http://schemas.microsoft.com/office/drawing/2014/main" id="{4134B2A3-0DDD-6ADA-403A-903FF5B3E997}"/>
              </a:ext>
            </a:extLst>
          </p:cNvPr>
          <p:cNvSpPr/>
          <p:nvPr/>
        </p:nvSpPr>
        <p:spPr>
          <a:xfrm>
            <a:off x="6862740" y="6407999"/>
            <a:ext cx="224419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Μαγγάνιο</a:t>
            </a:r>
            <a:r>
              <a:rPr lang="en-US" b="1" dirty="0"/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26506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7" grpId="0" animBg="1"/>
      <p:bldP spid="59" grpId="0" animBg="1"/>
      <p:bldP spid="61" grpId="0" animBg="1"/>
      <p:bldP spid="65" grpId="0" animBg="1"/>
      <p:bldP spid="67" grpId="0" animBg="1"/>
      <p:bldP spid="71" grpId="0" animBg="1"/>
      <p:bldP spid="75" grpId="0" animBg="1"/>
      <p:bldP spid="81" grpId="0" animBg="1"/>
      <p:bldP spid="87" grpId="0" animBg="1"/>
      <p:bldP spid="93" grpId="0" animBg="1"/>
      <p:bldP spid="105" grpId="0" animBg="1"/>
      <p:bldP spid="107" grpId="0" animBg="1"/>
      <p:bldP spid="109" grpId="0" animBg="1"/>
      <p:bldP spid="111" grpId="0" animBg="1"/>
      <p:bldP spid="113" grpId="0" animBg="1"/>
      <p:bldP spid="116" grpId="0" animBg="1"/>
      <p:bldP spid="119" grpId="0" animBg="1"/>
      <p:bldP spid="121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3.1α </a:t>
            </a:r>
            <a:r>
              <a:rPr lang="el-GR" sz="2400" b="1" u="sng" dirty="0"/>
              <a:t>Ονοματολογία</a:t>
            </a: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 </a:t>
            </a:r>
            <a:endParaRPr lang="en-US" sz="24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4EEBA7F5-6E4D-0CF7-39DC-066E51180333}"/>
              </a:ext>
            </a:extLst>
          </p:cNvPr>
          <p:cNvSpPr/>
          <p:nvPr/>
        </p:nvSpPr>
        <p:spPr>
          <a:xfrm>
            <a:off x="1717589" y="643883"/>
            <a:ext cx="9205784" cy="82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Ανιόντα</a:t>
            </a:r>
            <a:r>
              <a:rPr lang="en-US" sz="2400" b="1" dirty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Γράφονται στο τέλος και προφέρονται στην αρχή μιας ένωσης</a:t>
            </a:r>
            <a:endParaRPr lang="en-US" b="1" dirty="0"/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BCD4129-96C0-C521-49CF-CB1B3E775F15}"/>
              </a:ext>
            </a:extLst>
          </p:cNvPr>
          <p:cNvSpPr/>
          <p:nvPr/>
        </p:nvSpPr>
        <p:spPr>
          <a:xfrm>
            <a:off x="3817750" y="2119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Cl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E21A1246-666F-0F50-BD14-1FC92639572E}"/>
              </a:ext>
            </a:extLst>
          </p:cNvPr>
          <p:cNvSpPr/>
          <p:nvPr/>
        </p:nvSpPr>
        <p:spPr>
          <a:xfrm>
            <a:off x="4717751" y="2119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 err="1"/>
              <a:t>Χλωρι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χλωρ</a:t>
            </a:r>
            <a:r>
              <a:rPr lang="el-GR" sz="2000" b="1" dirty="0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3817750" y="2587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Br 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4717751" y="2587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 err="1"/>
              <a:t>Βρωμι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</a:t>
            </a:r>
            <a:r>
              <a:rPr lang="el-GR" sz="2000" b="1" dirty="0" err="1"/>
              <a:t>Βρωμ</a:t>
            </a:r>
            <a:r>
              <a:rPr lang="el-GR" sz="2000" b="1" dirty="0" err="1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3817750" y="3055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4717751" y="3055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 err="1"/>
              <a:t>Ιωδι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</a:t>
            </a:r>
            <a:r>
              <a:rPr lang="el-GR" sz="2000" b="1" dirty="0" err="1"/>
              <a:t>ιωδι</a:t>
            </a:r>
            <a:r>
              <a:rPr lang="el-GR" sz="2000" b="1" dirty="0" err="1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3817750" y="3523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F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4717751" y="3523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 err="1"/>
              <a:t>Φθορι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φθορ</a:t>
            </a:r>
            <a:r>
              <a:rPr lang="el-GR" sz="2000" b="1" dirty="0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2633D5AF-975F-19FA-7068-C73D6CFF27D7}"/>
              </a:ext>
            </a:extLst>
          </p:cNvPr>
          <p:cNvSpPr/>
          <p:nvPr/>
        </p:nvSpPr>
        <p:spPr>
          <a:xfrm>
            <a:off x="3817750" y="3991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baseline="30000" dirty="0">
                <a:solidFill>
                  <a:schemeClr val="bg1"/>
                </a:solidFill>
              </a:rPr>
              <a:t>2-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25F9F1DD-CB16-C063-FE2A-6B35B753253A}"/>
              </a:ext>
            </a:extLst>
          </p:cNvPr>
          <p:cNvSpPr/>
          <p:nvPr/>
        </p:nvSpPr>
        <p:spPr>
          <a:xfrm>
            <a:off x="4717751" y="3991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strike="sngStrike" dirty="0" err="1"/>
              <a:t>Οξυγον</a:t>
            </a:r>
            <a:r>
              <a:rPr lang="el-GR" sz="2000" b="1" strike="sngStrike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οξε</a:t>
            </a:r>
            <a:r>
              <a:rPr lang="el-GR" sz="2000" b="1" dirty="0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FC3E28F2-75ED-9347-473C-407F36376960}"/>
              </a:ext>
            </a:extLst>
          </p:cNvPr>
          <p:cNvSpPr/>
          <p:nvPr/>
        </p:nvSpPr>
        <p:spPr>
          <a:xfrm>
            <a:off x="3817750" y="4459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baseline="30000" dirty="0">
                <a:solidFill>
                  <a:schemeClr val="bg1"/>
                </a:solidFill>
              </a:rPr>
              <a:t>3-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C27AD62A-1EC8-79E9-5FD1-FCA90BEF5227}"/>
              </a:ext>
            </a:extLst>
          </p:cNvPr>
          <p:cNvSpPr/>
          <p:nvPr/>
        </p:nvSpPr>
        <p:spPr>
          <a:xfrm>
            <a:off x="3817750" y="4927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baseline="30000" dirty="0">
                <a:solidFill>
                  <a:schemeClr val="bg1"/>
                </a:solidFill>
              </a:rPr>
              <a:t>2-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53A4FF93-0615-C839-82C1-958FB8C12C0E}"/>
              </a:ext>
            </a:extLst>
          </p:cNvPr>
          <p:cNvSpPr/>
          <p:nvPr/>
        </p:nvSpPr>
        <p:spPr>
          <a:xfrm>
            <a:off x="4717751" y="4459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 err="1"/>
              <a:t>Άζωτ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</a:t>
            </a:r>
            <a:r>
              <a:rPr lang="el-GR" sz="2000" b="1" dirty="0" err="1"/>
              <a:t>αζ</a:t>
            </a:r>
            <a:r>
              <a:rPr lang="el-GR" sz="2000" b="1" dirty="0" err="1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BA904132-AF6D-2548-C607-A8BC8C28DD48}"/>
              </a:ext>
            </a:extLst>
          </p:cNvPr>
          <p:cNvSpPr/>
          <p:nvPr/>
        </p:nvSpPr>
        <p:spPr>
          <a:xfrm>
            <a:off x="3817750" y="5395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OH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DEBDD67C-0E64-3745-489A-D6FD13D2E05C}"/>
              </a:ext>
            </a:extLst>
          </p:cNvPr>
          <p:cNvSpPr/>
          <p:nvPr/>
        </p:nvSpPr>
        <p:spPr>
          <a:xfrm>
            <a:off x="4717751" y="4927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 err="1"/>
              <a:t>Θει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r>
              <a:rPr lang="el-GR" sz="2000" b="1" dirty="0"/>
              <a:t> ή </a:t>
            </a:r>
            <a:r>
              <a:rPr lang="el-GR" sz="2000" b="1" dirty="0" err="1"/>
              <a:t>σουλφ</a:t>
            </a:r>
            <a:r>
              <a:rPr lang="el-GR" sz="2000" b="1" dirty="0" err="1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8E6E17BB-084D-D33A-8E05-0461AA6591C2}"/>
              </a:ext>
            </a:extLst>
          </p:cNvPr>
          <p:cNvSpPr/>
          <p:nvPr/>
        </p:nvSpPr>
        <p:spPr>
          <a:xfrm>
            <a:off x="3817750" y="5863883"/>
            <a:ext cx="889655" cy="338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CN</a:t>
            </a:r>
            <a:r>
              <a:rPr lang="en-US" sz="2000" b="1" baseline="30000" dirty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698C7F3B-CF27-91C2-3641-225A4EE489DD}"/>
              </a:ext>
            </a:extLst>
          </p:cNvPr>
          <p:cNvSpPr/>
          <p:nvPr/>
        </p:nvSpPr>
        <p:spPr>
          <a:xfrm>
            <a:off x="4717751" y="5395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/>
              <a:t>	  υδροξε</a:t>
            </a:r>
            <a:r>
              <a:rPr lang="el-GR" sz="2000" b="1" dirty="0">
                <a:solidFill>
                  <a:srgbClr val="FF0000"/>
                </a:solidFill>
              </a:rPr>
              <a:t>ίδιο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Ορθογώνιο: Στρογγύλεμα γωνιών 74">
            <a:extLst>
              <a:ext uri="{FF2B5EF4-FFF2-40B4-BE49-F238E27FC236}">
                <a16:creationId xmlns:a16="http://schemas.microsoft.com/office/drawing/2014/main" id="{F3429120-E4DD-52CD-2572-F5E847D064FF}"/>
              </a:ext>
            </a:extLst>
          </p:cNvPr>
          <p:cNvSpPr/>
          <p:nvPr/>
        </p:nvSpPr>
        <p:spPr>
          <a:xfrm>
            <a:off x="4717751" y="5863882"/>
            <a:ext cx="4161270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/>
              <a:t>         </a:t>
            </a:r>
            <a:r>
              <a:rPr lang="el-GR" sz="2000" b="1" dirty="0" err="1"/>
              <a:t>κυανι</a:t>
            </a:r>
            <a:r>
              <a:rPr lang="el-GR" sz="2000" b="1" dirty="0" err="1">
                <a:solidFill>
                  <a:srgbClr val="FF0000"/>
                </a:solidFill>
              </a:rPr>
              <a:t>όύχο</a:t>
            </a:r>
            <a:endParaRPr lang="en-US" sz="2000" b="1" strike="sngStrike" dirty="0">
              <a:solidFill>
                <a:srgbClr val="FF0000"/>
              </a:solidFill>
            </a:endParaRP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B4992E1D-9C0D-28B7-C2F3-5EF5DE48B96D}"/>
              </a:ext>
            </a:extLst>
          </p:cNvPr>
          <p:cNvSpPr/>
          <p:nvPr/>
        </p:nvSpPr>
        <p:spPr>
          <a:xfrm>
            <a:off x="1716579" y="1543060"/>
            <a:ext cx="9205784" cy="4455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Κατάληξη: -</a:t>
            </a:r>
            <a:r>
              <a:rPr lang="el-GR" sz="2400" b="1" dirty="0" err="1"/>
              <a:t>ούχο</a:t>
            </a:r>
            <a:r>
              <a:rPr lang="el-GR" sz="2400" b="1" dirty="0"/>
              <a:t> ή -ίδιο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35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53" grpId="0" animBg="1"/>
      <p:bldP spid="57" grpId="0" animBg="1"/>
      <p:bldP spid="59" grpId="0" animBg="1"/>
      <p:bldP spid="71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" y="-27200"/>
            <a:ext cx="12192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/>
              <a:t>3.1α </a:t>
            </a:r>
            <a:r>
              <a:rPr lang="el-GR" sz="2000" b="1" u="sng" dirty="0"/>
              <a:t>Ονοματολογία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1. 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Δίνεται ο παρακάτω πίνακας. Να γράψετε στην κόλλα σας τον αριθμό και δίπλα το χημικό τύπο (</a:t>
            </a: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X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.) και το όνομα κάθε χημικής ένωσης που μπορεί να σχηματιστεί συνδυάζοντας τα δεδομένα του πίνακα.</a:t>
            </a:r>
            <a:endParaRPr lang="el-GR" sz="20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/>
              <a:t> </a:t>
            </a:r>
            <a:endParaRPr lang="en-US" sz="20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BCD4129-96C0-C521-49CF-CB1B3E775F15}"/>
              </a:ext>
            </a:extLst>
          </p:cNvPr>
          <p:cNvSpPr/>
          <p:nvPr/>
        </p:nvSpPr>
        <p:spPr>
          <a:xfrm>
            <a:off x="39916" y="2948791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E21A1246-666F-0F50-BD14-1FC92639572E}"/>
              </a:ext>
            </a:extLst>
          </p:cNvPr>
          <p:cNvSpPr/>
          <p:nvPr/>
        </p:nvSpPr>
        <p:spPr>
          <a:xfrm>
            <a:off x="2127916" y="2948791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rgbClr val="FFFF00"/>
                </a:solidFill>
              </a:rPr>
              <a:t>Χλωρι</a:t>
            </a:r>
            <a:r>
              <a:rPr lang="el-GR" sz="2000" b="1" dirty="0">
                <a:solidFill>
                  <a:srgbClr val="FF0000"/>
                </a:solidFill>
              </a:rPr>
              <a:t>ούχο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6177230" y="2944610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8265230" y="2944610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Χλωρί</a:t>
            </a:r>
            <a:r>
              <a:rPr lang="el-GR" sz="2000" b="1" dirty="0">
                <a:solidFill>
                  <a:srgbClr val="FF0000"/>
                </a:solidFill>
              </a:rPr>
              <a:t>διο του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39916" y="3884791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2127916" y="3884791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θει</a:t>
            </a:r>
            <a:r>
              <a:rPr lang="el-GR" sz="2000" b="1" dirty="0">
                <a:solidFill>
                  <a:srgbClr val="FF0000"/>
                </a:solidFill>
              </a:rPr>
              <a:t>ούχος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6177230" y="3884791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8265230" y="3884791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 err="1">
                <a:solidFill>
                  <a:srgbClr val="FFFF00"/>
                </a:solidFill>
              </a:rPr>
              <a:t>σουλφ</a:t>
            </a:r>
            <a:r>
              <a:rPr lang="el-GR" sz="2000" b="1" dirty="0" err="1">
                <a:solidFill>
                  <a:srgbClr val="FF0000"/>
                </a:solidFill>
              </a:rPr>
              <a:t>διο</a:t>
            </a:r>
            <a:r>
              <a:rPr lang="el-GR" sz="2000" b="1" dirty="0">
                <a:solidFill>
                  <a:srgbClr val="FF0000"/>
                </a:solidFill>
              </a:rPr>
              <a:t> του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A1D26D8D-894A-D0D3-FA73-DD9DB1911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012"/>
              </p:ext>
            </p:extLst>
          </p:nvPr>
        </p:nvGraphicFramePr>
        <p:xfrm>
          <a:off x="1638716" y="1084819"/>
          <a:ext cx="9195394" cy="164973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838903">
                  <a:extLst>
                    <a:ext uri="{9D8B030D-6E8A-4147-A177-3AD203B41FA5}">
                      <a16:colId xmlns:a16="http://schemas.microsoft.com/office/drawing/2014/main" val="4137255913"/>
                    </a:ext>
                  </a:extLst>
                </a:gridCol>
                <a:gridCol w="1838903">
                  <a:extLst>
                    <a:ext uri="{9D8B030D-6E8A-4147-A177-3AD203B41FA5}">
                      <a16:colId xmlns:a16="http://schemas.microsoft.com/office/drawing/2014/main" val="3369169283"/>
                    </a:ext>
                  </a:extLst>
                </a:gridCol>
                <a:gridCol w="1838903">
                  <a:extLst>
                    <a:ext uri="{9D8B030D-6E8A-4147-A177-3AD203B41FA5}">
                      <a16:colId xmlns:a16="http://schemas.microsoft.com/office/drawing/2014/main" val="2741473603"/>
                    </a:ext>
                  </a:extLst>
                </a:gridCol>
                <a:gridCol w="1838903">
                  <a:extLst>
                    <a:ext uri="{9D8B030D-6E8A-4147-A177-3AD203B41FA5}">
                      <a16:colId xmlns:a16="http://schemas.microsoft.com/office/drawing/2014/main" val="2826027007"/>
                    </a:ext>
                  </a:extLst>
                </a:gridCol>
                <a:gridCol w="1839782">
                  <a:extLst>
                    <a:ext uri="{9D8B030D-6E8A-4147-A177-3AD203B41FA5}">
                      <a16:colId xmlns:a16="http://schemas.microsoft.com/office/drawing/2014/main" val="3259043130"/>
                    </a:ext>
                  </a:extLst>
                </a:gridCol>
              </a:tblGrid>
              <a:tr h="259011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l-GR" sz="2000" kern="1200">
                          <a:effectLst/>
                        </a:rPr>
                        <a:t> 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Cl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</a:rPr>
                        <a:t>OH</a:t>
                      </a:r>
                      <a:r>
                        <a:rPr lang="en-US" sz="2000" kern="1200" baseline="3000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>
                        <a:solidFill>
                          <a:srgbClr val="FFFF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3-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847164"/>
                  </a:ext>
                </a:extLst>
              </a:tr>
              <a:tr h="259011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194847"/>
                  </a:ext>
                </a:extLst>
              </a:tr>
              <a:tr h="259011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Ca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10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413854"/>
                  </a:ext>
                </a:extLst>
              </a:tr>
              <a:tr h="259011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Cu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7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405515"/>
                  </a:ext>
                </a:extLst>
              </a:tr>
              <a:tr h="259011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Al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3+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16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811024"/>
                  </a:ext>
                </a:extLst>
              </a:tr>
            </a:tbl>
          </a:graphicData>
        </a:graphic>
      </p:graphicFrame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5631F2F-9099-DD35-CED3-71B5082B9B41}"/>
              </a:ext>
            </a:extLst>
          </p:cNvPr>
          <p:cNvSpPr/>
          <p:nvPr/>
        </p:nvSpPr>
        <p:spPr>
          <a:xfrm>
            <a:off x="39916" y="4820791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2CD1BC2-C548-14F7-963D-97F0364914A6}"/>
              </a:ext>
            </a:extLst>
          </p:cNvPr>
          <p:cNvSpPr/>
          <p:nvPr/>
        </p:nvSpPr>
        <p:spPr>
          <a:xfrm>
            <a:off x="2127916" y="4820791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Υδροξ</a:t>
            </a:r>
            <a:r>
              <a:rPr lang="el-GR" sz="2000" b="1" dirty="0">
                <a:solidFill>
                  <a:srgbClr val="FF0000"/>
                </a:solidFill>
              </a:rPr>
              <a:t>είδιο  του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0114BDC9-8DD5-8838-86EF-01038BB2DFAB}"/>
              </a:ext>
            </a:extLst>
          </p:cNvPr>
          <p:cNvSpPr/>
          <p:nvPr/>
        </p:nvSpPr>
        <p:spPr>
          <a:xfrm>
            <a:off x="39916" y="5719246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A72F3633-E268-E5F2-7C59-4D21836D2FAF}"/>
              </a:ext>
            </a:extLst>
          </p:cNvPr>
          <p:cNvSpPr/>
          <p:nvPr/>
        </p:nvSpPr>
        <p:spPr>
          <a:xfrm>
            <a:off x="2127916" y="5719246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αζωτ</a:t>
            </a:r>
            <a:r>
              <a:rPr lang="el-GR" sz="2000" b="1" dirty="0">
                <a:solidFill>
                  <a:srgbClr val="FF0000"/>
                </a:solidFill>
              </a:rPr>
              <a:t>ούχο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F5117DDC-12E4-4B22-1F0A-54EF25F9811D}"/>
              </a:ext>
            </a:extLst>
          </p:cNvPr>
          <p:cNvSpPr/>
          <p:nvPr/>
        </p:nvSpPr>
        <p:spPr>
          <a:xfrm>
            <a:off x="6176086" y="5719246"/>
            <a:ext cx="704336" cy="4843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7B6FBC12-C770-AD0A-A4BA-0E16C8119856}"/>
              </a:ext>
            </a:extLst>
          </p:cNvPr>
          <p:cNvSpPr/>
          <p:nvPr/>
        </p:nvSpPr>
        <p:spPr>
          <a:xfrm>
            <a:off x="8264086" y="5719246"/>
            <a:ext cx="1942856" cy="484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 err="1">
                <a:solidFill>
                  <a:srgbClr val="FFFF00"/>
                </a:solidFill>
              </a:rPr>
              <a:t>αζί</a:t>
            </a:r>
            <a:r>
              <a:rPr lang="el-GR" sz="2000" b="1" dirty="0" err="1">
                <a:solidFill>
                  <a:srgbClr val="FF0000"/>
                </a:solidFill>
              </a:rPr>
              <a:t>διο</a:t>
            </a:r>
            <a:r>
              <a:rPr lang="el-GR" sz="2000" b="1" dirty="0">
                <a:solidFill>
                  <a:srgbClr val="FF0000"/>
                </a:solidFill>
              </a:rPr>
              <a:t> του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C1F51F3B-6766-E4C7-7074-FFE3CD44940B}"/>
              </a:ext>
            </a:extLst>
          </p:cNvPr>
          <p:cNvSpPr/>
          <p:nvPr/>
        </p:nvSpPr>
        <p:spPr>
          <a:xfrm>
            <a:off x="4071916" y="2948791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ασβέστιο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29723AA6-8C0F-FE64-548E-C915936FA97A}"/>
              </a:ext>
            </a:extLst>
          </p:cNvPr>
          <p:cNvSpPr/>
          <p:nvPr/>
        </p:nvSpPr>
        <p:spPr>
          <a:xfrm>
            <a:off x="10209230" y="2944610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ασβεστίου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37919A6E-2B69-7460-2FA6-85445DA1174B}"/>
              </a:ext>
            </a:extLst>
          </p:cNvPr>
          <p:cNvSpPr/>
          <p:nvPr/>
        </p:nvSpPr>
        <p:spPr>
          <a:xfrm>
            <a:off x="4071916" y="3884791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Χαλκός ΙΙ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EED1FF00-3752-5A2A-2D7F-B7DDDF8D8147}"/>
              </a:ext>
            </a:extLst>
          </p:cNvPr>
          <p:cNvSpPr/>
          <p:nvPr/>
        </p:nvSpPr>
        <p:spPr>
          <a:xfrm>
            <a:off x="10209230" y="3884791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Χαλκού ΙΙ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984C0454-AECA-D5EB-6767-B41A703A5DFB}"/>
              </a:ext>
            </a:extLst>
          </p:cNvPr>
          <p:cNvSpPr/>
          <p:nvPr/>
        </p:nvSpPr>
        <p:spPr>
          <a:xfrm>
            <a:off x="4071916" y="4820791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αργιλίου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08213B39-1B8F-FCA7-2F78-3A48E77FC6DE}"/>
              </a:ext>
            </a:extLst>
          </p:cNvPr>
          <p:cNvSpPr/>
          <p:nvPr/>
        </p:nvSpPr>
        <p:spPr>
          <a:xfrm>
            <a:off x="4071916" y="5719246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κάλιο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84F821C9-2A36-9B39-6124-966011B3829E}"/>
              </a:ext>
            </a:extLst>
          </p:cNvPr>
          <p:cNvSpPr/>
          <p:nvPr/>
        </p:nvSpPr>
        <p:spPr>
          <a:xfrm>
            <a:off x="10208086" y="5719246"/>
            <a:ext cx="1942856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Καλίου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BFFC6FF0-905C-715E-E84F-CF520DE76C59}"/>
              </a:ext>
            </a:extLst>
          </p:cNvPr>
          <p:cNvSpPr/>
          <p:nvPr/>
        </p:nvSpPr>
        <p:spPr>
          <a:xfrm>
            <a:off x="759916" y="2948791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7030A0"/>
                </a:solidFill>
              </a:rPr>
              <a:t>Ca</a:t>
            </a:r>
            <a:r>
              <a:rPr lang="en-US" sz="2000" b="1" dirty="0">
                <a:solidFill>
                  <a:srgbClr val="FFFF00"/>
                </a:solidFill>
              </a:rPr>
              <a:t>Cl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BBA3A4D4-15E0-4286-6D11-AB16360A6556}"/>
              </a:ext>
            </a:extLst>
          </p:cNvPr>
          <p:cNvSpPr/>
          <p:nvPr/>
        </p:nvSpPr>
        <p:spPr>
          <a:xfrm>
            <a:off x="6897230" y="2944610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Ca</a:t>
            </a:r>
            <a:r>
              <a:rPr lang="en-US" sz="2000" b="1" dirty="0">
                <a:solidFill>
                  <a:srgbClr val="FFFF00"/>
                </a:solidFill>
              </a:rPr>
              <a:t>Cl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7F463752-CD8F-C89B-6A42-E92276A8570D}"/>
              </a:ext>
            </a:extLst>
          </p:cNvPr>
          <p:cNvSpPr/>
          <p:nvPr/>
        </p:nvSpPr>
        <p:spPr>
          <a:xfrm>
            <a:off x="759916" y="3884791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 err="1">
                <a:solidFill>
                  <a:srgbClr val="7030A0"/>
                </a:solidFill>
              </a:rPr>
              <a:t>Cu</a:t>
            </a:r>
            <a:r>
              <a:rPr lang="en-US" sz="2000" b="1" dirty="0" err="1">
                <a:solidFill>
                  <a:srgbClr val="FFFF00"/>
                </a:solidFill>
              </a:rPr>
              <a:t>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17DEBDF8-124F-7734-8948-5F677DED24D1}"/>
              </a:ext>
            </a:extLst>
          </p:cNvPr>
          <p:cNvSpPr/>
          <p:nvPr/>
        </p:nvSpPr>
        <p:spPr>
          <a:xfrm>
            <a:off x="6897230" y="3884791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>
                <a:solidFill>
                  <a:srgbClr val="7030A0"/>
                </a:solidFill>
              </a:rPr>
              <a:t>Cu</a:t>
            </a:r>
            <a:r>
              <a:rPr lang="en-US" sz="2000" b="1">
                <a:solidFill>
                  <a:srgbClr val="FFFF00"/>
                </a:solidFill>
              </a:rPr>
              <a:t>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1A04DCFC-8CE2-B128-C056-54B384ADDCC0}"/>
              </a:ext>
            </a:extLst>
          </p:cNvPr>
          <p:cNvSpPr/>
          <p:nvPr/>
        </p:nvSpPr>
        <p:spPr>
          <a:xfrm>
            <a:off x="759916" y="4820791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Al</a:t>
            </a:r>
            <a:r>
              <a:rPr lang="en-US" sz="2000" b="1" dirty="0">
                <a:solidFill>
                  <a:srgbClr val="FFFF00"/>
                </a:solidFill>
              </a:rPr>
              <a:t>(OH)</a:t>
            </a:r>
            <a:r>
              <a:rPr lang="en-US" sz="2000" b="1" baseline="-25000" dirty="0">
                <a:solidFill>
                  <a:srgbClr val="7030A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C6D88564-493F-59AE-2D11-795E2227893A}"/>
              </a:ext>
            </a:extLst>
          </p:cNvPr>
          <p:cNvSpPr/>
          <p:nvPr/>
        </p:nvSpPr>
        <p:spPr>
          <a:xfrm>
            <a:off x="759916" y="5719246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K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25CFE0DF-70D6-CD76-3480-4A58E2DCB7D0}"/>
              </a:ext>
            </a:extLst>
          </p:cNvPr>
          <p:cNvSpPr/>
          <p:nvPr/>
        </p:nvSpPr>
        <p:spPr>
          <a:xfrm>
            <a:off x="6896086" y="5719246"/>
            <a:ext cx="1379618" cy="484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>
                <a:solidFill>
                  <a:srgbClr val="7030A0"/>
                </a:solidFill>
              </a:rPr>
              <a:t>K</a:t>
            </a:r>
            <a:r>
              <a:rPr lang="en-US" sz="2000" b="1" baseline="-25000">
                <a:solidFill>
                  <a:srgbClr val="FFFF00"/>
                </a:solidFill>
              </a:rPr>
              <a:t>3</a:t>
            </a:r>
            <a:r>
              <a:rPr lang="en-US" sz="2000" b="1">
                <a:solidFill>
                  <a:srgbClr val="FFFF00"/>
                </a:solidFill>
              </a:rPr>
              <a:t>N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18" grpId="0" animBg="1"/>
      <p:bldP spid="22" grpId="0" animBg="1"/>
      <p:bldP spid="31" grpId="0" animBg="1"/>
      <p:bldP spid="33" grpId="0" animBg="1"/>
      <p:bldP spid="44" grpId="0" animBg="1"/>
      <p:bldP spid="45" grpId="0" animBg="1"/>
      <p:bldP spid="46" grpId="0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/>
              <a:t>3.1α </a:t>
            </a:r>
            <a:r>
              <a:rPr lang="el-GR" sz="2800" b="1" u="sng" dirty="0"/>
              <a:t>Ονοματολογία </a:t>
            </a:r>
          </a:p>
          <a:p>
            <a:pPr marL="0" indent="0" algn="ctr">
              <a:buNone/>
            </a:pPr>
            <a:endParaRPr lang="el-GR" b="1" u="sng" dirty="0"/>
          </a:p>
          <a:p>
            <a:pPr mar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dirty="0"/>
              <a:t>Παράγραφος </a:t>
            </a:r>
            <a:r>
              <a:rPr lang="en-US" dirty="0"/>
              <a:t>2</a:t>
            </a:r>
            <a:r>
              <a:rPr lang="el-GR" dirty="0"/>
              <a:t>.</a:t>
            </a:r>
            <a:r>
              <a:rPr lang="en-US" dirty="0"/>
              <a:t>4</a:t>
            </a:r>
            <a:r>
              <a:rPr lang="el-GR" dirty="0"/>
              <a:t>β:	Σελίδες </a:t>
            </a:r>
            <a:r>
              <a:rPr lang="en-US" dirty="0"/>
              <a:t>6</a:t>
            </a:r>
            <a:r>
              <a:rPr lang="el-GR" dirty="0"/>
              <a:t>2-</a:t>
            </a:r>
            <a:r>
              <a:rPr lang="en-US" dirty="0"/>
              <a:t>6</a:t>
            </a:r>
            <a:r>
              <a:rPr lang="el-GR" dirty="0"/>
              <a:t>3, 65-66.</a:t>
            </a:r>
          </a:p>
          <a:p>
            <a:pPr marL="0" lvl="0" indent="0" algn="ctr">
              <a:buNone/>
            </a:pPr>
            <a:endParaRPr lang="el-GR" sz="2400" b="1" dirty="0"/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</a:t>
            </a:r>
          </a:p>
          <a:p>
            <a:pPr marL="0" indent="0">
              <a:buNone/>
            </a:pPr>
            <a:r>
              <a:rPr lang="el-GR" dirty="0"/>
              <a:t>σελίδα </a:t>
            </a:r>
            <a:r>
              <a:rPr lang="en-US" dirty="0"/>
              <a:t>7</a:t>
            </a:r>
            <a:r>
              <a:rPr lang="el-GR" dirty="0"/>
              <a:t>8:	Ασκήσεις: </a:t>
            </a:r>
            <a:r>
              <a:rPr lang="el-GR" dirty="0">
                <a:solidFill>
                  <a:schemeClr val="accent1"/>
                </a:solidFill>
              </a:rPr>
              <a:t>62 </a:t>
            </a:r>
            <a:r>
              <a:rPr lang="el-GR" dirty="0"/>
              <a:t>(1-6, 8, 10, 13, 14)</a:t>
            </a:r>
          </a:p>
          <a:p>
            <a:pPr marL="0" indent="0" algn="ctr">
              <a:buNone/>
            </a:pPr>
            <a:r>
              <a:rPr lang="el-GR" dirty="0"/>
              <a:t>Από το </a:t>
            </a:r>
            <a:r>
              <a:rPr lang="en-US" dirty="0"/>
              <a:t>mail (</a:t>
            </a:r>
            <a:r>
              <a:rPr lang="el-GR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/>
              <a:t>Σελίδα 27:</a:t>
            </a:r>
            <a:r>
              <a:rPr lang="el-GR" dirty="0"/>
              <a:t>	Ασκήσεις: </a:t>
            </a:r>
            <a:r>
              <a:rPr lang="el-GR" b="1" dirty="0">
                <a:solidFill>
                  <a:schemeClr val="accent1"/>
                </a:solidFill>
              </a:rPr>
              <a:t>1,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44ED-A066-82C4-BCCD-EDBEA024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E2E0D-B118-F124-468E-73A239B5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FCED2B8-F52B-BFE1-1DC4-48EA083D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468F0F-87B2-9D27-3209-5266FAF4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6A24A8E-ECCF-CA4E-0C94-68870A60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3C0E13C7-851F-1476-C01E-EBBA144F8C54}"/>
              </a:ext>
            </a:extLst>
          </p:cNvPr>
          <p:cNvGrpSpPr/>
          <p:nvPr/>
        </p:nvGrpSpPr>
        <p:grpSpPr>
          <a:xfrm>
            <a:off x="3199291" y="1838146"/>
            <a:ext cx="747600" cy="756000"/>
            <a:chOff x="3199291" y="1516870"/>
            <a:chExt cx="747600" cy="756000"/>
          </a:xfrm>
        </p:grpSpPr>
        <p:sp>
          <p:nvSpPr>
            <p:cNvPr id="13" name="Διάγραμμα ροής: Διεργασία 12">
              <a:extLst>
                <a:ext uri="{FF2B5EF4-FFF2-40B4-BE49-F238E27FC236}">
                  <a16:creationId xmlns:a16="http://schemas.microsoft.com/office/drawing/2014/main" id="{A954DB3A-D000-3EE9-1078-A15DCA8A3906}"/>
                </a:ext>
              </a:extLst>
            </p:cNvPr>
            <p:cNvSpPr/>
            <p:nvPr/>
          </p:nvSpPr>
          <p:spPr>
            <a:xfrm>
              <a:off x="3442891" y="1516870"/>
              <a:ext cx="504000" cy="756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el-GR" baseline="30000" dirty="0"/>
            </a:p>
          </p:txBody>
        </p:sp>
        <p:sp>
          <p:nvSpPr>
            <p:cNvPr id="14" name="Διάγραμμα ροής: Διεργασία 13">
              <a:extLst>
                <a:ext uri="{FF2B5EF4-FFF2-40B4-BE49-F238E27FC236}">
                  <a16:creationId xmlns:a16="http://schemas.microsoft.com/office/drawing/2014/main" id="{288EE702-9F39-4976-0053-EE001842611D}"/>
                </a:ext>
              </a:extLst>
            </p:cNvPr>
            <p:cNvSpPr/>
            <p:nvPr/>
          </p:nvSpPr>
          <p:spPr>
            <a:xfrm>
              <a:off x="3201274" y="1516870"/>
              <a:ext cx="252000" cy="252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Διάγραμμα ροής: Διεργασία 14">
              <a:extLst>
                <a:ext uri="{FF2B5EF4-FFF2-40B4-BE49-F238E27FC236}">
                  <a16:creationId xmlns:a16="http://schemas.microsoft.com/office/drawing/2014/main" id="{904C4654-F0AA-536E-9D4A-D6A4B59A449D}"/>
                </a:ext>
              </a:extLst>
            </p:cNvPr>
            <p:cNvSpPr/>
            <p:nvPr/>
          </p:nvSpPr>
          <p:spPr>
            <a:xfrm>
              <a:off x="3199291" y="2020584"/>
              <a:ext cx="252000" cy="252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C4B6867D-E3B2-EBB4-0EF0-1477E52C8179}"/>
              </a:ext>
            </a:extLst>
          </p:cNvPr>
          <p:cNvGrpSpPr/>
          <p:nvPr/>
        </p:nvGrpSpPr>
        <p:grpSpPr>
          <a:xfrm>
            <a:off x="593124" y="761738"/>
            <a:ext cx="998853" cy="1514142"/>
            <a:chOff x="593124" y="761738"/>
            <a:chExt cx="998853" cy="1514142"/>
          </a:xfrm>
        </p:grpSpPr>
        <p:sp>
          <p:nvSpPr>
            <p:cNvPr id="6" name="Διάγραμμα ροής: Διεργασία 5">
              <a:extLst>
                <a:ext uri="{FF2B5EF4-FFF2-40B4-BE49-F238E27FC236}">
                  <a16:creationId xmlns:a16="http://schemas.microsoft.com/office/drawing/2014/main" id="{D22AE890-4E17-BA21-0050-CB80DF90466C}"/>
                </a:ext>
              </a:extLst>
            </p:cNvPr>
            <p:cNvSpPr/>
            <p:nvPr/>
          </p:nvSpPr>
          <p:spPr>
            <a:xfrm>
              <a:off x="593124" y="1519880"/>
              <a:ext cx="756000" cy="756000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Διάγραμμα ροής: Διεργασία 7">
              <a:extLst>
                <a:ext uri="{FF2B5EF4-FFF2-40B4-BE49-F238E27FC236}">
                  <a16:creationId xmlns:a16="http://schemas.microsoft.com/office/drawing/2014/main" id="{7E8A52EF-0446-8526-2B5A-A7B1D556D7EC}"/>
                </a:ext>
              </a:extLst>
            </p:cNvPr>
            <p:cNvSpPr/>
            <p:nvPr/>
          </p:nvSpPr>
          <p:spPr>
            <a:xfrm>
              <a:off x="1339977" y="1753880"/>
              <a:ext cx="252000" cy="252000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Διάγραμμα ροής: Διεργασία 15">
              <a:extLst>
                <a:ext uri="{FF2B5EF4-FFF2-40B4-BE49-F238E27FC236}">
                  <a16:creationId xmlns:a16="http://schemas.microsoft.com/office/drawing/2014/main" id="{92382AB8-DB79-3BA9-855C-AB2B89A1C953}"/>
                </a:ext>
              </a:extLst>
            </p:cNvPr>
            <p:cNvSpPr/>
            <p:nvPr/>
          </p:nvSpPr>
          <p:spPr>
            <a:xfrm>
              <a:off x="593124" y="761738"/>
              <a:ext cx="756000" cy="756000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30000" dirty="0">
                  <a:solidFill>
                    <a:schemeClr val="tx1"/>
                  </a:solidFill>
                </a:rPr>
                <a:t>2-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Διάγραμμα ροής: Διεργασία 16">
              <a:extLst>
                <a:ext uri="{FF2B5EF4-FFF2-40B4-BE49-F238E27FC236}">
                  <a16:creationId xmlns:a16="http://schemas.microsoft.com/office/drawing/2014/main" id="{CBEC6D31-1A74-DD96-5FC9-59A72E365805}"/>
                </a:ext>
              </a:extLst>
            </p:cNvPr>
            <p:cNvSpPr/>
            <p:nvPr/>
          </p:nvSpPr>
          <p:spPr>
            <a:xfrm>
              <a:off x="1339977" y="995738"/>
              <a:ext cx="252000" cy="252000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C48DAAED-A633-4BB6-F3A8-D8EECF519804}"/>
              </a:ext>
            </a:extLst>
          </p:cNvPr>
          <p:cNvGrpSpPr/>
          <p:nvPr/>
        </p:nvGrpSpPr>
        <p:grpSpPr>
          <a:xfrm>
            <a:off x="3197317" y="428923"/>
            <a:ext cx="757974" cy="756000"/>
            <a:chOff x="3197317" y="626635"/>
            <a:chExt cx="757974" cy="756000"/>
          </a:xfrm>
        </p:grpSpPr>
        <p:sp>
          <p:nvSpPr>
            <p:cNvPr id="18" name="Διάγραμμα ροής: Διεργασία 17">
              <a:extLst>
                <a:ext uri="{FF2B5EF4-FFF2-40B4-BE49-F238E27FC236}">
                  <a16:creationId xmlns:a16="http://schemas.microsoft.com/office/drawing/2014/main" id="{E1BC1A62-E406-78A3-4CC9-A799B2B5C09B}"/>
                </a:ext>
              </a:extLst>
            </p:cNvPr>
            <p:cNvSpPr/>
            <p:nvPr/>
          </p:nvSpPr>
          <p:spPr>
            <a:xfrm>
              <a:off x="3451291" y="626635"/>
              <a:ext cx="504000" cy="756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el-GR" sz="1600" dirty="0"/>
            </a:p>
          </p:txBody>
        </p:sp>
        <p:sp>
          <p:nvSpPr>
            <p:cNvPr id="19" name="Διάγραμμα ροής: Διεργασία 18">
              <a:extLst>
                <a:ext uri="{FF2B5EF4-FFF2-40B4-BE49-F238E27FC236}">
                  <a16:creationId xmlns:a16="http://schemas.microsoft.com/office/drawing/2014/main" id="{CB94C789-CA10-8128-BA06-06588940D5F8}"/>
                </a:ext>
              </a:extLst>
            </p:cNvPr>
            <p:cNvSpPr/>
            <p:nvPr/>
          </p:nvSpPr>
          <p:spPr>
            <a:xfrm>
              <a:off x="3197317" y="626635"/>
              <a:ext cx="252000" cy="252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Διάγραμμα ροής: Διεργασία 19">
              <a:extLst>
                <a:ext uri="{FF2B5EF4-FFF2-40B4-BE49-F238E27FC236}">
                  <a16:creationId xmlns:a16="http://schemas.microsoft.com/office/drawing/2014/main" id="{291F4387-ACE1-4868-C844-01D389F6FFD5}"/>
                </a:ext>
              </a:extLst>
            </p:cNvPr>
            <p:cNvSpPr/>
            <p:nvPr/>
          </p:nvSpPr>
          <p:spPr>
            <a:xfrm>
              <a:off x="3207691" y="1128638"/>
              <a:ext cx="252000" cy="252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1435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6381</TotalTime>
  <Words>472</Words>
  <Application>Microsoft Office PowerPoint</Application>
  <PresentationFormat>Ευρεία οθόνη</PresentationFormat>
  <Paragraphs>198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7</cp:revision>
  <dcterms:created xsi:type="dcterms:W3CDTF">2023-09-24T07:49:01Z</dcterms:created>
  <dcterms:modified xsi:type="dcterms:W3CDTF">2024-09-22T21:41:57Z</dcterms:modified>
</cp:coreProperties>
</file>