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73" r:id="rId2"/>
    <p:sldId id="476" r:id="rId3"/>
    <p:sldId id="405" r:id="rId4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4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enophontas A" userId="4ea3091b58537286" providerId="LiveId" clId="{03EA8D7C-B466-4B3B-91B5-7B9D1624AF4C}"/>
    <pc:docChg chg="modSld">
      <pc:chgData name="Xenophontas A" userId="4ea3091b58537286" providerId="LiveId" clId="{03EA8D7C-B466-4B3B-91B5-7B9D1624AF4C}" dt="2024-02-12T15:07:01.122" v="23" actId="20577"/>
      <pc:docMkLst>
        <pc:docMk/>
      </pc:docMkLst>
      <pc:sldChg chg="modSp mod">
        <pc:chgData name="Xenophontas A" userId="4ea3091b58537286" providerId="LiveId" clId="{03EA8D7C-B466-4B3B-91B5-7B9D1624AF4C}" dt="2024-02-12T15:07:01.122" v="23" actId="20577"/>
        <pc:sldMkLst>
          <pc:docMk/>
          <pc:sldMk cId="1965241064" sldId="473"/>
        </pc:sldMkLst>
        <pc:spChg chg="mod">
          <ac:chgData name="Xenophontas A" userId="4ea3091b58537286" providerId="LiveId" clId="{03EA8D7C-B466-4B3B-91B5-7B9D1624AF4C}" dt="2024-02-12T15:01:45.739" v="0" actId="6549"/>
          <ac:spMkLst>
            <pc:docMk/>
            <pc:sldMk cId="1965241064" sldId="473"/>
            <ac:spMk id="64" creationId="{D08B307C-54E0-2DA1-6454-8EA8DD259695}"/>
          </ac:spMkLst>
        </pc:spChg>
        <pc:spChg chg="mod">
          <ac:chgData name="Xenophontas A" userId="4ea3091b58537286" providerId="LiveId" clId="{03EA8D7C-B466-4B3B-91B5-7B9D1624AF4C}" dt="2024-02-12T15:04:54.311" v="20" actId="1035"/>
          <ac:spMkLst>
            <pc:docMk/>
            <pc:sldMk cId="1965241064" sldId="473"/>
            <ac:spMk id="69" creationId="{F9A7875A-9E49-4204-57C3-4E2F2AC5BEFD}"/>
          </ac:spMkLst>
        </pc:spChg>
        <pc:spChg chg="mod">
          <ac:chgData name="Xenophontas A" userId="4ea3091b58537286" providerId="LiveId" clId="{03EA8D7C-B466-4B3B-91B5-7B9D1624AF4C}" dt="2024-02-12T15:05:00.462" v="21" actId="1035"/>
          <ac:spMkLst>
            <pc:docMk/>
            <pc:sldMk cId="1965241064" sldId="473"/>
            <ac:spMk id="70" creationId="{C64CB9C4-B0BD-22A3-E6EA-62AA166C576E}"/>
          </ac:spMkLst>
        </pc:spChg>
        <pc:spChg chg="mod">
          <ac:chgData name="Xenophontas A" userId="4ea3091b58537286" providerId="LiveId" clId="{03EA8D7C-B466-4B3B-91B5-7B9D1624AF4C}" dt="2024-02-12T15:07:01.122" v="23" actId="20577"/>
          <ac:spMkLst>
            <pc:docMk/>
            <pc:sldMk cId="1965241064" sldId="473"/>
            <ac:spMk id="72" creationId="{AE50FFF7-8692-AD80-A369-29642A905BD4}"/>
          </ac:spMkLst>
        </pc:spChg>
      </pc:sldChg>
      <pc:sldChg chg="modSp">
        <pc:chgData name="Xenophontas A" userId="4ea3091b58537286" providerId="LiveId" clId="{03EA8D7C-B466-4B3B-91B5-7B9D1624AF4C}" dt="2024-02-12T15:02:51.826" v="19" actId="20577"/>
        <pc:sldMkLst>
          <pc:docMk/>
          <pc:sldMk cId="627563868" sldId="476"/>
        </pc:sldMkLst>
        <pc:spChg chg="mod">
          <ac:chgData name="Xenophontas A" userId="4ea3091b58537286" providerId="LiveId" clId="{03EA8D7C-B466-4B3B-91B5-7B9D1624AF4C}" dt="2024-02-12T15:02:17.289" v="18" actId="20577"/>
          <ac:spMkLst>
            <pc:docMk/>
            <pc:sldMk cId="627563868" sldId="476"/>
            <ac:spMk id="58" creationId="{436F128F-6B4D-B881-E0ED-0A69A6094025}"/>
          </ac:spMkLst>
        </pc:spChg>
        <pc:spChg chg="mod">
          <ac:chgData name="Xenophontas A" userId="4ea3091b58537286" providerId="LiveId" clId="{03EA8D7C-B466-4B3B-91B5-7B9D1624AF4C}" dt="2024-02-12T15:02:51.826" v="19" actId="20577"/>
          <ac:spMkLst>
            <pc:docMk/>
            <pc:sldMk cId="627563868" sldId="476"/>
            <ac:spMk id="59" creationId="{740C18DE-46B8-C3D0-4505-5BE6DCA6AE73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B745375-8ECA-48F3-B32A-35B944045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6B759ED3-FA7F-4DAC-AFC7-41E1AFD553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CD4D34F-5765-4EA9-9257-74258DD31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2176A-E5A3-4D54-BCB4-8ABCD7126305}" type="datetime1">
              <a:rPr lang="el-GR" smtClean="0"/>
              <a:t>23/9/2024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E652A08-7E12-424C-B46E-934EC3C5B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2E07E45-215A-4F4E-8060-468C32DCC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5466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8CAB6A8-8F53-4D10-85CA-A09D300B6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293BA5D2-FDF3-40BF-808B-5FCF737419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D14440B-5386-4C3A-ACA8-104C9B50A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0ABC0-ABBB-407C-A4CF-00D8642B866F}" type="datetime1">
              <a:rPr lang="el-GR" smtClean="0"/>
              <a:t>23/9/2024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D01A3EE-FD32-4A05-9A55-6D9D2F0DD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10E7DF4-7EE0-4797-B6A4-DBB0D87F7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17609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D6DE7936-9E84-4FB9-8B35-869B4F9565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DF2AFBDA-6A31-4274-A5B2-5D07642522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C05CBCD-B9C9-4F53-AB7A-DF452879B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01B-04C9-42B2-B5D2-92C7F7C9F059}" type="datetime1">
              <a:rPr lang="el-GR" smtClean="0"/>
              <a:t>23/9/2024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165E2BA-B676-4E7B-9FF1-16CE86D6F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1ECCD43-C895-403F-80F7-9BFCCDD63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67649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A905111-552B-4399-B7B5-A30186DC4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1C2950D-C15F-4783-AE34-F01CF69AB0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B55142C-BCA3-4AE2-8740-9FD1F34DB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03E4B-77DA-43B6-AA0A-3A47266315D6}" type="datetime1">
              <a:rPr lang="el-GR" smtClean="0"/>
              <a:t>23/9/2024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0080F97-F4C9-4CB5-907A-EE3A811F2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1DC0F82-8A6D-407C-A8D2-98B1F9605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99850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6F9C31F-4596-4384-8F90-700EA7B40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1CB8ACD6-4C8C-4B8B-BC8A-3A249EF45B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471F4E9-61EE-4419-8618-D07CC19A1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9377B-EEA3-4D81-A979-38E52D22F16C}" type="datetime1">
              <a:rPr lang="el-GR" smtClean="0"/>
              <a:t>23/9/2024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BD9B3A8-DBB9-452B-A7F7-8952DB2B2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AC4DD68-B461-4D5B-85B3-A840B2A82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64732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97CDB82-4BBA-42A8-AD90-099A04604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2A2E554-9CBB-47DD-8F4B-42B37CFEBF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99FB536A-3704-4C66-A26E-8815FFD497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A8A7FD69-24E4-431D-B19F-7D3FC3BF8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9ECAF-EBC9-4720-A459-6B72C1A802ED}" type="datetime1">
              <a:rPr lang="el-GR" smtClean="0"/>
              <a:t>23/9/2024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505C30C9-3839-46EB-BE27-4C2AD366C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B54BF2CA-1F35-449D-BEC0-D5F8F950E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23938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5BB76E9-9C5A-4E04-BE12-536B2F17D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F39D2408-EEEB-493E-9D3D-55179B965A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05BD490E-94DE-46DE-AF4B-032972C815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4CAE220B-51A0-4407-97A3-94B9B17605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2C1BB804-6DC8-4845-B62F-0BF1F0B08B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0A07DD1F-5742-4AD8-92BE-8FB5834DB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9B78B-0EC5-4936-AE64-D83623CFB355}" type="datetime1">
              <a:rPr lang="el-GR" smtClean="0"/>
              <a:t>23/9/2024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6C3A1C28-30E2-4029-AB5D-77D11D4F9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8B6F60A8-6109-431D-AB0F-B60050910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9417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E3EBD3E-6431-4C17-ABC2-11D5A9DCC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84F0A881-4A96-48B2-B8FB-4C0996B7E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F2DFE-CFFC-4297-B482-871DF305599A}" type="datetime1">
              <a:rPr lang="el-GR" smtClean="0"/>
              <a:t>23/9/2024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341656A3-923D-49D8-BB18-A77155BE9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DBFB0D51-BCEC-4EA9-B016-A233515E0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35818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373C8209-243C-4D16-8743-E7030B323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14838-95BD-4449-8C1D-09D35CD16975}" type="datetime1">
              <a:rPr lang="el-GR" smtClean="0"/>
              <a:t>23/9/2024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22A551DF-9A54-4345-B8FB-537609372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777CBCB4-3E3D-4C86-B77C-07B554F06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26439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E2B7173-DCE0-4055-9B7E-0613FCBE5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226179C-E07D-4AC6-8E85-18AC32D3D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CAE3C4B9-E343-43AE-B23F-89F05AE115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B4989487-8C94-4037-B144-BE2113EE9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7E1FB-D0C2-442C-9DE8-34E7050E75D3}" type="datetime1">
              <a:rPr lang="el-GR" smtClean="0"/>
              <a:t>23/9/2024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049485D3-3562-4A49-BA59-450F09E68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98840034-570A-4242-8CDB-72A5427A1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70181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73B8085-E4B5-4296-9BEA-795CA4E1B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ACFA9D6F-631D-4A1E-88AC-9A4831CD53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8BC96B96-1641-41C1-9A77-503D89B3F4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3B85292F-E9A0-4B91-A382-9F1245A57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DB7DD-5377-4E6B-8A5D-44E0D06488E4}" type="datetime1">
              <a:rPr lang="el-GR" smtClean="0"/>
              <a:t>23/9/2024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8E0C6976-0FF1-4E26-8CC9-440E1A363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DFF80707-2478-4754-9C5D-2AFA05090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96303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430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313A3C85-9D4E-4B37-96FB-71DD9D511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08231ACB-833F-4498-A285-F125549D5A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0622440-47B4-4CFE-AA76-A7E331FCE1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F3C43F-C5DF-49CA-A2D4-6FEB1F7D054B}" type="datetime1">
              <a:rPr lang="el-GR" smtClean="0"/>
              <a:t>23/9/2024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4AEB8BF-BD06-4E78-B474-5A079B0EFF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637FD89-2262-4C46-BD09-60BFB09B94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4376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988A275-B3FD-FE67-3278-066552F71010}"/>
              </a:ext>
            </a:extLst>
          </p:cNvPr>
          <p:cNvSpPr txBox="1"/>
          <p:nvPr/>
        </p:nvSpPr>
        <p:spPr>
          <a:xfrm flipH="1">
            <a:off x="1" y="0"/>
            <a:ext cx="12191999" cy="916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Pts val="1100"/>
              <a:buFontTx/>
              <a:buNone/>
              <a:tabLst>
                <a:tab pos="180340" algn="l"/>
              </a:tabLst>
              <a:defRPr/>
            </a:pPr>
            <a:r>
              <a:rPr kumimoji="0" lang="el-GR" sz="2400" b="1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  <a:cs typeface="Calibri" panose="020F0502020204030204" pitchFamily="34" charset="0"/>
              </a:rPr>
              <a:t>3.1 γ Ονοματολογία</a:t>
            </a: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Pts val="1100"/>
              <a:buFontTx/>
              <a:buNone/>
              <a:tabLst>
                <a:tab pos="180340" algn="l"/>
              </a:tabLst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  <a:cs typeface="Calibri" panose="020F0502020204030204" pitchFamily="34" charset="0"/>
              </a:rPr>
              <a:t>Να συμπληρώσετε τους χημικούς τύπους των ενώσεων του παρακάτω πίνακα:</a:t>
            </a:r>
          </a:p>
        </p:txBody>
      </p:sp>
      <p:graphicFrame>
        <p:nvGraphicFramePr>
          <p:cNvPr id="56" name="Πίνακας 55">
            <a:extLst>
              <a:ext uri="{FF2B5EF4-FFF2-40B4-BE49-F238E27FC236}">
                <a16:creationId xmlns:a16="http://schemas.microsoft.com/office/drawing/2014/main" id="{9CE63375-CBE3-FE25-5B26-CA75BEA3AF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3399639"/>
              </p:ext>
            </p:extLst>
          </p:nvPr>
        </p:nvGraphicFramePr>
        <p:xfrm>
          <a:off x="2446644" y="915371"/>
          <a:ext cx="7624915" cy="5842574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702798">
                  <a:extLst>
                    <a:ext uri="{9D8B030D-6E8A-4147-A177-3AD203B41FA5}">
                      <a16:colId xmlns:a16="http://schemas.microsoft.com/office/drawing/2014/main" val="3872986811"/>
                    </a:ext>
                  </a:extLst>
                </a:gridCol>
                <a:gridCol w="2264751">
                  <a:extLst>
                    <a:ext uri="{9D8B030D-6E8A-4147-A177-3AD203B41FA5}">
                      <a16:colId xmlns:a16="http://schemas.microsoft.com/office/drawing/2014/main" val="2966106237"/>
                    </a:ext>
                  </a:extLst>
                </a:gridCol>
                <a:gridCol w="1948323">
                  <a:extLst>
                    <a:ext uri="{9D8B030D-6E8A-4147-A177-3AD203B41FA5}">
                      <a16:colId xmlns:a16="http://schemas.microsoft.com/office/drawing/2014/main" val="549285626"/>
                    </a:ext>
                  </a:extLst>
                </a:gridCol>
                <a:gridCol w="1070132">
                  <a:extLst>
                    <a:ext uri="{9D8B030D-6E8A-4147-A177-3AD203B41FA5}">
                      <a16:colId xmlns:a16="http://schemas.microsoft.com/office/drawing/2014/main" val="3831805783"/>
                    </a:ext>
                  </a:extLst>
                </a:gridCol>
                <a:gridCol w="846693">
                  <a:extLst>
                    <a:ext uri="{9D8B030D-6E8A-4147-A177-3AD203B41FA5}">
                      <a16:colId xmlns:a16="http://schemas.microsoft.com/office/drawing/2014/main" val="903848164"/>
                    </a:ext>
                  </a:extLst>
                </a:gridCol>
                <a:gridCol w="792218">
                  <a:extLst>
                    <a:ext uri="{9D8B030D-6E8A-4147-A177-3AD203B41FA5}">
                      <a16:colId xmlns:a16="http://schemas.microsoft.com/office/drawing/2014/main" val="3950172549"/>
                    </a:ext>
                  </a:extLst>
                </a:gridCol>
              </a:tblGrid>
              <a:tr h="300487">
                <a:tc>
                  <a:txBody>
                    <a:bodyPr/>
                    <a:lstStyle/>
                    <a:p>
                      <a:pPr marL="457200" indent="-228600" algn="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0340" algn="l"/>
                        </a:tabLst>
                      </a:pPr>
                      <a:r>
                        <a:rPr lang="el-GR" sz="1800" b="1" kern="1200" dirty="0">
                          <a:effectLst/>
                          <a:latin typeface="+mn-lt"/>
                        </a:rPr>
                        <a:t>1</a:t>
                      </a:r>
                      <a:endParaRPr lang="el-GR" sz="1800" b="1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marL="457200" indent="-228600" algn="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0340" algn="l"/>
                        </a:tabLst>
                      </a:pPr>
                      <a:r>
                        <a:rPr lang="el-GR" sz="18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χλωριούχο</a:t>
                      </a:r>
                      <a:endParaRPr lang="el-GR" sz="1800" b="1" kern="1200" dirty="0">
                        <a:solidFill>
                          <a:srgbClr val="C00000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-228600" algn="l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0340" algn="l"/>
                        </a:tabLst>
                      </a:pPr>
                      <a:r>
                        <a:rPr lang="el-GR" sz="1800" b="1" kern="1200" baseline="0" dirty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αμμώνιο</a:t>
                      </a:r>
                      <a:endParaRPr lang="el-GR" sz="1800" b="1" kern="1200" baseline="0" dirty="0">
                        <a:solidFill>
                          <a:srgbClr val="7030A0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457200" indent="-228600" algn="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0340" algn="l"/>
                        </a:tabLst>
                      </a:pPr>
                      <a:endParaRPr lang="el-GR" sz="1800" b="1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-228600" algn="l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0340" algn="l"/>
                        </a:tabLst>
                      </a:pPr>
                      <a:endParaRPr lang="el-GR" sz="1800" b="1" kern="1200" baseline="0" dirty="0">
                        <a:solidFill>
                          <a:srgbClr val="C00000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457200" indent="-228600" algn="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0340" algn="l"/>
                        </a:tabLst>
                      </a:pPr>
                      <a:endParaRPr lang="el-GR" sz="1800" b="1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b"/>
                </a:tc>
                <a:extLst>
                  <a:ext uri="{0D108BD9-81ED-4DB2-BD59-A6C34878D82A}">
                    <a16:rowId xmlns:a16="http://schemas.microsoft.com/office/drawing/2014/main" val="1454988712"/>
                  </a:ext>
                </a:extLst>
              </a:tr>
              <a:tr h="455941">
                <a:tc>
                  <a:txBody>
                    <a:bodyPr/>
                    <a:lstStyle/>
                    <a:p>
                      <a:pPr marL="457200" indent="-228600" algn="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0340" algn="l"/>
                        </a:tabLst>
                      </a:pPr>
                      <a:r>
                        <a:rPr lang="el-GR" sz="1800" b="1" kern="1200" dirty="0">
                          <a:effectLst/>
                          <a:latin typeface="+mn-lt"/>
                        </a:rPr>
                        <a:t>2</a:t>
                      </a:r>
                      <a:endParaRPr lang="el-GR" sz="1800" b="1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marL="457200" indent="-228600" algn="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0340" algn="l"/>
                        </a:tabLst>
                      </a:pPr>
                      <a:r>
                        <a:rPr lang="el-GR" sz="1800" b="1" kern="1200" dirty="0" err="1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βρωμιούχο</a:t>
                      </a:r>
                      <a:endParaRPr lang="el-GR" sz="1800" b="1" kern="1200" dirty="0">
                        <a:solidFill>
                          <a:srgbClr val="C00000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-228600" algn="l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0340" algn="l"/>
                        </a:tabLst>
                      </a:pPr>
                      <a:r>
                        <a:rPr lang="el-GR" sz="1800" b="1" kern="1200" baseline="0" dirty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κάλιο</a:t>
                      </a:r>
                      <a:endParaRPr lang="el-GR" sz="1800" b="1" kern="1200" baseline="0" dirty="0">
                        <a:solidFill>
                          <a:srgbClr val="7030A0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457200" indent="-228600" algn="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0340" algn="l"/>
                        </a:tabLst>
                      </a:pPr>
                      <a:endParaRPr lang="el-GR" sz="1800" b="1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-228600" algn="l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0340" algn="l"/>
                        </a:tabLst>
                      </a:pPr>
                      <a:endParaRPr lang="el-GR" sz="1800" b="1" kern="1200" baseline="0" dirty="0">
                        <a:solidFill>
                          <a:srgbClr val="C00000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457200" indent="-228600" algn="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0340" algn="l"/>
                        </a:tabLst>
                      </a:pPr>
                      <a:endParaRPr lang="el-GR" sz="1800" b="1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b"/>
                </a:tc>
                <a:extLst>
                  <a:ext uri="{0D108BD9-81ED-4DB2-BD59-A6C34878D82A}">
                    <a16:rowId xmlns:a16="http://schemas.microsoft.com/office/drawing/2014/main" val="2198186885"/>
                  </a:ext>
                </a:extLst>
              </a:tr>
              <a:tr h="455941">
                <a:tc>
                  <a:txBody>
                    <a:bodyPr/>
                    <a:lstStyle/>
                    <a:p>
                      <a:pPr marL="457200" indent="-228600" algn="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0340" algn="l"/>
                        </a:tabLst>
                      </a:pPr>
                      <a:r>
                        <a:rPr lang="el-GR" sz="1800" b="1" kern="1200" dirty="0">
                          <a:effectLst/>
                          <a:latin typeface="+mn-lt"/>
                        </a:rPr>
                        <a:t>3</a:t>
                      </a:r>
                      <a:endParaRPr lang="el-GR" sz="1800" b="1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marL="457200" indent="-228600" algn="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0340" algn="l"/>
                        </a:tabLst>
                      </a:pPr>
                      <a:r>
                        <a:rPr lang="el-GR" sz="18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ιωδιούχο</a:t>
                      </a:r>
                      <a:endParaRPr lang="el-GR" sz="1800" b="1" kern="1200" dirty="0">
                        <a:solidFill>
                          <a:srgbClr val="C00000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-228600" algn="l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0340" algn="l"/>
                        </a:tabLst>
                      </a:pPr>
                      <a:r>
                        <a:rPr lang="el-GR" sz="1800" b="1" kern="1200" baseline="0" dirty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ασβέστιο</a:t>
                      </a:r>
                      <a:endParaRPr lang="el-GR" sz="1800" b="1" kern="1200" baseline="0" dirty="0">
                        <a:solidFill>
                          <a:srgbClr val="7030A0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457200" indent="-228600" algn="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0340" algn="l"/>
                        </a:tabLst>
                      </a:pPr>
                      <a:endParaRPr lang="el-GR" sz="1800" b="1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-228600" algn="l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0340" algn="l"/>
                        </a:tabLst>
                      </a:pPr>
                      <a:endParaRPr lang="el-GR" sz="1800" b="1" kern="1200" baseline="0" dirty="0">
                        <a:solidFill>
                          <a:srgbClr val="C00000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457200" indent="-228600" algn="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0340" algn="l"/>
                        </a:tabLst>
                      </a:pPr>
                      <a:endParaRPr lang="el-GR" sz="1800" b="1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b"/>
                </a:tc>
                <a:extLst>
                  <a:ext uri="{0D108BD9-81ED-4DB2-BD59-A6C34878D82A}">
                    <a16:rowId xmlns:a16="http://schemas.microsoft.com/office/drawing/2014/main" val="2829043491"/>
                  </a:ext>
                </a:extLst>
              </a:tr>
              <a:tr h="300487">
                <a:tc>
                  <a:txBody>
                    <a:bodyPr/>
                    <a:lstStyle/>
                    <a:p>
                      <a:pPr marL="457200" indent="-228600" algn="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0340" algn="l"/>
                        </a:tabLst>
                      </a:pPr>
                      <a:r>
                        <a:rPr lang="el-GR" sz="1800" b="1" kern="1200" dirty="0">
                          <a:effectLst/>
                          <a:latin typeface="+mn-lt"/>
                        </a:rPr>
                        <a:t>4</a:t>
                      </a:r>
                      <a:endParaRPr lang="el-GR" sz="1800" b="1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marL="457200" indent="-228600" algn="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0340" algn="l"/>
                        </a:tabLst>
                      </a:pPr>
                      <a:r>
                        <a:rPr lang="el-GR" sz="18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φθοριούχος</a:t>
                      </a:r>
                      <a:endParaRPr lang="el-GR" sz="1800" b="1" kern="1200" dirty="0">
                        <a:solidFill>
                          <a:srgbClr val="C00000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-228600" algn="l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0340" algn="l"/>
                        </a:tabLst>
                      </a:pPr>
                      <a:r>
                        <a:rPr lang="el-GR" sz="1800" b="1" kern="1200" baseline="0" dirty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άργυρος</a:t>
                      </a:r>
                      <a:endParaRPr lang="el-GR" sz="1800" b="1" kern="1200" baseline="0" dirty="0">
                        <a:solidFill>
                          <a:srgbClr val="7030A0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457200" indent="-228600" algn="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0340" algn="l"/>
                        </a:tabLst>
                      </a:pPr>
                      <a:endParaRPr lang="el-GR" sz="1800" b="1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-228600" algn="l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0340" algn="l"/>
                        </a:tabLst>
                      </a:pPr>
                      <a:endParaRPr lang="el-GR" sz="1800" b="1" kern="1200" baseline="0" dirty="0">
                        <a:solidFill>
                          <a:srgbClr val="C00000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457200" indent="-228600" algn="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0340" algn="l"/>
                        </a:tabLst>
                      </a:pPr>
                      <a:endParaRPr lang="el-GR" sz="1800" b="1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b"/>
                </a:tc>
                <a:extLst>
                  <a:ext uri="{0D108BD9-81ED-4DB2-BD59-A6C34878D82A}">
                    <a16:rowId xmlns:a16="http://schemas.microsoft.com/office/drawing/2014/main" val="877095989"/>
                  </a:ext>
                </a:extLst>
              </a:tr>
              <a:tr h="300487">
                <a:tc>
                  <a:txBody>
                    <a:bodyPr/>
                    <a:lstStyle/>
                    <a:p>
                      <a:pPr marL="457200" indent="-228600" algn="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0340" algn="l"/>
                        </a:tabLst>
                      </a:pPr>
                      <a:r>
                        <a:rPr lang="el-GR" sz="1800" b="1" kern="1200" dirty="0">
                          <a:effectLst/>
                          <a:latin typeface="+mn-lt"/>
                        </a:rPr>
                        <a:t>5</a:t>
                      </a:r>
                      <a:endParaRPr lang="el-GR" sz="1800" b="1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marL="457200" indent="-228600" algn="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0340" algn="l"/>
                        </a:tabLst>
                      </a:pPr>
                      <a:r>
                        <a:rPr lang="el-GR" sz="18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θειούχο</a:t>
                      </a:r>
                      <a:endParaRPr lang="el-GR" sz="1800" b="1" kern="1200" dirty="0">
                        <a:solidFill>
                          <a:srgbClr val="C00000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-228600" algn="l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0340" algn="l"/>
                        </a:tabLst>
                      </a:pPr>
                      <a:r>
                        <a:rPr lang="el-GR" sz="1800" b="1" kern="1200" baseline="0" dirty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βάριο</a:t>
                      </a:r>
                      <a:endParaRPr lang="el-GR" sz="1800" b="1" kern="1200" baseline="0" dirty="0">
                        <a:solidFill>
                          <a:srgbClr val="7030A0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457200" indent="-228600" algn="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0340" algn="l"/>
                        </a:tabLst>
                      </a:pPr>
                      <a:endParaRPr lang="el-GR" sz="1800" b="1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-228600" algn="l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0340" algn="l"/>
                        </a:tabLst>
                      </a:pPr>
                      <a:endParaRPr lang="el-GR" sz="1800" b="1" kern="1200" baseline="0" dirty="0">
                        <a:solidFill>
                          <a:srgbClr val="C00000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457200" indent="-228600" algn="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0340" algn="l"/>
                        </a:tabLst>
                      </a:pPr>
                      <a:endParaRPr lang="el-GR" sz="1800" b="1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b"/>
                </a:tc>
                <a:extLst>
                  <a:ext uri="{0D108BD9-81ED-4DB2-BD59-A6C34878D82A}">
                    <a16:rowId xmlns:a16="http://schemas.microsoft.com/office/drawing/2014/main" val="3661451932"/>
                  </a:ext>
                </a:extLst>
              </a:tr>
              <a:tr h="300487">
                <a:tc>
                  <a:txBody>
                    <a:bodyPr/>
                    <a:lstStyle/>
                    <a:p>
                      <a:pPr marL="457200" indent="-228600" algn="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0340" algn="l"/>
                        </a:tabLst>
                      </a:pPr>
                      <a:r>
                        <a:rPr lang="el-GR" sz="1800" b="1" kern="1200" dirty="0">
                          <a:effectLst/>
                          <a:latin typeface="+mn-lt"/>
                        </a:rPr>
                        <a:t>6</a:t>
                      </a:r>
                      <a:endParaRPr lang="el-GR" sz="1800" b="1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marL="457200" indent="-228600" algn="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0340" algn="l"/>
                        </a:tabLst>
                      </a:pPr>
                      <a:r>
                        <a:rPr lang="el-GR" sz="18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Θειούχος</a:t>
                      </a:r>
                      <a:endParaRPr lang="el-GR" sz="1800" b="1" kern="1200" dirty="0">
                        <a:solidFill>
                          <a:srgbClr val="C00000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-228600" algn="l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0340" algn="l"/>
                        </a:tabLst>
                      </a:pPr>
                      <a:r>
                        <a:rPr lang="el-GR" sz="1800" b="1" kern="1200" baseline="0" dirty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υδράργυρος (ΙΙ)</a:t>
                      </a:r>
                      <a:endParaRPr lang="el-GR" sz="1800" b="1" kern="1200" baseline="0" dirty="0">
                        <a:solidFill>
                          <a:srgbClr val="7030A0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457200" indent="-228600" algn="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0340" algn="l"/>
                        </a:tabLst>
                      </a:pPr>
                      <a:endParaRPr lang="el-GR" sz="1800" b="1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-228600" algn="l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0340" algn="l"/>
                        </a:tabLst>
                      </a:pPr>
                      <a:endParaRPr lang="el-GR" sz="1800" b="1" kern="1200" baseline="0" dirty="0">
                        <a:solidFill>
                          <a:srgbClr val="C00000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457200" indent="-228600" algn="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0340" algn="l"/>
                        </a:tabLst>
                      </a:pPr>
                      <a:endParaRPr lang="el-GR" sz="1800" b="1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b"/>
                </a:tc>
                <a:extLst>
                  <a:ext uri="{0D108BD9-81ED-4DB2-BD59-A6C34878D82A}">
                    <a16:rowId xmlns:a16="http://schemas.microsoft.com/office/drawing/2014/main" val="2026453467"/>
                  </a:ext>
                </a:extLst>
              </a:tr>
              <a:tr h="300487">
                <a:tc>
                  <a:txBody>
                    <a:bodyPr/>
                    <a:lstStyle/>
                    <a:p>
                      <a:pPr marL="457200" indent="-228600" algn="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0340" algn="l"/>
                        </a:tabLst>
                      </a:pPr>
                      <a:r>
                        <a:rPr lang="el-GR" sz="1800" b="1" kern="1200" dirty="0">
                          <a:effectLst/>
                          <a:latin typeface="+mn-lt"/>
                        </a:rPr>
                        <a:t>7</a:t>
                      </a:r>
                      <a:endParaRPr lang="el-GR" sz="1800" b="1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marL="457200" indent="-228600" algn="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0340" algn="l"/>
                        </a:tabLst>
                      </a:pPr>
                      <a:r>
                        <a:rPr lang="el-GR" sz="18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νιτρικό</a:t>
                      </a:r>
                      <a:endParaRPr lang="el-GR" sz="1800" b="1" kern="1200" dirty="0">
                        <a:solidFill>
                          <a:srgbClr val="C00000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-228600" algn="l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0340" algn="l"/>
                        </a:tabLst>
                      </a:pPr>
                      <a:r>
                        <a:rPr lang="el-GR" sz="1800" b="1" kern="1200" baseline="0" dirty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νικέλιο (ΙΙΙ)</a:t>
                      </a:r>
                      <a:endParaRPr lang="el-GR" sz="1800" b="1" kern="1200" baseline="0" dirty="0">
                        <a:solidFill>
                          <a:srgbClr val="7030A0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457200" indent="-228600" algn="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0340" algn="l"/>
                        </a:tabLst>
                      </a:pPr>
                      <a:endParaRPr lang="el-GR" sz="1800" b="1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-228600" algn="l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0340" algn="l"/>
                        </a:tabLst>
                      </a:pPr>
                      <a:endParaRPr lang="el-GR" sz="1800" b="1" kern="1200" baseline="0" dirty="0">
                        <a:solidFill>
                          <a:srgbClr val="C00000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457200" indent="-228600" algn="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0340" algn="l"/>
                        </a:tabLst>
                      </a:pPr>
                      <a:endParaRPr lang="el-GR" sz="1800" b="1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b"/>
                </a:tc>
                <a:extLst>
                  <a:ext uri="{0D108BD9-81ED-4DB2-BD59-A6C34878D82A}">
                    <a16:rowId xmlns:a16="http://schemas.microsoft.com/office/drawing/2014/main" val="2913507380"/>
                  </a:ext>
                </a:extLst>
              </a:tr>
              <a:tr h="300487">
                <a:tc>
                  <a:txBody>
                    <a:bodyPr/>
                    <a:lstStyle/>
                    <a:p>
                      <a:pPr marL="457200" indent="-228600" algn="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0340" algn="l"/>
                        </a:tabLst>
                      </a:pPr>
                      <a:r>
                        <a:rPr lang="el-GR" sz="1800" b="1" kern="1200" dirty="0">
                          <a:effectLst/>
                          <a:latin typeface="+mn-lt"/>
                        </a:rPr>
                        <a:t>8</a:t>
                      </a:r>
                      <a:endParaRPr lang="el-GR" sz="1800" b="1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marL="457200" indent="-228600" algn="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0340" algn="l"/>
                        </a:tabLst>
                      </a:pPr>
                      <a:r>
                        <a:rPr lang="el-GR" sz="18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νιτρώδες</a:t>
                      </a:r>
                      <a:endParaRPr lang="el-GR" sz="1800" b="1" kern="1200" dirty="0">
                        <a:solidFill>
                          <a:srgbClr val="C00000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-228600" algn="l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0340" algn="l"/>
                        </a:tabLst>
                      </a:pPr>
                      <a:r>
                        <a:rPr lang="el-GR" sz="1800" b="1" kern="1200" baseline="0" dirty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αργίλιο</a:t>
                      </a:r>
                      <a:endParaRPr lang="el-GR" sz="1800" b="1" kern="1200" baseline="0" dirty="0">
                        <a:solidFill>
                          <a:srgbClr val="7030A0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457200" indent="-228600" algn="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0340" algn="l"/>
                        </a:tabLst>
                      </a:pPr>
                      <a:endParaRPr lang="el-GR" sz="1800" b="1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-228600" algn="l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0340" algn="l"/>
                        </a:tabLst>
                      </a:pPr>
                      <a:endParaRPr lang="el-GR" sz="1800" b="1" kern="1200" baseline="0" dirty="0">
                        <a:solidFill>
                          <a:srgbClr val="C00000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457200" indent="-228600" algn="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0340" algn="l"/>
                        </a:tabLst>
                      </a:pPr>
                      <a:endParaRPr lang="el-GR" sz="1800" b="1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b"/>
                </a:tc>
                <a:extLst>
                  <a:ext uri="{0D108BD9-81ED-4DB2-BD59-A6C34878D82A}">
                    <a16:rowId xmlns:a16="http://schemas.microsoft.com/office/drawing/2014/main" val="821791172"/>
                  </a:ext>
                </a:extLst>
              </a:tr>
              <a:tr h="455941">
                <a:tc>
                  <a:txBody>
                    <a:bodyPr/>
                    <a:lstStyle/>
                    <a:p>
                      <a:pPr marL="457200" indent="-228600" algn="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0340" algn="l"/>
                        </a:tabLst>
                      </a:pPr>
                      <a:r>
                        <a:rPr lang="el-GR" sz="1800" b="1" kern="1200" dirty="0">
                          <a:effectLst/>
                          <a:latin typeface="+mn-lt"/>
                        </a:rPr>
                        <a:t>9</a:t>
                      </a:r>
                      <a:endParaRPr lang="el-GR" sz="1800" b="1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marL="457200" indent="-228600" algn="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0340" algn="l"/>
                        </a:tabLst>
                      </a:pPr>
                      <a:r>
                        <a:rPr lang="el-GR" sz="18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ανθρακικό</a:t>
                      </a:r>
                      <a:endParaRPr lang="el-GR" sz="1800" b="1" kern="1200" dirty="0">
                        <a:solidFill>
                          <a:srgbClr val="C00000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-228600" algn="l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0340" algn="l"/>
                        </a:tabLst>
                      </a:pPr>
                      <a:r>
                        <a:rPr lang="el-GR" sz="1800" b="1" kern="1200" baseline="0" dirty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ασβέστιο</a:t>
                      </a:r>
                      <a:endParaRPr lang="el-GR" sz="1800" b="1" kern="1200" baseline="0" dirty="0">
                        <a:solidFill>
                          <a:srgbClr val="7030A0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457200" indent="-228600" algn="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0340" algn="l"/>
                        </a:tabLst>
                      </a:pPr>
                      <a:endParaRPr lang="el-GR" sz="1800" b="1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-228600" algn="l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0340" algn="l"/>
                        </a:tabLst>
                      </a:pPr>
                      <a:endParaRPr lang="el-GR" sz="1800" b="1" kern="1200" baseline="0" dirty="0">
                        <a:solidFill>
                          <a:srgbClr val="C00000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457200" indent="-228600" algn="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0340" algn="l"/>
                        </a:tabLst>
                      </a:pPr>
                      <a:endParaRPr lang="el-GR" sz="1800" b="1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b"/>
                </a:tc>
                <a:extLst>
                  <a:ext uri="{0D108BD9-81ED-4DB2-BD59-A6C34878D82A}">
                    <a16:rowId xmlns:a16="http://schemas.microsoft.com/office/drawing/2014/main" val="4075529922"/>
                  </a:ext>
                </a:extLst>
              </a:tr>
              <a:tr h="300487">
                <a:tc>
                  <a:txBody>
                    <a:bodyPr/>
                    <a:lstStyle/>
                    <a:p>
                      <a:pPr marL="457200" indent="-228600" algn="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0340" algn="l"/>
                        </a:tabLst>
                      </a:pPr>
                      <a:r>
                        <a:rPr lang="el-GR" sz="1800" b="1" kern="1200" dirty="0">
                          <a:effectLst/>
                          <a:latin typeface="+mn-lt"/>
                        </a:rPr>
                        <a:t>10</a:t>
                      </a:r>
                      <a:endParaRPr lang="el-GR" sz="1800" b="1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marL="457200" indent="-228600" algn="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0340" algn="l"/>
                        </a:tabLst>
                      </a:pPr>
                      <a:r>
                        <a:rPr lang="el-GR" sz="18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όξινο ανθρακικό</a:t>
                      </a:r>
                      <a:endParaRPr lang="el-GR" sz="1800" b="1" kern="1200" dirty="0">
                        <a:solidFill>
                          <a:srgbClr val="C00000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-228600" algn="l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0340" algn="l"/>
                        </a:tabLst>
                      </a:pPr>
                      <a:r>
                        <a:rPr lang="el-GR" sz="1800" b="1" kern="1200" baseline="0" dirty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νάτριο</a:t>
                      </a:r>
                      <a:endParaRPr lang="el-GR" sz="1800" b="1" kern="1200" baseline="0" dirty="0">
                        <a:solidFill>
                          <a:srgbClr val="7030A0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457200" indent="-228600" algn="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0340" algn="l"/>
                        </a:tabLst>
                      </a:pPr>
                      <a:endParaRPr lang="el-GR" sz="1800" b="1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-228600" algn="l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0340" algn="l"/>
                        </a:tabLst>
                      </a:pPr>
                      <a:endParaRPr lang="el-GR" sz="1800" b="1" kern="1200" baseline="0" dirty="0">
                        <a:solidFill>
                          <a:srgbClr val="C00000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457200" indent="-228600" algn="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0340" algn="l"/>
                        </a:tabLst>
                      </a:pPr>
                      <a:endParaRPr lang="el-GR" sz="1800" b="1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b"/>
                </a:tc>
                <a:extLst>
                  <a:ext uri="{0D108BD9-81ED-4DB2-BD59-A6C34878D82A}">
                    <a16:rowId xmlns:a16="http://schemas.microsoft.com/office/drawing/2014/main" val="1974429837"/>
                  </a:ext>
                </a:extLst>
              </a:tr>
              <a:tr h="455941">
                <a:tc>
                  <a:txBody>
                    <a:bodyPr/>
                    <a:lstStyle/>
                    <a:p>
                      <a:pPr marL="457200" indent="-228600" algn="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0340" algn="l"/>
                        </a:tabLst>
                      </a:pPr>
                      <a:r>
                        <a:rPr lang="el-GR" sz="1800" b="1" kern="1200" dirty="0">
                          <a:effectLst/>
                          <a:latin typeface="+mn-lt"/>
                        </a:rPr>
                        <a:t>11</a:t>
                      </a:r>
                      <a:endParaRPr lang="el-GR" sz="1800" b="1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marL="457200" indent="-228600" algn="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0340" algn="l"/>
                        </a:tabLst>
                      </a:pPr>
                      <a:r>
                        <a:rPr lang="el-GR" sz="18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θειικό</a:t>
                      </a:r>
                      <a:endParaRPr lang="el-GR" sz="1800" b="1" kern="1200" dirty="0">
                        <a:solidFill>
                          <a:srgbClr val="C00000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-228600" algn="l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0340" algn="l"/>
                        </a:tabLst>
                      </a:pPr>
                      <a:r>
                        <a:rPr lang="el-GR" sz="1800" b="1" kern="1200" baseline="0" dirty="0" err="1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λίθιο</a:t>
                      </a:r>
                      <a:endParaRPr lang="el-GR" sz="1800" b="1" kern="1200" baseline="0" dirty="0">
                        <a:solidFill>
                          <a:srgbClr val="7030A0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457200" indent="-228600" algn="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0340" algn="l"/>
                        </a:tabLst>
                      </a:pPr>
                      <a:endParaRPr lang="el-GR" sz="1800" b="1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-228600" algn="l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0340" algn="l"/>
                        </a:tabLst>
                      </a:pPr>
                      <a:endParaRPr lang="el-GR" sz="1800" b="1" kern="1200" baseline="0" dirty="0">
                        <a:solidFill>
                          <a:srgbClr val="C00000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457200" indent="-228600" algn="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0340" algn="l"/>
                        </a:tabLst>
                      </a:pPr>
                      <a:endParaRPr lang="el-GR" sz="1800" b="1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b"/>
                </a:tc>
                <a:extLst>
                  <a:ext uri="{0D108BD9-81ED-4DB2-BD59-A6C34878D82A}">
                    <a16:rowId xmlns:a16="http://schemas.microsoft.com/office/drawing/2014/main" val="2784556748"/>
                  </a:ext>
                </a:extLst>
              </a:tr>
              <a:tr h="455941">
                <a:tc>
                  <a:txBody>
                    <a:bodyPr/>
                    <a:lstStyle/>
                    <a:p>
                      <a:pPr marL="457200" indent="-228600" algn="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0340" algn="l"/>
                        </a:tabLst>
                      </a:pPr>
                      <a:r>
                        <a:rPr lang="el-GR" sz="1800" b="1" kern="1200" dirty="0">
                          <a:effectLst/>
                          <a:latin typeface="+mn-lt"/>
                        </a:rPr>
                        <a:t>12</a:t>
                      </a:r>
                      <a:endParaRPr lang="el-GR" sz="1800" b="1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marL="457200" indent="-228600" algn="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0340" algn="l"/>
                        </a:tabLst>
                      </a:pPr>
                      <a:r>
                        <a:rPr lang="el-GR" sz="18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θειώδες</a:t>
                      </a:r>
                      <a:endParaRPr lang="el-GR" sz="1800" b="1" kern="1200" dirty="0">
                        <a:solidFill>
                          <a:srgbClr val="C00000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-228600" algn="l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0340" algn="l"/>
                        </a:tabLst>
                      </a:pPr>
                      <a:r>
                        <a:rPr lang="el-GR" sz="1800" b="1" kern="1200" baseline="0" dirty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μαγγάνιο (ΙΙ)</a:t>
                      </a:r>
                      <a:endParaRPr lang="el-GR" sz="1800" b="1" kern="1200" baseline="0" dirty="0">
                        <a:solidFill>
                          <a:srgbClr val="7030A0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457200" indent="-228600" algn="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0340" algn="l"/>
                        </a:tabLst>
                      </a:pPr>
                      <a:endParaRPr lang="el-GR" sz="1800" b="1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-228600" algn="l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0340" algn="l"/>
                        </a:tabLst>
                      </a:pPr>
                      <a:endParaRPr lang="el-GR" sz="1800" b="1" kern="1200" baseline="0" dirty="0">
                        <a:solidFill>
                          <a:srgbClr val="C00000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457200" indent="-228600" algn="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0340" algn="l"/>
                        </a:tabLst>
                      </a:pPr>
                      <a:endParaRPr lang="el-GR" sz="1800" b="1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b"/>
                </a:tc>
                <a:extLst>
                  <a:ext uri="{0D108BD9-81ED-4DB2-BD59-A6C34878D82A}">
                    <a16:rowId xmlns:a16="http://schemas.microsoft.com/office/drawing/2014/main" val="3013782192"/>
                  </a:ext>
                </a:extLst>
              </a:tr>
              <a:tr h="300487">
                <a:tc>
                  <a:txBody>
                    <a:bodyPr/>
                    <a:lstStyle/>
                    <a:p>
                      <a:pPr marL="457200" indent="-228600" algn="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0340" algn="l"/>
                        </a:tabLst>
                      </a:pPr>
                      <a:r>
                        <a:rPr lang="el-GR" sz="1800" b="1" kern="1200" dirty="0">
                          <a:effectLst/>
                          <a:latin typeface="+mn-lt"/>
                        </a:rPr>
                        <a:t>13</a:t>
                      </a:r>
                      <a:endParaRPr lang="el-GR" sz="1800" b="1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marL="457200" indent="-228600" algn="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0340" algn="l"/>
                        </a:tabLst>
                      </a:pPr>
                      <a:r>
                        <a:rPr lang="el-GR" sz="18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όξινος θειικός</a:t>
                      </a:r>
                      <a:endParaRPr lang="el-GR" sz="1800" b="1" kern="1200" dirty="0">
                        <a:solidFill>
                          <a:srgbClr val="C00000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-228600" algn="l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0340" algn="l"/>
                        </a:tabLst>
                      </a:pPr>
                      <a:r>
                        <a:rPr lang="el-GR" sz="1800" b="1" kern="1200" baseline="0" dirty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χαλκός (Ι)</a:t>
                      </a:r>
                      <a:endParaRPr lang="el-GR" sz="1800" b="1" kern="1200" baseline="0" dirty="0">
                        <a:solidFill>
                          <a:srgbClr val="7030A0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457200" indent="-228600" algn="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0340" algn="l"/>
                        </a:tabLst>
                      </a:pPr>
                      <a:endParaRPr lang="el-GR" sz="1800" b="1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-228600" algn="l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0340" algn="l"/>
                        </a:tabLst>
                      </a:pPr>
                      <a:endParaRPr lang="el-GR" sz="1800" b="1" kern="1200" baseline="0" dirty="0">
                        <a:solidFill>
                          <a:srgbClr val="C00000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457200" indent="-228600" algn="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0340" algn="l"/>
                        </a:tabLst>
                      </a:pPr>
                      <a:endParaRPr lang="el-GR" sz="1800" b="1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b"/>
                </a:tc>
                <a:extLst>
                  <a:ext uri="{0D108BD9-81ED-4DB2-BD59-A6C34878D82A}">
                    <a16:rowId xmlns:a16="http://schemas.microsoft.com/office/drawing/2014/main" val="1688976072"/>
                  </a:ext>
                </a:extLst>
              </a:tr>
              <a:tr h="455941">
                <a:tc>
                  <a:txBody>
                    <a:bodyPr/>
                    <a:lstStyle/>
                    <a:p>
                      <a:pPr marL="457200" indent="-228600" algn="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0340" algn="l"/>
                        </a:tabLst>
                      </a:pPr>
                      <a:r>
                        <a:rPr lang="el-GR" sz="1800" b="1" kern="1200" dirty="0">
                          <a:effectLst/>
                          <a:latin typeface="+mn-lt"/>
                        </a:rPr>
                        <a:t>14</a:t>
                      </a:r>
                      <a:endParaRPr lang="el-GR" sz="1800" b="1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marL="457200" indent="-228600" algn="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0340" algn="l"/>
                        </a:tabLst>
                      </a:pPr>
                      <a:r>
                        <a:rPr lang="el-GR" sz="18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υδροξείδιο του</a:t>
                      </a:r>
                      <a:endParaRPr lang="el-GR" sz="1800" b="1" kern="1200" dirty="0">
                        <a:solidFill>
                          <a:srgbClr val="C00000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-228600" algn="l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0340" algn="l"/>
                        </a:tabLst>
                      </a:pPr>
                      <a:r>
                        <a:rPr lang="el-GR" sz="1800" b="1" kern="1200" baseline="0" dirty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σιδήρου (ΙΙ)</a:t>
                      </a:r>
                      <a:endParaRPr lang="el-GR" sz="1800" b="1" kern="1200" baseline="0" dirty="0">
                        <a:solidFill>
                          <a:srgbClr val="7030A0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457200" indent="-228600" algn="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0340" algn="l"/>
                        </a:tabLst>
                      </a:pPr>
                      <a:endParaRPr lang="el-GR" sz="1800" b="1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-228600" algn="l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0340" algn="l"/>
                        </a:tabLst>
                      </a:pPr>
                      <a:endParaRPr lang="el-GR" sz="1800" b="1" kern="1200" baseline="0" dirty="0">
                        <a:solidFill>
                          <a:srgbClr val="C00000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457200" indent="-228600" algn="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0340" algn="l"/>
                        </a:tabLst>
                      </a:pPr>
                      <a:endParaRPr lang="el-GR" sz="1800" b="1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b"/>
                </a:tc>
                <a:extLst>
                  <a:ext uri="{0D108BD9-81ED-4DB2-BD59-A6C34878D82A}">
                    <a16:rowId xmlns:a16="http://schemas.microsoft.com/office/drawing/2014/main" val="1833368358"/>
                  </a:ext>
                </a:extLst>
              </a:tr>
            </a:tbl>
          </a:graphicData>
        </a:graphic>
      </p:graphicFrame>
      <p:sp>
        <p:nvSpPr>
          <p:cNvPr id="57" name="Ορθογώνιο: Στρογγύλεμα γωνιών 56">
            <a:extLst>
              <a:ext uri="{FF2B5EF4-FFF2-40B4-BE49-F238E27FC236}">
                <a16:creationId xmlns:a16="http://schemas.microsoft.com/office/drawing/2014/main" id="{CA911342-9DF3-55EA-E40F-BA2217441E7D}"/>
              </a:ext>
            </a:extLst>
          </p:cNvPr>
          <p:cNvSpPr/>
          <p:nvPr/>
        </p:nvSpPr>
        <p:spPr>
          <a:xfrm>
            <a:off x="7316370" y="915371"/>
            <a:ext cx="2452547" cy="375588"/>
          </a:xfrm>
          <a:prstGeom prst="roundRect">
            <a:avLst/>
          </a:prstGeom>
        </p:spPr>
        <p:style>
          <a:lnRef idx="0">
            <a:schemeClr val="dk1"/>
          </a:lnRef>
          <a:fillRef idx="100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</a:t>
            </a:r>
            <a:r>
              <a:rPr kumimoji="0" lang="en-US" sz="2000" b="1" i="0" u="none" strike="noStrike" kern="1200" cap="none" spc="0" normalizeH="0" baseline="-2500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</a:t>
            </a:r>
          </a:p>
        </p:txBody>
      </p:sp>
      <p:sp>
        <p:nvSpPr>
          <p:cNvPr id="58" name="Ορθογώνιο: Στρογγύλεμα γωνιών 57">
            <a:extLst>
              <a:ext uri="{FF2B5EF4-FFF2-40B4-BE49-F238E27FC236}">
                <a16:creationId xmlns:a16="http://schemas.microsoft.com/office/drawing/2014/main" id="{436F128F-6B4D-B881-E0ED-0A69A6094025}"/>
              </a:ext>
            </a:extLst>
          </p:cNvPr>
          <p:cNvSpPr/>
          <p:nvPr/>
        </p:nvSpPr>
        <p:spPr>
          <a:xfrm>
            <a:off x="7316370" y="1344309"/>
            <a:ext cx="2452547" cy="375588"/>
          </a:xfrm>
          <a:prstGeom prst="roundRect">
            <a:avLst/>
          </a:prstGeom>
        </p:spPr>
        <p:style>
          <a:lnRef idx="0">
            <a:schemeClr val="dk1"/>
          </a:lnRef>
          <a:fillRef idx="100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</a:t>
            </a:r>
          </a:p>
        </p:txBody>
      </p:sp>
      <p:sp>
        <p:nvSpPr>
          <p:cNvPr id="59" name="Ορθογώνιο: Στρογγύλεμα γωνιών 58">
            <a:extLst>
              <a:ext uri="{FF2B5EF4-FFF2-40B4-BE49-F238E27FC236}">
                <a16:creationId xmlns:a16="http://schemas.microsoft.com/office/drawing/2014/main" id="{740C18DE-46B8-C3D0-4505-5BE6DCA6AE73}"/>
              </a:ext>
            </a:extLst>
          </p:cNvPr>
          <p:cNvSpPr/>
          <p:nvPr/>
        </p:nvSpPr>
        <p:spPr>
          <a:xfrm>
            <a:off x="7316370" y="1778657"/>
            <a:ext cx="2452547" cy="375588"/>
          </a:xfrm>
          <a:prstGeom prst="roundRect">
            <a:avLst/>
          </a:prstGeom>
        </p:spPr>
        <p:style>
          <a:lnRef idx="0">
            <a:schemeClr val="dk1"/>
          </a:lnRef>
          <a:fillRef idx="100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</a:t>
            </a:r>
            <a:r>
              <a:rPr kumimoji="0" lang="en-US" sz="2000" b="1" i="0" u="none" strike="noStrike" kern="1200" cap="none" spc="0" normalizeH="0" baseline="-25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Ορθογώνιο: Στρογγύλεμα γωνιών 59">
            <a:extLst>
              <a:ext uri="{FF2B5EF4-FFF2-40B4-BE49-F238E27FC236}">
                <a16:creationId xmlns:a16="http://schemas.microsoft.com/office/drawing/2014/main" id="{B34AB542-B5FE-9546-0DF2-1CB1175C0B61}"/>
              </a:ext>
            </a:extLst>
          </p:cNvPr>
          <p:cNvSpPr/>
          <p:nvPr/>
        </p:nvSpPr>
        <p:spPr>
          <a:xfrm>
            <a:off x="7316370" y="2202371"/>
            <a:ext cx="2452547" cy="375588"/>
          </a:xfrm>
          <a:prstGeom prst="roundRect">
            <a:avLst/>
          </a:prstGeom>
        </p:spPr>
        <p:style>
          <a:lnRef idx="0">
            <a:schemeClr val="dk1"/>
          </a:lnRef>
          <a:fillRef idx="100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Ag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Ορθογώνιο: Στρογγύλεμα γωνιών 62">
            <a:extLst>
              <a:ext uri="{FF2B5EF4-FFF2-40B4-BE49-F238E27FC236}">
                <a16:creationId xmlns:a16="http://schemas.microsoft.com/office/drawing/2014/main" id="{ADE06D88-293D-D022-691D-E96132A0E79E}"/>
              </a:ext>
            </a:extLst>
          </p:cNvPr>
          <p:cNvSpPr/>
          <p:nvPr/>
        </p:nvSpPr>
        <p:spPr>
          <a:xfrm>
            <a:off x="7316370" y="2595205"/>
            <a:ext cx="2452547" cy="375588"/>
          </a:xfrm>
          <a:prstGeom prst="roundRect">
            <a:avLst/>
          </a:prstGeom>
        </p:spPr>
        <p:style>
          <a:lnRef idx="0">
            <a:schemeClr val="dk1"/>
          </a:lnRef>
          <a:fillRef idx="100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Ορθογώνιο: Στρογγύλεμα γωνιών 63">
            <a:extLst>
              <a:ext uri="{FF2B5EF4-FFF2-40B4-BE49-F238E27FC236}">
                <a16:creationId xmlns:a16="http://schemas.microsoft.com/office/drawing/2014/main" id="{D08B307C-54E0-2DA1-6454-8EA8DD259695}"/>
              </a:ext>
            </a:extLst>
          </p:cNvPr>
          <p:cNvSpPr/>
          <p:nvPr/>
        </p:nvSpPr>
        <p:spPr>
          <a:xfrm>
            <a:off x="7316370" y="2989229"/>
            <a:ext cx="2452547" cy="375588"/>
          </a:xfrm>
          <a:prstGeom prst="roundRect">
            <a:avLst/>
          </a:prstGeom>
        </p:spPr>
        <p:style>
          <a:lnRef idx="0">
            <a:schemeClr val="dk1"/>
          </a:lnRef>
          <a:fillRef idx="100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Hg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Ορθογώνιο: Στρογγύλεμα γωνιών 64">
            <a:extLst>
              <a:ext uri="{FF2B5EF4-FFF2-40B4-BE49-F238E27FC236}">
                <a16:creationId xmlns:a16="http://schemas.microsoft.com/office/drawing/2014/main" id="{6B9BDDA7-D47B-D284-D41A-2FC4E88F0206}"/>
              </a:ext>
            </a:extLst>
          </p:cNvPr>
          <p:cNvSpPr/>
          <p:nvPr/>
        </p:nvSpPr>
        <p:spPr>
          <a:xfrm>
            <a:off x="7316370" y="3396902"/>
            <a:ext cx="2452547" cy="375588"/>
          </a:xfrm>
          <a:prstGeom prst="roundRect">
            <a:avLst/>
          </a:prstGeom>
        </p:spPr>
        <p:style>
          <a:lnRef idx="0">
            <a:schemeClr val="dk1"/>
          </a:lnRef>
          <a:fillRef idx="100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(NO</a:t>
            </a:r>
            <a:r>
              <a:rPr kumimoji="0" lang="en-US" sz="2000" b="1" i="0" u="none" strike="noStrike" kern="1200" cap="none" spc="0" normalizeH="0" baseline="-25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r>
              <a:rPr kumimoji="0" lang="en-US" sz="2000" b="1" i="0" u="none" strike="noStrike" kern="1200" cap="none" spc="0" normalizeH="0" baseline="-25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Ορθογώνιο: Στρογγύλεμα γωνιών 65">
            <a:extLst>
              <a:ext uri="{FF2B5EF4-FFF2-40B4-BE49-F238E27FC236}">
                <a16:creationId xmlns:a16="http://schemas.microsoft.com/office/drawing/2014/main" id="{0EE1AEBC-D4A4-461E-89E8-576DE2C21496}"/>
              </a:ext>
            </a:extLst>
          </p:cNvPr>
          <p:cNvSpPr/>
          <p:nvPr/>
        </p:nvSpPr>
        <p:spPr>
          <a:xfrm>
            <a:off x="7316370" y="3793941"/>
            <a:ext cx="2452547" cy="375588"/>
          </a:xfrm>
          <a:prstGeom prst="roundRect">
            <a:avLst/>
          </a:prstGeom>
        </p:spPr>
        <p:style>
          <a:lnRef idx="0">
            <a:schemeClr val="dk1"/>
          </a:lnRef>
          <a:fillRef idx="100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(NO</a:t>
            </a:r>
            <a:r>
              <a:rPr kumimoji="0" lang="en-US" sz="2000" b="1" i="0" u="none" strike="noStrike" kern="1200" cap="none" spc="0" normalizeH="0" baseline="-25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r>
              <a:rPr kumimoji="0" lang="en-US" sz="2000" b="1" i="0" u="none" strike="noStrike" kern="1200" cap="none" spc="0" normalizeH="0" baseline="-25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Ορθογώνιο: Στρογγύλεμα γωνιών 66">
            <a:extLst>
              <a:ext uri="{FF2B5EF4-FFF2-40B4-BE49-F238E27FC236}">
                <a16:creationId xmlns:a16="http://schemas.microsoft.com/office/drawing/2014/main" id="{F8BBA856-54D7-BA4C-F55E-E3554DD8BAD7}"/>
              </a:ext>
            </a:extLst>
          </p:cNvPr>
          <p:cNvSpPr/>
          <p:nvPr/>
        </p:nvSpPr>
        <p:spPr>
          <a:xfrm>
            <a:off x="7316370" y="4208430"/>
            <a:ext cx="2452547" cy="375588"/>
          </a:xfrm>
          <a:prstGeom prst="roundRect">
            <a:avLst/>
          </a:prstGeom>
        </p:spPr>
        <p:style>
          <a:lnRef idx="0">
            <a:schemeClr val="dk1"/>
          </a:lnRef>
          <a:fillRef idx="100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</a:t>
            </a:r>
            <a:r>
              <a:rPr kumimoji="0" lang="en-US" sz="2000" b="1" i="0" u="none" strike="noStrike" kern="1200" cap="none" spc="0" normalizeH="0" baseline="-25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68" name="Ορθογώνιο: Στρογγύλεμα γωνιών 67">
            <a:extLst>
              <a:ext uri="{FF2B5EF4-FFF2-40B4-BE49-F238E27FC236}">
                <a16:creationId xmlns:a16="http://schemas.microsoft.com/office/drawing/2014/main" id="{152E4AC5-C868-526F-81FF-09E854797A24}"/>
              </a:ext>
            </a:extLst>
          </p:cNvPr>
          <p:cNvSpPr/>
          <p:nvPr/>
        </p:nvSpPr>
        <p:spPr>
          <a:xfrm>
            <a:off x="7316370" y="4632144"/>
            <a:ext cx="2452547" cy="375588"/>
          </a:xfrm>
          <a:prstGeom prst="roundRect">
            <a:avLst/>
          </a:prstGeom>
        </p:spPr>
        <p:style>
          <a:lnRef idx="0">
            <a:schemeClr val="dk1"/>
          </a:lnRef>
          <a:fillRef idx="100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HCO</a:t>
            </a:r>
            <a:r>
              <a:rPr kumimoji="0" lang="en-US" sz="2000" b="1" i="0" u="none" strike="noStrike" kern="1200" cap="none" spc="0" normalizeH="0" baseline="-25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Ορθογώνιο: Στρογγύλεμα γωνιών 68">
            <a:extLst>
              <a:ext uri="{FF2B5EF4-FFF2-40B4-BE49-F238E27FC236}">
                <a16:creationId xmlns:a16="http://schemas.microsoft.com/office/drawing/2014/main" id="{F9A7875A-9E49-4204-57C3-4E2F2AC5BEFD}"/>
              </a:ext>
            </a:extLst>
          </p:cNvPr>
          <p:cNvSpPr/>
          <p:nvPr/>
        </p:nvSpPr>
        <p:spPr>
          <a:xfrm>
            <a:off x="7316370" y="5046914"/>
            <a:ext cx="2452547" cy="375588"/>
          </a:xfrm>
          <a:prstGeom prst="roundRect">
            <a:avLst/>
          </a:prstGeom>
        </p:spPr>
        <p:style>
          <a:lnRef idx="0">
            <a:schemeClr val="dk1"/>
          </a:lnRef>
          <a:fillRef idx="100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</a:t>
            </a:r>
            <a:r>
              <a:rPr kumimoji="0" lang="en-US" sz="2000" b="1" i="0" u="none" strike="noStrike" kern="1200" cap="none" spc="0" normalizeH="0" baseline="-2500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</a:t>
            </a:r>
            <a:r>
              <a:rPr kumimoji="0" lang="en-US" sz="2000" b="1" i="0" u="none" strike="noStrike" kern="1200" cap="none" spc="0" normalizeH="0" baseline="-25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Ορθογώνιο: Στρογγύλεμα γωνιών 69">
            <a:extLst>
              <a:ext uri="{FF2B5EF4-FFF2-40B4-BE49-F238E27FC236}">
                <a16:creationId xmlns:a16="http://schemas.microsoft.com/office/drawing/2014/main" id="{C64CB9C4-B0BD-22A3-E6EA-62AA166C576E}"/>
              </a:ext>
            </a:extLst>
          </p:cNvPr>
          <p:cNvSpPr/>
          <p:nvPr/>
        </p:nvSpPr>
        <p:spPr>
          <a:xfrm>
            <a:off x="7316370" y="5470628"/>
            <a:ext cx="2452547" cy="375588"/>
          </a:xfrm>
          <a:prstGeom prst="roundRect">
            <a:avLst/>
          </a:prstGeom>
        </p:spPr>
        <p:style>
          <a:lnRef idx="0">
            <a:schemeClr val="dk1"/>
          </a:lnRef>
          <a:fillRef idx="100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</a:t>
            </a:r>
            <a:r>
              <a:rPr kumimoji="0" lang="en-US" sz="2000" b="1" i="0" u="none" strike="noStrike" kern="1200" cap="none" spc="0" normalizeH="0" baseline="-25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Ορθογώνιο: Στρογγύλεμα γωνιών 70">
            <a:extLst>
              <a:ext uri="{FF2B5EF4-FFF2-40B4-BE49-F238E27FC236}">
                <a16:creationId xmlns:a16="http://schemas.microsoft.com/office/drawing/2014/main" id="{84891FDE-B7CD-B9AA-8356-B5E27E6451D2}"/>
              </a:ext>
            </a:extLst>
          </p:cNvPr>
          <p:cNvSpPr/>
          <p:nvPr/>
        </p:nvSpPr>
        <p:spPr>
          <a:xfrm>
            <a:off x="7316370" y="5890658"/>
            <a:ext cx="2452547" cy="375588"/>
          </a:xfrm>
          <a:prstGeom prst="roundRect">
            <a:avLst/>
          </a:prstGeom>
        </p:spPr>
        <p:style>
          <a:lnRef idx="0">
            <a:schemeClr val="dk1"/>
          </a:lnRef>
          <a:fillRef idx="100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HSO</a:t>
            </a:r>
            <a:r>
              <a:rPr kumimoji="0" lang="en-US" sz="2000" b="1" i="0" u="none" strike="noStrike" kern="1200" cap="none" spc="0" normalizeH="0" baseline="-25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Ορθογώνιο: Στρογγύλεμα γωνιών 71">
            <a:extLst>
              <a:ext uri="{FF2B5EF4-FFF2-40B4-BE49-F238E27FC236}">
                <a16:creationId xmlns:a16="http://schemas.microsoft.com/office/drawing/2014/main" id="{AE50FFF7-8692-AD80-A369-29642A905BD4}"/>
              </a:ext>
            </a:extLst>
          </p:cNvPr>
          <p:cNvSpPr/>
          <p:nvPr/>
        </p:nvSpPr>
        <p:spPr>
          <a:xfrm>
            <a:off x="7316370" y="6330414"/>
            <a:ext cx="2452547" cy="375588"/>
          </a:xfrm>
          <a:prstGeom prst="roundRect">
            <a:avLst/>
          </a:prstGeom>
        </p:spPr>
        <p:style>
          <a:lnRef idx="0">
            <a:schemeClr val="dk1"/>
          </a:lnRef>
          <a:fillRef idx="100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(OH)</a:t>
            </a:r>
            <a:r>
              <a:rPr lang="en-US" sz="2000" b="1" baseline="-25000" dirty="0">
                <a:solidFill>
                  <a:srgbClr val="C00000"/>
                </a:solidFill>
                <a:latin typeface="Calibri" panose="020F0502020204030204"/>
              </a:rPr>
              <a:t>2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5241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 animBg="1"/>
      <p:bldP spid="59" grpId="0" animBg="1"/>
      <p:bldP spid="60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988A275-B3FD-FE67-3278-066552F71010}"/>
              </a:ext>
            </a:extLst>
          </p:cNvPr>
          <p:cNvSpPr txBox="1"/>
          <p:nvPr/>
        </p:nvSpPr>
        <p:spPr>
          <a:xfrm flipH="1">
            <a:off x="1" y="0"/>
            <a:ext cx="12191999" cy="779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Pts val="1100"/>
              <a:buFontTx/>
              <a:buNone/>
              <a:tabLst>
                <a:tab pos="180340" algn="l"/>
              </a:tabLst>
              <a:defRPr/>
            </a:pPr>
            <a:r>
              <a:rPr kumimoji="0" lang="el-GR" sz="2000" b="1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  <a:cs typeface="Calibri" panose="020F0502020204030204" pitchFamily="34" charset="0"/>
              </a:rPr>
              <a:t>3.1 γ Ονοματολογία</a:t>
            </a: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Pts val="1100"/>
              <a:buFontTx/>
              <a:buNone/>
              <a:tabLst>
                <a:tab pos="180340" algn="l"/>
              </a:tabLst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  <a:cs typeface="Calibri" panose="020F0502020204030204" pitchFamily="34" charset="0"/>
              </a:rPr>
              <a:t>Να συμπληρώσετε τους χημικούς τύπους των ενώσεων του παρακάτω πίνακα:</a:t>
            </a:r>
          </a:p>
        </p:txBody>
      </p:sp>
      <p:graphicFrame>
        <p:nvGraphicFramePr>
          <p:cNvPr id="56" name="Πίνακας 55">
            <a:extLst>
              <a:ext uri="{FF2B5EF4-FFF2-40B4-BE49-F238E27FC236}">
                <a16:creationId xmlns:a16="http://schemas.microsoft.com/office/drawing/2014/main" id="{9CE63375-CBE3-FE25-5B26-CA75BEA3AF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5478231"/>
              </p:ext>
            </p:extLst>
          </p:nvPr>
        </p:nvGraphicFramePr>
        <p:xfrm>
          <a:off x="0" y="940084"/>
          <a:ext cx="7414053" cy="5842574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762595">
                  <a:extLst>
                    <a:ext uri="{9D8B030D-6E8A-4147-A177-3AD203B41FA5}">
                      <a16:colId xmlns:a16="http://schemas.microsoft.com/office/drawing/2014/main" val="3872986811"/>
                    </a:ext>
                  </a:extLst>
                </a:gridCol>
                <a:gridCol w="2457446">
                  <a:extLst>
                    <a:ext uri="{9D8B030D-6E8A-4147-A177-3AD203B41FA5}">
                      <a16:colId xmlns:a16="http://schemas.microsoft.com/office/drawing/2014/main" val="2966106237"/>
                    </a:ext>
                  </a:extLst>
                </a:gridCol>
                <a:gridCol w="2114095">
                  <a:extLst>
                    <a:ext uri="{9D8B030D-6E8A-4147-A177-3AD203B41FA5}">
                      <a16:colId xmlns:a16="http://schemas.microsoft.com/office/drawing/2014/main" val="549285626"/>
                    </a:ext>
                  </a:extLst>
                </a:gridCol>
                <a:gridCol w="1161184">
                  <a:extLst>
                    <a:ext uri="{9D8B030D-6E8A-4147-A177-3AD203B41FA5}">
                      <a16:colId xmlns:a16="http://schemas.microsoft.com/office/drawing/2014/main" val="3831805783"/>
                    </a:ext>
                  </a:extLst>
                </a:gridCol>
                <a:gridCol w="918733">
                  <a:extLst>
                    <a:ext uri="{9D8B030D-6E8A-4147-A177-3AD203B41FA5}">
                      <a16:colId xmlns:a16="http://schemas.microsoft.com/office/drawing/2014/main" val="903848164"/>
                    </a:ext>
                  </a:extLst>
                </a:gridCol>
              </a:tblGrid>
              <a:tr h="300487">
                <a:tc>
                  <a:txBody>
                    <a:bodyPr/>
                    <a:lstStyle/>
                    <a:p>
                      <a:pPr marL="457200" indent="-228600" algn="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0340" algn="l"/>
                        </a:tabLst>
                      </a:pPr>
                      <a:r>
                        <a:rPr lang="el-GR" sz="1800" b="1" kern="1200" dirty="0">
                          <a:effectLst/>
                        </a:rPr>
                        <a:t>41</a:t>
                      </a:r>
                      <a:endParaRPr lang="el-GR" sz="1800" b="1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marL="457200" indent="-228600" algn="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0340" algn="l"/>
                        </a:tabLst>
                      </a:pPr>
                      <a:r>
                        <a:rPr lang="el-GR" sz="1800" b="1" kern="1200" dirty="0" err="1">
                          <a:solidFill>
                            <a:srgbClr val="C00000"/>
                          </a:solidFill>
                          <a:effectLst/>
                        </a:rPr>
                        <a:t>χλωριώδες</a:t>
                      </a:r>
                      <a:endParaRPr lang="el-GR" sz="1800" b="1" kern="1200" dirty="0">
                        <a:solidFill>
                          <a:srgbClr val="C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-228600"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0340" algn="l"/>
                        </a:tabLst>
                      </a:pPr>
                      <a:r>
                        <a:rPr lang="el-GR" sz="1800" b="1" kern="1200" dirty="0" err="1">
                          <a:solidFill>
                            <a:srgbClr val="7030A0"/>
                          </a:solidFill>
                          <a:effectLst/>
                        </a:rPr>
                        <a:t>λίθιο</a:t>
                      </a:r>
                      <a:endParaRPr lang="el-GR" sz="1800" b="1" kern="1200" dirty="0">
                        <a:solidFill>
                          <a:srgbClr val="7030A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457200" indent="-228600" algn="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0340" algn="l"/>
                        </a:tabLst>
                      </a:pPr>
                      <a:endParaRPr lang="el-GR" sz="1800" b="1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-228600" algn="l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0340" algn="l"/>
                        </a:tabLst>
                      </a:pPr>
                      <a:endParaRPr lang="el-GR" sz="1800" b="1" kern="1200" baseline="0" dirty="0">
                        <a:solidFill>
                          <a:srgbClr val="C00000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454988712"/>
                  </a:ext>
                </a:extLst>
              </a:tr>
              <a:tr h="455941">
                <a:tc>
                  <a:txBody>
                    <a:bodyPr/>
                    <a:lstStyle/>
                    <a:p>
                      <a:pPr marL="457200" indent="-228600" algn="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0340" algn="l"/>
                        </a:tabLst>
                      </a:pPr>
                      <a:r>
                        <a:rPr lang="el-GR" sz="1800" b="1" kern="1200" dirty="0">
                          <a:effectLst/>
                        </a:rPr>
                        <a:t>42</a:t>
                      </a:r>
                      <a:endParaRPr lang="el-GR" sz="1800" b="1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marL="457200" indent="-228600" algn="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0340" algn="l"/>
                        </a:tabLst>
                      </a:pPr>
                      <a:r>
                        <a:rPr lang="el-GR" sz="1800" b="1" kern="1200" dirty="0" err="1">
                          <a:solidFill>
                            <a:srgbClr val="C00000"/>
                          </a:solidFill>
                          <a:effectLst/>
                        </a:rPr>
                        <a:t>υποχλωριώδης</a:t>
                      </a:r>
                      <a:endParaRPr lang="el-GR" sz="1800" b="1" kern="1200" dirty="0">
                        <a:solidFill>
                          <a:srgbClr val="C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-228600"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0340" algn="l"/>
                        </a:tabLst>
                      </a:pPr>
                      <a:r>
                        <a:rPr lang="el-GR" sz="1800" b="1" kern="1200" dirty="0">
                          <a:solidFill>
                            <a:srgbClr val="7030A0"/>
                          </a:solidFill>
                          <a:effectLst/>
                        </a:rPr>
                        <a:t>Ψευδάργυρος</a:t>
                      </a:r>
                      <a:endParaRPr lang="el-GR" sz="1800" b="1" kern="1200" dirty="0">
                        <a:solidFill>
                          <a:srgbClr val="7030A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457200" indent="-228600" algn="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0340" algn="l"/>
                        </a:tabLst>
                      </a:pPr>
                      <a:endParaRPr lang="el-GR" sz="1800" b="1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-228600" algn="l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0340" algn="l"/>
                        </a:tabLst>
                      </a:pPr>
                      <a:endParaRPr lang="el-GR" sz="1800" b="1" kern="1200" baseline="0" dirty="0">
                        <a:solidFill>
                          <a:srgbClr val="C00000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2198186885"/>
                  </a:ext>
                </a:extLst>
              </a:tr>
              <a:tr h="455941">
                <a:tc>
                  <a:txBody>
                    <a:bodyPr/>
                    <a:lstStyle/>
                    <a:p>
                      <a:pPr marL="457200" indent="-228600" algn="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0340" algn="l"/>
                        </a:tabLst>
                      </a:pPr>
                      <a:r>
                        <a:rPr lang="el-GR" sz="1800" b="1" kern="1200" dirty="0">
                          <a:effectLst/>
                        </a:rPr>
                        <a:t>43</a:t>
                      </a:r>
                      <a:endParaRPr lang="el-GR" sz="1800" b="1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marL="457200" indent="-228600" algn="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0340" algn="l"/>
                        </a:tabLst>
                      </a:pPr>
                      <a:r>
                        <a:rPr lang="el-GR" sz="1800" b="1" kern="1200" dirty="0">
                          <a:solidFill>
                            <a:srgbClr val="C00000"/>
                          </a:solidFill>
                          <a:effectLst/>
                        </a:rPr>
                        <a:t>όξινο φωσφορικό</a:t>
                      </a:r>
                      <a:endParaRPr lang="el-GR" sz="1800" b="1" kern="1200" dirty="0">
                        <a:solidFill>
                          <a:srgbClr val="C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-228600"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0340" algn="l"/>
                        </a:tabLst>
                      </a:pPr>
                      <a:r>
                        <a:rPr lang="el-GR" sz="1800" b="1" kern="1200" dirty="0">
                          <a:solidFill>
                            <a:srgbClr val="7030A0"/>
                          </a:solidFill>
                          <a:effectLst/>
                        </a:rPr>
                        <a:t>Μαγνήσιο</a:t>
                      </a:r>
                      <a:endParaRPr lang="el-GR" sz="1800" b="1" kern="1200" dirty="0">
                        <a:solidFill>
                          <a:srgbClr val="7030A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457200" indent="-228600" algn="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0340" algn="l"/>
                        </a:tabLst>
                      </a:pPr>
                      <a:endParaRPr lang="el-GR" sz="1800" b="1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-228600" algn="l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0340" algn="l"/>
                        </a:tabLst>
                      </a:pPr>
                      <a:endParaRPr lang="el-GR" sz="1800" b="1" kern="1200" baseline="0" dirty="0">
                        <a:solidFill>
                          <a:srgbClr val="C00000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2829043491"/>
                  </a:ext>
                </a:extLst>
              </a:tr>
              <a:tr h="300487">
                <a:tc>
                  <a:txBody>
                    <a:bodyPr/>
                    <a:lstStyle/>
                    <a:p>
                      <a:pPr marL="457200" indent="-228600" algn="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0340" algn="l"/>
                        </a:tabLst>
                      </a:pPr>
                      <a:r>
                        <a:rPr lang="el-GR" sz="1800" b="1" kern="1200" dirty="0">
                          <a:effectLst/>
                        </a:rPr>
                        <a:t>44</a:t>
                      </a:r>
                      <a:endParaRPr lang="el-GR" sz="1800" b="1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marL="457200" indent="-228600" algn="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0340" algn="l"/>
                        </a:tabLst>
                      </a:pPr>
                      <a:r>
                        <a:rPr lang="el-GR" sz="1800" b="1" kern="1200" dirty="0">
                          <a:solidFill>
                            <a:srgbClr val="C00000"/>
                          </a:solidFill>
                          <a:effectLst/>
                        </a:rPr>
                        <a:t>υπερμαγγανικός</a:t>
                      </a:r>
                      <a:endParaRPr lang="el-GR" sz="1800" b="1" kern="1200" dirty="0">
                        <a:solidFill>
                          <a:srgbClr val="C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-228600"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0340" algn="l"/>
                        </a:tabLst>
                      </a:pPr>
                      <a:r>
                        <a:rPr lang="el-GR" sz="1800" b="1" kern="1200" dirty="0">
                          <a:solidFill>
                            <a:srgbClr val="7030A0"/>
                          </a:solidFill>
                          <a:effectLst/>
                        </a:rPr>
                        <a:t>μόλυβδος (ΙΙ)</a:t>
                      </a:r>
                      <a:endParaRPr lang="el-GR" sz="1800" b="1" kern="1200" dirty="0">
                        <a:solidFill>
                          <a:srgbClr val="7030A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457200" indent="-228600" algn="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0340" algn="l"/>
                        </a:tabLst>
                      </a:pPr>
                      <a:endParaRPr lang="el-GR" sz="1800" b="1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-228600" algn="l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0340" algn="l"/>
                        </a:tabLst>
                      </a:pPr>
                      <a:endParaRPr lang="el-GR" sz="1800" b="1" kern="1200" baseline="0" dirty="0">
                        <a:solidFill>
                          <a:srgbClr val="C00000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877095989"/>
                  </a:ext>
                </a:extLst>
              </a:tr>
              <a:tr h="300487">
                <a:tc>
                  <a:txBody>
                    <a:bodyPr/>
                    <a:lstStyle/>
                    <a:p>
                      <a:pPr marL="457200" indent="-228600" algn="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0340" algn="l"/>
                        </a:tabLst>
                      </a:pPr>
                      <a:r>
                        <a:rPr lang="el-GR" sz="1800" b="1" kern="1200" dirty="0">
                          <a:effectLst/>
                        </a:rPr>
                        <a:t>45</a:t>
                      </a:r>
                      <a:endParaRPr lang="el-GR" sz="1800" b="1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marL="457200" indent="-228600" algn="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0340" algn="l"/>
                        </a:tabLst>
                      </a:pPr>
                      <a:r>
                        <a:rPr lang="el-GR" sz="1800" b="1" kern="1200" dirty="0" err="1">
                          <a:solidFill>
                            <a:srgbClr val="C00000"/>
                          </a:solidFill>
                          <a:effectLst/>
                        </a:rPr>
                        <a:t>διχρωμικός</a:t>
                      </a:r>
                      <a:endParaRPr lang="el-GR" sz="1800" b="1" kern="1200" dirty="0">
                        <a:solidFill>
                          <a:srgbClr val="C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-228600"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0340" algn="l"/>
                        </a:tabLst>
                      </a:pPr>
                      <a:r>
                        <a:rPr lang="el-GR" sz="1800" b="1" kern="1200" dirty="0">
                          <a:solidFill>
                            <a:srgbClr val="7030A0"/>
                          </a:solidFill>
                          <a:effectLst/>
                        </a:rPr>
                        <a:t>σίδηρος (ΙΙ)</a:t>
                      </a:r>
                      <a:endParaRPr lang="el-GR" sz="1800" b="1" kern="1200" dirty="0">
                        <a:solidFill>
                          <a:srgbClr val="7030A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457200" indent="-228600" algn="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0340" algn="l"/>
                        </a:tabLst>
                      </a:pPr>
                      <a:endParaRPr lang="el-GR" sz="1800" b="1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-228600" algn="l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0340" algn="l"/>
                        </a:tabLst>
                      </a:pPr>
                      <a:endParaRPr lang="el-GR" sz="1800" b="1" kern="1200" baseline="0" dirty="0">
                        <a:solidFill>
                          <a:srgbClr val="C00000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661451932"/>
                  </a:ext>
                </a:extLst>
              </a:tr>
              <a:tr h="300487">
                <a:tc>
                  <a:txBody>
                    <a:bodyPr/>
                    <a:lstStyle/>
                    <a:p>
                      <a:pPr marL="457200" indent="-228600" algn="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0340" algn="l"/>
                        </a:tabLst>
                      </a:pPr>
                      <a:r>
                        <a:rPr lang="el-GR" sz="1800" b="1" kern="1200" dirty="0">
                          <a:effectLst/>
                        </a:rPr>
                        <a:t>46</a:t>
                      </a:r>
                      <a:endParaRPr lang="el-GR" sz="1800" b="1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marL="457200" indent="-228600" algn="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0340" algn="l"/>
                        </a:tabLst>
                      </a:pPr>
                      <a:r>
                        <a:rPr lang="el-GR" sz="1800" b="1" kern="1200" dirty="0">
                          <a:solidFill>
                            <a:srgbClr val="C00000"/>
                          </a:solidFill>
                          <a:effectLst/>
                        </a:rPr>
                        <a:t>αζωτούχο</a:t>
                      </a:r>
                      <a:endParaRPr lang="el-GR" sz="1800" b="1" kern="1200" dirty="0">
                        <a:solidFill>
                          <a:srgbClr val="C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-228600"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0340" algn="l"/>
                        </a:tabLst>
                      </a:pPr>
                      <a:r>
                        <a:rPr lang="el-GR" sz="1800" b="1" kern="1200" dirty="0">
                          <a:solidFill>
                            <a:srgbClr val="7030A0"/>
                          </a:solidFill>
                          <a:effectLst/>
                        </a:rPr>
                        <a:t>μαγγάνιο (ΙΙ)</a:t>
                      </a:r>
                      <a:endParaRPr lang="el-GR" sz="1800" b="1" kern="1200" dirty="0">
                        <a:solidFill>
                          <a:srgbClr val="7030A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457200" indent="-228600" algn="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0340" algn="l"/>
                        </a:tabLst>
                      </a:pPr>
                      <a:endParaRPr lang="el-GR" sz="1800" b="1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-228600" algn="l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0340" algn="l"/>
                        </a:tabLst>
                      </a:pPr>
                      <a:endParaRPr lang="el-GR" sz="1800" b="1" kern="1200" baseline="0" dirty="0">
                        <a:solidFill>
                          <a:srgbClr val="C00000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2026453467"/>
                  </a:ext>
                </a:extLst>
              </a:tr>
              <a:tr h="300487">
                <a:tc>
                  <a:txBody>
                    <a:bodyPr/>
                    <a:lstStyle/>
                    <a:p>
                      <a:pPr marL="457200" indent="-228600" algn="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0340" algn="l"/>
                        </a:tabLst>
                      </a:pPr>
                      <a:r>
                        <a:rPr lang="el-GR" sz="1800" b="1" kern="1200" dirty="0">
                          <a:effectLst/>
                        </a:rPr>
                        <a:t>47</a:t>
                      </a:r>
                      <a:endParaRPr lang="el-GR" sz="1800" b="1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marL="457200" indent="-228600" algn="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0340" algn="l"/>
                        </a:tabLst>
                      </a:pPr>
                      <a:r>
                        <a:rPr lang="el-GR" sz="1800" b="1" kern="1200" dirty="0">
                          <a:solidFill>
                            <a:srgbClr val="C00000"/>
                          </a:solidFill>
                          <a:effectLst/>
                        </a:rPr>
                        <a:t>χλωριούχος</a:t>
                      </a:r>
                      <a:endParaRPr lang="el-GR" sz="1800" b="1" kern="1200" dirty="0">
                        <a:solidFill>
                          <a:srgbClr val="C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-228600"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0340" algn="l"/>
                        </a:tabLst>
                      </a:pPr>
                      <a:r>
                        <a:rPr lang="el-GR" sz="1800" b="1" kern="1200" dirty="0">
                          <a:solidFill>
                            <a:srgbClr val="7030A0"/>
                          </a:solidFill>
                          <a:effectLst/>
                        </a:rPr>
                        <a:t>Άργυρος</a:t>
                      </a:r>
                      <a:endParaRPr lang="el-GR" sz="1800" b="1" kern="1200" dirty="0">
                        <a:solidFill>
                          <a:srgbClr val="7030A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457200" indent="-228600" algn="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0340" algn="l"/>
                        </a:tabLst>
                      </a:pPr>
                      <a:endParaRPr lang="el-GR" sz="1800" b="1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-228600" algn="l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0340" algn="l"/>
                        </a:tabLst>
                      </a:pPr>
                      <a:endParaRPr lang="el-GR" sz="1800" b="1" kern="1200" baseline="0" dirty="0">
                        <a:solidFill>
                          <a:srgbClr val="C00000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2913507380"/>
                  </a:ext>
                </a:extLst>
              </a:tr>
              <a:tr h="300487">
                <a:tc>
                  <a:txBody>
                    <a:bodyPr/>
                    <a:lstStyle/>
                    <a:p>
                      <a:pPr marL="457200" indent="-228600" algn="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0340" algn="l"/>
                        </a:tabLst>
                      </a:pPr>
                      <a:r>
                        <a:rPr lang="el-GR" sz="1800" b="1" kern="1200" dirty="0">
                          <a:effectLst/>
                        </a:rPr>
                        <a:t>48</a:t>
                      </a:r>
                      <a:endParaRPr lang="el-GR" sz="1800" b="1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marL="457200" indent="-228600" algn="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0340" algn="l"/>
                        </a:tabLst>
                      </a:pPr>
                      <a:r>
                        <a:rPr lang="el-GR" sz="1800" b="1" kern="1200" dirty="0">
                          <a:solidFill>
                            <a:srgbClr val="C00000"/>
                          </a:solidFill>
                          <a:effectLst/>
                        </a:rPr>
                        <a:t>κυανιούχο</a:t>
                      </a:r>
                      <a:endParaRPr lang="el-GR" sz="1800" b="1" kern="1200" dirty="0">
                        <a:solidFill>
                          <a:srgbClr val="C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-228600"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0340" algn="l"/>
                        </a:tabLst>
                      </a:pPr>
                      <a:r>
                        <a:rPr lang="el-GR" sz="1800" b="1" kern="1200" dirty="0">
                          <a:solidFill>
                            <a:srgbClr val="7030A0"/>
                          </a:solidFill>
                          <a:effectLst/>
                        </a:rPr>
                        <a:t>Αμμώνιο</a:t>
                      </a:r>
                      <a:endParaRPr lang="el-GR" sz="1800" b="1" kern="1200" dirty="0">
                        <a:solidFill>
                          <a:srgbClr val="7030A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457200" indent="-228600" algn="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0340" algn="l"/>
                        </a:tabLst>
                      </a:pPr>
                      <a:endParaRPr lang="el-GR" sz="1800" b="1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-228600" algn="l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0340" algn="l"/>
                        </a:tabLst>
                      </a:pPr>
                      <a:endParaRPr lang="el-GR" sz="1800" b="1" kern="1200" baseline="0" dirty="0">
                        <a:solidFill>
                          <a:srgbClr val="C00000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821791172"/>
                  </a:ext>
                </a:extLst>
              </a:tr>
              <a:tr h="455941">
                <a:tc>
                  <a:txBody>
                    <a:bodyPr/>
                    <a:lstStyle/>
                    <a:p>
                      <a:pPr marL="457200" indent="-228600" algn="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0340" algn="l"/>
                        </a:tabLst>
                      </a:pPr>
                      <a:r>
                        <a:rPr lang="el-GR" sz="1800" b="1" kern="1200" dirty="0">
                          <a:effectLst/>
                        </a:rPr>
                        <a:t>49</a:t>
                      </a:r>
                      <a:endParaRPr lang="el-GR" sz="1800" b="1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marL="457200" indent="-228600" algn="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0340" algn="l"/>
                        </a:tabLst>
                      </a:pPr>
                      <a:r>
                        <a:rPr lang="el-GR" sz="1800" b="1" kern="1200" dirty="0">
                          <a:solidFill>
                            <a:srgbClr val="C00000"/>
                          </a:solidFill>
                          <a:effectLst/>
                        </a:rPr>
                        <a:t>όξινο ανθρακικό</a:t>
                      </a:r>
                      <a:endParaRPr lang="el-GR" sz="1800" b="1" kern="1200" dirty="0">
                        <a:solidFill>
                          <a:srgbClr val="C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-228600"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0340" algn="l"/>
                        </a:tabLst>
                      </a:pPr>
                      <a:r>
                        <a:rPr lang="el-GR" sz="1800" b="1" kern="1200" dirty="0">
                          <a:solidFill>
                            <a:srgbClr val="7030A0"/>
                          </a:solidFill>
                          <a:effectLst/>
                        </a:rPr>
                        <a:t>Κάλιο</a:t>
                      </a:r>
                      <a:endParaRPr lang="el-GR" sz="1800" b="1" kern="1200" dirty="0">
                        <a:solidFill>
                          <a:srgbClr val="7030A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457200" indent="-228600" algn="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0340" algn="l"/>
                        </a:tabLst>
                      </a:pPr>
                      <a:endParaRPr lang="el-GR" sz="1800" b="1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-228600" algn="l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0340" algn="l"/>
                        </a:tabLst>
                      </a:pPr>
                      <a:endParaRPr lang="el-GR" sz="1800" b="1" kern="1200" baseline="0" dirty="0">
                        <a:solidFill>
                          <a:srgbClr val="C00000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4075529922"/>
                  </a:ext>
                </a:extLst>
              </a:tr>
              <a:tr h="300487">
                <a:tc>
                  <a:txBody>
                    <a:bodyPr/>
                    <a:lstStyle/>
                    <a:p>
                      <a:pPr marL="457200" indent="-228600" algn="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0340" algn="l"/>
                        </a:tabLst>
                      </a:pPr>
                      <a:r>
                        <a:rPr lang="el-GR" sz="1800" b="1" kern="1200" dirty="0">
                          <a:effectLst/>
                        </a:rPr>
                        <a:t>50</a:t>
                      </a:r>
                      <a:endParaRPr lang="el-GR" sz="1800" b="1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marL="457200" indent="-228600" algn="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0340" algn="l"/>
                        </a:tabLst>
                      </a:pPr>
                      <a:r>
                        <a:rPr lang="el-GR" sz="1800" b="1" kern="1200" dirty="0">
                          <a:solidFill>
                            <a:srgbClr val="C00000"/>
                          </a:solidFill>
                          <a:effectLst/>
                        </a:rPr>
                        <a:t>όξινο θειικό</a:t>
                      </a:r>
                      <a:endParaRPr lang="el-GR" sz="1800" b="1" kern="1200" dirty="0">
                        <a:solidFill>
                          <a:srgbClr val="C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-228600"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0340" algn="l"/>
                        </a:tabLst>
                      </a:pPr>
                      <a:r>
                        <a:rPr lang="el-GR" sz="1800" b="1" kern="1200" dirty="0">
                          <a:solidFill>
                            <a:srgbClr val="7030A0"/>
                          </a:solidFill>
                          <a:effectLst/>
                        </a:rPr>
                        <a:t>Βάριο</a:t>
                      </a:r>
                      <a:endParaRPr lang="el-GR" sz="1800" b="1" kern="1200" dirty="0">
                        <a:solidFill>
                          <a:srgbClr val="7030A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457200" indent="-228600" algn="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0340" algn="l"/>
                        </a:tabLst>
                      </a:pPr>
                      <a:endParaRPr lang="el-GR" sz="1800" b="1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-228600" algn="l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0340" algn="l"/>
                        </a:tabLst>
                      </a:pPr>
                      <a:endParaRPr lang="el-GR" sz="1800" b="1" kern="1200" baseline="0" dirty="0">
                        <a:solidFill>
                          <a:srgbClr val="C00000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974429837"/>
                  </a:ext>
                </a:extLst>
              </a:tr>
              <a:tr h="455941">
                <a:tc>
                  <a:txBody>
                    <a:bodyPr/>
                    <a:lstStyle/>
                    <a:p>
                      <a:pPr marL="457200" indent="-228600" algn="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0340" algn="l"/>
                        </a:tabLst>
                      </a:pPr>
                      <a:r>
                        <a:rPr lang="el-GR" sz="1800" b="1" kern="1200" dirty="0">
                          <a:effectLst/>
                        </a:rPr>
                        <a:t>51</a:t>
                      </a:r>
                      <a:endParaRPr lang="el-GR" sz="1800" b="1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marL="457200" indent="-228600" algn="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0340" algn="l"/>
                        </a:tabLst>
                      </a:pPr>
                      <a:r>
                        <a:rPr lang="el-GR" sz="1800" b="1" kern="1200" dirty="0">
                          <a:solidFill>
                            <a:srgbClr val="C00000"/>
                          </a:solidFill>
                          <a:effectLst/>
                        </a:rPr>
                        <a:t>όξινος ανθρακικός</a:t>
                      </a:r>
                      <a:endParaRPr lang="el-GR" sz="1800" b="1" kern="1200" dirty="0">
                        <a:solidFill>
                          <a:srgbClr val="C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-228600"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0340" algn="l"/>
                        </a:tabLst>
                      </a:pPr>
                      <a:r>
                        <a:rPr lang="el-GR" sz="1800" b="1" kern="1200" dirty="0">
                          <a:solidFill>
                            <a:srgbClr val="7030A0"/>
                          </a:solidFill>
                          <a:effectLst/>
                        </a:rPr>
                        <a:t>χαλκός (ΙΙ)</a:t>
                      </a:r>
                      <a:endParaRPr lang="el-GR" sz="1800" b="1" kern="1200" dirty="0">
                        <a:solidFill>
                          <a:srgbClr val="7030A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457200" indent="-228600" algn="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0340" algn="l"/>
                        </a:tabLst>
                      </a:pPr>
                      <a:endParaRPr lang="el-GR" sz="1800" b="1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-228600" algn="l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0340" algn="l"/>
                        </a:tabLst>
                      </a:pPr>
                      <a:endParaRPr lang="el-GR" sz="1800" b="1" kern="1200" baseline="0" dirty="0">
                        <a:solidFill>
                          <a:srgbClr val="C00000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2784556748"/>
                  </a:ext>
                </a:extLst>
              </a:tr>
              <a:tr h="455941">
                <a:tc>
                  <a:txBody>
                    <a:bodyPr/>
                    <a:lstStyle/>
                    <a:p>
                      <a:pPr marL="457200" indent="-228600" algn="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0340" algn="l"/>
                        </a:tabLst>
                      </a:pPr>
                      <a:r>
                        <a:rPr lang="el-GR" sz="1800" b="1" kern="1200" dirty="0">
                          <a:effectLst/>
                        </a:rPr>
                        <a:t>52</a:t>
                      </a:r>
                      <a:endParaRPr lang="el-GR" sz="1800" b="1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marL="457200" indent="-228600" algn="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0340" algn="l"/>
                        </a:tabLst>
                      </a:pPr>
                      <a:r>
                        <a:rPr lang="el-GR" sz="1800" b="1" kern="1200" dirty="0">
                          <a:solidFill>
                            <a:srgbClr val="C00000"/>
                          </a:solidFill>
                          <a:effectLst/>
                        </a:rPr>
                        <a:t>ιωδιούχος</a:t>
                      </a:r>
                      <a:endParaRPr lang="el-GR" sz="1800" b="1" kern="1200" dirty="0">
                        <a:solidFill>
                          <a:srgbClr val="C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-228600"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0340" algn="l"/>
                        </a:tabLst>
                      </a:pPr>
                      <a:r>
                        <a:rPr lang="el-GR" sz="1800" b="1" kern="1200" dirty="0">
                          <a:solidFill>
                            <a:srgbClr val="7030A0"/>
                          </a:solidFill>
                          <a:effectLst/>
                        </a:rPr>
                        <a:t>υδράργυρος (ΙΙ)</a:t>
                      </a:r>
                      <a:endParaRPr lang="el-GR" sz="1800" b="1" kern="1200" dirty="0">
                        <a:solidFill>
                          <a:srgbClr val="7030A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457200" indent="-228600" algn="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0340" algn="l"/>
                        </a:tabLst>
                      </a:pPr>
                      <a:endParaRPr lang="el-GR" sz="1800" b="1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-228600" algn="l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0340" algn="l"/>
                        </a:tabLst>
                      </a:pPr>
                      <a:endParaRPr lang="el-GR" sz="1800" b="1" kern="1200" baseline="0" dirty="0">
                        <a:solidFill>
                          <a:srgbClr val="C00000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013782192"/>
                  </a:ext>
                </a:extLst>
              </a:tr>
              <a:tr h="300487">
                <a:tc>
                  <a:txBody>
                    <a:bodyPr/>
                    <a:lstStyle/>
                    <a:p>
                      <a:pPr marL="457200" indent="-228600" algn="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0340" algn="l"/>
                        </a:tabLst>
                      </a:pPr>
                      <a:r>
                        <a:rPr lang="el-GR" sz="1800" b="1" kern="1200" dirty="0">
                          <a:effectLst/>
                        </a:rPr>
                        <a:t>53</a:t>
                      </a:r>
                      <a:endParaRPr lang="el-GR" sz="1800" b="1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marL="457200" indent="-228600" algn="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0340" algn="l"/>
                        </a:tabLst>
                      </a:pPr>
                      <a:r>
                        <a:rPr lang="el-GR" sz="1800" b="1" kern="1200" dirty="0" err="1">
                          <a:solidFill>
                            <a:srgbClr val="C00000"/>
                          </a:solidFill>
                          <a:effectLst/>
                        </a:rPr>
                        <a:t>υπέρχλωρικό</a:t>
                      </a:r>
                      <a:endParaRPr lang="el-GR" sz="1800" b="1" kern="1200" dirty="0">
                        <a:solidFill>
                          <a:srgbClr val="C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-228600"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0340" algn="l"/>
                        </a:tabLst>
                      </a:pPr>
                      <a:r>
                        <a:rPr lang="el-GR" sz="1800" b="1" kern="1200" dirty="0">
                          <a:solidFill>
                            <a:srgbClr val="7030A0"/>
                          </a:solidFill>
                          <a:effectLst/>
                        </a:rPr>
                        <a:t>νικέλιο (ΙΙ)</a:t>
                      </a:r>
                      <a:endParaRPr lang="el-GR" sz="1800" b="1" kern="1200" dirty="0">
                        <a:solidFill>
                          <a:srgbClr val="7030A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457200" indent="-228600" algn="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0340" algn="l"/>
                        </a:tabLst>
                      </a:pPr>
                      <a:endParaRPr lang="el-GR" sz="1800" b="1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-228600" algn="l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0340" algn="l"/>
                        </a:tabLst>
                      </a:pPr>
                      <a:endParaRPr lang="el-GR" sz="1800" b="1" kern="1200" baseline="0" dirty="0">
                        <a:solidFill>
                          <a:srgbClr val="C00000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688976072"/>
                  </a:ext>
                </a:extLst>
              </a:tr>
              <a:tr h="455941">
                <a:tc>
                  <a:txBody>
                    <a:bodyPr/>
                    <a:lstStyle/>
                    <a:p>
                      <a:pPr marL="457200" indent="-228600" algn="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0340" algn="l"/>
                        </a:tabLst>
                      </a:pPr>
                      <a:r>
                        <a:rPr lang="el-GR" sz="1800" b="1" kern="1200" dirty="0">
                          <a:effectLst/>
                        </a:rPr>
                        <a:t>54</a:t>
                      </a:r>
                      <a:endParaRPr lang="el-GR" sz="1800" b="1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marL="457200" indent="-228600" algn="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0340" algn="l"/>
                        </a:tabLst>
                      </a:pPr>
                      <a:r>
                        <a:rPr lang="el-GR" sz="1800" b="1" kern="1200" dirty="0" err="1">
                          <a:solidFill>
                            <a:srgbClr val="C00000"/>
                          </a:solidFill>
                          <a:effectLst/>
                        </a:rPr>
                        <a:t>υπέρχλωρικός</a:t>
                      </a:r>
                      <a:endParaRPr lang="el-GR" sz="1800" b="1" kern="1200" dirty="0">
                        <a:solidFill>
                          <a:srgbClr val="C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-228600"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0340" algn="l"/>
                        </a:tabLst>
                      </a:pPr>
                      <a:r>
                        <a:rPr lang="el-GR" sz="1800" b="1" kern="1200" dirty="0">
                          <a:solidFill>
                            <a:srgbClr val="7030A0"/>
                          </a:solidFill>
                          <a:effectLst/>
                        </a:rPr>
                        <a:t>υδράργυρος (Ι)</a:t>
                      </a:r>
                      <a:endParaRPr lang="el-GR" sz="1800" b="1" kern="1200" dirty="0">
                        <a:solidFill>
                          <a:srgbClr val="7030A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457200" indent="-228600" algn="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0340" algn="l"/>
                        </a:tabLst>
                      </a:pPr>
                      <a:endParaRPr lang="el-GR" sz="1800" b="1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-228600" algn="l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0340" algn="l"/>
                        </a:tabLst>
                      </a:pPr>
                      <a:endParaRPr lang="el-GR" sz="1800" b="1" kern="1200" baseline="0" dirty="0">
                        <a:solidFill>
                          <a:srgbClr val="C00000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833368358"/>
                  </a:ext>
                </a:extLst>
              </a:tr>
            </a:tbl>
          </a:graphicData>
        </a:graphic>
      </p:graphicFrame>
      <p:sp>
        <p:nvSpPr>
          <p:cNvPr id="57" name="Ορθογώνιο: Στρογγύλεμα γωνιών 56">
            <a:extLst>
              <a:ext uri="{FF2B5EF4-FFF2-40B4-BE49-F238E27FC236}">
                <a16:creationId xmlns:a16="http://schemas.microsoft.com/office/drawing/2014/main" id="{CA911342-9DF3-55EA-E40F-BA2217441E7D}"/>
              </a:ext>
            </a:extLst>
          </p:cNvPr>
          <p:cNvSpPr/>
          <p:nvPr/>
        </p:nvSpPr>
        <p:spPr>
          <a:xfrm>
            <a:off x="4869726" y="940084"/>
            <a:ext cx="2452547" cy="375588"/>
          </a:xfrm>
          <a:prstGeom prst="roundRect">
            <a:avLst/>
          </a:prstGeom>
        </p:spPr>
        <p:style>
          <a:lnRef idx="0">
            <a:schemeClr val="dk1"/>
          </a:lnRef>
          <a:fillRef idx="100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ClO</a:t>
            </a:r>
            <a:r>
              <a:rPr kumimoji="0" lang="en-US" sz="2000" b="1" i="0" u="none" strike="noStrike" kern="1200" cap="none" spc="0" normalizeH="0" baseline="-25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Ορθογώνιο: Στρογγύλεμα γωνιών 57">
            <a:extLst>
              <a:ext uri="{FF2B5EF4-FFF2-40B4-BE49-F238E27FC236}">
                <a16:creationId xmlns:a16="http://schemas.microsoft.com/office/drawing/2014/main" id="{436F128F-6B4D-B881-E0ED-0A69A6094025}"/>
              </a:ext>
            </a:extLst>
          </p:cNvPr>
          <p:cNvSpPr/>
          <p:nvPr/>
        </p:nvSpPr>
        <p:spPr>
          <a:xfrm>
            <a:off x="4869726" y="1369022"/>
            <a:ext cx="2452547" cy="375588"/>
          </a:xfrm>
          <a:prstGeom prst="roundRect">
            <a:avLst/>
          </a:prstGeom>
        </p:spPr>
        <p:style>
          <a:lnRef idx="0">
            <a:schemeClr val="dk1"/>
          </a:lnRef>
          <a:fillRef idx="100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Zn</a:t>
            </a:r>
            <a:r>
              <a:rPr lang="en-US" sz="2000" b="1" dirty="0">
                <a:solidFill>
                  <a:srgbClr val="C00000"/>
                </a:solidFill>
                <a:latin typeface="Calibri" panose="020F0502020204030204"/>
              </a:rPr>
              <a:t>(</a:t>
            </a:r>
            <a:r>
              <a:rPr lang="en-US" sz="2000" b="1" dirty="0" err="1">
                <a:solidFill>
                  <a:srgbClr val="C00000"/>
                </a:solidFill>
                <a:latin typeface="Calibri" panose="020F0502020204030204"/>
              </a:rPr>
              <a:t>ClO</a:t>
            </a:r>
            <a:r>
              <a:rPr lang="en-US" sz="2000" b="1" dirty="0">
                <a:solidFill>
                  <a:srgbClr val="C00000"/>
                </a:solidFill>
                <a:latin typeface="Calibri" panose="020F0502020204030204"/>
              </a:rPr>
              <a:t>)</a:t>
            </a:r>
            <a:r>
              <a:rPr lang="en-US" sz="2000" b="1" baseline="-25000" dirty="0">
                <a:solidFill>
                  <a:srgbClr val="C00000"/>
                </a:solidFill>
                <a:latin typeface="Calibri" panose="020F0502020204030204"/>
              </a:rPr>
              <a:t>2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Ορθογώνιο: Στρογγύλεμα γωνιών 58">
            <a:extLst>
              <a:ext uri="{FF2B5EF4-FFF2-40B4-BE49-F238E27FC236}">
                <a16:creationId xmlns:a16="http://schemas.microsoft.com/office/drawing/2014/main" id="{740C18DE-46B8-C3D0-4505-5BE6DCA6AE73}"/>
              </a:ext>
            </a:extLst>
          </p:cNvPr>
          <p:cNvSpPr/>
          <p:nvPr/>
        </p:nvSpPr>
        <p:spPr>
          <a:xfrm>
            <a:off x="4869726" y="1803370"/>
            <a:ext cx="2452547" cy="375588"/>
          </a:xfrm>
          <a:prstGeom prst="roundRect">
            <a:avLst/>
          </a:prstGeom>
        </p:spPr>
        <p:style>
          <a:lnRef idx="0">
            <a:schemeClr val="dk1"/>
          </a:lnRef>
          <a:fillRef idx="100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HPO</a:t>
            </a:r>
            <a:r>
              <a:rPr kumimoji="0" lang="en-US" sz="2000" b="1" i="0" u="none" strike="noStrike" kern="1200" cap="none" spc="0" normalizeH="0" baseline="-25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Ορθογώνιο: Στρογγύλεμα γωνιών 59">
            <a:extLst>
              <a:ext uri="{FF2B5EF4-FFF2-40B4-BE49-F238E27FC236}">
                <a16:creationId xmlns:a16="http://schemas.microsoft.com/office/drawing/2014/main" id="{B34AB542-B5FE-9546-0DF2-1CB1175C0B61}"/>
              </a:ext>
            </a:extLst>
          </p:cNvPr>
          <p:cNvSpPr/>
          <p:nvPr/>
        </p:nvSpPr>
        <p:spPr>
          <a:xfrm>
            <a:off x="4869726" y="2227084"/>
            <a:ext cx="2452547" cy="375588"/>
          </a:xfrm>
          <a:prstGeom prst="roundRect">
            <a:avLst/>
          </a:prstGeom>
        </p:spPr>
        <p:style>
          <a:lnRef idx="0">
            <a:schemeClr val="dk1"/>
          </a:lnRef>
          <a:fillRef idx="100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Pb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(MnO</a:t>
            </a:r>
            <a:r>
              <a:rPr kumimoji="0" lang="en-US" sz="2000" b="1" i="0" u="none" strike="noStrike" kern="1200" cap="none" spc="0" normalizeH="0" baseline="-25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r>
              <a:rPr kumimoji="0" lang="en-US" sz="2000" b="1" i="0" u="none" strike="noStrike" kern="1200" cap="none" spc="0" normalizeH="0" baseline="-25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Ορθογώνιο: Στρογγύλεμα γωνιών 62">
            <a:extLst>
              <a:ext uri="{FF2B5EF4-FFF2-40B4-BE49-F238E27FC236}">
                <a16:creationId xmlns:a16="http://schemas.microsoft.com/office/drawing/2014/main" id="{ADE06D88-293D-D022-691D-E96132A0E79E}"/>
              </a:ext>
            </a:extLst>
          </p:cNvPr>
          <p:cNvSpPr/>
          <p:nvPr/>
        </p:nvSpPr>
        <p:spPr>
          <a:xfrm>
            <a:off x="4869726" y="2606270"/>
            <a:ext cx="2452547" cy="375588"/>
          </a:xfrm>
          <a:prstGeom prst="roundRect">
            <a:avLst/>
          </a:prstGeom>
        </p:spPr>
        <p:style>
          <a:lnRef idx="0">
            <a:schemeClr val="dk1"/>
          </a:lnRef>
          <a:fillRef idx="100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</a:t>
            </a:r>
            <a:r>
              <a:rPr kumimoji="0" lang="en-US" sz="2000" b="1" i="0" u="none" strike="noStrike" kern="1200" cap="none" spc="0" normalizeH="0" baseline="-25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</a:t>
            </a:r>
            <a:r>
              <a:rPr kumimoji="0" lang="en-US" sz="2000" b="1" i="0" u="none" strike="noStrike" kern="1200" cap="none" spc="0" normalizeH="0" baseline="-25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Ορθογώνιο: Στρογγύλεμα γωνιών 63">
            <a:extLst>
              <a:ext uri="{FF2B5EF4-FFF2-40B4-BE49-F238E27FC236}">
                <a16:creationId xmlns:a16="http://schemas.microsoft.com/office/drawing/2014/main" id="{D08B307C-54E0-2DA1-6454-8EA8DD259695}"/>
              </a:ext>
            </a:extLst>
          </p:cNvPr>
          <p:cNvSpPr/>
          <p:nvPr/>
        </p:nvSpPr>
        <p:spPr>
          <a:xfrm>
            <a:off x="4869726" y="3013942"/>
            <a:ext cx="2452547" cy="375588"/>
          </a:xfrm>
          <a:prstGeom prst="roundRect">
            <a:avLst/>
          </a:prstGeom>
        </p:spPr>
        <p:style>
          <a:lnRef idx="0">
            <a:schemeClr val="dk1"/>
          </a:lnRef>
          <a:fillRef idx="100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Mn</a:t>
            </a:r>
            <a:r>
              <a:rPr kumimoji="0" lang="en-US" sz="2000" b="1" i="0" u="none" strike="noStrike" kern="1200" cap="none" spc="0" normalizeH="0" baseline="-2500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</a:t>
            </a:r>
            <a:r>
              <a:rPr kumimoji="0" lang="en-US" sz="2000" b="1" i="0" u="none" strike="noStrike" kern="1200" cap="none" spc="0" normalizeH="0" baseline="-25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Ορθογώνιο: Στρογγύλεμα γωνιών 64">
            <a:extLst>
              <a:ext uri="{FF2B5EF4-FFF2-40B4-BE49-F238E27FC236}">
                <a16:creationId xmlns:a16="http://schemas.microsoft.com/office/drawing/2014/main" id="{6B9BDDA7-D47B-D284-D41A-2FC4E88F0206}"/>
              </a:ext>
            </a:extLst>
          </p:cNvPr>
          <p:cNvSpPr/>
          <p:nvPr/>
        </p:nvSpPr>
        <p:spPr>
          <a:xfrm>
            <a:off x="4869726" y="3421615"/>
            <a:ext cx="2452547" cy="375588"/>
          </a:xfrm>
          <a:prstGeom prst="roundRect">
            <a:avLst/>
          </a:prstGeom>
        </p:spPr>
        <p:style>
          <a:lnRef idx="0">
            <a:schemeClr val="dk1"/>
          </a:lnRef>
          <a:fillRef idx="100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</a:t>
            </a:r>
          </a:p>
        </p:txBody>
      </p:sp>
      <p:sp>
        <p:nvSpPr>
          <p:cNvPr id="66" name="Ορθογώνιο: Στρογγύλεμα γωνιών 65">
            <a:extLst>
              <a:ext uri="{FF2B5EF4-FFF2-40B4-BE49-F238E27FC236}">
                <a16:creationId xmlns:a16="http://schemas.microsoft.com/office/drawing/2014/main" id="{0EE1AEBC-D4A4-461E-89E8-576DE2C21496}"/>
              </a:ext>
            </a:extLst>
          </p:cNvPr>
          <p:cNvSpPr/>
          <p:nvPr/>
        </p:nvSpPr>
        <p:spPr>
          <a:xfrm>
            <a:off x="4869726" y="3818654"/>
            <a:ext cx="2452547" cy="375588"/>
          </a:xfrm>
          <a:prstGeom prst="roundRect">
            <a:avLst/>
          </a:prstGeom>
        </p:spPr>
        <p:style>
          <a:lnRef idx="0">
            <a:schemeClr val="dk1"/>
          </a:lnRef>
          <a:fillRef idx="100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</a:t>
            </a:r>
            <a:r>
              <a:rPr kumimoji="0" lang="en-US" sz="2000" b="1" i="0" u="none" strike="noStrike" kern="1200" cap="none" spc="0" normalizeH="0" baseline="-2500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CN</a:t>
            </a:r>
          </a:p>
        </p:txBody>
      </p:sp>
      <p:sp>
        <p:nvSpPr>
          <p:cNvPr id="67" name="Ορθογώνιο: Στρογγύλεμα γωνιών 66">
            <a:extLst>
              <a:ext uri="{FF2B5EF4-FFF2-40B4-BE49-F238E27FC236}">
                <a16:creationId xmlns:a16="http://schemas.microsoft.com/office/drawing/2014/main" id="{F8BBA856-54D7-BA4C-F55E-E3554DD8BAD7}"/>
              </a:ext>
            </a:extLst>
          </p:cNvPr>
          <p:cNvSpPr/>
          <p:nvPr/>
        </p:nvSpPr>
        <p:spPr>
          <a:xfrm>
            <a:off x="4869726" y="4233143"/>
            <a:ext cx="2452547" cy="375588"/>
          </a:xfrm>
          <a:prstGeom prst="roundRect">
            <a:avLst/>
          </a:prstGeom>
        </p:spPr>
        <p:style>
          <a:lnRef idx="0">
            <a:schemeClr val="dk1"/>
          </a:lnRef>
          <a:fillRef idx="100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HCO</a:t>
            </a:r>
            <a:r>
              <a:rPr kumimoji="0" lang="en-US" sz="2000" b="1" i="0" u="none" strike="noStrike" kern="1200" cap="none" spc="0" normalizeH="0" baseline="-25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68" name="Ορθογώνιο: Στρογγύλεμα γωνιών 67">
            <a:extLst>
              <a:ext uri="{FF2B5EF4-FFF2-40B4-BE49-F238E27FC236}">
                <a16:creationId xmlns:a16="http://schemas.microsoft.com/office/drawing/2014/main" id="{152E4AC5-C868-526F-81FF-09E854797A24}"/>
              </a:ext>
            </a:extLst>
          </p:cNvPr>
          <p:cNvSpPr/>
          <p:nvPr/>
        </p:nvSpPr>
        <p:spPr>
          <a:xfrm>
            <a:off x="4869726" y="4656857"/>
            <a:ext cx="2452547" cy="375588"/>
          </a:xfrm>
          <a:prstGeom prst="roundRect">
            <a:avLst/>
          </a:prstGeom>
        </p:spPr>
        <p:style>
          <a:lnRef idx="0">
            <a:schemeClr val="dk1"/>
          </a:lnRef>
          <a:fillRef idx="100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(HSO</a:t>
            </a:r>
            <a:r>
              <a:rPr kumimoji="0" lang="en-US" sz="2000" b="1" i="0" u="none" strike="noStrike" kern="1200" cap="none" spc="0" normalizeH="0" baseline="-25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r>
              <a:rPr kumimoji="0" lang="en-US" sz="2000" b="1" i="0" u="none" strike="noStrike" kern="1200" cap="none" spc="0" normalizeH="0" baseline="-25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Ορθογώνιο: Στρογγύλεμα γωνιών 68">
            <a:extLst>
              <a:ext uri="{FF2B5EF4-FFF2-40B4-BE49-F238E27FC236}">
                <a16:creationId xmlns:a16="http://schemas.microsoft.com/office/drawing/2014/main" id="{F9A7875A-9E49-4204-57C3-4E2F2AC5BEFD}"/>
              </a:ext>
            </a:extLst>
          </p:cNvPr>
          <p:cNvSpPr/>
          <p:nvPr/>
        </p:nvSpPr>
        <p:spPr>
          <a:xfrm>
            <a:off x="4869726" y="5083984"/>
            <a:ext cx="2452547" cy="375588"/>
          </a:xfrm>
          <a:prstGeom prst="roundRect">
            <a:avLst/>
          </a:prstGeom>
        </p:spPr>
        <p:style>
          <a:lnRef idx="0">
            <a:schemeClr val="dk1"/>
          </a:lnRef>
          <a:fillRef idx="100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(CO</a:t>
            </a:r>
            <a:r>
              <a:rPr kumimoji="0" lang="en-US" sz="2000" b="1" i="0" u="none" strike="noStrike" kern="1200" cap="none" spc="0" normalizeH="0" baseline="-25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r>
              <a:rPr kumimoji="0" lang="en-US" sz="2000" b="1" i="0" u="none" strike="noStrike" kern="1200" cap="none" spc="0" normalizeH="0" baseline="-25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Ορθογώνιο: Στρογγύλεμα γωνιών 69">
            <a:extLst>
              <a:ext uri="{FF2B5EF4-FFF2-40B4-BE49-F238E27FC236}">
                <a16:creationId xmlns:a16="http://schemas.microsoft.com/office/drawing/2014/main" id="{C64CB9C4-B0BD-22A3-E6EA-62AA166C576E}"/>
              </a:ext>
            </a:extLst>
          </p:cNvPr>
          <p:cNvSpPr/>
          <p:nvPr/>
        </p:nvSpPr>
        <p:spPr>
          <a:xfrm>
            <a:off x="4869726" y="5507698"/>
            <a:ext cx="2452547" cy="375588"/>
          </a:xfrm>
          <a:prstGeom prst="roundRect">
            <a:avLst/>
          </a:prstGeom>
        </p:spPr>
        <p:style>
          <a:lnRef idx="0">
            <a:schemeClr val="dk1"/>
          </a:lnRef>
          <a:fillRef idx="100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  <a:r>
              <a:rPr kumimoji="0" lang="en-US" sz="2000" b="1" i="0" u="none" strike="noStrike" kern="1200" cap="none" spc="0" normalizeH="0" baseline="-25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Ορθογώνιο: Στρογγύλεμα γωνιών 70">
            <a:extLst>
              <a:ext uri="{FF2B5EF4-FFF2-40B4-BE49-F238E27FC236}">
                <a16:creationId xmlns:a16="http://schemas.microsoft.com/office/drawing/2014/main" id="{84891FDE-B7CD-B9AA-8356-B5E27E6451D2}"/>
              </a:ext>
            </a:extLst>
          </p:cNvPr>
          <p:cNvSpPr/>
          <p:nvPr/>
        </p:nvSpPr>
        <p:spPr>
          <a:xfrm>
            <a:off x="4869726" y="5915371"/>
            <a:ext cx="2452547" cy="375588"/>
          </a:xfrm>
          <a:prstGeom prst="roundRect">
            <a:avLst/>
          </a:prstGeom>
        </p:spPr>
        <p:style>
          <a:lnRef idx="0">
            <a:schemeClr val="dk1"/>
          </a:lnRef>
          <a:fillRef idx="100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(ClO</a:t>
            </a:r>
            <a:r>
              <a:rPr kumimoji="0" lang="en-US" sz="2000" b="1" i="0" u="none" strike="noStrike" kern="1200" cap="none" spc="0" normalizeH="0" baseline="-25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r>
              <a:rPr kumimoji="0" lang="en-US" sz="2000" b="1" i="0" u="none" strike="noStrike" kern="1200" cap="none" spc="0" normalizeH="0" baseline="-25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Ορθογώνιο: Στρογγύλεμα γωνιών 71">
            <a:extLst>
              <a:ext uri="{FF2B5EF4-FFF2-40B4-BE49-F238E27FC236}">
                <a16:creationId xmlns:a16="http://schemas.microsoft.com/office/drawing/2014/main" id="{AE50FFF7-8692-AD80-A369-29642A905BD4}"/>
              </a:ext>
            </a:extLst>
          </p:cNvPr>
          <p:cNvSpPr/>
          <p:nvPr/>
        </p:nvSpPr>
        <p:spPr>
          <a:xfrm>
            <a:off x="4869726" y="6355127"/>
            <a:ext cx="2452547" cy="375588"/>
          </a:xfrm>
          <a:prstGeom prst="roundRect">
            <a:avLst/>
          </a:prstGeom>
        </p:spPr>
        <p:style>
          <a:lnRef idx="0">
            <a:schemeClr val="dk1"/>
          </a:lnRef>
          <a:fillRef idx="100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ClO</a:t>
            </a:r>
            <a:r>
              <a:rPr kumimoji="0" lang="en-US" sz="2000" b="1" i="0" u="none" strike="noStrike" kern="1200" cap="none" spc="0" normalizeH="0" baseline="-25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7563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 animBg="1"/>
      <p:bldP spid="59" grpId="0" animBg="1"/>
      <p:bldP spid="60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7597368-ABEA-478C-98DE-28BCCFC50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85" y="-12368"/>
            <a:ext cx="12159915" cy="672147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l-GR" b="1" dirty="0"/>
              <a:t>3</a:t>
            </a:r>
            <a:r>
              <a:rPr lang="en-US" b="1" dirty="0"/>
              <a:t>.</a:t>
            </a:r>
            <a:r>
              <a:rPr lang="el-GR" b="1" dirty="0"/>
              <a:t>1γ</a:t>
            </a:r>
            <a:r>
              <a:rPr lang="en-US" b="1" dirty="0"/>
              <a:t> </a:t>
            </a:r>
            <a:r>
              <a:rPr lang="el-GR" b="1" dirty="0"/>
              <a:t>Ασκήσεις</a:t>
            </a:r>
          </a:p>
          <a:p>
            <a:pPr marL="0" lvl="0" indent="0" algn="ctr">
              <a:buNone/>
            </a:pPr>
            <a:r>
              <a:rPr lang="el-GR" b="1" dirty="0"/>
              <a:t>Διαβάζεις</a:t>
            </a:r>
            <a:r>
              <a:rPr lang="en-US" b="1" dirty="0"/>
              <a:t> (</a:t>
            </a:r>
            <a:r>
              <a:rPr lang="el-GR" b="1" dirty="0"/>
              <a:t>από το σχολικό εννοείται): </a:t>
            </a:r>
          </a:p>
          <a:p>
            <a:pPr marL="0" lvl="0" indent="0">
              <a:buNone/>
            </a:pPr>
            <a:r>
              <a:rPr lang="el-GR" dirty="0"/>
              <a:t>Παράγραφος </a:t>
            </a:r>
            <a:r>
              <a:rPr lang="en-US" dirty="0"/>
              <a:t>2</a:t>
            </a:r>
            <a:r>
              <a:rPr lang="el-GR" dirty="0"/>
              <a:t>.</a:t>
            </a:r>
            <a:r>
              <a:rPr lang="en-US" dirty="0"/>
              <a:t>4</a:t>
            </a:r>
            <a:r>
              <a:rPr lang="el-GR" dirty="0"/>
              <a:t>β:	Σελίδες </a:t>
            </a:r>
            <a:r>
              <a:rPr lang="en-US" dirty="0"/>
              <a:t>6</a:t>
            </a:r>
            <a:r>
              <a:rPr lang="el-GR" dirty="0"/>
              <a:t>2-</a:t>
            </a:r>
            <a:r>
              <a:rPr lang="en-US" dirty="0"/>
              <a:t>6</a:t>
            </a:r>
            <a:r>
              <a:rPr lang="el-GR" dirty="0"/>
              <a:t>3, 65-66.</a:t>
            </a:r>
          </a:p>
          <a:p>
            <a:pPr marL="0" lvl="0" indent="0" algn="ctr">
              <a:buNone/>
            </a:pPr>
            <a:endParaRPr lang="el-GR" sz="2400" b="1" dirty="0"/>
          </a:p>
          <a:p>
            <a:pPr marL="0" lvl="0" indent="0" algn="ctr">
              <a:buNone/>
            </a:pPr>
            <a:r>
              <a:rPr lang="el-GR" b="1" dirty="0"/>
              <a:t>Λύνεις:</a:t>
            </a:r>
            <a:endParaRPr lang="en-US" b="1" dirty="0"/>
          </a:p>
          <a:p>
            <a:pPr marL="0" indent="0" algn="ctr">
              <a:buNone/>
            </a:pPr>
            <a:r>
              <a:rPr lang="el-GR" dirty="0"/>
              <a:t>Από σχολικό: </a:t>
            </a:r>
          </a:p>
          <a:p>
            <a:pPr marL="0" indent="0">
              <a:buNone/>
            </a:pPr>
            <a:r>
              <a:rPr lang="el-GR" dirty="0"/>
              <a:t>σελίδα </a:t>
            </a:r>
            <a:r>
              <a:rPr lang="en-US" dirty="0"/>
              <a:t>7</a:t>
            </a:r>
            <a:r>
              <a:rPr lang="el-GR" dirty="0"/>
              <a:t>8:	Ασκήσεις: </a:t>
            </a:r>
            <a:r>
              <a:rPr lang="el-GR" dirty="0">
                <a:solidFill>
                  <a:schemeClr val="accent1"/>
                </a:solidFill>
              </a:rPr>
              <a:t>61</a:t>
            </a:r>
          </a:p>
          <a:p>
            <a:pPr marL="0" indent="0" algn="ctr">
              <a:buNone/>
            </a:pPr>
            <a:r>
              <a:rPr lang="el-GR" dirty="0"/>
              <a:t>Από το </a:t>
            </a:r>
            <a:r>
              <a:rPr lang="en-US" dirty="0"/>
              <a:t>mail (</a:t>
            </a:r>
            <a:r>
              <a:rPr lang="el-GR" dirty="0"/>
              <a:t>Χημεία Α Λυκείου, εκφωνήσεις):</a:t>
            </a:r>
          </a:p>
          <a:p>
            <a:pPr marL="0" indent="0">
              <a:buNone/>
            </a:pPr>
            <a:r>
              <a:rPr lang="el-GR" dirty="0"/>
              <a:t>Σελίδα 28 - 30:	Ασκήσεις: </a:t>
            </a:r>
            <a:r>
              <a:rPr lang="en-US" b="1" dirty="0">
                <a:solidFill>
                  <a:schemeClr val="accent1"/>
                </a:solidFill>
              </a:rPr>
              <a:t>5</a:t>
            </a:r>
            <a:r>
              <a:rPr lang="el-GR" b="1" dirty="0">
                <a:solidFill>
                  <a:schemeClr val="accent1"/>
                </a:solidFill>
              </a:rPr>
              <a:t>, </a:t>
            </a:r>
            <a:r>
              <a:rPr lang="en-US" b="1" dirty="0">
                <a:solidFill>
                  <a:schemeClr val="accent1"/>
                </a:solidFill>
              </a:rPr>
              <a:t>6</a:t>
            </a:r>
            <a:r>
              <a:rPr lang="el-GR" b="1" dirty="0">
                <a:solidFill>
                  <a:schemeClr val="accent1"/>
                </a:solidFill>
              </a:rPr>
              <a:t> </a:t>
            </a:r>
            <a:r>
              <a:rPr lang="el-GR" b="1" dirty="0"/>
              <a:t>(περίπου 10 παραδείγματα από κάθε πίνακα)</a:t>
            </a:r>
            <a:endParaRPr lang="en-US" dirty="0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7AAB34E5-72B2-4733-9358-924003E2E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54642" y="6845631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Ξενοφώντας Ασβός,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PhD, </a:t>
            </a: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χημικός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12ECB7CF-A96F-FB0B-4A9A-C80674F82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BAECD987-5083-93BB-9159-184CAC19A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914AA5-5A5F-4150-B4C9-756F2A09AACD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1192185"/>
      </p:ext>
    </p:extLst>
  </p:cSld>
  <p:clrMapOvr>
    <a:masterClrMapping/>
  </p:clrMapOvr>
</p:sld>
</file>

<file path=ppt/theme/theme1.xml><?xml version="1.0" encoding="utf-8"?>
<a:theme xmlns:a="http://schemas.openxmlformats.org/drawingml/2006/main" name="1_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278</Words>
  <Application>Microsoft Office PowerPoint</Application>
  <PresentationFormat>Ευρεία οθόνη</PresentationFormat>
  <Paragraphs>127</Paragraphs>
  <Slides>3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Verdana</vt:lpstr>
      <vt:lpstr>1_Θέμα του Office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Xenophontas</dc:creator>
  <cp:lastModifiedBy>Xenophontas A</cp:lastModifiedBy>
  <cp:revision>2</cp:revision>
  <dcterms:created xsi:type="dcterms:W3CDTF">2023-10-10T18:32:52Z</dcterms:created>
  <dcterms:modified xsi:type="dcterms:W3CDTF">2024-09-22T21:51:13Z</dcterms:modified>
</cp:coreProperties>
</file>