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407" r:id="rId3"/>
    <p:sldId id="409" r:id="rId4"/>
    <p:sldId id="410" r:id="rId5"/>
    <p:sldId id="406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 A" userId="4ea3091b58537286" providerId="LiveId" clId="{F413EB5B-E5A8-4C8A-A19E-68FD944B406D}"/>
    <pc:docChg chg="modSld">
      <pc:chgData name="Xenophontas A" userId="4ea3091b58537286" providerId="LiveId" clId="{F413EB5B-E5A8-4C8A-A19E-68FD944B406D}" dt="2024-02-11T23:08:44.022" v="0" actId="20577"/>
      <pc:docMkLst>
        <pc:docMk/>
      </pc:docMkLst>
      <pc:sldChg chg="modSp">
        <pc:chgData name="Xenophontas A" userId="4ea3091b58537286" providerId="LiveId" clId="{F413EB5B-E5A8-4C8A-A19E-68FD944B406D}" dt="2024-02-11T23:08:44.022" v="0" actId="20577"/>
        <pc:sldMkLst>
          <pc:docMk/>
          <pc:sldMk cId="2181192185" sldId="405"/>
        </pc:sldMkLst>
        <pc:spChg chg="mod">
          <ac:chgData name="Xenophontas A" userId="4ea3091b58537286" providerId="LiveId" clId="{F413EB5B-E5A8-4C8A-A19E-68FD944B406D}" dt="2024-02-11T23:08:44.022" v="0" actId="20577"/>
          <ac:spMkLst>
            <pc:docMk/>
            <pc:sldMk cId="2181192185" sldId="405"/>
            <ac:spMk id="32" creationId="{381E880E-E606-6238-48C3-C340DCFC2A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12/2/2024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8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12/2/2024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32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12/2/2024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67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12/2/2024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59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12/2/2024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21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12/2/2024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31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12/2/2024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26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12/2/2024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51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12/2/2024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87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12/2/2024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9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12/2/2024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14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12/2/2024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7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</a:t>
            </a:r>
            <a:r>
              <a:rPr lang="el-GR" sz="2000" b="1" dirty="0"/>
              <a:t>Χημικές αντιδράσεις. Εισαγωγή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Χημική αντίδραση είναι η μετατροπή μιας ή περισσότερων ουσιών (αντιδρώντα) σε άλλες (προϊόντα) που έχουν διαφορετικές ιδιότητες. 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rgbClr val="C00000"/>
                </a:solidFill>
              </a:rPr>
              <a:t>Οι χημικές αντιδράσεις περιγράφονται με χημικές εξισώσεις. </a:t>
            </a:r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r>
              <a:rPr lang="el-GR" sz="2000" b="1" dirty="0">
                <a:solidFill>
                  <a:srgbClr val="C00000"/>
                </a:solidFill>
              </a:rPr>
              <a:t>Αντιδρώντα: είναι τα αρχικά σώματα, δηλαδή ΠΡΙΝ ξεκινήσει η χημική αντίδραση.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Το βέλος διαχωρίζει τα αντιδρώντα από τα προϊόντα.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rgbClr val="C00000"/>
                </a:solidFill>
              </a:rPr>
              <a:t>Τα προϊόντα είναι οι τελικές χημικές ενώσεις που παράγονται και απομονώνονται στο τέλος της αντίδρασης.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14675" y="-15301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Chemical reactions</a:t>
            </a:r>
            <a:r>
              <a:rPr lang="el-GR" sz="2000" b="1" dirty="0"/>
              <a:t>. </a:t>
            </a:r>
            <a:r>
              <a:rPr lang="en-US" sz="2000" b="1" dirty="0"/>
              <a:t>Composition – decomposition.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A chemical reaction is the transformation of one or more substances (reactants) into others (products) that have different properties. </a:t>
            </a:r>
            <a:endParaRPr lang="el-GR" sz="2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Chemical reactions are described by chemical equations. </a:t>
            </a:r>
            <a:endParaRPr lang="el-GR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l-GR" sz="2000" b="1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Reactants</a:t>
            </a:r>
            <a:r>
              <a:rPr lang="el-GR" sz="2000" b="1" dirty="0">
                <a:solidFill>
                  <a:srgbClr val="C00000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These are the initial substances, i.e., BEFORE the chemical reaction begins. </a:t>
            </a:r>
            <a:endParaRPr lang="el-GR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The arrow separates the reactants from the products.</a:t>
            </a:r>
            <a:endParaRPr lang="el-GR" sz="2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The products are the final chemical compounds that are produced and isolated at the end of the reaction. </a:t>
            </a:r>
            <a:endParaRPr lang="el-GR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92242" y="197177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Αντιδρώντα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3541DA3-9494-F20E-5322-2949B919D3C3}"/>
              </a:ext>
            </a:extLst>
          </p:cNvPr>
          <p:cNvSpPr/>
          <p:nvPr/>
        </p:nvSpPr>
        <p:spPr>
          <a:xfrm>
            <a:off x="3605193" y="197177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Προϊόντα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44EA4CD8-EB2A-CA6B-21F2-C08778FD2DBB}"/>
              </a:ext>
            </a:extLst>
          </p:cNvPr>
          <p:cNvSpPr/>
          <p:nvPr/>
        </p:nvSpPr>
        <p:spPr>
          <a:xfrm>
            <a:off x="2782485" y="2048539"/>
            <a:ext cx="623272" cy="1825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E8D9FED6-881C-38A4-0D7C-03BB55B635F8}"/>
              </a:ext>
            </a:extLst>
          </p:cNvPr>
          <p:cNvSpPr/>
          <p:nvPr/>
        </p:nvSpPr>
        <p:spPr>
          <a:xfrm>
            <a:off x="4458262" y="4440204"/>
            <a:ext cx="616856" cy="60710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el-GR" dirty="0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AC4603EF-81C7-7F10-53E0-70EC4BAB8052}"/>
              </a:ext>
            </a:extLst>
          </p:cNvPr>
          <p:cNvSpPr/>
          <p:nvPr/>
        </p:nvSpPr>
        <p:spPr>
          <a:xfrm>
            <a:off x="5075117" y="4401423"/>
            <a:ext cx="917400" cy="7597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12ECD5D5-9410-E6B8-58E3-A2BEBE405E11}"/>
              </a:ext>
            </a:extLst>
          </p:cNvPr>
          <p:cNvSpPr/>
          <p:nvPr/>
        </p:nvSpPr>
        <p:spPr>
          <a:xfrm>
            <a:off x="4528503" y="5619499"/>
            <a:ext cx="513100" cy="4789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</a:t>
            </a:r>
            <a:endParaRPr lang="el-GR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9070E6D9-3B90-46AB-76E8-E495305A8F65}"/>
              </a:ext>
            </a:extLst>
          </p:cNvPr>
          <p:cNvSpPr/>
          <p:nvPr/>
        </p:nvSpPr>
        <p:spPr>
          <a:xfrm>
            <a:off x="5007569" y="5296557"/>
            <a:ext cx="676068" cy="64588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</a:t>
            </a:r>
            <a:endParaRPr lang="el-GR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D8EB9978-DC1B-31B7-0647-30E96E501B52}"/>
              </a:ext>
            </a:extLst>
          </p:cNvPr>
          <p:cNvSpPr/>
          <p:nvPr/>
        </p:nvSpPr>
        <p:spPr>
          <a:xfrm>
            <a:off x="4390714" y="6213437"/>
            <a:ext cx="616856" cy="60710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el-GR" dirty="0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C0BF137F-8778-0D15-AC4B-96FE976BCB8A}"/>
              </a:ext>
            </a:extLst>
          </p:cNvPr>
          <p:cNvSpPr/>
          <p:nvPr/>
        </p:nvSpPr>
        <p:spPr>
          <a:xfrm>
            <a:off x="5007569" y="6116288"/>
            <a:ext cx="917400" cy="7597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42A847AA-C51F-560C-3B26-63B3BF990F1A}"/>
              </a:ext>
            </a:extLst>
          </p:cNvPr>
          <p:cNvSpPr/>
          <p:nvPr/>
        </p:nvSpPr>
        <p:spPr>
          <a:xfrm>
            <a:off x="4536976" y="5129645"/>
            <a:ext cx="513100" cy="4789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</a:t>
            </a:r>
            <a:endParaRPr lang="el-GR" dirty="0"/>
          </a:p>
        </p:txBody>
      </p:sp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E603C1B5-F196-BB9F-A847-63E907ECC81E}"/>
              </a:ext>
            </a:extLst>
          </p:cNvPr>
          <p:cNvSpPr/>
          <p:nvPr/>
        </p:nvSpPr>
        <p:spPr>
          <a:xfrm>
            <a:off x="6038656" y="5418130"/>
            <a:ext cx="748251" cy="402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ADEF1189-4F5D-0D4A-1326-E23154D31698}"/>
              </a:ext>
            </a:extLst>
          </p:cNvPr>
          <p:cNvSpPr/>
          <p:nvPr/>
        </p:nvSpPr>
        <p:spPr>
          <a:xfrm>
            <a:off x="6922090" y="4742542"/>
            <a:ext cx="616856" cy="60710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el-GR" dirty="0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4740BD7A-E3B3-A088-5084-7324131796AC}"/>
              </a:ext>
            </a:extLst>
          </p:cNvPr>
          <p:cNvSpPr/>
          <p:nvPr/>
        </p:nvSpPr>
        <p:spPr>
          <a:xfrm>
            <a:off x="8555434" y="4701254"/>
            <a:ext cx="917400" cy="7597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B1203A0C-AAFC-C376-E28C-F320B1BCDE7E}"/>
              </a:ext>
            </a:extLst>
          </p:cNvPr>
          <p:cNvSpPr/>
          <p:nvPr/>
        </p:nvSpPr>
        <p:spPr>
          <a:xfrm>
            <a:off x="7538946" y="5972571"/>
            <a:ext cx="513100" cy="4789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</a:t>
            </a:r>
            <a:endParaRPr lang="el-GR" dirty="0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EA17895E-97AE-602A-80EC-E6E56ECDD3E7}"/>
              </a:ext>
            </a:extLst>
          </p:cNvPr>
          <p:cNvSpPr/>
          <p:nvPr/>
        </p:nvSpPr>
        <p:spPr>
          <a:xfrm>
            <a:off x="8115293" y="5274794"/>
            <a:ext cx="676068" cy="64588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Pb</a:t>
            </a:r>
            <a:endParaRPr lang="el-GR" dirty="0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221A4A4E-1801-B142-FEC6-DD9999A27B25}"/>
              </a:ext>
            </a:extLst>
          </p:cNvPr>
          <p:cNvSpPr/>
          <p:nvPr/>
        </p:nvSpPr>
        <p:spPr>
          <a:xfrm>
            <a:off x="6922090" y="5927819"/>
            <a:ext cx="616856" cy="60710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el-GR" dirty="0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9153DDC9-EB32-C50E-19F6-04AC1CF35C26}"/>
              </a:ext>
            </a:extLst>
          </p:cNvPr>
          <p:cNvSpPr/>
          <p:nvPr/>
        </p:nvSpPr>
        <p:spPr>
          <a:xfrm>
            <a:off x="8506064" y="5775212"/>
            <a:ext cx="917400" cy="75971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l-GR" dirty="0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48E2692F-16CD-F43E-0D56-DE40C4C82A52}"/>
              </a:ext>
            </a:extLst>
          </p:cNvPr>
          <p:cNvSpPr/>
          <p:nvPr/>
        </p:nvSpPr>
        <p:spPr>
          <a:xfrm>
            <a:off x="7538946" y="4820793"/>
            <a:ext cx="513100" cy="4789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</a:t>
            </a:r>
            <a:endParaRPr lang="el-GR" dirty="0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321E3976-BA27-E9E3-F636-B62C8AF85CAC}"/>
              </a:ext>
            </a:extLst>
          </p:cNvPr>
          <p:cNvSpPr/>
          <p:nvPr/>
        </p:nvSpPr>
        <p:spPr>
          <a:xfrm>
            <a:off x="4390714" y="4371423"/>
            <a:ext cx="782376" cy="126728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32BFB598-3406-BF39-E575-0C00D210F284}"/>
              </a:ext>
            </a:extLst>
          </p:cNvPr>
          <p:cNvSpPr/>
          <p:nvPr/>
        </p:nvSpPr>
        <p:spPr>
          <a:xfrm>
            <a:off x="4329265" y="5558043"/>
            <a:ext cx="782376" cy="126728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20BC1A5-6C70-DD02-4658-DE36CAA2EF40}"/>
              </a:ext>
            </a:extLst>
          </p:cNvPr>
          <p:cNvSpPr/>
          <p:nvPr/>
        </p:nvSpPr>
        <p:spPr>
          <a:xfrm>
            <a:off x="6188242" y="196742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Αντιδρώντα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9CB032D0-7FEE-66DD-2565-CC5D4A217728}"/>
              </a:ext>
            </a:extLst>
          </p:cNvPr>
          <p:cNvSpPr/>
          <p:nvPr/>
        </p:nvSpPr>
        <p:spPr>
          <a:xfrm>
            <a:off x="9701193" y="196742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Προϊόντα</a:t>
            </a:r>
          </a:p>
        </p:txBody>
      </p:sp>
      <p:sp>
        <p:nvSpPr>
          <p:cNvPr id="31" name="Βέλος: Δεξιό 30">
            <a:extLst>
              <a:ext uri="{FF2B5EF4-FFF2-40B4-BE49-F238E27FC236}">
                <a16:creationId xmlns:a16="http://schemas.microsoft.com/office/drawing/2014/main" id="{3FEB0994-1FCD-5A85-BB2C-473B46F021AF}"/>
              </a:ext>
            </a:extLst>
          </p:cNvPr>
          <p:cNvSpPr/>
          <p:nvPr/>
        </p:nvSpPr>
        <p:spPr>
          <a:xfrm>
            <a:off x="8878485" y="2044196"/>
            <a:ext cx="623272" cy="1825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381E880E-E606-6238-48C3-C340DCFC2AB7}"/>
              </a:ext>
            </a:extLst>
          </p:cNvPr>
          <p:cNvSpPr/>
          <p:nvPr/>
        </p:nvSpPr>
        <p:spPr>
          <a:xfrm>
            <a:off x="4143841" y="4074009"/>
            <a:ext cx="3904317" cy="3011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/>
              <a:t>Παράδειγμα: </a:t>
            </a:r>
            <a:r>
              <a:rPr lang="en-US" sz="1800" b="1" dirty="0"/>
              <a:t>2KI + PbCl</a:t>
            </a:r>
            <a:r>
              <a:rPr lang="en-US" sz="1800" b="1" baseline="-25000" dirty="0"/>
              <a:t>2</a:t>
            </a:r>
            <a:r>
              <a:rPr lang="en-US" sz="1800" b="1" dirty="0"/>
              <a:t> → 2KCl + PbI</a:t>
            </a:r>
            <a:r>
              <a:rPr lang="en-US" sz="1800" b="1" baseline="-25000" dirty="0"/>
              <a:t>2</a:t>
            </a:r>
            <a:endParaRPr lang="el-GR" sz="1800" b="1" dirty="0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F5C2A8E2-994F-86E3-BA53-477914F840CB}"/>
              </a:ext>
            </a:extLst>
          </p:cNvPr>
          <p:cNvSpPr/>
          <p:nvPr/>
        </p:nvSpPr>
        <p:spPr>
          <a:xfrm>
            <a:off x="4955360" y="4352211"/>
            <a:ext cx="1136246" cy="256005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</a:t>
            </a:r>
            <a:r>
              <a:rPr lang="el-GR" sz="2000" b="1" dirty="0"/>
              <a:t>Χημικές αντιδράσεις. Εισαγωγή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 algn="ctr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Κατηγορίες αντιδράσεων: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Chemical reactions</a:t>
            </a:r>
            <a:r>
              <a:rPr lang="el-GR" sz="2000" b="1" dirty="0"/>
              <a:t>. </a:t>
            </a:r>
            <a:r>
              <a:rPr lang="en-US" sz="2000" b="1" dirty="0"/>
              <a:t>Composition – decomposition.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Reaction categories</a:t>
            </a:r>
            <a:endParaRPr lang="el-GR" sz="2000" b="1" dirty="0">
              <a:solidFill>
                <a:srgbClr val="7030A0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46676" y="70493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/>
              <a:t>οξειδοαναγωγικές</a:t>
            </a:r>
            <a:endParaRPr lang="el-GR" b="1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3541DA3-9494-F20E-5322-2949B919D3C3}"/>
              </a:ext>
            </a:extLst>
          </p:cNvPr>
          <p:cNvSpPr/>
          <p:nvPr/>
        </p:nvSpPr>
        <p:spPr>
          <a:xfrm>
            <a:off x="3422467" y="704931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/>
              <a:t>μεταθετικές</a:t>
            </a:r>
            <a:endParaRPr lang="el-GR" b="1" dirty="0"/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20BC1A5-6C70-DD02-4658-DE36CAA2EF40}"/>
              </a:ext>
            </a:extLst>
          </p:cNvPr>
          <p:cNvSpPr/>
          <p:nvPr/>
        </p:nvSpPr>
        <p:spPr>
          <a:xfrm>
            <a:off x="6264596" y="70058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Oxidation - reduction</a:t>
            </a:r>
            <a:endParaRPr lang="el-GR" b="1" dirty="0"/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9CB032D0-7FEE-66DD-2565-CC5D4A217728}"/>
              </a:ext>
            </a:extLst>
          </p:cNvPr>
          <p:cNvSpPr/>
          <p:nvPr/>
        </p:nvSpPr>
        <p:spPr>
          <a:xfrm>
            <a:off x="9655627" y="700588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metathesis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46676" y="1142095"/>
            <a:ext cx="2490807" cy="7803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Μεταβάλλεται ο αριθμός οξείδωσης κάποιων στοιχείων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093B4AB2-D2CC-8CC5-3740-F8583A3AA75D}"/>
              </a:ext>
            </a:extLst>
          </p:cNvPr>
          <p:cNvSpPr/>
          <p:nvPr/>
        </p:nvSpPr>
        <p:spPr>
          <a:xfrm>
            <a:off x="3422467" y="1142095"/>
            <a:ext cx="2490807" cy="78031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Δεν μεταβάλλεται ο αριθμός οξείδωσης σε κανένα στοιχείο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FE574B3-285C-3363-6D08-23E135E963ED}"/>
              </a:ext>
            </a:extLst>
          </p:cNvPr>
          <p:cNvSpPr/>
          <p:nvPr/>
        </p:nvSpPr>
        <p:spPr>
          <a:xfrm>
            <a:off x="6264596" y="1137752"/>
            <a:ext cx="2490807" cy="7803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oxidation number of certain elements changes</a:t>
            </a:r>
            <a:endParaRPr lang="el-GR" b="1" dirty="0"/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BF07C443-B409-93B6-3435-D2F7BBE512C0}"/>
              </a:ext>
            </a:extLst>
          </p:cNvPr>
          <p:cNvSpPr/>
          <p:nvPr/>
        </p:nvSpPr>
        <p:spPr>
          <a:xfrm>
            <a:off x="9655627" y="1137752"/>
            <a:ext cx="2490807" cy="7803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Τ</a:t>
            </a:r>
            <a:r>
              <a:rPr lang="en-US" b="1" dirty="0"/>
              <a:t>he oxidation number does not change in any element</a:t>
            </a:r>
            <a:endParaRPr lang="el-GR" b="1" dirty="0"/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4C95221C-08FC-1AD0-970E-0DC160E178EC}"/>
              </a:ext>
            </a:extLst>
          </p:cNvPr>
          <p:cNvSpPr/>
          <p:nvPr/>
        </p:nvSpPr>
        <p:spPr>
          <a:xfrm>
            <a:off x="46676" y="2026337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Σύνθεση</a:t>
            </a: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6CC24F24-EF24-AF7A-6C57-4A8EB82330F6}"/>
              </a:ext>
            </a:extLst>
          </p:cNvPr>
          <p:cNvSpPr/>
          <p:nvPr/>
        </p:nvSpPr>
        <p:spPr>
          <a:xfrm>
            <a:off x="3422467" y="2026337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Διάσπαση</a:t>
            </a: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A713E1E7-3BD8-E90B-CF2B-68367998EF5A}"/>
              </a:ext>
            </a:extLst>
          </p:cNvPr>
          <p:cNvSpPr/>
          <p:nvPr/>
        </p:nvSpPr>
        <p:spPr>
          <a:xfrm>
            <a:off x="6264596" y="2021994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composition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AD89414D-82B0-2FE2-9C55-9F9CDCF22B0E}"/>
              </a:ext>
            </a:extLst>
          </p:cNvPr>
          <p:cNvSpPr/>
          <p:nvPr/>
        </p:nvSpPr>
        <p:spPr>
          <a:xfrm>
            <a:off x="9655627" y="2021994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Dissociation</a:t>
            </a:r>
            <a:r>
              <a:rPr lang="en-US" dirty="0">
                <a:solidFill>
                  <a:srgbClr val="FFFF00"/>
                </a:solidFill>
              </a:rPr>
              <a:t> 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C7F6F427-082A-470E-A9F0-11044F7018C4}"/>
              </a:ext>
            </a:extLst>
          </p:cNvPr>
          <p:cNvSpPr/>
          <p:nvPr/>
        </p:nvSpPr>
        <p:spPr>
          <a:xfrm>
            <a:off x="46676" y="2484437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 + B → A-B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B8069B1E-0193-030E-1C1E-CDA13CB8850B}"/>
              </a:ext>
            </a:extLst>
          </p:cNvPr>
          <p:cNvSpPr/>
          <p:nvPr/>
        </p:nvSpPr>
        <p:spPr>
          <a:xfrm>
            <a:off x="3422467" y="2484437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Α-Β-Γ </a:t>
            </a:r>
            <a:r>
              <a:rPr lang="en-US" b="1" dirty="0">
                <a:solidFill>
                  <a:srgbClr val="FFFF00"/>
                </a:solidFill>
              </a:rPr>
              <a:t>→</a:t>
            </a:r>
            <a:r>
              <a:rPr lang="el-GR" b="1" dirty="0">
                <a:solidFill>
                  <a:srgbClr val="FFFF00"/>
                </a:solidFill>
              </a:rPr>
              <a:t> Α-Β + Γ 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8BA24C4D-1273-8561-24E3-ADAEA5759AF3}"/>
              </a:ext>
            </a:extLst>
          </p:cNvPr>
          <p:cNvSpPr/>
          <p:nvPr/>
        </p:nvSpPr>
        <p:spPr>
          <a:xfrm>
            <a:off x="6264596" y="2480094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 + B → A-B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CA2C8679-0FBA-ED25-7941-B6DB206655B0}"/>
              </a:ext>
            </a:extLst>
          </p:cNvPr>
          <p:cNvSpPr/>
          <p:nvPr/>
        </p:nvSpPr>
        <p:spPr>
          <a:xfrm>
            <a:off x="9655627" y="2480094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Α-Β-Γ </a:t>
            </a:r>
            <a:r>
              <a:rPr lang="en-US" b="1" dirty="0">
                <a:solidFill>
                  <a:srgbClr val="FFFF00"/>
                </a:solidFill>
              </a:rPr>
              <a:t>→</a:t>
            </a:r>
            <a:r>
              <a:rPr lang="el-GR" b="1" dirty="0">
                <a:solidFill>
                  <a:srgbClr val="FFFF00"/>
                </a:solidFill>
              </a:rPr>
              <a:t> Α-Β + Γ 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55FDB60D-39BA-A426-3DC3-C388C2E02129}"/>
              </a:ext>
            </a:extLst>
          </p:cNvPr>
          <p:cNvSpPr/>
          <p:nvPr/>
        </p:nvSpPr>
        <p:spPr>
          <a:xfrm>
            <a:off x="46676" y="2963635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Στοιχεία </a:t>
            </a:r>
            <a:r>
              <a:rPr lang="en-US" b="1" dirty="0">
                <a:solidFill>
                  <a:srgbClr val="FFFF00"/>
                </a:solidFill>
              </a:rPr>
              <a:t>→ </a:t>
            </a:r>
            <a:r>
              <a:rPr lang="el-GR" b="1" dirty="0">
                <a:solidFill>
                  <a:srgbClr val="FFFF00"/>
                </a:solidFill>
              </a:rPr>
              <a:t>ένωση</a:t>
            </a: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800D7BE3-81B5-D720-4399-C291114FCF86}"/>
              </a:ext>
            </a:extLst>
          </p:cNvPr>
          <p:cNvSpPr/>
          <p:nvPr/>
        </p:nvSpPr>
        <p:spPr>
          <a:xfrm>
            <a:off x="3422467" y="2920093"/>
            <a:ext cx="2490807" cy="446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ένωση </a:t>
            </a:r>
            <a:r>
              <a:rPr lang="en-US" b="1" dirty="0">
                <a:solidFill>
                  <a:srgbClr val="FFFF00"/>
                </a:solidFill>
              </a:rPr>
              <a:t>→ </a:t>
            </a:r>
            <a:r>
              <a:rPr lang="el-GR" b="1" dirty="0">
                <a:solidFill>
                  <a:srgbClr val="FFFF00"/>
                </a:solidFill>
              </a:rPr>
              <a:t>μικρότερη ένωση</a:t>
            </a: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02EA48EC-0094-2E8E-00F7-12BB992F0FC3}"/>
              </a:ext>
            </a:extLst>
          </p:cNvPr>
          <p:cNvSpPr/>
          <p:nvPr/>
        </p:nvSpPr>
        <p:spPr>
          <a:xfrm>
            <a:off x="6264596" y="2959292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elements →compounds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4640CF39-E657-CB11-DB8F-BA3BCBA75621}"/>
              </a:ext>
            </a:extLst>
          </p:cNvPr>
          <p:cNvSpPr/>
          <p:nvPr/>
        </p:nvSpPr>
        <p:spPr>
          <a:xfrm>
            <a:off x="9655627" y="2900200"/>
            <a:ext cx="2490807" cy="4515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compound →smaller compounds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37846F8F-5170-7DBE-FBEC-4F42DC6F6A66}"/>
              </a:ext>
            </a:extLst>
          </p:cNvPr>
          <p:cNvSpPr/>
          <p:nvPr/>
        </p:nvSpPr>
        <p:spPr>
          <a:xfrm>
            <a:off x="46676" y="3414103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Αποσύνθεση</a:t>
            </a:r>
          </a:p>
        </p:txBody>
      </p:sp>
      <p:sp>
        <p:nvSpPr>
          <p:cNvPr id="48" name="Ορθογώνιο: Στρογγύλεμα γωνιών 47">
            <a:extLst>
              <a:ext uri="{FF2B5EF4-FFF2-40B4-BE49-F238E27FC236}">
                <a16:creationId xmlns:a16="http://schemas.microsoft.com/office/drawing/2014/main" id="{A49DBD49-21C1-7C37-F6BB-B0B1D4BDA06F}"/>
              </a:ext>
            </a:extLst>
          </p:cNvPr>
          <p:cNvSpPr/>
          <p:nvPr/>
        </p:nvSpPr>
        <p:spPr>
          <a:xfrm>
            <a:off x="3422467" y="3414103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εξουδετέρωση</a:t>
            </a:r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21BDB399-756F-CE16-0AC8-F0ED8E01CA29}"/>
              </a:ext>
            </a:extLst>
          </p:cNvPr>
          <p:cNvSpPr/>
          <p:nvPr/>
        </p:nvSpPr>
        <p:spPr>
          <a:xfrm>
            <a:off x="6264596" y="3409760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decomposition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BB90C5BC-A622-84DC-8F59-7A83C4A75F6F}"/>
              </a:ext>
            </a:extLst>
          </p:cNvPr>
          <p:cNvSpPr/>
          <p:nvPr/>
        </p:nvSpPr>
        <p:spPr>
          <a:xfrm>
            <a:off x="9655627" y="3409760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neutralization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8EF43611-4D09-D75C-F75E-892D77EF7D6F}"/>
              </a:ext>
            </a:extLst>
          </p:cNvPr>
          <p:cNvSpPr/>
          <p:nvPr/>
        </p:nvSpPr>
        <p:spPr>
          <a:xfrm>
            <a:off x="46676" y="3887443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A-B → </a:t>
            </a:r>
            <a:r>
              <a:rPr lang="el-GR" b="1" dirty="0">
                <a:solidFill>
                  <a:srgbClr val="FFC000"/>
                </a:solidFill>
              </a:rPr>
              <a:t>Α + Β</a:t>
            </a:r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7982699A-6BDB-095F-C259-89B2E38DF804}"/>
              </a:ext>
            </a:extLst>
          </p:cNvPr>
          <p:cNvSpPr/>
          <p:nvPr/>
        </p:nvSpPr>
        <p:spPr>
          <a:xfrm>
            <a:off x="3280229" y="3887444"/>
            <a:ext cx="2633045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Η-Α + ΜΟΗ </a:t>
            </a:r>
            <a:r>
              <a:rPr lang="en-US" b="1" dirty="0">
                <a:solidFill>
                  <a:srgbClr val="FFC000"/>
                </a:solidFill>
              </a:rPr>
              <a:t>→</a:t>
            </a:r>
            <a:r>
              <a:rPr lang="el-GR" b="1" dirty="0">
                <a:solidFill>
                  <a:srgbClr val="FFC000"/>
                </a:solidFill>
              </a:rPr>
              <a:t> ΜΑ + Η</a:t>
            </a:r>
            <a:r>
              <a:rPr lang="el-GR" b="1" baseline="-25000" dirty="0">
                <a:solidFill>
                  <a:srgbClr val="FFC000"/>
                </a:solidFill>
              </a:rPr>
              <a:t>2</a:t>
            </a:r>
            <a:r>
              <a:rPr lang="el-GR" b="1" dirty="0">
                <a:solidFill>
                  <a:srgbClr val="FFC000"/>
                </a:solidFill>
              </a:rPr>
              <a:t>Ο</a:t>
            </a: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1A00686D-3274-4090-678D-33BD8A79B3D9}"/>
              </a:ext>
            </a:extLst>
          </p:cNvPr>
          <p:cNvSpPr/>
          <p:nvPr/>
        </p:nvSpPr>
        <p:spPr>
          <a:xfrm>
            <a:off x="6264596" y="3883100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A-B → </a:t>
            </a:r>
            <a:r>
              <a:rPr lang="el-GR" b="1" dirty="0">
                <a:solidFill>
                  <a:srgbClr val="FFC000"/>
                </a:solidFill>
              </a:rPr>
              <a:t>Α + Β</a:t>
            </a:r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AB47978F-D13D-9E73-F5E3-FD0ECF6D90A9}"/>
              </a:ext>
            </a:extLst>
          </p:cNvPr>
          <p:cNvSpPr/>
          <p:nvPr/>
        </p:nvSpPr>
        <p:spPr>
          <a:xfrm>
            <a:off x="9550401" y="3883100"/>
            <a:ext cx="2596034" cy="3224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Η-Α + ΜΟΗ </a:t>
            </a:r>
            <a:r>
              <a:rPr lang="en-US" b="1" dirty="0">
                <a:solidFill>
                  <a:srgbClr val="FFC000"/>
                </a:solidFill>
              </a:rPr>
              <a:t>→</a:t>
            </a:r>
            <a:r>
              <a:rPr lang="el-GR" b="1" dirty="0">
                <a:solidFill>
                  <a:srgbClr val="FFC000"/>
                </a:solidFill>
              </a:rPr>
              <a:t> ΜΑ + Η</a:t>
            </a:r>
            <a:r>
              <a:rPr lang="el-GR" b="1" baseline="-25000" dirty="0">
                <a:solidFill>
                  <a:srgbClr val="FFC000"/>
                </a:solidFill>
              </a:rPr>
              <a:t>2</a:t>
            </a:r>
            <a:r>
              <a:rPr lang="el-GR" b="1" dirty="0">
                <a:solidFill>
                  <a:srgbClr val="FFC000"/>
                </a:solidFill>
              </a:rPr>
              <a:t>Ο</a:t>
            </a:r>
          </a:p>
        </p:txBody>
      </p:sp>
      <p:sp>
        <p:nvSpPr>
          <p:cNvPr id="55" name="Ορθογώνιο: Στρογγύλεμα γωνιών 54">
            <a:extLst>
              <a:ext uri="{FF2B5EF4-FFF2-40B4-BE49-F238E27FC236}">
                <a16:creationId xmlns:a16="http://schemas.microsoft.com/office/drawing/2014/main" id="{0B3A8FB3-432F-5A72-6EA0-F4F7144CBC30}"/>
              </a:ext>
            </a:extLst>
          </p:cNvPr>
          <p:cNvSpPr/>
          <p:nvPr/>
        </p:nvSpPr>
        <p:spPr>
          <a:xfrm>
            <a:off x="46676" y="435140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Ένωση </a:t>
            </a:r>
            <a:r>
              <a:rPr lang="en-US" b="1" dirty="0">
                <a:solidFill>
                  <a:srgbClr val="FFC000"/>
                </a:solidFill>
              </a:rPr>
              <a:t>→ </a:t>
            </a:r>
            <a:r>
              <a:rPr lang="el-GR" b="1" dirty="0">
                <a:solidFill>
                  <a:srgbClr val="FFC000"/>
                </a:solidFill>
              </a:rPr>
              <a:t>στοιχεία </a:t>
            </a:r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D72F0D16-E6C6-B2F5-15BC-5A1DEEC8403F}"/>
              </a:ext>
            </a:extLst>
          </p:cNvPr>
          <p:cNvSpPr/>
          <p:nvPr/>
        </p:nvSpPr>
        <p:spPr>
          <a:xfrm>
            <a:off x="3135087" y="4351401"/>
            <a:ext cx="2778188" cy="36078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Οξύ + βάση </a:t>
            </a:r>
            <a:r>
              <a:rPr lang="en-US" b="1" dirty="0">
                <a:solidFill>
                  <a:srgbClr val="FFC000"/>
                </a:solidFill>
              </a:rPr>
              <a:t>→</a:t>
            </a:r>
            <a:r>
              <a:rPr lang="el-GR" b="1" dirty="0">
                <a:solidFill>
                  <a:srgbClr val="FFC000"/>
                </a:solidFill>
              </a:rPr>
              <a:t> άλας + Η</a:t>
            </a:r>
            <a:r>
              <a:rPr lang="el-GR" b="1" baseline="-25000" dirty="0">
                <a:solidFill>
                  <a:srgbClr val="FFC000"/>
                </a:solidFill>
              </a:rPr>
              <a:t>2</a:t>
            </a:r>
            <a:r>
              <a:rPr lang="el-GR" b="1" dirty="0">
                <a:solidFill>
                  <a:srgbClr val="FFC000"/>
                </a:solidFill>
              </a:rPr>
              <a:t>Ο </a:t>
            </a:r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B534CA97-3BED-A1E0-1152-2E9D994BDF36}"/>
              </a:ext>
            </a:extLst>
          </p:cNvPr>
          <p:cNvSpPr/>
          <p:nvPr/>
        </p:nvSpPr>
        <p:spPr>
          <a:xfrm>
            <a:off x="6264596" y="434705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compound</a:t>
            </a: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→ elements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614674F0-33E2-AFCB-8088-A83F29A48013}"/>
              </a:ext>
            </a:extLst>
          </p:cNvPr>
          <p:cNvSpPr/>
          <p:nvPr/>
        </p:nvSpPr>
        <p:spPr>
          <a:xfrm>
            <a:off x="9550401" y="4289002"/>
            <a:ext cx="2596034" cy="43027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Acid </a:t>
            </a:r>
            <a:r>
              <a:rPr lang="el-GR" b="1" dirty="0">
                <a:solidFill>
                  <a:srgbClr val="FFC000"/>
                </a:solidFill>
              </a:rPr>
              <a:t>+ </a:t>
            </a:r>
            <a:r>
              <a:rPr lang="en-US" b="1" dirty="0">
                <a:solidFill>
                  <a:srgbClr val="FFC000"/>
                </a:solidFill>
              </a:rPr>
              <a:t>base →</a:t>
            </a: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salt </a:t>
            </a:r>
            <a:r>
              <a:rPr lang="el-GR" b="1" dirty="0">
                <a:solidFill>
                  <a:srgbClr val="FFC000"/>
                </a:solidFill>
              </a:rPr>
              <a:t>+ Η</a:t>
            </a:r>
            <a:r>
              <a:rPr lang="el-GR" b="1" baseline="-25000" dirty="0">
                <a:solidFill>
                  <a:srgbClr val="FFC000"/>
                </a:solidFill>
              </a:rPr>
              <a:t>2</a:t>
            </a:r>
            <a:r>
              <a:rPr lang="el-GR" b="1" dirty="0">
                <a:solidFill>
                  <a:srgbClr val="FFC000"/>
                </a:solidFill>
              </a:rPr>
              <a:t>Ο </a:t>
            </a: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51718604-BF03-D2E7-A793-258C197A06CB}"/>
              </a:ext>
            </a:extLst>
          </p:cNvPr>
          <p:cNvSpPr/>
          <p:nvPr/>
        </p:nvSpPr>
        <p:spPr>
          <a:xfrm>
            <a:off x="46676" y="478602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Απλή αντικατάσταση</a:t>
            </a: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2A8FD3FC-4E10-C757-B3F2-EE69F39A76A7}"/>
              </a:ext>
            </a:extLst>
          </p:cNvPr>
          <p:cNvSpPr/>
          <p:nvPr/>
        </p:nvSpPr>
        <p:spPr>
          <a:xfrm>
            <a:off x="3422467" y="4786021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Διπλή αντικατάσταση</a:t>
            </a:r>
          </a:p>
        </p:txBody>
      </p:sp>
      <p:sp>
        <p:nvSpPr>
          <p:cNvPr id="61" name="Ορθογώνιο: Στρογγύλεμα γωνιών 60">
            <a:extLst>
              <a:ext uri="{FF2B5EF4-FFF2-40B4-BE49-F238E27FC236}">
                <a16:creationId xmlns:a16="http://schemas.microsoft.com/office/drawing/2014/main" id="{B0A33A13-306A-17A9-5086-9A2C67A89F38}"/>
              </a:ext>
            </a:extLst>
          </p:cNvPr>
          <p:cNvSpPr/>
          <p:nvPr/>
        </p:nvSpPr>
        <p:spPr>
          <a:xfrm>
            <a:off x="6264596" y="478167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Simple substitution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2" name="Ορθογώνιο: Στρογγύλεμα γωνιών 61">
            <a:extLst>
              <a:ext uri="{FF2B5EF4-FFF2-40B4-BE49-F238E27FC236}">
                <a16:creationId xmlns:a16="http://schemas.microsoft.com/office/drawing/2014/main" id="{4A033FC7-1F07-165A-B891-00057D65AA7C}"/>
              </a:ext>
            </a:extLst>
          </p:cNvPr>
          <p:cNvSpPr/>
          <p:nvPr/>
        </p:nvSpPr>
        <p:spPr>
          <a:xfrm>
            <a:off x="9655627" y="4781678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substitution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71543717-C10A-D127-FF2F-A913A447B882}"/>
              </a:ext>
            </a:extLst>
          </p:cNvPr>
          <p:cNvSpPr/>
          <p:nvPr/>
        </p:nvSpPr>
        <p:spPr>
          <a:xfrm>
            <a:off x="46676" y="5259361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 + Β-Γ </a:t>
            </a:r>
            <a:r>
              <a:rPr lang="en-US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 Α-Γ + Β</a:t>
            </a: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2098701F-EDBE-73E1-9036-D0DC0BB3AF40}"/>
              </a:ext>
            </a:extLst>
          </p:cNvPr>
          <p:cNvSpPr/>
          <p:nvPr/>
        </p:nvSpPr>
        <p:spPr>
          <a:xfrm>
            <a:off x="3422467" y="5259361"/>
            <a:ext cx="2490807" cy="3651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ΑΒ + ΓΔ </a:t>
            </a:r>
            <a:r>
              <a:rPr lang="en-US" b="1" dirty="0">
                <a:solidFill>
                  <a:srgbClr val="FF0000"/>
                </a:solidFill>
              </a:rPr>
              <a:t>→</a:t>
            </a:r>
            <a:r>
              <a:rPr lang="el-GR" b="1" dirty="0">
                <a:solidFill>
                  <a:srgbClr val="FF0000"/>
                </a:solidFill>
              </a:rPr>
              <a:t> ΑΔ + ΒΓ </a:t>
            </a: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943EDB43-350D-42B9-9A70-B7FAA7B1B6EA}"/>
              </a:ext>
            </a:extLst>
          </p:cNvPr>
          <p:cNvSpPr/>
          <p:nvPr/>
        </p:nvSpPr>
        <p:spPr>
          <a:xfrm>
            <a:off x="6264596" y="5255018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 + Β-Γ </a:t>
            </a:r>
            <a:r>
              <a:rPr lang="en-US" b="1" dirty="0">
                <a:solidFill>
                  <a:schemeClr val="tx1"/>
                </a:solidFill>
              </a:rPr>
              <a:t>→</a:t>
            </a:r>
            <a:r>
              <a:rPr lang="el-GR" b="1" dirty="0">
                <a:solidFill>
                  <a:schemeClr val="tx1"/>
                </a:solidFill>
              </a:rPr>
              <a:t> Α-Γ + Β</a:t>
            </a: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EACF7002-B86B-1AC5-18E1-480724606838}"/>
              </a:ext>
            </a:extLst>
          </p:cNvPr>
          <p:cNvSpPr/>
          <p:nvPr/>
        </p:nvSpPr>
        <p:spPr>
          <a:xfrm>
            <a:off x="9655627" y="5255018"/>
            <a:ext cx="2490807" cy="3651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ΑΒ + ΓΔ </a:t>
            </a:r>
            <a:r>
              <a:rPr lang="en-US" b="1" dirty="0">
                <a:solidFill>
                  <a:schemeClr val="tx1"/>
                </a:solidFill>
              </a:rPr>
              <a:t>→</a:t>
            </a:r>
            <a:r>
              <a:rPr lang="el-GR" b="1" dirty="0">
                <a:solidFill>
                  <a:schemeClr val="tx1"/>
                </a:solidFill>
              </a:rPr>
              <a:t> ΑΔ + ΒΓ </a:t>
            </a:r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20C7E769-6900-DFF4-7B8B-F7A7470F1D80}"/>
              </a:ext>
            </a:extLst>
          </p:cNvPr>
          <p:cNvSpPr/>
          <p:nvPr/>
        </p:nvSpPr>
        <p:spPr>
          <a:xfrm>
            <a:off x="46676" y="5723319"/>
            <a:ext cx="2490807" cy="9981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Ένα στοιχείο (Α) αντικαθιστά ένα άλλο (Β) που ανήκει σε μια ένωση (Β-Γ)</a:t>
            </a:r>
          </a:p>
        </p:txBody>
      </p:sp>
      <p:sp>
        <p:nvSpPr>
          <p:cNvPr id="68" name="Ορθογώνιο: Στρογγύλεμα γωνιών 67">
            <a:extLst>
              <a:ext uri="{FF2B5EF4-FFF2-40B4-BE49-F238E27FC236}">
                <a16:creationId xmlns:a16="http://schemas.microsoft.com/office/drawing/2014/main" id="{A4D230FF-1729-2308-E16D-222D6CB11C5E}"/>
              </a:ext>
            </a:extLst>
          </p:cNvPr>
          <p:cNvSpPr/>
          <p:nvPr/>
        </p:nvSpPr>
        <p:spPr>
          <a:xfrm>
            <a:off x="3280229" y="5723319"/>
            <a:ext cx="2633045" cy="99815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Διπλή ανταλλαγή. Ο θετικός πόλος της μίας ένωσης συνδέεται με τον αρνητικό της άλλης</a:t>
            </a: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1270BACC-1EE6-431F-04B5-1FCF8DBE96C8}"/>
              </a:ext>
            </a:extLst>
          </p:cNvPr>
          <p:cNvSpPr/>
          <p:nvPr/>
        </p:nvSpPr>
        <p:spPr>
          <a:xfrm>
            <a:off x="6264596" y="5718976"/>
            <a:ext cx="2490807" cy="9981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 element (A) replaces another (B) which belongs to a compound (B-</a:t>
            </a:r>
            <a:r>
              <a:rPr lang="el-GR" b="1" dirty="0">
                <a:solidFill>
                  <a:schemeClr val="tx1"/>
                </a:solidFill>
              </a:rPr>
              <a:t>Γ)</a:t>
            </a:r>
          </a:p>
        </p:txBody>
      </p:sp>
      <p:sp>
        <p:nvSpPr>
          <p:cNvPr id="70" name="Ορθογώνιο: Στρογγύλεμα γωνιών 69">
            <a:extLst>
              <a:ext uri="{FF2B5EF4-FFF2-40B4-BE49-F238E27FC236}">
                <a16:creationId xmlns:a16="http://schemas.microsoft.com/office/drawing/2014/main" id="{9106927D-AABB-4CB8-EABC-7A15D8113EA8}"/>
              </a:ext>
            </a:extLst>
          </p:cNvPr>
          <p:cNvSpPr/>
          <p:nvPr/>
        </p:nvSpPr>
        <p:spPr>
          <a:xfrm>
            <a:off x="9027887" y="5718976"/>
            <a:ext cx="3118548" cy="9981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replacement. The positive pole of one compound is connected to the negative pole of the other 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</a:t>
            </a:r>
            <a:r>
              <a:rPr lang="el-GR" sz="2000" b="1" dirty="0"/>
              <a:t>Χημικές αντιδράσεις. Εισαγωγή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lvl="0" indent="0">
              <a:buNone/>
            </a:pPr>
            <a:r>
              <a:rPr lang="el-GR" sz="2000" dirty="0"/>
              <a:t>1. Να χαρακτηρίσετε τις παρακάτω αντιδράσεις ως:</a:t>
            </a:r>
          </a:p>
          <a:p>
            <a:pPr marL="0" indent="0">
              <a:buNone/>
            </a:pPr>
            <a:r>
              <a:rPr lang="en-US" sz="2000" dirty="0" err="1"/>
              <a:t>i</a:t>
            </a:r>
            <a:r>
              <a:rPr lang="el-GR" sz="2000" dirty="0"/>
              <a:t>) </a:t>
            </a:r>
            <a:r>
              <a:rPr lang="el-GR" sz="2000" dirty="0" err="1"/>
              <a:t>Μεταθετικές</a:t>
            </a:r>
            <a:r>
              <a:rPr lang="el-GR" sz="2000" dirty="0"/>
              <a:t> ή </a:t>
            </a:r>
            <a:r>
              <a:rPr lang="el-GR" sz="2000" dirty="0" err="1"/>
              <a:t>οξειδοαναγωγικές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ii</a:t>
            </a:r>
            <a:r>
              <a:rPr lang="el-GR" sz="2000" dirty="0"/>
              <a:t>) Σύνθεσης ή αποσύνθεσης ή απλής αντικατάστασης ή διπλής αντικατάστασης ή εξουδετέρωσης.</a:t>
            </a:r>
            <a:endParaRPr lang="en-US" sz="2000" dirty="0"/>
          </a:p>
          <a:p>
            <a:pPr marL="0" lvl="0" indent="0">
              <a:buNone/>
            </a:pPr>
            <a:r>
              <a:rPr lang="el-GR" sz="2000" dirty="0"/>
              <a:t>α) </a:t>
            </a:r>
            <a:r>
              <a:rPr lang="en-US" sz="2000" dirty="0"/>
              <a:t>C + O</a:t>
            </a:r>
            <a:r>
              <a:rPr lang="en-US" sz="2000" baseline="-25000" dirty="0"/>
              <a:t>2</a:t>
            </a:r>
            <a:r>
              <a:rPr lang="en-US" sz="2000" dirty="0"/>
              <a:t> → CO</a:t>
            </a:r>
            <a:r>
              <a:rPr lang="en-US" sz="2000" baseline="-25000" dirty="0"/>
              <a:t>2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β) </a:t>
            </a:r>
            <a:r>
              <a:rPr lang="en-US" sz="2000" dirty="0"/>
              <a:t>NaOH + HBr → H</a:t>
            </a:r>
            <a:r>
              <a:rPr lang="en-US" sz="2000" baseline="-25000" dirty="0"/>
              <a:t>2</a:t>
            </a:r>
            <a:r>
              <a:rPr lang="en-US" sz="2000" dirty="0"/>
              <a:t>O + </a:t>
            </a:r>
            <a:r>
              <a:rPr lang="en-US" sz="2000" dirty="0" err="1"/>
              <a:t>NaBr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γ) </a:t>
            </a:r>
            <a:r>
              <a:rPr lang="en-US" sz="2000" dirty="0"/>
              <a:t>Ca + 2H</a:t>
            </a:r>
            <a:r>
              <a:rPr lang="en-US" sz="2000" baseline="-25000" dirty="0"/>
              <a:t>2</a:t>
            </a:r>
            <a:r>
              <a:rPr lang="en-US" sz="2000" dirty="0"/>
              <a:t>O → H</a:t>
            </a:r>
            <a:r>
              <a:rPr lang="en-US" sz="2000" baseline="-25000" dirty="0"/>
              <a:t>2</a:t>
            </a:r>
            <a:r>
              <a:rPr lang="en-US" sz="2000" dirty="0"/>
              <a:t> + Ca(OH)</a:t>
            </a:r>
            <a:r>
              <a:rPr lang="en-US" sz="2000" baseline="-25000" dirty="0"/>
              <a:t>2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δ) </a:t>
            </a:r>
            <a:r>
              <a:rPr lang="en-US" sz="2000" dirty="0"/>
              <a:t>Fe + 2HCl → FeCl</a:t>
            </a:r>
            <a:r>
              <a:rPr lang="en-US" sz="2000" baseline="-25000" dirty="0"/>
              <a:t>2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endParaRPr lang="el-GR" sz="2000" dirty="0"/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α) </a:t>
            </a:r>
            <a:r>
              <a:rPr lang="el-GR" sz="2000" b="1" dirty="0" err="1">
                <a:solidFill>
                  <a:schemeClr val="accent1"/>
                </a:solidFill>
              </a:rPr>
              <a:t>Οξειδοαναγωγική</a:t>
            </a:r>
            <a:r>
              <a:rPr lang="el-GR" sz="2000" b="1" dirty="0">
                <a:solidFill>
                  <a:schemeClr val="accent1"/>
                </a:solidFill>
              </a:rPr>
              <a:t>	</a:t>
            </a: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Σύνθεση</a:t>
            </a:r>
            <a:endParaRPr lang="el-GR" sz="20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β) </a:t>
            </a:r>
            <a:r>
              <a:rPr lang="el-GR" sz="2000" b="1" dirty="0" err="1">
                <a:solidFill>
                  <a:schemeClr val="accent6"/>
                </a:solidFill>
              </a:rPr>
              <a:t>Μεταθετική</a:t>
            </a:r>
            <a:r>
              <a:rPr lang="el-GR" sz="2000" b="1" dirty="0">
                <a:solidFill>
                  <a:schemeClr val="accent6"/>
                </a:solidFill>
              </a:rPr>
              <a:t>		</a:t>
            </a: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Εξουδετέρωση</a:t>
            </a:r>
            <a:endParaRPr lang="el-GR" sz="2000" dirty="0">
              <a:solidFill>
                <a:schemeClr val="accent6"/>
              </a:solidFill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γ) </a:t>
            </a:r>
            <a:r>
              <a:rPr lang="el-GR" sz="2000" b="1" dirty="0" err="1">
                <a:solidFill>
                  <a:schemeClr val="accent1"/>
                </a:solidFill>
              </a:rPr>
              <a:t>Οξειδοαναγωγική</a:t>
            </a:r>
            <a:r>
              <a:rPr lang="el-GR" sz="2000" b="1" dirty="0">
                <a:solidFill>
                  <a:schemeClr val="accent1"/>
                </a:solidFill>
              </a:rPr>
              <a:t>	</a:t>
            </a: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Απλή αντικατάσταση</a:t>
            </a:r>
            <a:endParaRPr lang="el-GR" sz="20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δ) </a:t>
            </a:r>
            <a:r>
              <a:rPr lang="el-GR" sz="2000" b="1" dirty="0" err="1">
                <a:solidFill>
                  <a:schemeClr val="accent6"/>
                </a:solidFill>
              </a:rPr>
              <a:t>Οξειδοαναγωγική</a:t>
            </a:r>
            <a:r>
              <a:rPr lang="el-GR" sz="2000" b="1" dirty="0">
                <a:solidFill>
                  <a:schemeClr val="accent6"/>
                </a:solidFill>
              </a:rPr>
              <a:t>	</a:t>
            </a:r>
          </a:p>
          <a:p>
            <a:pPr marL="0" lvl="0" indent="0">
              <a:buNone/>
            </a:pPr>
            <a:r>
              <a:rPr lang="el-GR" sz="2000" b="1" dirty="0">
                <a:solidFill>
                  <a:schemeClr val="accent6"/>
                </a:solidFill>
              </a:rPr>
              <a:t>Απλή αντικατάσταση</a:t>
            </a:r>
            <a:endParaRPr lang="el-GR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14675" y="-15301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Chemical reactions</a:t>
            </a:r>
            <a:r>
              <a:rPr lang="el-GR" sz="2000" b="1" dirty="0"/>
              <a:t>. </a:t>
            </a:r>
            <a:r>
              <a:rPr lang="en-US" sz="2000" b="1" dirty="0"/>
              <a:t>Composition – decomposition.</a:t>
            </a:r>
          </a:p>
          <a:p>
            <a:pPr marL="342900" indent="-342900">
              <a:buAutoNum type="arabicPeriod"/>
            </a:pPr>
            <a:r>
              <a:rPr lang="en-US" sz="2000" dirty="0"/>
              <a:t>Characterize the following reactions as: </a:t>
            </a:r>
          </a:p>
          <a:p>
            <a:pPr marL="400050" indent="-400050">
              <a:buAutoNum type="romanLcParenR"/>
            </a:pPr>
            <a:r>
              <a:rPr lang="en-US" sz="2000" dirty="0"/>
              <a:t>Metathesis or redox reactions </a:t>
            </a:r>
          </a:p>
          <a:p>
            <a:pPr marL="0" indent="0">
              <a:buNone/>
            </a:pPr>
            <a:r>
              <a:rPr lang="en-US" sz="2000" dirty="0"/>
              <a:t>ii) Synthesis or decomposition or single replacement or double replacement or neutralization.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α) </a:t>
            </a:r>
            <a:r>
              <a:rPr lang="en-US" sz="2000" dirty="0"/>
              <a:t>C + O</a:t>
            </a:r>
            <a:r>
              <a:rPr lang="en-US" sz="2000" baseline="-25000" dirty="0"/>
              <a:t>2</a:t>
            </a:r>
            <a:r>
              <a:rPr lang="en-US" sz="2000" dirty="0"/>
              <a:t> → CO</a:t>
            </a:r>
            <a:r>
              <a:rPr lang="en-US" sz="2000" baseline="-25000" dirty="0"/>
              <a:t>2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β) </a:t>
            </a:r>
            <a:r>
              <a:rPr lang="en-US" sz="2000" dirty="0"/>
              <a:t>NaOH + HBr → H</a:t>
            </a:r>
            <a:r>
              <a:rPr lang="en-US" sz="2000" baseline="-25000" dirty="0"/>
              <a:t>2</a:t>
            </a:r>
            <a:r>
              <a:rPr lang="en-US" sz="2000" dirty="0"/>
              <a:t>O + </a:t>
            </a:r>
            <a:r>
              <a:rPr lang="en-US" sz="2000" dirty="0" err="1"/>
              <a:t>NaBr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γ) </a:t>
            </a:r>
            <a:r>
              <a:rPr lang="en-US" sz="2000" dirty="0"/>
              <a:t>Ca + 2H</a:t>
            </a:r>
            <a:r>
              <a:rPr lang="en-US" sz="2000" baseline="-25000" dirty="0"/>
              <a:t>2</a:t>
            </a:r>
            <a:r>
              <a:rPr lang="en-US" sz="2000" dirty="0"/>
              <a:t>O → H</a:t>
            </a:r>
            <a:r>
              <a:rPr lang="en-US" sz="2000" baseline="-25000" dirty="0"/>
              <a:t>2</a:t>
            </a:r>
            <a:r>
              <a:rPr lang="en-US" sz="2000" dirty="0"/>
              <a:t> + Ca(OH)</a:t>
            </a:r>
            <a:r>
              <a:rPr lang="en-US" sz="2000" baseline="-25000" dirty="0"/>
              <a:t>2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δ) </a:t>
            </a:r>
            <a:r>
              <a:rPr lang="en-US" sz="2000" dirty="0"/>
              <a:t>Fe + 2HCl → FeCl</a:t>
            </a:r>
            <a:r>
              <a:rPr lang="en-US" sz="2000" baseline="-25000" dirty="0"/>
              <a:t>2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endParaRPr lang="el-GR" sz="2000" dirty="0"/>
          </a:p>
          <a:p>
            <a:pPr marL="0" lvl="0" indent="0">
              <a:buNone/>
            </a:pPr>
            <a:r>
              <a:rPr lang="el-GR" sz="2000" b="1" dirty="0">
                <a:solidFill>
                  <a:srgbClr val="7030A0"/>
                </a:solidFill>
              </a:rPr>
              <a:t>α) </a:t>
            </a:r>
            <a:r>
              <a:rPr lang="en-US" sz="2000" b="1" dirty="0">
                <a:solidFill>
                  <a:srgbClr val="7030A0"/>
                </a:solidFill>
              </a:rPr>
              <a:t>oxidation - reduction</a:t>
            </a:r>
            <a:r>
              <a:rPr lang="el-GR" sz="2000" b="1" dirty="0">
                <a:solidFill>
                  <a:srgbClr val="7030A0"/>
                </a:solidFill>
              </a:rPr>
              <a:t>	</a:t>
            </a:r>
          </a:p>
          <a:p>
            <a:pPr marL="0" lvl="0" indent="0">
              <a:buNone/>
            </a:pPr>
            <a:r>
              <a:rPr lang="en-US" sz="2000" b="1" dirty="0" err="1">
                <a:solidFill>
                  <a:srgbClr val="7030A0"/>
                </a:solidFill>
              </a:rPr>
              <a:t>compsition</a:t>
            </a:r>
            <a:endParaRPr lang="el-GR" sz="20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rgbClr val="C00000"/>
                </a:solidFill>
              </a:rPr>
              <a:t>β) </a:t>
            </a:r>
            <a:r>
              <a:rPr lang="en-US" sz="2000" b="1" dirty="0">
                <a:solidFill>
                  <a:srgbClr val="C00000"/>
                </a:solidFill>
              </a:rPr>
              <a:t>metathesis</a:t>
            </a:r>
            <a:r>
              <a:rPr lang="el-GR" sz="2000" b="1" dirty="0">
                <a:solidFill>
                  <a:srgbClr val="C00000"/>
                </a:solidFill>
              </a:rPr>
              <a:t>	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neutralization</a:t>
            </a:r>
            <a:endParaRPr lang="el-GR" sz="2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rgbClr val="7030A0"/>
                </a:solidFill>
              </a:rPr>
              <a:t>γ) </a:t>
            </a:r>
            <a:r>
              <a:rPr lang="en-US" sz="2000" b="1" dirty="0">
                <a:solidFill>
                  <a:srgbClr val="7030A0"/>
                </a:solidFill>
              </a:rPr>
              <a:t>oxidation - reduction </a:t>
            </a:r>
            <a:r>
              <a:rPr lang="el-GR" sz="2000" b="1" dirty="0">
                <a:solidFill>
                  <a:srgbClr val="7030A0"/>
                </a:solidFill>
              </a:rPr>
              <a:t>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Simple substitution</a:t>
            </a:r>
            <a:endParaRPr lang="el-GR" sz="2000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l-GR" sz="2000" b="1" dirty="0">
                <a:solidFill>
                  <a:srgbClr val="C00000"/>
                </a:solidFill>
              </a:rPr>
              <a:t>δ) </a:t>
            </a:r>
            <a:r>
              <a:rPr lang="en-US" sz="2000" b="1" dirty="0">
                <a:solidFill>
                  <a:srgbClr val="C00000"/>
                </a:solidFill>
              </a:rPr>
              <a:t>oxidation - reduction </a:t>
            </a:r>
            <a:r>
              <a:rPr lang="el-GR" sz="2000" b="1" dirty="0">
                <a:solidFill>
                  <a:srgbClr val="C00000"/>
                </a:solidFill>
              </a:rPr>
              <a:t>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Simple substitution</a:t>
            </a:r>
            <a:endParaRPr lang="el-G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</a:t>
            </a:r>
            <a:r>
              <a:rPr lang="el-GR" sz="2000" b="1" dirty="0"/>
              <a:t>Χημικές αντιδράσεις. Εισαγωγή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lvl="0" indent="0">
              <a:buNone/>
            </a:pPr>
            <a:r>
              <a:rPr lang="el-GR" sz="2000" dirty="0"/>
              <a:t>2. Να συμπληρώσετε τους </a:t>
            </a:r>
            <a:r>
              <a:rPr lang="el-GR" sz="2000" dirty="0" err="1"/>
              <a:t>στοιχειομετρικούς</a:t>
            </a:r>
            <a:r>
              <a:rPr lang="el-GR" sz="2000" dirty="0"/>
              <a:t> συντελεστές των παρακάτω αντιδράσεων:</a:t>
            </a:r>
          </a:p>
          <a:p>
            <a:pPr marL="0" lvl="0" indent="0">
              <a:buNone/>
            </a:pPr>
            <a:r>
              <a:rPr lang="el-GR" sz="2000" dirty="0"/>
              <a:t>α) </a:t>
            </a:r>
            <a:r>
              <a:rPr lang="en-US" sz="2000" dirty="0"/>
              <a:t>__N</a:t>
            </a:r>
            <a:r>
              <a:rPr lang="en-US" sz="2000" baseline="-25000" dirty="0"/>
              <a:t>2</a:t>
            </a:r>
            <a:r>
              <a:rPr lang="en-US" sz="2000" dirty="0"/>
              <a:t> + __H</a:t>
            </a:r>
            <a:r>
              <a:rPr lang="en-US" sz="2000" baseline="-25000" dirty="0"/>
              <a:t>2</a:t>
            </a:r>
            <a:r>
              <a:rPr lang="en-US" sz="2000" dirty="0"/>
              <a:t> → __NH</a:t>
            </a:r>
            <a:r>
              <a:rPr lang="en-US" sz="2000" baseline="-25000" dirty="0"/>
              <a:t>3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β) __Η</a:t>
            </a:r>
            <a:r>
              <a:rPr lang="el-GR" sz="2000" baseline="-25000" dirty="0"/>
              <a:t>2</a:t>
            </a:r>
            <a:r>
              <a:rPr lang="el-GR" sz="2000" dirty="0"/>
              <a:t> + __Ο</a:t>
            </a:r>
            <a:r>
              <a:rPr lang="el-GR" sz="2000" baseline="-25000" dirty="0"/>
              <a:t>2</a:t>
            </a:r>
            <a:r>
              <a:rPr lang="el-GR" sz="2000" dirty="0"/>
              <a:t> </a:t>
            </a:r>
            <a:r>
              <a:rPr lang="en-US" sz="2000" dirty="0"/>
              <a:t>→ __</a:t>
            </a:r>
            <a:r>
              <a:rPr lang="el-GR" sz="2000" dirty="0"/>
              <a:t>Η</a:t>
            </a:r>
            <a:r>
              <a:rPr lang="el-GR" sz="2000" baseline="-25000" dirty="0"/>
              <a:t>2</a:t>
            </a:r>
            <a:r>
              <a:rPr lang="el-GR" sz="2000" dirty="0"/>
              <a:t>O</a:t>
            </a:r>
          </a:p>
          <a:p>
            <a:pPr marL="0" lvl="0" indent="0">
              <a:buNone/>
            </a:pPr>
            <a:r>
              <a:rPr lang="el-GR" sz="2000" dirty="0"/>
              <a:t>γ) __C + __H</a:t>
            </a:r>
            <a:r>
              <a:rPr lang="el-GR" sz="2000" baseline="-25000" dirty="0"/>
              <a:t>2</a:t>
            </a:r>
            <a:r>
              <a:rPr lang="el-GR" sz="2000" dirty="0"/>
              <a:t>  </a:t>
            </a:r>
            <a:r>
              <a:rPr lang="en-US" sz="2000" dirty="0"/>
              <a:t>→ __</a:t>
            </a:r>
            <a:r>
              <a:rPr lang="el-GR" sz="2000" dirty="0"/>
              <a:t>C</a:t>
            </a:r>
            <a:r>
              <a:rPr lang="en-US" sz="2000" dirty="0"/>
              <a:t>H</a:t>
            </a:r>
            <a:r>
              <a:rPr lang="el-GR" sz="2000" baseline="-25000" dirty="0"/>
              <a:t>4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δ) __</a:t>
            </a:r>
            <a:r>
              <a:rPr lang="en-US" sz="2000" dirty="0"/>
              <a:t>CH</a:t>
            </a:r>
            <a:r>
              <a:rPr lang="en-US" sz="2000" baseline="-25000" dirty="0"/>
              <a:t>4</a:t>
            </a:r>
            <a:r>
              <a:rPr lang="en-US" sz="2000" dirty="0"/>
              <a:t> + __O</a:t>
            </a:r>
            <a:r>
              <a:rPr lang="en-US" sz="2000" baseline="-25000" dirty="0"/>
              <a:t>2 </a:t>
            </a:r>
            <a:r>
              <a:rPr lang="en-US" sz="2000" dirty="0"/>
              <a:t>→ __CO</a:t>
            </a:r>
            <a:r>
              <a:rPr lang="en-US" sz="2000" baseline="-25000" dirty="0"/>
              <a:t>2</a:t>
            </a:r>
            <a:r>
              <a:rPr lang="en-US" sz="2000" dirty="0"/>
              <a:t> + __H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endParaRPr lang="el-GR" sz="2000" dirty="0"/>
          </a:p>
          <a:p>
            <a:pPr marL="0" lvl="0" indent="0">
              <a:buNone/>
            </a:pPr>
            <a:r>
              <a:rPr lang="el-GR" sz="2000" b="1" dirty="0"/>
              <a:t>α) 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l-GR" sz="2000" b="1" baseline="-25000" dirty="0">
                <a:solidFill>
                  <a:srgbClr val="C00000"/>
                </a:solidFill>
              </a:rPr>
              <a:t>		</a:t>
            </a:r>
            <a:r>
              <a:rPr lang="el-GR" sz="2000" dirty="0">
                <a:solidFill>
                  <a:schemeClr val="accent1"/>
                </a:solidFill>
              </a:rPr>
              <a:t>2 Ν στα αντιδρώντα άρα:</a:t>
            </a:r>
            <a:r>
              <a:rPr lang="el-GR" sz="2000" dirty="0"/>
              <a:t> 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l-GR" sz="2000" b="1" baseline="-25000" dirty="0">
                <a:solidFill>
                  <a:srgbClr val="C00000"/>
                </a:solidFill>
              </a:rPr>
              <a:t>		</a:t>
            </a:r>
            <a:r>
              <a:rPr lang="el-GR" sz="2000" dirty="0">
                <a:solidFill>
                  <a:srgbClr val="C00000"/>
                </a:solidFill>
              </a:rPr>
              <a:t>6 Η στα προϊόντα άρα:</a:t>
            </a:r>
            <a:r>
              <a:rPr lang="el-GR" sz="2000" dirty="0"/>
              <a:t>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3H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endParaRPr lang="el-GR" sz="2000" b="1" baseline="-25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l-GR" sz="20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l-GR" sz="2000" b="1" dirty="0"/>
              <a:t>β) 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/>
              <a:t> + </a:t>
            </a:r>
            <a:r>
              <a:rPr lang="el-GR" sz="2000" b="1" dirty="0">
                <a:solidFill>
                  <a:srgbClr val="C00000"/>
                </a:solidFill>
              </a:rPr>
              <a:t>Ο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</a:t>
            </a:r>
            <a:r>
              <a:rPr lang="en-US" sz="2000" b="1" dirty="0"/>
              <a:t>→ 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O</a:t>
            </a:r>
            <a:r>
              <a:rPr lang="el-GR" sz="2000" b="1" dirty="0"/>
              <a:t>	 	</a:t>
            </a:r>
            <a:r>
              <a:rPr lang="el-GR" sz="2000" dirty="0">
                <a:solidFill>
                  <a:srgbClr val="C00000"/>
                </a:solidFill>
              </a:rPr>
              <a:t>2 Ο στα προϊόντα άρα: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/>
              <a:t> + </a:t>
            </a:r>
            <a:r>
              <a:rPr lang="el-GR" sz="2000" b="1" dirty="0">
                <a:solidFill>
                  <a:srgbClr val="C00000"/>
                </a:solidFill>
              </a:rPr>
              <a:t>Ο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</a:t>
            </a:r>
            <a:r>
              <a:rPr lang="en-US" sz="2000" b="1" dirty="0"/>
              <a:t>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O</a:t>
            </a:r>
            <a:r>
              <a:rPr lang="el-GR" sz="2000" b="1" dirty="0"/>
              <a:t>		</a:t>
            </a:r>
            <a:r>
              <a:rPr lang="el-GR" sz="2000" dirty="0">
                <a:solidFill>
                  <a:schemeClr val="accent1"/>
                </a:solidFill>
              </a:rPr>
              <a:t>4 Η στα προϊόντα άρα:</a:t>
            </a:r>
            <a:endParaRPr lang="el-G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/>
              <a:t> + </a:t>
            </a:r>
            <a:r>
              <a:rPr lang="el-GR" sz="2000" b="1" dirty="0">
                <a:solidFill>
                  <a:srgbClr val="C00000"/>
                </a:solidFill>
              </a:rPr>
              <a:t>Ο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</a:t>
            </a:r>
            <a:r>
              <a:rPr lang="en-US" sz="2000" b="1" dirty="0"/>
              <a:t>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O</a:t>
            </a:r>
            <a:r>
              <a:rPr lang="el-GR" sz="2000" b="1" dirty="0"/>
              <a:t>		ή 	</a:t>
            </a:r>
            <a:r>
              <a:rPr lang="en-US" sz="2000" b="1" dirty="0">
                <a:solidFill>
                  <a:schemeClr val="accent1"/>
                </a:solidFill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½ O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1"/>
                </a:solidFill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O</a:t>
            </a:r>
            <a:endParaRPr lang="el-GR" sz="2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l-GR" sz="2000" b="1" dirty="0"/>
          </a:p>
          <a:p>
            <a:pPr marL="0" lvl="0" indent="0">
              <a:buNone/>
            </a:pPr>
            <a:r>
              <a:rPr lang="el-GR" sz="2000" b="1" dirty="0"/>
              <a:t>γ) </a:t>
            </a:r>
            <a:r>
              <a:rPr lang="el-GR" sz="2000" b="1" dirty="0">
                <a:solidFill>
                  <a:schemeClr val="accent1"/>
                </a:solidFill>
              </a:rPr>
              <a:t>C</a:t>
            </a:r>
            <a:r>
              <a:rPr lang="el-GR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H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 </a:t>
            </a:r>
            <a:r>
              <a:rPr lang="en-US" sz="2000" b="1" dirty="0"/>
              <a:t>→ </a:t>
            </a:r>
            <a:r>
              <a:rPr lang="el-GR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l-GR" sz="2000" b="1" baseline="-25000" dirty="0">
                <a:solidFill>
                  <a:srgbClr val="C00000"/>
                </a:solidFill>
              </a:rPr>
              <a:t>4</a:t>
            </a:r>
            <a:r>
              <a:rPr lang="el-GR" sz="2000" b="1" baseline="-25000" dirty="0"/>
              <a:t>	</a:t>
            </a:r>
            <a:endParaRPr lang="el-GR" sz="2000" dirty="0"/>
          </a:p>
          <a:p>
            <a:pPr marL="0" lvl="0" indent="0">
              <a:buNone/>
            </a:pPr>
            <a:r>
              <a:rPr lang="el-GR" sz="2000" b="1" dirty="0"/>
              <a:t>δ) </a:t>
            </a:r>
            <a:r>
              <a:rPr lang="en-US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4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chemeClr val="accent6"/>
                </a:solidFill>
              </a:rPr>
              <a:t>2O</a:t>
            </a:r>
            <a:r>
              <a:rPr lang="en-US" sz="2000" b="1" baseline="-25000" dirty="0">
                <a:solidFill>
                  <a:schemeClr val="accent6"/>
                </a:solidFill>
              </a:rPr>
              <a:t>2</a:t>
            </a:r>
            <a:r>
              <a:rPr lang="en-US" sz="2000" b="1" baseline="-25000" dirty="0"/>
              <a:t> </a:t>
            </a:r>
            <a:r>
              <a:rPr lang="en-US" sz="2000" b="1" dirty="0"/>
              <a:t>→ </a:t>
            </a:r>
            <a:r>
              <a:rPr lang="en-US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6"/>
                </a:solidFill>
              </a:rPr>
              <a:t>O</a:t>
            </a:r>
            <a:r>
              <a:rPr lang="en-US" sz="2000" b="1" baseline="-25000" dirty="0">
                <a:solidFill>
                  <a:schemeClr val="accent6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chemeClr val="accent6"/>
                </a:solidFill>
              </a:rPr>
              <a:t>O</a:t>
            </a:r>
            <a:endParaRPr lang="el-GR" sz="2000" b="1" dirty="0">
              <a:solidFill>
                <a:schemeClr val="accent6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14675" y="-15301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 Chemical reactions</a:t>
            </a:r>
            <a:r>
              <a:rPr lang="el-GR" sz="2000" b="1" dirty="0"/>
              <a:t>. </a:t>
            </a:r>
            <a:r>
              <a:rPr lang="en-US" sz="2000" b="1" dirty="0"/>
              <a:t>Composition – decomposition.</a:t>
            </a:r>
          </a:p>
          <a:p>
            <a:pPr marL="0" indent="0">
              <a:buNone/>
            </a:pPr>
            <a:r>
              <a:rPr lang="el-GR" sz="2000" dirty="0"/>
              <a:t>2.</a:t>
            </a:r>
            <a:r>
              <a:rPr lang="en-US" sz="2000" dirty="0"/>
              <a:t> Complete the stoichiometric coefficients for the following reactions</a:t>
            </a:r>
            <a:r>
              <a:rPr lang="el-GR" sz="2000" dirty="0"/>
              <a:t>:</a:t>
            </a:r>
          </a:p>
          <a:p>
            <a:pPr marL="0" lvl="0" indent="0">
              <a:buNone/>
            </a:pPr>
            <a:r>
              <a:rPr lang="el-GR" sz="2000" dirty="0"/>
              <a:t>α) </a:t>
            </a:r>
            <a:r>
              <a:rPr lang="en-US" sz="2000" dirty="0"/>
              <a:t>__N</a:t>
            </a:r>
            <a:r>
              <a:rPr lang="en-US" sz="2000" baseline="-25000" dirty="0"/>
              <a:t>2</a:t>
            </a:r>
            <a:r>
              <a:rPr lang="en-US" sz="2000" dirty="0"/>
              <a:t> + __H</a:t>
            </a:r>
            <a:r>
              <a:rPr lang="en-US" sz="2000" baseline="-25000" dirty="0"/>
              <a:t>2</a:t>
            </a:r>
            <a:r>
              <a:rPr lang="en-US" sz="2000" dirty="0"/>
              <a:t> → __NH</a:t>
            </a:r>
            <a:r>
              <a:rPr lang="en-US" sz="2000" baseline="-25000" dirty="0"/>
              <a:t>3</a:t>
            </a:r>
            <a:endParaRPr lang="el-GR" sz="2000" dirty="0"/>
          </a:p>
          <a:p>
            <a:pPr marL="0" lvl="0" indent="0">
              <a:buNone/>
            </a:pPr>
            <a:r>
              <a:rPr lang="el-GR" sz="2000" dirty="0"/>
              <a:t>β) __Η</a:t>
            </a:r>
            <a:r>
              <a:rPr lang="el-GR" sz="2000" baseline="-25000" dirty="0"/>
              <a:t>2</a:t>
            </a:r>
            <a:r>
              <a:rPr lang="el-GR" sz="2000" dirty="0"/>
              <a:t> + __Ο</a:t>
            </a:r>
            <a:r>
              <a:rPr lang="el-GR" sz="2000" baseline="-25000" dirty="0"/>
              <a:t>2</a:t>
            </a:r>
            <a:r>
              <a:rPr lang="el-GR" sz="2000" dirty="0"/>
              <a:t> </a:t>
            </a:r>
            <a:r>
              <a:rPr lang="en-US" sz="2000" dirty="0"/>
              <a:t>→ __</a:t>
            </a:r>
            <a:r>
              <a:rPr lang="el-GR" sz="2000" dirty="0"/>
              <a:t>Η</a:t>
            </a:r>
            <a:r>
              <a:rPr lang="el-GR" sz="2000" baseline="-25000" dirty="0"/>
              <a:t>2</a:t>
            </a:r>
            <a:r>
              <a:rPr lang="el-GR" sz="2000" dirty="0"/>
              <a:t>O</a:t>
            </a:r>
          </a:p>
          <a:p>
            <a:pPr marL="0" lvl="0" indent="0">
              <a:buNone/>
            </a:pPr>
            <a:r>
              <a:rPr lang="el-GR" sz="2000" dirty="0"/>
              <a:t>γ) __C + __H</a:t>
            </a:r>
            <a:r>
              <a:rPr lang="el-GR" sz="2000" baseline="-25000" dirty="0"/>
              <a:t>2</a:t>
            </a:r>
            <a:r>
              <a:rPr lang="el-GR" sz="2000" dirty="0"/>
              <a:t>  </a:t>
            </a:r>
            <a:r>
              <a:rPr lang="en-US" sz="2000" dirty="0"/>
              <a:t>→ __</a:t>
            </a:r>
            <a:r>
              <a:rPr lang="el-GR" sz="2000" dirty="0"/>
              <a:t>C</a:t>
            </a:r>
            <a:r>
              <a:rPr lang="en-US" sz="2000" dirty="0"/>
              <a:t>H</a:t>
            </a:r>
            <a:r>
              <a:rPr lang="el-GR" sz="2000" baseline="-25000" dirty="0"/>
              <a:t>4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δ) __</a:t>
            </a:r>
            <a:r>
              <a:rPr lang="en-US" sz="2000" dirty="0"/>
              <a:t>CH</a:t>
            </a:r>
            <a:r>
              <a:rPr lang="en-US" sz="2000" baseline="-25000" dirty="0"/>
              <a:t>4</a:t>
            </a:r>
            <a:r>
              <a:rPr lang="en-US" sz="2000" dirty="0"/>
              <a:t> + __O</a:t>
            </a:r>
            <a:r>
              <a:rPr lang="en-US" sz="2000" baseline="-25000" dirty="0"/>
              <a:t>2 </a:t>
            </a:r>
            <a:r>
              <a:rPr lang="en-US" sz="2000" dirty="0"/>
              <a:t>→ __CO</a:t>
            </a:r>
            <a:r>
              <a:rPr lang="en-US" sz="2000" baseline="-25000" dirty="0"/>
              <a:t>2</a:t>
            </a:r>
            <a:r>
              <a:rPr lang="en-US" sz="2000" dirty="0"/>
              <a:t> + __H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endParaRPr lang="el-GR" sz="2000" dirty="0"/>
          </a:p>
          <a:p>
            <a:pPr marL="0" lvl="0" indent="0">
              <a:buNone/>
            </a:pPr>
            <a:r>
              <a:rPr lang="el-GR" sz="2000" b="1" dirty="0"/>
              <a:t>α) 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l-GR" sz="2000" b="1" baseline="-25000" dirty="0">
                <a:solidFill>
                  <a:srgbClr val="C00000"/>
                </a:solidFill>
              </a:rPr>
              <a:t>		</a:t>
            </a:r>
            <a:r>
              <a:rPr lang="el-GR" sz="2000" dirty="0">
                <a:solidFill>
                  <a:schemeClr val="accent1"/>
                </a:solidFill>
              </a:rPr>
              <a:t>2 Ν </a:t>
            </a:r>
            <a:r>
              <a:rPr lang="en-US" sz="2000" dirty="0">
                <a:solidFill>
                  <a:schemeClr val="accent1"/>
                </a:solidFill>
              </a:rPr>
              <a:t>in the reactants</a:t>
            </a:r>
            <a:r>
              <a:rPr lang="el-GR" sz="2000" dirty="0">
                <a:solidFill>
                  <a:schemeClr val="accent1"/>
                </a:solidFill>
              </a:rPr>
              <a:t>:</a:t>
            </a:r>
            <a:r>
              <a:rPr lang="el-GR" sz="2000" dirty="0"/>
              <a:t> 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l-GR" sz="2000" b="1" baseline="-25000" dirty="0">
                <a:solidFill>
                  <a:srgbClr val="C00000"/>
                </a:solidFill>
              </a:rPr>
              <a:t>		</a:t>
            </a:r>
            <a:r>
              <a:rPr lang="el-GR" sz="2000" dirty="0">
                <a:solidFill>
                  <a:srgbClr val="C00000"/>
                </a:solidFill>
              </a:rPr>
              <a:t>6 Η </a:t>
            </a:r>
            <a:r>
              <a:rPr lang="en-US" sz="2000" dirty="0">
                <a:solidFill>
                  <a:srgbClr val="C00000"/>
                </a:solidFill>
              </a:rPr>
              <a:t>in the products</a:t>
            </a:r>
            <a:r>
              <a:rPr lang="el-GR" sz="2000" dirty="0">
                <a:solidFill>
                  <a:srgbClr val="C00000"/>
                </a:solidFill>
              </a:rPr>
              <a:t>:</a:t>
            </a:r>
            <a:r>
              <a:rPr lang="el-GR" sz="2000" dirty="0"/>
              <a:t>	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3H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endParaRPr lang="el-GR" sz="2000" b="1" baseline="-25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l-GR" sz="20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l-GR" sz="2000" b="1" dirty="0"/>
              <a:t>β) 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/>
              <a:t> + </a:t>
            </a:r>
            <a:r>
              <a:rPr lang="el-GR" sz="2000" b="1" dirty="0">
                <a:solidFill>
                  <a:srgbClr val="C00000"/>
                </a:solidFill>
              </a:rPr>
              <a:t>Ο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</a:t>
            </a:r>
            <a:r>
              <a:rPr lang="en-US" sz="2000" b="1" dirty="0"/>
              <a:t>→ 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O</a:t>
            </a:r>
            <a:r>
              <a:rPr lang="el-GR" sz="2000" b="1" dirty="0"/>
              <a:t>	 	</a:t>
            </a:r>
            <a:r>
              <a:rPr lang="el-GR" sz="2000" dirty="0">
                <a:solidFill>
                  <a:srgbClr val="C00000"/>
                </a:solidFill>
              </a:rPr>
              <a:t>2 Ο </a:t>
            </a:r>
            <a:r>
              <a:rPr lang="en-US" sz="2000" dirty="0">
                <a:solidFill>
                  <a:srgbClr val="C00000"/>
                </a:solidFill>
              </a:rPr>
              <a:t>in the products</a:t>
            </a:r>
            <a:r>
              <a:rPr lang="el-GR" sz="20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/>
              <a:t> + </a:t>
            </a:r>
            <a:r>
              <a:rPr lang="el-GR" sz="2000" b="1" dirty="0">
                <a:solidFill>
                  <a:srgbClr val="C00000"/>
                </a:solidFill>
              </a:rPr>
              <a:t>Ο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</a:t>
            </a:r>
            <a:r>
              <a:rPr lang="en-US" sz="2000" b="1" dirty="0"/>
              <a:t>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O</a:t>
            </a:r>
            <a:r>
              <a:rPr lang="el-GR" sz="2000" b="1" dirty="0"/>
              <a:t>		</a:t>
            </a:r>
            <a:r>
              <a:rPr lang="el-GR" sz="2000" dirty="0">
                <a:solidFill>
                  <a:schemeClr val="accent1"/>
                </a:solidFill>
              </a:rPr>
              <a:t>4 Η </a:t>
            </a:r>
            <a:r>
              <a:rPr lang="en-US" sz="2000" dirty="0">
                <a:solidFill>
                  <a:schemeClr val="accent1"/>
                </a:solidFill>
              </a:rPr>
              <a:t>in the products</a:t>
            </a:r>
            <a:r>
              <a:rPr lang="el-GR" sz="2000" dirty="0">
                <a:solidFill>
                  <a:schemeClr val="accent1"/>
                </a:solidFill>
              </a:rPr>
              <a:t>:</a:t>
            </a:r>
            <a:endParaRPr lang="el-G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/>
              <a:t> + </a:t>
            </a:r>
            <a:r>
              <a:rPr lang="el-GR" sz="2000" b="1" dirty="0">
                <a:solidFill>
                  <a:srgbClr val="C00000"/>
                </a:solidFill>
              </a:rPr>
              <a:t>Ο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</a:t>
            </a:r>
            <a:r>
              <a:rPr lang="en-US" sz="2000" b="1" dirty="0"/>
              <a:t>→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l-GR" sz="2000" b="1" dirty="0">
                <a:solidFill>
                  <a:schemeClr val="accent1"/>
                </a:solidFill>
              </a:rPr>
              <a:t>Η</a:t>
            </a:r>
            <a:r>
              <a:rPr lang="el-GR" sz="2000" b="1" baseline="-25000" dirty="0">
                <a:solidFill>
                  <a:schemeClr val="accent1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O</a:t>
            </a:r>
            <a:r>
              <a:rPr lang="el-GR" sz="2000" b="1" dirty="0"/>
              <a:t>		</a:t>
            </a:r>
            <a:r>
              <a:rPr lang="en-US" sz="2000" b="1" dirty="0"/>
              <a:t>or</a:t>
            </a:r>
            <a:r>
              <a:rPr lang="el-GR" sz="2000" b="1" dirty="0"/>
              <a:t> 	</a:t>
            </a:r>
            <a:r>
              <a:rPr lang="en-US" sz="2000" b="1" dirty="0">
                <a:solidFill>
                  <a:schemeClr val="accent1"/>
                </a:solidFill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½ O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1"/>
                </a:solidFill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O</a:t>
            </a:r>
            <a:endParaRPr lang="el-GR" sz="20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l-GR" sz="2000" b="1" dirty="0"/>
          </a:p>
          <a:p>
            <a:pPr marL="0" lvl="0" indent="0">
              <a:buNone/>
            </a:pPr>
            <a:r>
              <a:rPr lang="el-GR" sz="2000" b="1" dirty="0"/>
              <a:t>γ) </a:t>
            </a:r>
            <a:r>
              <a:rPr lang="el-GR" sz="2000" b="1" dirty="0">
                <a:solidFill>
                  <a:schemeClr val="accent1"/>
                </a:solidFill>
              </a:rPr>
              <a:t>C</a:t>
            </a:r>
            <a:r>
              <a:rPr lang="el-GR" sz="2000" b="1" dirty="0"/>
              <a:t> + </a:t>
            </a: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l-GR" sz="2000" b="1" dirty="0">
                <a:solidFill>
                  <a:srgbClr val="C00000"/>
                </a:solidFill>
              </a:rPr>
              <a:t>H</a:t>
            </a:r>
            <a:r>
              <a:rPr lang="el-GR" sz="2000" b="1" baseline="-25000" dirty="0">
                <a:solidFill>
                  <a:srgbClr val="C00000"/>
                </a:solidFill>
              </a:rPr>
              <a:t>2</a:t>
            </a:r>
            <a:r>
              <a:rPr lang="el-GR" sz="2000" b="1" dirty="0"/>
              <a:t>  </a:t>
            </a:r>
            <a:r>
              <a:rPr lang="en-US" sz="2000" b="1" dirty="0"/>
              <a:t>→ </a:t>
            </a:r>
            <a:r>
              <a:rPr lang="el-GR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l-GR" sz="2000" b="1" baseline="-25000" dirty="0">
                <a:solidFill>
                  <a:srgbClr val="C00000"/>
                </a:solidFill>
              </a:rPr>
              <a:t>4</a:t>
            </a:r>
            <a:r>
              <a:rPr lang="el-GR" sz="2000" b="1" baseline="-25000" dirty="0"/>
              <a:t>	</a:t>
            </a:r>
            <a:endParaRPr lang="el-GR" sz="2000" dirty="0"/>
          </a:p>
          <a:p>
            <a:pPr marL="0" lvl="0" indent="0">
              <a:buNone/>
            </a:pPr>
            <a:r>
              <a:rPr lang="el-GR" sz="2000" b="1" dirty="0"/>
              <a:t>δ) </a:t>
            </a:r>
            <a:r>
              <a:rPr lang="en-US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4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chemeClr val="accent6"/>
                </a:solidFill>
              </a:rPr>
              <a:t>2O</a:t>
            </a:r>
            <a:r>
              <a:rPr lang="en-US" sz="2000" b="1" baseline="-25000" dirty="0">
                <a:solidFill>
                  <a:schemeClr val="accent6"/>
                </a:solidFill>
              </a:rPr>
              <a:t>2</a:t>
            </a:r>
            <a:r>
              <a:rPr lang="en-US" sz="2000" b="1" baseline="-25000" dirty="0"/>
              <a:t> </a:t>
            </a:r>
            <a:r>
              <a:rPr lang="en-US" sz="2000" b="1" dirty="0"/>
              <a:t>→ </a:t>
            </a:r>
            <a:r>
              <a:rPr lang="en-US" sz="2000" b="1" dirty="0">
                <a:solidFill>
                  <a:schemeClr val="accent1"/>
                </a:solidFill>
              </a:rPr>
              <a:t>C</a:t>
            </a:r>
            <a:r>
              <a:rPr lang="en-US" sz="2000" b="1" dirty="0">
                <a:solidFill>
                  <a:schemeClr val="accent6"/>
                </a:solidFill>
              </a:rPr>
              <a:t>O</a:t>
            </a:r>
            <a:r>
              <a:rPr lang="en-US" sz="2000" b="1" baseline="-25000" dirty="0">
                <a:solidFill>
                  <a:schemeClr val="accent6"/>
                </a:solidFill>
              </a:rPr>
              <a:t>2</a:t>
            </a:r>
            <a:r>
              <a:rPr lang="en-US" sz="2000" b="1" dirty="0"/>
              <a:t> +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H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chemeClr val="accent6"/>
                </a:solidFill>
              </a:rPr>
              <a:t>O</a:t>
            </a:r>
            <a:endParaRPr lang="el-GR" sz="2000" b="1" dirty="0">
              <a:solidFill>
                <a:schemeClr val="accent6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3</a:t>
            </a:r>
            <a:r>
              <a:rPr lang="en-US" sz="2400" b="1" dirty="0"/>
              <a:t>.</a:t>
            </a:r>
            <a:r>
              <a:rPr lang="el-GR" sz="2400" b="1" dirty="0"/>
              <a:t>5α</a:t>
            </a:r>
            <a:r>
              <a:rPr lang="en-US" sz="2400" b="1" dirty="0"/>
              <a:t> </a:t>
            </a:r>
            <a:r>
              <a:rPr lang="el-GR" sz="2400" b="1" dirty="0"/>
              <a:t>Ασκήσεις. Εισαγωγή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3.5:	Σελίδες 84-93.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117:	Ασκήσεις: </a:t>
            </a:r>
            <a:r>
              <a:rPr lang="el-GR" sz="2400" dirty="0">
                <a:solidFill>
                  <a:schemeClr val="accent1"/>
                </a:solidFill>
              </a:rPr>
              <a:t>51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37:	Ασκήσεις: </a:t>
            </a:r>
            <a:r>
              <a:rPr lang="el-GR" sz="2400" b="1" dirty="0">
                <a:solidFill>
                  <a:schemeClr val="accent1"/>
                </a:solidFill>
              </a:rPr>
              <a:t>1</a:t>
            </a:r>
            <a:r>
              <a:rPr lang="el-GR" sz="2400" b="1" dirty="0"/>
              <a:t>ε</a:t>
            </a:r>
            <a:r>
              <a:rPr lang="en-US" sz="2400" b="1" dirty="0"/>
              <a:t>, </a:t>
            </a:r>
            <a:r>
              <a:rPr lang="el-GR" sz="2400" b="1" dirty="0" err="1"/>
              <a:t>στ</a:t>
            </a:r>
            <a:r>
              <a:rPr lang="en-US" sz="2400" b="1" dirty="0"/>
              <a:t>, </a:t>
            </a:r>
            <a:r>
              <a:rPr lang="el-GR" sz="2400" b="1" dirty="0"/>
              <a:t>ζ</a:t>
            </a:r>
            <a:r>
              <a:rPr lang="en-US" sz="2400" b="1" dirty="0"/>
              <a:t>, </a:t>
            </a:r>
            <a:r>
              <a:rPr lang="el-GR" sz="2400" b="1" dirty="0"/>
              <a:t>η, θ, ι</a:t>
            </a:r>
            <a:r>
              <a:rPr lang="el-GR" sz="24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1"/>
                </a:solidFill>
              </a:rPr>
              <a:t>			</a:t>
            </a:r>
            <a:r>
              <a:rPr lang="en-US" sz="2400" b="1" dirty="0">
                <a:solidFill>
                  <a:schemeClr val="accent1"/>
                </a:solidFill>
              </a:rPr>
              <a:t>2</a:t>
            </a:r>
            <a:r>
              <a:rPr lang="el-GR" sz="2400" b="1" dirty="0"/>
              <a:t>ε</a:t>
            </a:r>
            <a:r>
              <a:rPr lang="en-US" sz="2400" b="1" dirty="0"/>
              <a:t>, </a:t>
            </a:r>
            <a:r>
              <a:rPr lang="el-GR" sz="2400" b="1" dirty="0" err="1"/>
              <a:t>στ</a:t>
            </a:r>
            <a:r>
              <a:rPr lang="en-US" sz="2400" b="1" dirty="0"/>
              <a:t>, </a:t>
            </a:r>
            <a:r>
              <a:rPr lang="el-GR" sz="2400" b="1" dirty="0"/>
              <a:t>ζ</a:t>
            </a:r>
            <a:r>
              <a:rPr lang="en-US" sz="2400" b="1" dirty="0"/>
              <a:t>, </a:t>
            </a:r>
            <a:r>
              <a:rPr lang="el-GR" sz="2400" b="1" dirty="0"/>
              <a:t>η, θ, ι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189578" y="12369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solve: </a:t>
            </a:r>
          </a:p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Chemical reactions: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Pages: 129 - 136		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questions: 1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18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1079</Words>
  <Application>Microsoft Office PowerPoint</Application>
  <PresentationFormat>Ευρεία οθόνη</PresentationFormat>
  <Paragraphs>168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25</cp:revision>
  <dcterms:created xsi:type="dcterms:W3CDTF">2023-10-13T14:34:02Z</dcterms:created>
  <dcterms:modified xsi:type="dcterms:W3CDTF">2024-02-11T23:11:25Z</dcterms:modified>
</cp:coreProperties>
</file>