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8" r:id="rId2"/>
    <p:sldId id="406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15/10/2023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52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15/10/2023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177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15/10/2023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386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15/10/2023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84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15/10/2023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589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15/10/2023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7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15/10/2023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024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15/10/2023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471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15/10/2023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247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15/10/2023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28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15/10/2023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567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15/10/2023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213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6096000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3</a:t>
            </a:r>
            <a:r>
              <a:rPr lang="en-US" sz="2000" b="1" dirty="0"/>
              <a:t>.5</a:t>
            </a:r>
            <a:r>
              <a:rPr lang="el-GR" sz="2000" b="1" dirty="0"/>
              <a:t>β</a:t>
            </a:r>
            <a:r>
              <a:rPr lang="en-US" sz="2000" b="1" dirty="0"/>
              <a:t> </a:t>
            </a:r>
            <a:r>
              <a:rPr lang="el-GR" sz="2000" b="1" dirty="0"/>
              <a:t>Χημικές αντιδράσεις. Σύνθεση – αποσύνθεση</a:t>
            </a:r>
            <a:r>
              <a:rPr lang="en-US" sz="2000" b="1" dirty="0"/>
              <a:t>.</a:t>
            </a:r>
            <a:endParaRPr lang="el-GR" sz="2000" b="1" dirty="0"/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Αντιδράσεις σύνθεσης:</a:t>
            </a:r>
          </a:p>
          <a:p>
            <a:pPr marL="0" indent="0" algn="ctr">
              <a:buNone/>
            </a:pPr>
            <a:endParaRPr lang="el-GR" sz="2000" b="1" dirty="0"/>
          </a:p>
          <a:p>
            <a:pPr marL="0" indent="0" algn="ctr">
              <a:buNone/>
            </a:pPr>
            <a:endParaRPr lang="el-GR" sz="2000" b="1" dirty="0"/>
          </a:p>
          <a:p>
            <a:pPr marL="0" indent="0" algn="ctr">
              <a:buNone/>
            </a:pPr>
            <a:endParaRPr lang="el-GR" sz="2000" b="1" dirty="0"/>
          </a:p>
          <a:p>
            <a:pPr marL="0" indent="0" algn="ctr">
              <a:buNone/>
            </a:pPr>
            <a:endParaRPr lang="el-GR" sz="2000" b="1" dirty="0"/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6"/>
                </a:solidFill>
              </a:rPr>
              <a:t>Αντιδράσεις αποσύνθεσης: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l-GR" sz="2000" b="1" dirty="0"/>
              <a:t>Αντιδράσεις αποσύνθεσης: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203788" y="13004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.5 Chemical reactions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Composition – decomposition.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Composition Reactions: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decomposition Reactions: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b="1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b="1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3"/>
                </a:solidFill>
              </a:rPr>
              <a:t>Dissociation reactions:</a:t>
            </a:r>
            <a:endParaRPr lang="el-GR" sz="2000" b="1" dirty="0">
              <a:solidFill>
                <a:schemeClr val="accent3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1455B81-6BE4-606B-7C17-39C617425F1F}"/>
              </a:ext>
            </a:extLst>
          </p:cNvPr>
          <p:cNvSpPr/>
          <p:nvPr/>
        </p:nvSpPr>
        <p:spPr>
          <a:xfrm>
            <a:off x="46676" y="704931"/>
            <a:ext cx="2490807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+ B → A-B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3541DA3-9494-F20E-5322-2949B919D3C3}"/>
              </a:ext>
            </a:extLst>
          </p:cNvPr>
          <p:cNvSpPr/>
          <p:nvPr/>
        </p:nvSpPr>
        <p:spPr>
          <a:xfrm>
            <a:off x="46676" y="2728824"/>
            <a:ext cx="2490807" cy="36512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A-B → A + B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620BC1A5-6C70-DD02-4658-DE36CAA2EF40}"/>
              </a:ext>
            </a:extLst>
          </p:cNvPr>
          <p:cNvSpPr/>
          <p:nvPr/>
        </p:nvSpPr>
        <p:spPr>
          <a:xfrm>
            <a:off x="6264596" y="700588"/>
            <a:ext cx="2490807" cy="3651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+ B → A-B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9CB032D0-7FEE-66DD-2565-CC5D4A217728}"/>
              </a:ext>
            </a:extLst>
          </p:cNvPr>
          <p:cNvSpPr/>
          <p:nvPr/>
        </p:nvSpPr>
        <p:spPr>
          <a:xfrm>
            <a:off x="6279836" y="2724481"/>
            <a:ext cx="2490807" cy="3651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A-B → A + B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039694C-14D0-E61E-9548-35C1C6C9DB8E}"/>
              </a:ext>
            </a:extLst>
          </p:cNvPr>
          <p:cNvSpPr/>
          <p:nvPr/>
        </p:nvSpPr>
        <p:spPr>
          <a:xfrm>
            <a:off x="46677" y="1401175"/>
            <a:ext cx="2483164" cy="7803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Δύο στοιχεία συνδυάζονται και παράγεται μια ένωση.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093B4AB2-D2CC-8CC5-3740-F8583A3AA75D}"/>
              </a:ext>
            </a:extLst>
          </p:cNvPr>
          <p:cNvSpPr/>
          <p:nvPr/>
        </p:nvSpPr>
        <p:spPr>
          <a:xfrm>
            <a:off x="46676" y="3154325"/>
            <a:ext cx="2490807" cy="118247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Μια ένωση διασπάται στα στοιχεία από τα οποία αποτελείται. </a:t>
            </a:r>
            <a:r>
              <a:rPr lang="el-GR" sz="1600" b="1" dirty="0" err="1">
                <a:solidFill>
                  <a:prstClr val="white"/>
                </a:solidFill>
              </a:rPr>
              <a:t>Διατομικά</a:t>
            </a:r>
            <a:r>
              <a:rPr lang="el-GR" sz="1600" b="1" dirty="0">
                <a:solidFill>
                  <a:prstClr val="white"/>
                </a:solidFill>
              </a:rPr>
              <a:t> στοιχεία:</a:t>
            </a:r>
          </a:p>
          <a:p>
            <a:pPr lvl="0" algn="ctr"/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Η</a:t>
            </a:r>
            <a:r>
              <a:rPr kumimoji="0" lang="el-GR" sz="16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</a:t>
            </a:r>
            <a:r>
              <a:rPr kumimoji="0" lang="el-GR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Ν</a:t>
            </a:r>
            <a:r>
              <a:rPr kumimoji="0" lang="el-GR" sz="16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</a:t>
            </a:r>
            <a:r>
              <a:rPr kumimoji="0" lang="el-GR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Ο</a:t>
            </a:r>
            <a:r>
              <a:rPr kumimoji="0" lang="el-GR" sz="16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</a:t>
            </a:r>
            <a:r>
              <a:rPr lang="el-GR" sz="1600" b="1" dirty="0">
                <a:solidFill>
                  <a:prstClr val="white"/>
                </a:solidFill>
              </a:rPr>
              <a:t> </a:t>
            </a:r>
            <a:r>
              <a:rPr lang="en-US" sz="1600" b="1" dirty="0">
                <a:solidFill>
                  <a:prstClr val="white"/>
                </a:solidFill>
              </a:rPr>
              <a:t>F</a:t>
            </a:r>
            <a:r>
              <a:rPr lang="el-GR" sz="1600" b="1" baseline="-25000" dirty="0">
                <a:solidFill>
                  <a:prstClr val="white"/>
                </a:solidFill>
              </a:rPr>
              <a:t>2</a:t>
            </a:r>
            <a:r>
              <a:rPr lang="el-GR" sz="1600" b="1" dirty="0">
                <a:solidFill>
                  <a:prstClr val="white"/>
                </a:solidFill>
              </a:rPr>
              <a:t>, </a:t>
            </a:r>
            <a:r>
              <a:rPr lang="en-US" sz="1600" b="1" dirty="0">
                <a:solidFill>
                  <a:prstClr val="white"/>
                </a:solidFill>
              </a:rPr>
              <a:t>Cl</a:t>
            </a:r>
            <a:r>
              <a:rPr lang="el-GR" sz="1600" b="1" baseline="-25000" dirty="0">
                <a:solidFill>
                  <a:prstClr val="white"/>
                </a:solidFill>
              </a:rPr>
              <a:t>2</a:t>
            </a:r>
            <a:r>
              <a:rPr lang="el-GR" sz="1600" b="1" dirty="0">
                <a:solidFill>
                  <a:prstClr val="white"/>
                </a:solidFill>
              </a:rPr>
              <a:t> </a:t>
            </a:r>
            <a:r>
              <a:rPr lang="en-US" sz="1600" b="1" dirty="0">
                <a:solidFill>
                  <a:prstClr val="white"/>
                </a:solidFill>
              </a:rPr>
              <a:t>Br</a:t>
            </a:r>
            <a:r>
              <a:rPr lang="el-GR" sz="1600" b="1" baseline="-25000" dirty="0">
                <a:solidFill>
                  <a:prstClr val="white"/>
                </a:solidFill>
              </a:rPr>
              <a:t>2</a:t>
            </a:r>
            <a:r>
              <a:rPr lang="el-GR" sz="1600" b="1" dirty="0">
                <a:solidFill>
                  <a:prstClr val="white"/>
                </a:solidFill>
              </a:rPr>
              <a:t>, </a:t>
            </a:r>
            <a:r>
              <a:rPr lang="en-US" sz="1600" b="1" dirty="0">
                <a:solidFill>
                  <a:prstClr val="white"/>
                </a:solidFill>
              </a:rPr>
              <a:t>I</a:t>
            </a:r>
            <a:r>
              <a:rPr lang="el-GR" sz="1600" b="1" baseline="-25000" dirty="0">
                <a:solidFill>
                  <a:prstClr val="white"/>
                </a:solidFill>
              </a:rPr>
              <a:t>2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DFE574B3-285C-3363-6D08-23E135E963ED}"/>
              </a:ext>
            </a:extLst>
          </p:cNvPr>
          <p:cNvSpPr/>
          <p:nvPr/>
        </p:nvSpPr>
        <p:spPr>
          <a:xfrm>
            <a:off x="6264596" y="1396832"/>
            <a:ext cx="2490807" cy="78031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elements combine and produce a compound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Ορθογώνιο: Στρογγύλεμα γωνιών 33">
            <a:extLst>
              <a:ext uri="{FF2B5EF4-FFF2-40B4-BE49-F238E27FC236}">
                <a16:creationId xmlns:a16="http://schemas.microsoft.com/office/drawing/2014/main" id="{BF07C443-B409-93B6-3435-D2F7BBE512C0}"/>
              </a:ext>
            </a:extLst>
          </p:cNvPr>
          <p:cNvSpPr/>
          <p:nvPr/>
        </p:nvSpPr>
        <p:spPr>
          <a:xfrm>
            <a:off x="6225410" y="3149982"/>
            <a:ext cx="2621434" cy="11824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 compound breaks down into the elements it is composed of.</a:t>
            </a:r>
          </a:p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</a:rPr>
              <a:t>Diatomic elements</a:t>
            </a:r>
            <a:r>
              <a:rPr lang="el-GR" sz="1600" b="1" dirty="0">
                <a:solidFill>
                  <a:prstClr val="white"/>
                </a:solidFill>
              </a:rPr>
              <a:t>:</a:t>
            </a:r>
          </a:p>
          <a:p>
            <a:pPr lvl="0" algn="ctr"/>
            <a:r>
              <a:rPr lang="el-GR" sz="1600" b="1" dirty="0">
                <a:solidFill>
                  <a:prstClr val="white"/>
                </a:solidFill>
              </a:rPr>
              <a:t>Η</a:t>
            </a:r>
            <a:r>
              <a:rPr lang="el-GR" sz="1600" b="1" baseline="-25000" dirty="0">
                <a:solidFill>
                  <a:prstClr val="white"/>
                </a:solidFill>
              </a:rPr>
              <a:t>2</a:t>
            </a:r>
            <a:r>
              <a:rPr lang="el-GR" sz="1600" b="1" dirty="0">
                <a:solidFill>
                  <a:prstClr val="white"/>
                </a:solidFill>
              </a:rPr>
              <a:t>, Ν</a:t>
            </a:r>
            <a:r>
              <a:rPr lang="el-GR" sz="1600" b="1" baseline="-25000" dirty="0">
                <a:solidFill>
                  <a:prstClr val="white"/>
                </a:solidFill>
              </a:rPr>
              <a:t>2</a:t>
            </a:r>
            <a:r>
              <a:rPr lang="el-GR" sz="1600" b="1" dirty="0">
                <a:solidFill>
                  <a:prstClr val="white"/>
                </a:solidFill>
              </a:rPr>
              <a:t>, Ο</a:t>
            </a:r>
            <a:r>
              <a:rPr lang="el-GR" sz="1600" b="1" baseline="-25000" dirty="0">
                <a:solidFill>
                  <a:prstClr val="white"/>
                </a:solidFill>
              </a:rPr>
              <a:t>2</a:t>
            </a:r>
            <a:r>
              <a:rPr lang="el-GR" sz="1600" b="1" dirty="0">
                <a:solidFill>
                  <a:prstClr val="white"/>
                </a:solidFill>
              </a:rPr>
              <a:t> </a:t>
            </a:r>
            <a:r>
              <a:rPr lang="en-US" sz="1600" b="1" dirty="0">
                <a:solidFill>
                  <a:prstClr val="white"/>
                </a:solidFill>
              </a:rPr>
              <a:t>F</a:t>
            </a:r>
            <a:r>
              <a:rPr lang="el-GR" sz="1600" b="1" baseline="-25000" dirty="0">
                <a:solidFill>
                  <a:prstClr val="white"/>
                </a:solidFill>
              </a:rPr>
              <a:t>2</a:t>
            </a:r>
            <a:r>
              <a:rPr lang="el-GR" sz="1600" b="1" dirty="0">
                <a:solidFill>
                  <a:prstClr val="white"/>
                </a:solidFill>
              </a:rPr>
              <a:t>, </a:t>
            </a:r>
            <a:r>
              <a:rPr lang="en-US" sz="1600" b="1" dirty="0">
                <a:solidFill>
                  <a:prstClr val="white"/>
                </a:solidFill>
              </a:rPr>
              <a:t>Cl</a:t>
            </a:r>
            <a:r>
              <a:rPr lang="el-GR" sz="1600" b="1" baseline="-25000" dirty="0">
                <a:solidFill>
                  <a:prstClr val="white"/>
                </a:solidFill>
              </a:rPr>
              <a:t>2</a:t>
            </a:r>
            <a:r>
              <a:rPr lang="el-GR" sz="1600" b="1" dirty="0">
                <a:solidFill>
                  <a:prstClr val="white"/>
                </a:solidFill>
              </a:rPr>
              <a:t> </a:t>
            </a:r>
            <a:r>
              <a:rPr lang="en-US" sz="1600" b="1" dirty="0">
                <a:solidFill>
                  <a:prstClr val="white"/>
                </a:solidFill>
              </a:rPr>
              <a:t>Br</a:t>
            </a:r>
            <a:r>
              <a:rPr lang="el-GR" sz="1600" b="1" baseline="-25000" dirty="0">
                <a:solidFill>
                  <a:prstClr val="white"/>
                </a:solidFill>
              </a:rPr>
              <a:t>2</a:t>
            </a:r>
            <a:r>
              <a:rPr lang="el-GR" sz="1600" b="1" dirty="0">
                <a:solidFill>
                  <a:prstClr val="white"/>
                </a:solidFill>
              </a:rPr>
              <a:t>, </a:t>
            </a:r>
            <a:r>
              <a:rPr lang="en-US" sz="1600" b="1" dirty="0">
                <a:solidFill>
                  <a:prstClr val="white"/>
                </a:solidFill>
              </a:rPr>
              <a:t>I</a:t>
            </a:r>
            <a:r>
              <a:rPr lang="el-GR" sz="1600" b="1" baseline="-25000" dirty="0">
                <a:solidFill>
                  <a:prstClr val="white"/>
                </a:solidFill>
              </a:rPr>
              <a:t>2</a:t>
            </a:r>
            <a:endParaRPr lang="el-GR" sz="1600" b="1" dirty="0">
              <a:solidFill>
                <a:prstClr val="white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DD7FA385-8C76-EA33-573B-D51443114C52}"/>
              </a:ext>
            </a:extLst>
          </p:cNvPr>
          <p:cNvSpPr/>
          <p:nvPr/>
        </p:nvSpPr>
        <p:spPr>
          <a:xfrm>
            <a:off x="2645271" y="700589"/>
            <a:ext cx="1591450" cy="3651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+ 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1C2C8AFD-63C0-D6BE-7112-F8F8CC1B7571}"/>
              </a:ext>
            </a:extLst>
          </p:cNvPr>
          <p:cNvSpPr/>
          <p:nvPr/>
        </p:nvSpPr>
        <p:spPr>
          <a:xfrm>
            <a:off x="2645270" y="700589"/>
            <a:ext cx="2645270" cy="365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+ 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CO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8753E61-6E15-D80A-3279-CF405EE3D9E4}"/>
              </a:ext>
            </a:extLst>
          </p:cNvPr>
          <p:cNvSpPr/>
          <p:nvPr/>
        </p:nvSpPr>
        <p:spPr>
          <a:xfrm>
            <a:off x="8889356" y="700588"/>
            <a:ext cx="1591450" cy="3651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+ 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D362D555-2B6A-78CB-65D3-F06B327131F2}"/>
              </a:ext>
            </a:extLst>
          </p:cNvPr>
          <p:cNvSpPr/>
          <p:nvPr/>
        </p:nvSpPr>
        <p:spPr>
          <a:xfrm>
            <a:off x="8898435" y="704938"/>
            <a:ext cx="2645270" cy="3651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+ 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CO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1B7B02D5-7263-E404-B10E-F4750CB75C43}"/>
              </a:ext>
            </a:extLst>
          </p:cNvPr>
          <p:cNvSpPr/>
          <p:nvPr/>
        </p:nvSpPr>
        <p:spPr>
          <a:xfrm>
            <a:off x="2645271" y="1091077"/>
            <a:ext cx="1591450" cy="3651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98AFF981-F859-10A6-5CDF-20459F390892}"/>
              </a:ext>
            </a:extLst>
          </p:cNvPr>
          <p:cNvSpPr/>
          <p:nvPr/>
        </p:nvSpPr>
        <p:spPr>
          <a:xfrm>
            <a:off x="8889356" y="1091076"/>
            <a:ext cx="1591450" cy="3651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5BC9D496-C5E9-327A-634C-1DD87BAE56E9}"/>
              </a:ext>
            </a:extLst>
          </p:cNvPr>
          <p:cNvSpPr/>
          <p:nvPr/>
        </p:nvSpPr>
        <p:spPr>
          <a:xfrm>
            <a:off x="2645271" y="1515064"/>
            <a:ext cx="1591450" cy="3651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Cl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7C9CE0EA-CCE4-0F44-05B8-6445E48F0B18}"/>
              </a:ext>
            </a:extLst>
          </p:cNvPr>
          <p:cNvSpPr/>
          <p:nvPr/>
        </p:nvSpPr>
        <p:spPr>
          <a:xfrm>
            <a:off x="8889356" y="1515063"/>
            <a:ext cx="1591450" cy="3651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+ 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7C756CF4-ECEB-5885-FBC6-3F6579BF9D94}"/>
              </a:ext>
            </a:extLst>
          </p:cNvPr>
          <p:cNvSpPr/>
          <p:nvPr/>
        </p:nvSpPr>
        <p:spPr>
          <a:xfrm>
            <a:off x="2645271" y="1928929"/>
            <a:ext cx="1591450" cy="3651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+ Br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68E6A4E2-2DA9-64E2-8291-BA1B47DA44F7}"/>
              </a:ext>
            </a:extLst>
          </p:cNvPr>
          <p:cNvSpPr/>
          <p:nvPr/>
        </p:nvSpPr>
        <p:spPr>
          <a:xfrm>
            <a:off x="8889356" y="1928928"/>
            <a:ext cx="1591450" cy="3651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</a:rPr>
              <a:t>K + Br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CE2E5C6D-959E-FE01-DDA1-2D1117BFE966}"/>
              </a:ext>
            </a:extLst>
          </p:cNvPr>
          <p:cNvSpPr/>
          <p:nvPr/>
        </p:nvSpPr>
        <p:spPr>
          <a:xfrm>
            <a:off x="2636191" y="1103520"/>
            <a:ext cx="2645270" cy="365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2H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O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2H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98E5D0FB-7781-5A85-CF8F-B72D02E07943}"/>
              </a:ext>
            </a:extLst>
          </p:cNvPr>
          <p:cNvSpPr/>
          <p:nvPr/>
        </p:nvSpPr>
        <p:spPr>
          <a:xfrm>
            <a:off x="8889356" y="1107869"/>
            <a:ext cx="2645270" cy="3651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2H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O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→ 2H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O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57EB127F-B186-D37D-F88F-72665916A194}"/>
              </a:ext>
            </a:extLst>
          </p:cNvPr>
          <p:cNvSpPr/>
          <p:nvPr/>
        </p:nvSpPr>
        <p:spPr>
          <a:xfrm>
            <a:off x="2645270" y="1515929"/>
            <a:ext cx="2645270" cy="365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Cl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2H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B4A5C623-0239-FC1C-4B8A-1CA349C5A7D4}"/>
              </a:ext>
            </a:extLst>
          </p:cNvPr>
          <p:cNvSpPr/>
          <p:nvPr/>
        </p:nvSpPr>
        <p:spPr>
          <a:xfrm>
            <a:off x="8898435" y="1520278"/>
            <a:ext cx="2645270" cy="3651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Cl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→ 2HCl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79847EE1-1C8C-111F-BF9A-9ABD153794BF}"/>
              </a:ext>
            </a:extLst>
          </p:cNvPr>
          <p:cNvSpPr/>
          <p:nvPr/>
        </p:nvSpPr>
        <p:spPr>
          <a:xfrm>
            <a:off x="2645270" y="1928943"/>
            <a:ext cx="2645270" cy="365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2K + Br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2KBr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16CB450F-171D-B3B5-E76F-A3CD15391094}"/>
              </a:ext>
            </a:extLst>
          </p:cNvPr>
          <p:cNvSpPr/>
          <p:nvPr/>
        </p:nvSpPr>
        <p:spPr>
          <a:xfrm>
            <a:off x="8898435" y="1933292"/>
            <a:ext cx="2645270" cy="3651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2K + Br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→ 2KBr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7" name="Ορθογώνιο: Στρογγύλεμα γωνιών 26">
            <a:extLst>
              <a:ext uri="{FF2B5EF4-FFF2-40B4-BE49-F238E27FC236}">
                <a16:creationId xmlns:a16="http://schemas.microsoft.com/office/drawing/2014/main" id="{40B76824-2ABD-B687-CD2C-93A2B47D6A2A}"/>
              </a:ext>
            </a:extLst>
          </p:cNvPr>
          <p:cNvSpPr/>
          <p:nvPr/>
        </p:nvSpPr>
        <p:spPr>
          <a:xfrm>
            <a:off x="2654350" y="2729167"/>
            <a:ext cx="1591450" cy="3651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CO</a:t>
            </a:r>
            <a:r>
              <a:rPr lang="en-US" b="1" baseline="-25000" dirty="0">
                <a:solidFill>
                  <a:prstClr val="white"/>
                </a:solidFill>
              </a:rPr>
              <a:t>2 </a:t>
            </a:r>
            <a:r>
              <a:rPr lang="en-US" b="1" dirty="0">
                <a:solidFill>
                  <a:prstClr val="white"/>
                </a:solidFill>
              </a:rPr>
              <a:t>→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Ορθογώνιο: Στρογγύλεμα γωνιών 27">
            <a:extLst>
              <a:ext uri="{FF2B5EF4-FFF2-40B4-BE49-F238E27FC236}">
                <a16:creationId xmlns:a16="http://schemas.microsoft.com/office/drawing/2014/main" id="{AD2E0EE9-B47D-31D5-32B2-90221D7D52ED}"/>
              </a:ext>
            </a:extLst>
          </p:cNvPr>
          <p:cNvSpPr/>
          <p:nvPr/>
        </p:nvSpPr>
        <p:spPr>
          <a:xfrm>
            <a:off x="2663429" y="2729166"/>
            <a:ext cx="2645270" cy="36510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CO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→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+ 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40CB6C89-6495-43D2-D8F5-0FAD630B8DB1}"/>
              </a:ext>
            </a:extLst>
          </p:cNvPr>
          <p:cNvSpPr/>
          <p:nvPr/>
        </p:nvSpPr>
        <p:spPr>
          <a:xfrm>
            <a:off x="8898435" y="2729166"/>
            <a:ext cx="1591450" cy="36512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CO</a:t>
            </a:r>
            <a:r>
              <a:rPr lang="en-US" b="1" baseline="-25000" dirty="0">
                <a:solidFill>
                  <a:prstClr val="white"/>
                </a:solidFill>
              </a:rPr>
              <a:t>2 </a:t>
            </a:r>
            <a:r>
              <a:rPr lang="en-US" b="1" dirty="0">
                <a:solidFill>
                  <a:prstClr val="white"/>
                </a:solidFill>
              </a:rPr>
              <a:t>→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A7DED6A7-98A8-65BB-EE0D-1BB1DE15C52B}"/>
              </a:ext>
            </a:extLst>
          </p:cNvPr>
          <p:cNvSpPr/>
          <p:nvPr/>
        </p:nvSpPr>
        <p:spPr>
          <a:xfrm>
            <a:off x="8916594" y="2733515"/>
            <a:ext cx="2645270" cy="36510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CO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→ C + O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3" name="Ορθογώνιο: Στρογγύλεμα γωνιών 32">
            <a:extLst>
              <a:ext uri="{FF2B5EF4-FFF2-40B4-BE49-F238E27FC236}">
                <a16:creationId xmlns:a16="http://schemas.microsoft.com/office/drawing/2014/main" id="{6ECF0F01-FC96-65F9-B14A-33029F4C28B4}"/>
              </a:ext>
            </a:extLst>
          </p:cNvPr>
          <p:cNvSpPr/>
          <p:nvPr/>
        </p:nvSpPr>
        <p:spPr>
          <a:xfrm>
            <a:off x="2654350" y="3119655"/>
            <a:ext cx="1591450" cy="3651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FeCl</a:t>
            </a:r>
            <a:r>
              <a:rPr lang="en-US" b="1" baseline="-25000" dirty="0">
                <a:solidFill>
                  <a:prstClr val="white"/>
                </a:solidFill>
                <a:latin typeface="Calibri" panose="020F0502020204030204"/>
              </a:rPr>
              <a:t>2 </a:t>
            </a:r>
            <a:r>
              <a:rPr lang="en-US" b="1" dirty="0">
                <a:solidFill>
                  <a:prstClr val="white"/>
                </a:solidFill>
              </a:rPr>
              <a:t>→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Ορθογώνιο: Στρογγύλεμα γωνιών 34">
            <a:extLst>
              <a:ext uri="{FF2B5EF4-FFF2-40B4-BE49-F238E27FC236}">
                <a16:creationId xmlns:a16="http://schemas.microsoft.com/office/drawing/2014/main" id="{D507409D-6F90-69CF-2B10-5475054BDCCF}"/>
              </a:ext>
            </a:extLst>
          </p:cNvPr>
          <p:cNvSpPr/>
          <p:nvPr/>
        </p:nvSpPr>
        <p:spPr>
          <a:xfrm>
            <a:off x="8898435" y="3119654"/>
            <a:ext cx="1591450" cy="36512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FeCl</a:t>
            </a:r>
            <a:r>
              <a:rPr lang="en-US" b="1" baseline="-25000" dirty="0">
                <a:solidFill>
                  <a:prstClr val="white"/>
                </a:solidFill>
              </a:rPr>
              <a:t>2 </a:t>
            </a:r>
            <a:r>
              <a:rPr lang="en-US" b="1" dirty="0">
                <a:solidFill>
                  <a:prstClr val="white"/>
                </a:solidFill>
              </a:rPr>
              <a:t>→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6" name="Ορθογώνιο: Στρογγύλεμα γωνιών 35">
            <a:extLst>
              <a:ext uri="{FF2B5EF4-FFF2-40B4-BE49-F238E27FC236}">
                <a16:creationId xmlns:a16="http://schemas.microsoft.com/office/drawing/2014/main" id="{3135C3BF-9ADE-B8D9-69F8-0F4CB459EDD4}"/>
              </a:ext>
            </a:extLst>
          </p:cNvPr>
          <p:cNvSpPr/>
          <p:nvPr/>
        </p:nvSpPr>
        <p:spPr>
          <a:xfrm>
            <a:off x="2654350" y="3543642"/>
            <a:ext cx="1591450" cy="3651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→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Ορθογώνιο: Στρογγύλεμα γωνιών 36">
            <a:extLst>
              <a:ext uri="{FF2B5EF4-FFF2-40B4-BE49-F238E27FC236}">
                <a16:creationId xmlns:a16="http://schemas.microsoft.com/office/drawing/2014/main" id="{89A003E3-9F76-0774-E5E1-2A0794E0C07E}"/>
              </a:ext>
            </a:extLst>
          </p:cNvPr>
          <p:cNvSpPr/>
          <p:nvPr/>
        </p:nvSpPr>
        <p:spPr>
          <a:xfrm>
            <a:off x="8898435" y="3543641"/>
            <a:ext cx="1591450" cy="36512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prstClr val="white"/>
                </a:solidFill>
              </a:rPr>
              <a:t>AgO</a:t>
            </a:r>
            <a:r>
              <a:rPr lang="en-US" b="1" dirty="0">
                <a:solidFill>
                  <a:prstClr val="white"/>
                </a:solidFill>
              </a:rPr>
              <a:t> →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8" name="Ορθογώνιο: Στρογγύλεμα γωνιών 37">
            <a:extLst>
              <a:ext uri="{FF2B5EF4-FFF2-40B4-BE49-F238E27FC236}">
                <a16:creationId xmlns:a16="http://schemas.microsoft.com/office/drawing/2014/main" id="{02F0F41F-8353-92B0-8712-60D84D97C3D5}"/>
              </a:ext>
            </a:extLst>
          </p:cNvPr>
          <p:cNvSpPr/>
          <p:nvPr/>
        </p:nvSpPr>
        <p:spPr>
          <a:xfrm>
            <a:off x="2654350" y="3957507"/>
            <a:ext cx="1591450" cy="3651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→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Ορθογώνιο: Στρογγύλεμα γωνιών 38">
            <a:extLst>
              <a:ext uri="{FF2B5EF4-FFF2-40B4-BE49-F238E27FC236}">
                <a16:creationId xmlns:a16="http://schemas.microsoft.com/office/drawing/2014/main" id="{A8DCF665-DB22-7069-2E95-02AFDBAAEF27}"/>
              </a:ext>
            </a:extLst>
          </p:cNvPr>
          <p:cNvSpPr/>
          <p:nvPr/>
        </p:nvSpPr>
        <p:spPr>
          <a:xfrm>
            <a:off x="8898435" y="3957506"/>
            <a:ext cx="1591450" cy="36512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Al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→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435037B0-BF9B-84BE-5893-436A1AF82CB0}"/>
              </a:ext>
            </a:extLst>
          </p:cNvPr>
          <p:cNvSpPr/>
          <p:nvPr/>
        </p:nvSpPr>
        <p:spPr>
          <a:xfrm>
            <a:off x="2654350" y="3132097"/>
            <a:ext cx="2645270" cy="36510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FeCl</a:t>
            </a:r>
            <a:r>
              <a:rPr lang="en-US" b="1" baseline="-25000" dirty="0">
                <a:solidFill>
                  <a:prstClr val="white"/>
                </a:solidFill>
              </a:rPr>
              <a:t>2 </a:t>
            </a:r>
            <a:r>
              <a:rPr lang="en-US" b="1" dirty="0">
                <a:solidFill>
                  <a:prstClr val="white"/>
                </a:solidFill>
              </a:rPr>
              <a:t>→ Fe + Cl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DA1885C5-4F3B-8A96-7383-9C3FCC097060}"/>
              </a:ext>
            </a:extLst>
          </p:cNvPr>
          <p:cNvSpPr/>
          <p:nvPr/>
        </p:nvSpPr>
        <p:spPr>
          <a:xfrm>
            <a:off x="8907515" y="3136446"/>
            <a:ext cx="2645270" cy="36510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FeCl</a:t>
            </a:r>
            <a:r>
              <a:rPr lang="en-US" b="1" baseline="-25000" dirty="0">
                <a:solidFill>
                  <a:prstClr val="white"/>
                </a:solidFill>
              </a:rPr>
              <a:t>2 </a:t>
            </a:r>
            <a:r>
              <a:rPr lang="en-US" b="1" dirty="0">
                <a:solidFill>
                  <a:prstClr val="white"/>
                </a:solidFill>
              </a:rPr>
              <a:t>→ Fe + Cl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02FC60CD-0642-3828-0F50-695F02FEE900}"/>
              </a:ext>
            </a:extLst>
          </p:cNvPr>
          <p:cNvSpPr/>
          <p:nvPr/>
        </p:nvSpPr>
        <p:spPr>
          <a:xfrm>
            <a:off x="2663429" y="3544506"/>
            <a:ext cx="2645270" cy="36510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2AgO → 2Ag + O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1B01F390-5873-69DC-D505-B222AB761506}"/>
              </a:ext>
            </a:extLst>
          </p:cNvPr>
          <p:cNvSpPr/>
          <p:nvPr/>
        </p:nvSpPr>
        <p:spPr>
          <a:xfrm>
            <a:off x="8916594" y="3548855"/>
            <a:ext cx="2645270" cy="36510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2AgO → 2Ag + O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44" name="Ορθογώνιο: Στρογγύλεμα γωνιών 43">
            <a:extLst>
              <a:ext uri="{FF2B5EF4-FFF2-40B4-BE49-F238E27FC236}">
                <a16:creationId xmlns:a16="http://schemas.microsoft.com/office/drawing/2014/main" id="{3F96526E-ADBD-13E1-DAE8-0F091067B22C}"/>
              </a:ext>
            </a:extLst>
          </p:cNvPr>
          <p:cNvSpPr/>
          <p:nvPr/>
        </p:nvSpPr>
        <p:spPr>
          <a:xfrm>
            <a:off x="2663429" y="3957520"/>
            <a:ext cx="2645270" cy="36510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2Al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→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4Al + 3O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Ορθογώνιο: Στρογγύλεμα γωνιών 44">
            <a:extLst>
              <a:ext uri="{FF2B5EF4-FFF2-40B4-BE49-F238E27FC236}">
                <a16:creationId xmlns:a16="http://schemas.microsoft.com/office/drawing/2014/main" id="{8BC7546D-E952-8E81-DED4-08E200B1BF83}"/>
              </a:ext>
            </a:extLst>
          </p:cNvPr>
          <p:cNvSpPr/>
          <p:nvPr/>
        </p:nvSpPr>
        <p:spPr>
          <a:xfrm>
            <a:off x="8916594" y="3961869"/>
            <a:ext cx="2645270" cy="36510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2Al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→ 4Al + 3O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56" name="Ορθογώνιο: Στρογγύλεμα γωνιών 55">
            <a:extLst>
              <a:ext uri="{FF2B5EF4-FFF2-40B4-BE49-F238E27FC236}">
                <a16:creationId xmlns:a16="http://schemas.microsoft.com/office/drawing/2014/main" id="{998D0987-F8C2-4F65-2703-47CE847D461B}"/>
              </a:ext>
            </a:extLst>
          </p:cNvPr>
          <p:cNvSpPr/>
          <p:nvPr/>
        </p:nvSpPr>
        <p:spPr>
          <a:xfrm>
            <a:off x="46676" y="4777122"/>
            <a:ext cx="2490807" cy="365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A-B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→ A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-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Γ</a:t>
            </a:r>
          </a:p>
        </p:txBody>
      </p:sp>
      <p:sp>
        <p:nvSpPr>
          <p:cNvPr id="57" name="Ορθογώνιο: Στρογγύλεμα γωνιών 56">
            <a:extLst>
              <a:ext uri="{FF2B5EF4-FFF2-40B4-BE49-F238E27FC236}">
                <a16:creationId xmlns:a16="http://schemas.microsoft.com/office/drawing/2014/main" id="{EFB11DEB-630B-2C66-7EF0-73A7D97F1976}"/>
              </a:ext>
            </a:extLst>
          </p:cNvPr>
          <p:cNvSpPr/>
          <p:nvPr/>
        </p:nvSpPr>
        <p:spPr>
          <a:xfrm>
            <a:off x="6279836" y="4772779"/>
            <a:ext cx="2490807" cy="365125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A-B → A + B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Ορθογώνιο: Στρογγύλεμα γωνιών 57">
            <a:extLst>
              <a:ext uri="{FF2B5EF4-FFF2-40B4-BE49-F238E27FC236}">
                <a16:creationId xmlns:a16="http://schemas.microsoft.com/office/drawing/2014/main" id="{5D8BF8FC-B368-9F56-55A4-0E91D39BDD80}"/>
              </a:ext>
            </a:extLst>
          </p:cNvPr>
          <p:cNvSpPr/>
          <p:nvPr/>
        </p:nvSpPr>
        <p:spPr>
          <a:xfrm>
            <a:off x="46676" y="5202623"/>
            <a:ext cx="2490807" cy="758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Μια ένωση διασπάται </a:t>
            </a:r>
            <a:r>
              <a:rPr lang="el-GR" sz="1600" b="1" dirty="0">
                <a:solidFill>
                  <a:prstClr val="white"/>
                </a:solidFill>
              </a:rPr>
              <a:t>σε μικρότερες ενώσεις.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9" name="Ορθογώνιο: Στρογγύλεμα γωνιών 58">
            <a:extLst>
              <a:ext uri="{FF2B5EF4-FFF2-40B4-BE49-F238E27FC236}">
                <a16:creationId xmlns:a16="http://schemas.microsoft.com/office/drawing/2014/main" id="{1EC568C7-CF80-90A8-0D7C-C4BFC4344D17}"/>
              </a:ext>
            </a:extLst>
          </p:cNvPr>
          <p:cNvSpPr/>
          <p:nvPr/>
        </p:nvSpPr>
        <p:spPr>
          <a:xfrm>
            <a:off x="6225410" y="5198280"/>
            <a:ext cx="2621434" cy="75878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 compound breaks down into </a:t>
            </a:r>
            <a:r>
              <a:rPr lang="en-US" sz="1600" b="1" dirty="0">
                <a:solidFill>
                  <a:prstClr val="white"/>
                </a:solidFill>
              </a:rPr>
              <a:t>smaller compounds</a:t>
            </a:r>
            <a:endParaRPr lang="el-GR" sz="1600" b="1" dirty="0">
              <a:solidFill>
                <a:prstClr val="white"/>
              </a:solidFill>
            </a:endParaRPr>
          </a:p>
        </p:txBody>
      </p:sp>
      <p:sp>
        <p:nvSpPr>
          <p:cNvPr id="60" name="Ορθογώνιο: Στρογγύλεμα γωνιών 59">
            <a:extLst>
              <a:ext uri="{FF2B5EF4-FFF2-40B4-BE49-F238E27FC236}">
                <a16:creationId xmlns:a16="http://schemas.microsoft.com/office/drawing/2014/main" id="{7BB5C1CA-F8C2-9350-90D8-E1A6268A9E50}"/>
              </a:ext>
            </a:extLst>
          </p:cNvPr>
          <p:cNvSpPr/>
          <p:nvPr/>
        </p:nvSpPr>
        <p:spPr>
          <a:xfrm>
            <a:off x="2654350" y="4777465"/>
            <a:ext cx="1591450" cy="3651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MgCO</a:t>
            </a:r>
            <a:r>
              <a:rPr lang="en-US" b="1" baseline="-25000" dirty="0">
                <a:solidFill>
                  <a:prstClr val="white"/>
                </a:solidFill>
              </a:rPr>
              <a:t>3 </a:t>
            </a:r>
            <a:r>
              <a:rPr lang="en-US" b="1" dirty="0">
                <a:solidFill>
                  <a:prstClr val="white"/>
                </a:solidFill>
              </a:rPr>
              <a:t>→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Ορθογώνιο: Στρογγύλεμα γωνιών 60">
            <a:extLst>
              <a:ext uri="{FF2B5EF4-FFF2-40B4-BE49-F238E27FC236}">
                <a16:creationId xmlns:a16="http://schemas.microsoft.com/office/drawing/2014/main" id="{E1069B51-E493-DAFD-BB5C-0AEA2378C850}"/>
              </a:ext>
            </a:extLst>
          </p:cNvPr>
          <p:cNvSpPr/>
          <p:nvPr/>
        </p:nvSpPr>
        <p:spPr>
          <a:xfrm>
            <a:off x="2646651" y="4777464"/>
            <a:ext cx="2645270" cy="365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MgCO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→ Mg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+ CO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Ορθογώνιο: Στρογγύλεμα γωνιών 61">
            <a:extLst>
              <a:ext uri="{FF2B5EF4-FFF2-40B4-BE49-F238E27FC236}">
                <a16:creationId xmlns:a16="http://schemas.microsoft.com/office/drawing/2014/main" id="{746B426D-4E69-45E6-5FBB-91B1D9A6C009}"/>
              </a:ext>
            </a:extLst>
          </p:cNvPr>
          <p:cNvSpPr/>
          <p:nvPr/>
        </p:nvSpPr>
        <p:spPr>
          <a:xfrm>
            <a:off x="8898435" y="4777464"/>
            <a:ext cx="1591450" cy="365124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MgCO</a:t>
            </a:r>
            <a:r>
              <a:rPr lang="en-US" b="1" baseline="-25000" dirty="0">
                <a:solidFill>
                  <a:prstClr val="white"/>
                </a:solidFill>
              </a:rPr>
              <a:t>3 </a:t>
            </a:r>
            <a:r>
              <a:rPr lang="en-US" b="1" dirty="0">
                <a:solidFill>
                  <a:prstClr val="white"/>
                </a:solidFill>
              </a:rPr>
              <a:t>→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63" name="Ορθογώνιο: Στρογγύλεμα γωνιών 62">
            <a:extLst>
              <a:ext uri="{FF2B5EF4-FFF2-40B4-BE49-F238E27FC236}">
                <a16:creationId xmlns:a16="http://schemas.microsoft.com/office/drawing/2014/main" id="{9DA10C07-7EC9-59C5-FD9B-1682570E3C49}"/>
              </a:ext>
            </a:extLst>
          </p:cNvPr>
          <p:cNvSpPr/>
          <p:nvPr/>
        </p:nvSpPr>
        <p:spPr>
          <a:xfrm>
            <a:off x="8899816" y="4781813"/>
            <a:ext cx="2645270" cy="36510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MgCO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→ MgO + CO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64" name="Ορθογώνιο: Στρογγύλεμα γωνιών 63">
            <a:extLst>
              <a:ext uri="{FF2B5EF4-FFF2-40B4-BE49-F238E27FC236}">
                <a16:creationId xmlns:a16="http://schemas.microsoft.com/office/drawing/2014/main" id="{1B479FC3-28BA-7F6F-BB89-B2F4CADC902D}"/>
              </a:ext>
            </a:extLst>
          </p:cNvPr>
          <p:cNvSpPr/>
          <p:nvPr/>
        </p:nvSpPr>
        <p:spPr>
          <a:xfrm>
            <a:off x="2654350" y="5167953"/>
            <a:ext cx="1591450" cy="3651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O</a:t>
            </a:r>
            <a:r>
              <a:rPr lang="en-US" b="1" baseline="-25000" dirty="0">
                <a:solidFill>
                  <a:prstClr val="white"/>
                </a:solidFill>
                <a:latin typeface="Calibri" panose="020F0502020204030204"/>
              </a:rPr>
              <a:t>2 </a:t>
            </a:r>
            <a:r>
              <a:rPr lang="en-US" b="1" dirty="0">
                <a:solidFill>
                  <a:prstClr val="white"/>
                </a:solidFill>
              </a:rPr>
              <a:t>→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Ορθογώνιο: Στρογγύλεμα γωνιών 64">
            <a:extLst>
              <a:ext uri="{FF2B5EF4-FFF2-40B4-BE49-F238E27FC236}">
                <a16:creationId xmlns:a16="http://schemas.microsoft.com/office/drawing/2014/main" id="{70CD0DC1-BEEC-EB35-B32F-011D2C31F076}"/>
              </a:ext>
            </a:extLst>
          </p:cNvPr>
          <p:cNvSpPr/>
          <p:nvPr/>
        </p:nvSpPr>
        <p:spPr>
          <a:xfrm>
            <a:off x="8898435" y="5167952"/>
            <a:ext cx="1591450" cy="365124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O</a:t>
            </a:r>
            <a:r>
              <a:rPr lang="en-US" b="1" baseline="-25000" dirty="0">
                <a:solidFill>
                  <a:prstClr val="white"/>
                </a:solidFill>
              </a:rPr>
              <a:t>2 </a:t>
            </a:r>
            <a:r>
              <a:rPr lang="en-US" b="1" dirty="0">
                <a:solidFill>
                  <a:prstClr val="white"/>
                </a:solidFill>
              </a:rPr>
              <a:t>→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66" name="Ορθογώνιο: Στρογγύλεμα γωνιών 65">
            <a:extLst>
              <a:ext uri="{FF2B5EF4-FFF2-40B4-BE49-F238E27FC236}">
                <a16:creationId xmlns:a16="http://schemas.microsoft.com/office/drawing/2014/main" id="{AE8A2BF0-1CEA-D30E-5590-018125AEE710}"/>
              </a:ext>
            </a:extLst>
          </p:cNvPr>
          <p:cNvSpPr/>
          <p:nvPr/>
        </p:nvSpPr>
        <p:spPr>
          <a:xfrm>
            <a:off x="2654350" y="5591940"/>
            <a:ext cx="1591450" cy="3651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→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Ορθογώνιο: Στρογγύλεμα γωνιών 66">
            <a:extLst>
              <a:ext uri="{FF2B5EF4-FFF2-40B4-BE49-F238E27FC236}">
                <a16:creationId xmlns:a16="http://schemas.microsoft.com/office/drawing/2014/main" id="{F4BFA782-B330-5DDC-207C-AA4BC4018259}"/>
              </a:ext>
            </a:extLst>
          </p:cNvPr>
          <p:cNvSpPr/>
          <p:nvPr/>
        </p:nvSpPr>
        <p:spPr>
          <a:xfrm>
            <a:off x="8898435" y="5591939"/>
            <a:ext cx="1591450" cy="365124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CH</a:t>
            </a:r>
            <a:r>
              <a:rPr lang="en-US" b="1" baseline="-25000" dirty="0">
                <a:solidFill>
                  <a:prstClr val="white"/>
                </a:solidFill>
              </a:rPr>
              <a:t>4</a:t>
            </a:r>
            <a:r>
              <a:rPr lang="en-US" b="1" dirty="0">
                <a:solidFill>
                  <a:prstClr val="white"/>
                </a:solidFill>
              </a:rPr>
              <a:t> →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70" name="Ορθογώνιο: Στρογγύλεμα γωνιών 69">
            <a:extLst>
              <a:ext uri="{FF2B5EF4-FFF2-40B4-BE49-F238E27FC236}">
                <a16:creationId xmlns:a16="http://schemas.microsoft.com/office/drawing/2014/main" id="{F292958A-832F-09D6-A180-D0A296EFFE12}"/>
              </a:ext>
            </a:extLst>
          </p:cNvPr>
          <p:cNvSpPr/>
          <p:nvPr/>
        </p:nvSpPr>
        <p:spPr>
          <a:xfrm>
            <a:off x="2637572" y="5180395"/>
            <a:ext cx="2645270" cy="365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O</a:t>
            </a:r>
            <a:r>
              <a:rPr lang="en-US" b="1" baseline="-25000" dirty="0">
                <a:solidFill>
                  <a:prstClr val="white"/>
                </a:solidFill>
              </a:rPr>
              <a:t>2 </a:t>
            </a:r>
            <a:r>
              <a:rPr lang="en-US" b="1" dirty="0">
                <a:solidFill>
                  <a:prstClr val="white"/>
                </a:solidFill>
              </a:rPr>
              <a:t>→ 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O + ½ O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Ορθογώνιο: Στρογγύλεμα γωνιών 70">
            <a:extLst>
              <a:ext uri="{FF2B5EF4-FFF2-40B4-BE49-F238E27FC236}">
                <a16:creationId xmlns:a16="http://schemas.microsoft.com/office/drawing/2014/main" id="{8B628D21-A6EC-CC91-4E08-102A31CC2DA4}"/>
              </a:ext>
            </a:extLst>
          </p:cNvPr>
          <p:cNvSpPr/>
          <p:nvPr/>
        </p:nvSpPr>
        <p:spPr>
          <a:xfrm>
            <a:off x="8890737" y="5184744"/>
            <a:ext cx="2645270" cy="36510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O</a:t>
            </a:r>
            <a:r>
              <a:rPr lang="en-US" b="1" baseline="-25000" dirty="0">
                <a:solidFill>
                  <a:prstClr val="white"/>
                </a:solidFill>
              </a:rPr>
              <a:t>2 </a:t>
            </a:r>
            <a:r>
              <a:rPr lang="en-US" b="1" dirty="0">
                <a:solidFill>
                  <a:prstClr val="white"/>
                </a:solidFill>
              </a:rPr>
              <a:t>→ 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O + ½ O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72" name="Ορθογώνιο: Στρογγύλεμα γωνιών 71">
            <a:extLst>
              <a:ext uri="{FF2B5EF4-FFF2-40B4-BE49-F238E27FC236}">
                <a16:creationId xmlns:a16="http://schemas.microsoft.com/office/drawing/2014/main" id="{BFDA4CBC-0EB3-C967-BD25-8AB029915099}"/>
              </a:ext>
            </a:extLst>
          </p:cNvPr>
          <p:cNvSpPr/>
          <p:nvPr/>
        </p:nvSpPr>
        <p:spPr>
          <a:xfrm>
            <a:off x="2646651" y="5592804"/>
            <a:ext cx="2645270" cy="365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CH</a:t>
            </a:r>
            <a:r>
              <a:rPr lang="en-US" b="1" baseline="-25000" dirty="0">
                <a:solidFill>
                  <a:prstClr val="white"/>
                </a:solidFill>
              </a:rPr>
              <a:t>4</a:t>
            </a:r>
            <a:r>
              <a:rPr lang="en-US" b="1" dirty="0">
                <a:solidFill>
                  <a:prstClr val="white"/>
                </a:solidFill>
              </a:rPr>
              <a:t> → C + 2H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73" name="Ορθογώνιο: Στρογγύλεμα γωνιών 72">
            <a:extLst>
              <a:ext uri="{FF2B5EF4-FFF2-40B4-BE49-F238E27FC236}">
                <a16:creationId xmlns:a16="http://schemas.microsoft.com/office/drawing/2014/main" id="{2799DA22-9BA1-0277-CB08-4CF3F1FE8111}"/>
              </a:ext>
            </a:extLst>
          </p:cNvPr>
          <p:cNvSpPr/>
          <p:nvPr/>
        </p:nvSpPr>
        <p:spPr>
          <a:xfrm>
            <a:off x="8899816" y="5597153"/>
            <a:ext cx="2645270" cy="36510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CH</a:t>
            </a:r>
            <a:r>
              <a:rPr lang="en-US" b="1" baseline="-25000" dirty="0">
                <a:solidFill>
                  <a:prstClr val="white"/>
                </a:solidFill>
              </a:rPr>
              <a:t>4</a:t>
            </a:r>
            <a:r>
              <a:rPr lang="en-US" b="1" dirty="0">
                <a:solidFill>
                  <a:prstClr val="white"/>
                </a:solidFill>
              </a:rPr>
              <a:t> → C + 2H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endParaRPr lang="el-GR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0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6063915" cy="6845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b="1" dirty="0"/>
              <a:t>3</a:t>
            </a:r>
            <a:r>
              <a:rPr lang="en-US" sz="2400" b="1" dirty="0"/>
              <a:t>.</a:t>
            </a:r>
            <a:r>
              <a:rPr lang="el-GR" sz="2400" b="1" dirty="0"/>
              <a:t>5</a:t>
            </a:r>
            <a:r>
              <a:rPr lang="en-US" sz="2400" b="1" dirty="0"/>
              <a:t> </a:t>
            </a:r>
            <a:r>
              <a:rPr lang="el-GR" sz="2400" b="1" dirty="0"/>
              <a:t>Ασκήσεις</a:t>
            </a:r>
          </a:p>
          <a:p>
            <a:pPr marL="0" lvl="0" indent="0" algn="ctr">
              <a:buNone/>
            </a:pPr>
            <a:r>
              <a:rPr lang="el-GR" sz="2400" b="1" dirty="0"/>
              <a:t>Διαβάζεις</a:t>
            </a:r>
            <a:r>
              <a:rPr lang="en-US" sz="2400" b="1" dirty="0"/>
              <a:t> (</a:t>
            </a:r>
            <a:r>
              <a:rPr lang="el-GR" sz="2400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sz="2400" dirty="0"/>
              <a:t>Παράγραφος 3.5:	Σελίδες </a:t>
            </a:r>
            <a:r>
              <a:rPr lang="en-US" sz="2400" dirty="0"/>
              <a:t>100</a:t>
            </a:r>
            <a:r>
              <a:rPr lang="el-GR" sz="2400" dirty="0"/>
              <a:t>.</a:t>
            </a:r>
          </a:p>
          <a:p>
            <a:pPr marL="0" lvl="0" indent="0" algn="ctr">
              <a:buNone/>
            </a:pPr>
            <a:endParaRPr lang="el-GR" sz="2400" dirty="0"/>
          </a:p>
          <a:p>
            <a:pPr marL="0" lvl="0" indent="0" algn="ctr">
              <a:buNone/>
            </a:pPr>
            <a:endParaRPr lang="el-GR" sz="2000" b="1" dirty="0"/>
          </a:p>
          <a:p>
            <a:pPr marL="0" lvl="0" indent="0" algn="ctr">
              <a:buNone/>
            </a:pPr>
            <a:r>
              <a:rPr lang="el-GR" sz="2400" b="1" dirty="0"/>
              <a:t>Λύνεις:</a:t>
            </a:r>
            <a:endParaRPr lang="en-US" sz="2400" b="1" dirty="0"/>
          </a:p>
          <a:p>
            <a:pPr marL="0" indent="0" algn="ctr">
              <a:buNone/>
            </a:pPr>
            <a:r>
              <a:rPr lang="el-GR" sz="2400" dirty="0"/>
              <a:t>Από σχολικό: </a:t>
            </a:r>
          </a:p>
          <a:p>
            <a:pPr marL="0" indent="0">
              <a:buNone/>
            </a:pPr>
            <a:r>
              <a:rPr lang="el-GR" sz="2400" dirty="0"/>
              <a:t>σελίδα 117:	Ασκήσεις: </a:t>
            </a:r>
            <a:r>
              <a:rPr lang="el-GR" sz="2400" b="1" dirty="0">
                <a:solidFill>
                  <a:schemeClr val="accent1"/>
                </a:solidFill>
              </a:rPr>
              <a:t>5</a:t>
            </a:r>
            <a:r>
              <a:rPr lang="en-US" sz="2400" b="1" dirty="0">
                <a:solidFill>
                  <a:schemeClr val="accent1"/>
                </a:solidFill>
              </a:rPr>
              <a:t>6</a:t>
            </a:r>
            <a:endParaRPr lang="el-GR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l-GR" sz="2400" dirty="0"/>
              <a:t>Από το </a:t>
            </a:r>
            <a:r>
              <a:rPr lang="en-US" sz="2400" dirty="0"/>
              <a:t>mail (</a:t>
            </a:r>
            <a:r>
              <a:rPr lang="el-GR" sz="2400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sz="2400" dirty="0"/>
              <a:t>Σελίδα 37:	Ασκήσεις: </a:t>
            </a:r>
            <a:r>
              <a:rPr lang="en-US" sz="2400" b="1" dirty="0">
                <a:solidFill>
                  <a:schemeClr val="accent1"/>
                </a:solidFill>
              </a:rPr>
              <a:t>3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189578" y="12369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Exercises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solve: </a:t>
            </a:r>
          </a:p>
          <a:p>
            <a:pPr marL="22860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 reactions: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Pages: 136 - 137		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questions: 19 – 22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7156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400</Words>
  <Application>Microsoft Office PowerPoint</Application>
  <PresentationFormat>Ευρεία οθόνη</PresentationFormat>
  <Paragraphs>103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1_Θέμα του Office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7</cp:revision>
  <dcterms:created xsi:type="dcterms:W3CDTF">2023-10-15T14:07:58Z</dcterms:created>
  <dcterms:modified xsi:type="dcterms:W3CDTF">2023-10-16T07:24:50Z</dcterms:modified>
</cp:coreProperties>
</file>