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8" r:id="rId2"/>
    <p:sldId id="409" r:id="rId3"/>
    <p:sldId id="410" r:id="rId4"/>
    <p:sldId id="411" r:id="rId5"/>
    <p:sldId id="412" r:id="rId6"/>
    <p:sldId id="406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710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09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50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3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82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96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16/10/2023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24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16/10/2023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16/10/2023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2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277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16/10/2023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16/10/2023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56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γ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Απλή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1455B81-6BE4-606B-7C17-39C617425F1F}"/>
              </a:ext>
            </a:extLst>
          </p:cNvPr>
          <p:cNvSpPr/>
          <p:nvPr/>
        </p:nvSpPr>
        <p:spPr>
          <a:xfrm>
            <a:off x="130566" y="433038"/>
            <a:ext cx="2490807" cy="3651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+ B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 + Β</a:t>
            </a:r>
          </a:p>
        </p:txBody>
      </p:sp>
      <p:sp>
        <p:nvSpPr>
          <p:cNvPr id="29" name="Ορθογώνιο: Στρογγύλεμα γωνιών 28">
            <a:extLst>
              <a:ext uri="{FF2B5EF4-FFF2-40B4-BE49-F238E27FC236}">
                <a16:creationId xmlns:a16="http://schemas.microsoft.com/office/drawing/2014/main" id="{620BC1A5-6C70-DD02-4658-DE36CAA2EF40}"/>
              </a:ext>
            </a:extLst>
          </p:cNvPr>
          <p:cNvSpPr/>
          <p:nvPr/>
        </p:nvSpPr>
        <p:spPr>
          <a:xfrm>
            <a:off x="6348486" y="428695"/>
            <a:ext cx="2490807" cy="3651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+ B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A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 + Β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039694C-14D0-E61E-9548-35C1C6C9DB8E}"/>
              </a:ext>
            </a:extLst>
          </p:cNvPr>
          <p:cNvSpPr/>
          <p:nvPr/>
        </p:nvSpPr>
        <p:spPr>
          <a:xfrm>
            <a:off x="130567" y="793805"/>
            <a:ext cx="2483164" cy="12451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Ένα στοιχείο (Α) αντικαθιστά ένα άλλο (Β) που ανήκει σε μια χημική ένωση (ΒΓ)</a:t>
            </a:r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DFE574B3-285C-3363-6D08-23E135E963ED}"/>
              </a:ext>
            </a:extLst>
          </p:cNvPr>
          <p:cNvSpPr/>
          <p:nvPr/>
        </p:nvSpPr>
        <p:spPr>
          <a:xfrm>
            <a:off x="6348486" y="793805"/>
            <a:ext cx="2490807" cy="124079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element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(Α)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replaces another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(Β)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belongs to a chemical compound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ΒΓ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D7FA385-8C76-EA33-573B-D51443114C52}"/>
              </a:ext>
            </a:extLst>
          </p:cNvPr>
          <p:cNvSpPr/>
          <p:nvPr/>
        </p:nvSpPr>
        <p:spPr>
          <a:xfrm>
            <a:off x="2729161" y="428696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+ HCl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C2C8AFD-63C0-D6BE-7112-F8F8CC1B7571}"/>
              </a:ext>
            </a:extLst>
          </p:cNvPr>
          <p:cNvSpPr/>
          <p:nvPr/>
        </p:nvSpPr>
        <p:spPr>
          <a:xfrm>
            <a:off x="2711776" y="428689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+ HCl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NaCl +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½ H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8753E61-6E15-D80A-3279-CF405EE3D9E4}"/>
              </a:ext>
            </a:extLst>
          </p:cNvPr>
          <p:cNvSpPr/>
          <p:nvPr/>
        </p:nvSpPr>
        <p:spPr>
          <a:xfrm>
            <a:off x="8973246" y="428695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Na + HCl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D362D555-2B6A-78CB-65D3-F06B327131F2}"/>
              </a:ext>
            </a:extLst>
          </p:cNvPr>
          <p:cNvSpPr/>
          <p:nvPr/>
        </p:nvSpPr>
        <p:spPr>
          <a:xfrm>
            <a:off x="8964941" y="433038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Na + HCl</a:t>
            </a:r>
            <a:r>
              <a:rPr lang="en-US" b="1" baseline="-25000" dirty="0">
                <a:solidFill>
                  <a:prstClr val="white"/>
                </a:solidFill>
              </a:rPr>
              <a:t> </a:t>
            </a:r>
            <a:r>
              <a:rPr lang="en-US" b="1" dirty="0">
                <a:solidFill>
                  <a:prstClr val="white"/>
                </a:solidFill>
              </a:rPr>
              <a:t>→ NaCl + ½ H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1B7B02D5-7263-E404-B10E-F4750CB75C43}"/>
              </a:ext>
            </a:extLst>
          </p:cNvPr>
          <p:cNvSpPr/>
          <p:nvPr/>
        </p:nvSpPr>
        <p:spPr>
          <a:xfrm>
            <a:off x="2729161" y="819184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KBr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8AFF981-F859-10A6-5CDF-20459F390892}"/>
              </a:ext>
            </a:extLst>
          </p:cNvPr>
          <p:cNvSpPr/>
          <p:nvPr/>
        </p:nvSpPr>
        <p:spPr>
          <a:xfrm>
            <a:off x="8973246" y="819183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KBr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5BC9D496-C5E9-327A-634C-1DD87BAE56E9}"/>
              </a:ext>
            </a:extLst>
          </p:cNvPr>
          <p:cNvSpPr/>
          <p:nvPr/>
        </p:nvSpPr>
        <p:spPr>
          <a:xfrm>
            <a:off x="2729161" y="1243171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</a:t>
            </a:r>
            <a:r>
              <a:rPr kumimoji="0" lang="el-GR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7C9CE0EA-CCE4-0F44-05B8-6445E48F0B18}"/>
              </a:ext>
            </a:extLst>
          </p:cNvPr>
          <p:cNvSpPr/>
          <p:nvPr/>
        </p:nvSpPr>
        <p:spPr>
          <a:xfrm>
            <a:off x="8973246" y="1243170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l-GR" b="1" dirty="0">
                <a:solidFill>
                  <a:prstClr val="white"/>
                </a:solidFill>
              </a:rPr>
              <a:t>Η</a:t>
            </a:r>
            <a:r>
              <a:rPr lang="el-GR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</a:t>
            </a:r>
            <a:r>
              <a:rPr lang="en-US" b="1" dirty="0" err="1">
                <a:solidFill>
                  <a:prstClr val="white"/>
                </a:solidFill>
              </a:rPr>
              <a:t>Cul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7C756CF4-ECEB-5885-FBC6-3F6579BF9D94}"/>
              </a:ext>
            </a:extLst>
          </p:cNvPr>
          <p:cNvSpPr/>
          <p:nvPr/>
        </p:nvSpPr>
        <p:spPr>
          <a:xfrm>
            <a:off x="2729161" y="1657036"/>
            <a:ext cx="1591450" cy="3651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Mg + Al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68E6A4E2-2DA9-64E2-8291-BA1B47DA44F7}"/>
              </a:ext>
            </a:extLst>
          </p:cNvPr>
          <p:cNvSpPr/>
          <p:nvPr/>
        </p:nvSpPr>
        <p:spPr>
          <a:xfrm>
            <a:off x="8973246" y="1657035"/>
            <a:ext cx="1591450" cy="36512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prstClr val="white"/>
                </a:solidFill>
              </a:rPr>
              <a:t>Mg + 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CE2E5C6D-959E-FE01-DDA1-2D1117BFE966}"/>
              </a:ext>
            </a:extLst>
          </p:cNvPr>
          <p:cNvSpPr/>
          <p:nvPr/>
        </p:nvSpPr>
        <p:spPr>
          <a:xfrm>
            <a:off x="2702697" y="831620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+ 2KBr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2KCl + Br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98E5D0FB-7781-5A85-CF8F-B72D02E07943}"/>
              </a:ext>
            </a:extLst>
          </p:cNvPr>
          <p:cNvSpPr/>
          <p:nvPr/>
        </p:nvSpPr>
        <p:spPr>
          <a:xfrm>
            <a:off x="8955862" y="835969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+ 2KBr → 2KCl + Br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57EB127F-B186-D37D-F88F-72665916A194}"/>
              </a:ext>
            </a:extLst>
          </p:cNvPr>
          <p:cNvSpPr/>
          <p:nvPr/>
        </p:nvSpPr>
        <p:spPr>
          <a:xfrm>
            <a:off x="2711776" y="1244029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prstClr val="white"/>
                </a:solidFill>
              </a:rPr>
              <a:t>Η</a:t>
            </a:r>
            <a:r>
              <a:rPr lang="el-GR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</a:t>
            </a:r>
            <a:r>
              <a:rPr lang="en-US" b="1" dirty="0" err="1">
                <a:solidFill>
                  <a:prstClr val="white"/>
                </a:solidFill>
              </a:rPr>
              <a:t>Cul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2Hl + Cu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Ορθογώνιο: Στρογγύλεμα γωνιών 23">
            <a:extLst>
              <a:ext uri="{FF2B5EF4-FFF2-40B4-BE49-F238E27FC236}">
                <a16:creationId xmlns:a16="http://schemas.microsoft.com/office/drawing/2014/main" id="{B4A5C623-0239-FC1C-4B8A-1CA349C5A7D4}"/>
              </a:ext>
            </a:extLst>
          </p:cNvPr>
          <p:cNvSpPr/>
          <p:nvPr/>
        </p:nvSpPr>
        <p:spPr>
          <a:xfrm>
            <a:off x="8964941" y="1248378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prstClr val="white"/>
                </a:solidFill>
              </a:rPr>
              <a:t>Η</a:t>
            </a:r>
            <a:r>
              <a:rPr lang="el-GR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 + </a:t>
            </a:r>
            <a:r>
              <a:rPr lang="en-US" b="1" dirty="0" err="1">
                <a:solidFill>
                  <a:prstClr val="white"/>
                </a:solidFill>
              </a:rPr>
              <a:t>Cul</a:t>
            </a:r>
            <a:r>
              <a:rPr lang="en-US" b="1" dirty="0">
                <a:solidFill>
                  <a:prstClr val="white"/>
                </a:solidFill>
              </a:rPr>
              <a:t> → 2Hl + Cu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5" name="Ορθογώνιο: Στρογγύλεμα γωνιών 24">
            <a:extLst>
              <a:ext uri="{FF2B5EF4-FFF2-40B4-BE49-F238E27FC236}">
                <a16:creationId xmlns:a16="http://schemas.microsoft.com/office/drawing/2014/main" id="{79847EE1-1C8C-111F-BF9A-9ABD153794BF}"/>
              </a:ext>
            </a:extLst>
          </p:cNvPr>
          <p:cNvSpPr/>
          <p:nvPr/>
        </p:nvSpPr>
        <p:spPr>
          <a:xfrm>
            <a:off x="2711776" y="1657043"/>
            <a:ext cx="2645270" cy="365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Mg + 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3MgO + 2Al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Ορθογώνιο: Στρογγύλεμα γωνιών 25">
            <a:extLst>
              <a:ext uri="{FF2B5EF4-FFF2-40B4-BE49-F238E27FC236}">
                <a16:creationId xmlns:a16="http://schemas.microsoft.com/office/drawing/2014/main" id="{16CB450F-171D-B3B5-E76F-A3CD15391094}"/>
              </a:ext>
            </a:extLst>
          </p:cNvPr>
          <p:cNvSpPr/>
          <p:nvPr/>
        </p:nvSpPr>
        <p:spPr>
          <a:xfrm>
            <a:off x="8964941" y="1661392"/>
            <a:ext cx="2645270" cy="36510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Mg + Al</a:t>
            </a:r>
            <a:r>
              <a:rPr lang="en-US" b="1" baseline="-25000" dirty="0">
                <a:solidFill>
                  <a:prstClr val="white"/>
                </a:solidFill>
              </a:rPr>
              <a:t>2</a:t>
            </a:r>
            <a:r>
              <a:rPr lang="en-US" b="1" dirty="0">
                <a:solidFill>
                  <a:prstClr val="white"/>
                </a:solidFill>
              </a:rPr>
              <a:t>O</a:t>
            </a:r>
            <a:r>
              <a:rPr lang="en-US" b="1" baseline="-25000" dirty="0">
                <a:solidFill>
                  <a:prstClr val="white"/>
                </a:solidFill>
              </a:rPr>
              <a:t>3</a:t>
            </a:r>
            <a:r>
              <a:rPr lang="en-US" b="1" dirty="0">
                <a:solidFill>
                  <a:prstClr val="white"/>
                </a:solidFill>
              </a:rPr>
              <a:t> →3MgO + 2Al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27" name="Ορθογώνιο: Στρογγύλεμα γωνιών 26">
            <a:extLst>
              <a:ext uri="{FF2B5EF4-FFF2-40B4-BE49-F238E27FC236}">
                <a16:creationId xmlns:a16="http://schemas.microsoft.com/office/drawing/2014/main" id="{40B76824-2ABD-B687-CD2C-93A2B47D6A2A}"/>
              </a:ext>
            </a:extLst>
          </p:cNvPr>
          <p:cNvSpPr/>
          <p:nvPr/>
        </p:nvSpPr>
        <p:spPr>
          <a:xfrm>
            <a:off x="1070304" y="3972842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Zn +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HgO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Ορθογώνιο: Στρογγύλεμα γωνιών 27">
            <a:extLst>
              <a:ext uri="{FF2B5EF4-FFF2-40B4-BE49-F238E27FC236}">
                <a16:creationId xmlns:a16="http://schemas.microsoft.com/office/drawing/2014/main" id="{AD2E0EE9-B47D-31D5-32B2-90221D7D52ED}"/>
              </a:ext>
            </a:extLst>
          </p:cNvPr>
          <p:cNvSpPr/>
          <p:nvPr/>
        </p:nvSpPr>
        <p:spPr>
          <a:xfrm>
            <a:off x="1070913" y="3972841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Zn + </a:t>
            </a:r>
            <a:r>
              <a:rPr lang="en-US" b="1" dirty="0" err="1">
                <a:solidFill>
                  <a:prstClr val="white"/>
                </a:solidFill>
              </a:rPr>
              <a:t>HgO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Hg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40CB6C89-6495-43D2-D8F5-0FAD630B8DB1}"/>
              </a:ext>
            </a:extLst>
          </p:cNvPr>
          <p:cNvSpPr/>
          <p:nvPr/>
        </p:nvSpPr>
        <p:spPr>
          <a:xfrm>
            <a:off x="7314389" y="3972841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Zn + </a:t>
            </a:r>
            <a:r>
              <a:rPr lang="en-US" b="1" dirty="0" err="1">
                <a:solidFill>
                  <a:prstClr val="white"/>
                </a:solidFill>
              </a:rPr>
              <a:t>HgO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Ορθογώνιο: Στρογγύλεμα γωνιών 31">
            <a:extLst>
              <a:ext uri="{FF2B5EF4-FFF2-40B4-BE49-F238E27FC236}">
                <a16:creationId xmlns:a16="http://schemas.microsoft.com/office/drawing/2014/main" id="{A7DED6A7-98A8-65BB-EE0D-1BB1DE15C52B}"/>
              </a:ext>
            </a:extLst>
          </p:cNvPr>
          <p:cNvSpPr/>
          <p:nvPr/>
        </p:nvSpPr>
        <p:spPr>
          <a:xfrm>
            <a:off x="7324078" y="3977190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Zn + </a:t>
            </a:r>
            <a:r>
              <a:rPr lang="en-US" b="1" dirty="0" err="1">
                <a:solidFill>
                  <a:prstClr val="white"/>
                </a:solidFill>
              </a:rPr>
              <a:t>HgO</a:t>
            </a:r>
            <a:r>
              <a:rPr lang="en-US" b="1" dirty="0">
                <a:solidFill>
                  <a:prstClr val="white"/>
                </a:solidFill>
              </a:rPr>
              <a:t> → </a:t>
            </a:r>
            <a:r>
              <a:rPr lang="en-US" b="1" dirty="0" err="1">
                <a:solidFill>
                  <a:prstClr val="white"/>
                </a:solidFill>
              </a:rPr>
              <a:t>ZnO</a:t>
            </a:r>
            <a:r>
              <a:rPr lang="en-US" b="1" dirty="0">
                <a:solidFill>
                  <a:prstClr val="white"/>
                </a:solidFill>
              </a:rPr>
              <a:t> + Hg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435037B0-BF9B-84BE-5893-436A1AF82CB0}"/>
              </a:ext>
            </a:extLst>
          </p:cNvPr>
          <p:cNvSpPr/>
          <p:nvPr/>
        </p:nvSpPr>
        <p:spPr>
          <a:xfrm>
            <a:off x="15643" y="4392699"/>
            <a:ext cx="6096000" cy="4775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Η αντίδραση πραγματοποιείται γιατί το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Zn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είναι πιο δραστικό από τον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Hg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DA1885C5-4F3B-8A96-7383-9C3FCC097060}"/>
              </a:ext>
            </a:extLst>
          </p:cNvPr>
          <p:cNvSpPr/>
          <p:nvPr/>
        </p:nvSpPr>
        <p:spPr>
          <a:xfrm>
            <a:off x="6099471" y="4397048"/>
            <a:ext cx="6096000" cy="4775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The reaction occurs because Zn is more reactive than Hg.</a:t>
            </a:r>
            <a:br>
              <a:rPr lang="en-US" b="1" dirty="0"/>
            </a:b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Ορθογώνιο: Στρογγύλεμα γωνιών 57">
            <a:extLst>
              <a:ext uri="{FF2B5EF4-FFF2-40B4-BE49-F238E27FC236}">
                <a16:creationId xmlns:a16="http://schemas.microsoft.com/office/drawing/2014/main" id="{5D8BF8FC-B368-9F56-55A4-0E91D39BDD80}"/>
              </a:ext>
            </a:extLst>
          </p:cNvPr>
          <p:cNvSpPr/>
          <p:nvPr/>
        </p:nvSpPr>
        <p:spPr>
          <a:xfrm>
            <a:off x="-8467" y="2230011"/>
            <a:ext cx="5965434" cy="758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Για να γίνει μια αντίδραση απλής αντικατάστασης, θα πρέπει το στοιχείο που αντιδρά (Α) να είναι πιο δραστικό από το στοιχείο που παράγεται (Β)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Ορθογώνιο: Στρογγύλεμα γωνιών 58">
            <a:extLst>
              <a:ext uri="{FF2B5EF4-FFF2-40B4-BE49-F238E27FC236}">
                <a16:creationId xmlns:a16="http://schemas.microsoft.com/office/drawing/2014/main" id="{1EC568C7-CF80-90A8-0D7C-C4BFC4344D17}"/>
              </a:ext>
            </a:extLst>
          </p:cNvPr>
          <p:cNvSpPr/>
          <p:nvPr/>
        </p:nvSpPr>
        <p:spPr>
          <a:xfrm>
            <a:off x="5913716" y="2233883"/>
            <a:ext cx="6278283" cy="758783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/>
                </a:solidFill>
                <a:effectLst/>
              </a:rPr>
              <a:t>For a single replacement reaction to occur, the element that reacts (A) should be more reactive than the element produced (B)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6" name="Ορθογώνιο: Στρογγύλεμα γωνιών 45">
            <a:extLst>
              <a:ext uri="{FF2B5EF4-FFF2-40B4-BE49-F238E27FC236}">
                <a16:creationId xmlns:a16="http://schemas.microsoft.com/office/drawing/2014/main" id="{A2FFC921-84FA-E876-376E-87465E0F7642}"/>
              </a:ext>
            </a:extLst>
          </p:cNvPr>
          <p:cNvSpPr/>
          <p:nvPr/>
        </p:nvSpPr>
        <p:spPr>
          <a:xfrm>
            <a:off x="141941" y="3049067"/>
            <a:ext cx="11857316" cy="75878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Σειρά δραστικότητας.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Reactivity</a:t>
            </a:r>
            <a:endParaRPr lang="el-GR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Αύξηση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increasement)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Μέταλλα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(metals)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Ba, Ca, Na, Mg, Al, Mn, Zn, Fe, Ni, Sn, Pb, H, Cu, Hg, Ag, Pt, Au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Αμέταλλα (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metals): F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Br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O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I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S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8" name="Ευθύγραμμο βέλος σύνδεσης 47">
            <a:extLst>
              <a:ext uri="{FF2B5EF4-FFF2-40B4-BE49-F238E27FC236}">
                <a16:creationId xmlns:a16="http://schemas.microsoft.com/office/drawing/2014/main" id="{3378B50C-3D23-0558-049D-931B5D14DE2A}"/>
              </a:ext>
            </a:extLst>
          </p:cNvPr>
          <p:cNvCxnSpPr/>
          <p:nvPr/>
        </p:nvCxnSpPr>
        <p:spPr>
          <a:xfrm flipH="1">
            <a:off x="370154" y="3518299"/>
            <a:ext cx="11390045" cy="258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Ορθογώνιο: Στρογγύλεμα γωνιών 48">
            <a:extLst>
              <a:ext uri="{FF2B5EF4-FFF2-40B4-BE49-F238E27FC236}">
                <a16:creationId xmlns:a16="http://schemas.microsoft.com/office/drawing/2014/main" id="{99D88502-F5B3-164E-B9B8-11FCF149B22B}"/>
              </a:ext>
            </a:extLst>
          </p:cNvPr>
          <p:cNvSpPr/>
          <p:nvPr/>
        </p:nvSpPr>
        <p:spPr>
          <a:xfrm>
            <a:off x="1060615" y="5087211"/>
            <a:ext cx="1591450" cy="365124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Zn + </a:t>
            </a:r>
            <a:r>
              <a:rPr lang="en-US" b="1" dirty="0" err="1">
                <a:solidFill>
                  <a:prstClr val="white"/>
                </a:solidFill>
                <a:latin typeface="Calibri" panose="020F0502020204030204"/>
              </a:rPr>
              <a:t>HgO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Ορθογώνιο: Στρογγύλεμα γωνιών 49">
            <a:extLst>
              <a:ext uri="{FF2B5EF4-FFF2-40B4-BE49-F238E27FC236}">
                <a16:creationId xmlns:a16="http://schemas.microsoft.com/office/drawing/2014/main" id="{838B2504-F005-F20A-3492-E7F24C9970F6}"/>
              </a:ext>
            </a:extLst>
          </p:cNvPr>
          <p:cNvSpPr/>
          <p:nvPr/>
        </p:nvSpPr>
        <p:spPr>
          <a:xfrm>
            <a:off x="1061224" y="5087210"/>
            <a:ext cx="2645270" cy="36510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Ag + NaOH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Na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Ορθογώνιο: Στρογγύλεμα γωνιών 50">
            <a:extLst>
              <a:ext uri="{FF2B5EF4-FFF2-40B4-BE49-F238E27FC236}">
                <a16:creationId xmlns:a16="http://schemas.microsoft.com/office/drawing/2014/main" id="{4B5C481D-C5A5-C911-8F44-F1EFB319727C}"/>
              </a:ext>
            </a:extLst>
          </p:cNvPr>
          <p:cNvSpPr/>
          <p:nvPr/>
        </p:nvSpPr>
        <p:spPr>
          <a:xfrm>
            <a:off x="7304700" y="5087210"/>
            <a:ext cx="1591450" cy="36512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Zn + </a:t>
            </a:r>
            <a:r>
              <a:rPr lang="en-US" b="1" dirty="0" err="1">
                <a:solidFill>
                  <a:prstClr val="white"/>
                </a:solidFill>
              </a:rPr>
              <a:t>HgO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Ορθογώνιο: Στρογγύλεμα γωνιών 51">
            <a:extLst>
              <a:ext uri="{FF2B5EF4-FFF2-40B4-BE49-F238E27FC236}">
                <a16:creationId xmlns:a16="http://schemas.microsoft.com/office/drawing/2014/main" id="{5BDEFBDB-BA69-5EED-EF33-17B87625D742}"/>
              </a:ext>
            </a:extLst>
          </p:cNvPr>
          <p:cNvSpPr/>
          <p:nvPr/>
        </p:nvSpPr>
        <p:spPr>
          <a:xfrm>
            <a:off x="7314389" y="5091559"/>
            <a:ext cx="2645270" cy="36510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Ag + NaOH → </a:t>
            </a:r>
            <a:r>
              <a:rPr lang="en-US" b="1" dirty="0" err="1">
                <a:solidFill>
                  <a:prstClr val="white"/>
                </a:solidFill>
              </a:rPr>
              <a:t>AgOH</a:t>
            </a:r>
            <a:r>
              <a:rPr lang="en-US" b="1" dirty="0">
                <a:solidFill>
                  <a:prstClr val="white"/>
                </a:solidFill>
              </a:rPr>
              <a:t> + Na</a:t>
            </a:r>
            <a:endParaRPr lang="el-GR" b="1" dirty="0">
              <a:solidFill>
                <a:prstClr val="white"/>
              </a:solidFill>
            </a:endParaRPr>
          </a:p>
        </p:txBody>
      </p:sp>
      <p:sp>
        <p:nvSpPr>
          <p:cNvPr id="53" name="Ορθογώνιο: Στρογγύλεμα γωνιών 52">
            <a:extLst>
              <a:ext uri="{FF2B5EF4-FFF2-40B4-BE49-F238E27FC236}">
                <a16:creationId xmlns:a16="http://schemas.microsoft.com/office/drawing/2014/main" id="{19E698C8-EB2B-95DB-17AC-0DEAD6623AE5}"/>
              </a:ext>
            </a:extLst>
          </p:cNvPr>
          <p:cNvSpPr/>
          <p:nvPr/>
        </p:nvSpPr>
        <p:spPr>
          <a:xfrm>
            <a:off x="5954" y="5507068"/>
            <a:ext cx="6096000" cy="477511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Η αντίδραση ΔΕΝ πραγματοποιείται γιατί ο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Ag 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ΔΕΝ είναι πιο δραστικός από το 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Na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Ορθογώνιο: Στρογγύλεμα γωνιών 53">
            <a:extLst>
              <a:ext uri="{FF2B5EF4-FFF2-40B4-BE49-F238E27FC236}">
                <a16:creationId xmlns:a16="http://schemas.microsoft.com/office/drawing/2014/main" id="{91425CBE-DB00-89FC-D07C-486B4A066E4A}"/>
              </a:ext>
            </a:extLst>
          </p:cNvPr>
          <p:cNvSpPr/>
          <p:nvPr/>
        </p:nvSpPr>
        <p:spPr>
          <a:xfrm>
            <a:off x="6089782" y="5511417"/>
            <a:ext cx="6096000" cy="47751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The reaction does not occurs because Ag is NOT more reactive than Na.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230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40" grpId="0" animBg="1"/>
      <p:bldP spid="41" grpId="0" animBg="1"/>
      <p:bldP spid="58" grpId="0" animBg="1"/>
      <p:bldP spid="59" grpId="0" animBg="1"/>
      <p:bldP spid="4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γ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Απλή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342900" indent="-342900" algn="ctr">
              <a:buAutoNum type="arabicPeriod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 και να εξηγήσετε εάν πραγματοποιούνται ή όχι.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α) 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Na + H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SO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4 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		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Fe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Mg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γ) 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(g) + 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Nal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1800" kern="1200" dirty="0" err="1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aq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cs typeface="Calibri" panose="020F0502020204030204" pitchFamily="34" charset="0"/>
              </a:rPr>
              <a:t>α) 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600" dirty="0">
                <a:cs typeface="Calibri" panose="020F0502020204030204" pitchFamily="34" charset="0"/>
              </a:rPr>
              <a:t>Το Ν</a:t>
            </a:r>
            <a:r>
              <a:rPr lang="en-US" sz="1600" dirty="0">
                <a:cs typeface="Calibri" panose="020F0502020204030204" pitchFamily="34" charset="0"/>
              </a:rPr>
              <a:t>a </a:t>
            </a:r>
            <a:r>
              <a:rPr lang="el-GR" sz="1600" dirty="0">
                <a:cs typeface="Calibri" panose="020F0502020204030204" pitchFamily="34" charset="0"/>
              </a:rPr>
              <a:t>είναι πιο δραστικό από το Η, άρα η αντίδραση πραγματοποιείται</a:t>
            </a:r>
            <a:endParaRPr lang="en-US" sz="1600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 SO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 </a:t>
            </a:r>
            <a:r>
              <a:rPr lang="en-US" sz="1800" b="1" baseline="30000" dirty="0">
                <a:cs typeface="Calibri" panose="020F0502020204030204" pitchFamily="34" charset="0"/>
              </a:rPr>
              <a:t>	</a:t>
            </a:r>
            <a:r>
              <a:rPr lang="el-GR" sz="1800" b="1" baseline="30000" dirty="0">
                <a:cs typeface="Calibri" panose="020F0502020204030204" pitchFamily="34" charset="0"/>
              </a:rPr>
              <a:t>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endParaRPr lang="en-US" sz="18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SO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18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(</a:t>
            </a:r>
            <a:r>
              <a:rPr lang="el-GR" sz="1800" b="1" dirty="0" err="1">
                <a:solidFill>
                  <a:schemeClr val="accent1"/>
                </a:solidFill>
                <a:cs typeface="Calibri" panose="020F0502020204030204" pitchFamily="34" charset="0"/>
              </a:rPr>
              <a:t>διατομικό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)</a:t>
            </a:r>
            <a:endParaRPr lang="en-US" sz="1800" b="1" baseline="-250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2Na + H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SO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4 </a:t>
            </a:r>
            <a:r>
              <a:rPr lang="el-GR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Na</a:t>
            </a:r>
            <a:r>
              <a:rPr lang="en-US" sz="1800" b="1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b="1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en-US" sz="1800" b="1" baseline="-25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US" sz="1800" b="1" baseline="-25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18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18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Fe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1800" b="1" kern="1200" dirty="0">
                <a:solidFill>
                  <a:schemeClr val="accent1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Mg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1800" b="1" kern="12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l-GR" sz="1800" b="1" kern="1200" baseline="-25000" dirty="0">
                <a:solidFill>
                  <a:srgbClr val="C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el-GR" sz="1800" kern="1200" baseline="-25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1800" kern="12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ΔΕΝ πραγματοποιείται γιατί 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ο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Fe 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είναι λιγότερο δραστικός από το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Mg.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γ) 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18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(g) + </a:t>
            </a:r>
            <a:r>
              <a:rPr lang="en-US" sz="1800" b="1" dirty="0" err="1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1800" b="1" dirty="0" err="1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aq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el-GR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600" dirty="0">
                <a:cs typeface="Calibri" panose="020F0502020204030204" pitchFamily="34" charset="0"/>
              </a:rPr>
              <a:t>Το </a:t>
            </a:r>
            <a:r>
              <a:rPr lang="en-US" sz="1600" dirty="0">
                <a:cs typeface="Calibri" panose="020F0502020204030204" pitchFamily="34" charset="0"/>
              </a:rPr>
              <a:t>Cl </a:t>
            </a:r>
            <a:r>
              <a:rPr lang="el-GR" sz="1600" dirty="0">
                <a:cs typeface="Calibri" panose="020F0502020204030204" pitchFamily="34" charset="0"/>
              </a:rPr>
              <a:t>είναι πιο δραστικό από το </a:t>
            </a:r>
            <a:r>
              <a:rPr lang="en-US" sz="1600" dirty="0">
                <a:cs typeface="Calibri" panose="020F0502020204030204" pitchFamily="34" charset="0"/>
              </a:rPr>
              <a:t>I</a:t>
            </a:r>
            <a:r>
              <a:rPr lang="el-GR" sz="1600" dirty="0">
                <a:cs typeface="Calibri" panose="020F0502020204030204" pitchFamily="34" charset="0"/>
              </a:rPr>
              <a:t>, άρα η αντίδραση πραγματοποιείται</a:t>
            </a:r>
            <a:endParaRPr lang="en-US" sz="16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18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+ 2</a:t>
            </a:r>
            <a:r>
              <a:rPr lang="en-US" sz="18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l</a:t>
            </a:r>
            <a:r>
              <a:rPr lang="en-US" sz="18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+ 2</a:t>
            </a:r>
            <a:r>
              <a:rPr lang="en-US" sz="18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endParaRPr lang="en-US" sz="1800" b="1" dirty="0"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effectLst/>
              </a:rPr>
              <a:t>Complete the following chemical equations and explain whether they occur or not.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α)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 + H</a:t>
            </a:r>
            <a:r>
              <a:rPr lang="en-US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SO</a:t>
            </a:r>
            <a:r>
              <a:rPr lang="en-US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4 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		β)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Fe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Mg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l-GR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el-GR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γ)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(g) + </a:t>
            </a:r>
            <a:r>
              <a:rPr lang="en-US" sz="2000" dirty="0" err="1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Nal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aq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α) </a:t>
            </a: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700" dirty="0">
                <a:cs typeface="Calibri" panose="020F0502020204030204" pitchFamily="34" charset="0"/>
              </a:rPr>
              <a:t>Reaction occurs because Na is more reactive than H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 SO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 </a:t>
            </a:r>
            <a:r>
              <a:rPr lang="en-US" sz="2000" b="1" baseline="30000" dirty="0">
                <a:cs typeface="Calibri" panose="020F0502020204030204" pitchFamily="34" charset="0"/>
              </a:rPr>
              <a:t>	</a:t>
            </a:r>
            <a:r>
              <a:rPr lang="el-GR" sz="2000" b="1" baseline="30000" dirty="0">
                <a:cs typeface="Calibri" panose="020F0502020204030204" pitchFamily="34" charset="0"/>
              </a:rPr>
              <a:t>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endParaRPr lang="en-US" sz="2000" b="1" dirty="0"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Ν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4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H</a:t>
            </a:r>
            <a:r>
              <a:rPr lang="en-US" sz="2000" b="1" baseline="-25000" dirty="0">
                <a:solidFill>
                  <a:schemeClr val="accent1"/>
                </a:solidFill>
                <a:cs typeface="Calibri" panose="020F0502020204030204" pitchFamily="34" charset="0"/>
              </a:rPr>
              <a:t>2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(diatomic</a:t>
            </a: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)</a:t>
            </a:r>
            <a:endParaRPr lang="en-US" sz="2000" b="1" baseline="-250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2Na + H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SO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4 </a:t>
            </a: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Na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US" sz="2000" b="1" baseline="-25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β)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Fe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Mg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NO</a:t>
            </a:r>
            <a:r>
              <a:rPr lang="el-GR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3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)</a:t>
            </a:r>
            <a:r>
              <a:rPr lang="el-GR" sz="2000" baseline="-25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l-GR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Does not occur, because Fe is less reactive than Mg.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γ) 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(g) + </a:t>
            </a:r>
            <a:r>
              <a:rPr lang="en-US" sz="2000" b="1" dirty="0" err="1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 err="1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aq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el-GR" sz="20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700" dirty="0">
                <a:cs typeface="Calibri" panose="020F0502020204030204" pitchFamily="34" charset="0"/>
              </a:rPr>
              <a:t>Reaction occurs because Cl is more reactive than I.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l</a:t>
            </a:r>
            <a:r>
              <a:rPr lang="en-US" sz="2000" b="1" baseline="-25000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 + 2</a:t>
            </a:r>
            <a:r>
              <a:rPr lang="en-US" sz="2000" b="1" dirty="0">
                <a:solidFill>
                  <a:schemeClr val="accent1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solidFill>
                  <a:srgbClr val="C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Cl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318A68E-E480-1EA0-EB9F-8563A134A7E3}"/>
              </a:ext>
            </a:extLst>
          </p:cNvPr>
          <p:cNvSpPr/>
          <p:nvPr/>
        </p:nvSpPr>
        <p:spPr>
          <a:xfrm>
            <a:off x="167342" y="1728262"/>
            <a:ext cx="11857316" cy="75878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Σειρά δραστικότητας.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Reactivity</a:t>
            </a:r>
            <a:endParaRPr lang="el-GR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Αύξηση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increasement)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Μέταλλα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(metals)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Ba, Ca, Na, Mg, Al, Mn, Zn, Fe, Ni, Sn, Pb, H, Cu, Hg, Ag, Pt, Au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Αμέταλλα (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metals): F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Br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O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I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S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1916B4FB-B033-6A2A-978B-F7C7FCEC7F9B}"/>
              </a:ext>
            </a:extLst>
          </p:cNvPr>
          <p:cNvCxnSpPr/>
          <p:nvPr/>
        </p:nvCxnSpPr>
        <p:spPr>
          <a:xfrm flipH="1">
            <a:off x="395555" y="2197494"/>
            <a:ext cx="11390045" cy="258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8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γ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Απλή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342900" indent="-342900" algn="ctr">
              <a:buAutoNum type="arabicPeriod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 και να εξηγήσετε εάν πραγματοποιούνται ή όχι.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1800" dirty="0"/>
              <a:t>δ) </a:t>
            </a:r>
            <a:r>
              <a:rPr lang="en-US" sz="1800" dirty="0"/>
              <a:t>Zn(s) + AgNO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r>
              <a:rPr lang="el-GR" sz="1800" dirty="0"/>
              <a:t>	ε) </a:t>
            </a:r>
            <a:r>
              <a:rPr lang="en-US" sz="1800" dirty="0"/>
              <a:t>Br</a:t>
            </a:r>
            <a:r>
              <a:rPr lang="en-US" sz="1800" baseline="-25000" dirty="0"/>
              <a:t>2</a:t>
            </a:r>
            <a:r>
              <a:rPr lang="en-US" sz="1800" dirty="0"/>
              <a:t>(g) + FeCl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 err="1"/>
              <a:t>στ</a:t>
            </a:r>
            <a:r>
              <a:rPr lang="el-GR" sz="1800" dirty="0"/>
              <a:t>)Β</a:t>
            </a:r>
            <a:r>
              <a:rPr lang="en-US" sz="1800" dirty="0"/>
              <a:t>r</a:t>
            </a:r>
            <a:r>
              <a:rPr lang="el-GR" sz="1800" baseline="-25000" dirty="0"/>
              <a:t>2</a:t>
            </a:r>
            <a:r>
              <a:rPr lang="el-GR" sz="1800" dirty="0"/>
              <a:t>(</a:t>
            </a:r>
            <a:r>
              <a:rPr lang="en-US" sz="1800" dirty="0"/>
              <a:t>l</a:t>
            </a:r>
            <a:r>
              <a:rPr lang="el-GR" sz="1800" dirty="0"/>
              <a:t>) + </a:t>
            </a:r>
            <a:r>
              <a:rPr lang="en-US" sz="1800" dirty="0"/>
              <a:t>Na</a:t>
            </a:r>
            <a:r>
              <a:rPr lang="el-GR" sz="1800" baseline="-25000" dirty="0"/>
              <a:t>2</a:t>
            </a:r>
            <a:r>
              <a:rPr lang="en-US" sz="1800" dirty="0"/>
              <a:t>S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→ 	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δ) </a:t>
            </a: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Ζ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Zn &gt; Ag, </a:t>
            </a:r>
            <a:r>
              <a:rPr lang="el-GR" sz="2000" dirty="0">
                <a:cs typeface="Calibri" panose="020F0502020204030204" pitchFamily="34" charset="0"/>
              </a:rPr>
              <a:t>άρα πραγματοποιείται. </a:t>
            </a:r>
            <a:endParaRPr lang="en-US" sz="20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Zn </a:t>
            </a:r>
            <a:r>
              <a:rPr lang="en-US" sz="2000" b="1" dirty="0"/>
              <a:t>+ 2</a:t>
            </a:r>
            <a:r>
              <a:rPr lang="en-US" sz="2000" b="1" dirty="0">
                <a:solidFill>
                  <a:schemeClr val="accent1"/>
                </a:solidFill>
              </a:rPr>
              <a:t>Ag</a:t>
            </a:r>
            <a:r>
              <a:rPr lang="en-US" sz="2000" b="1" dirty="0">
                <a:solidFill>
                  <a:srgbClr val="C00000"/>
                </a:solidFill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n-US" sz="2000" b="1" dirty="0"/>
              <a:t> →</a:t>
            </a:r>
            <a:r>
              <a:rPr lang="el-GR" sz="2000" b="1" dirty="0"/>
              <a:t> </a:t>
            </a:r>
            <a:r>
              <a:rPr lang="el-GR" sz="2000" b="1" dirty="0">
                <a:solidFill>
                  <a:schemeClr val="accent1"/>
                </a:solidFill>
              </a:rPr>
              <a:t>Ζ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C00000"/>
                </a:solidFill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n-US" sz="2000" b="1" dirty="0"/>
              <a:t>)</a:t>
            </a:r>
            <a:r>
              <a:rPr lang="en-US" sz="2000" b="1" baseline="-25000" dirty="0"/>
              <a:t>2</a:t>
            </a:r>
            <a:r>
              <a:rPr lang="en-US" sz="2000" b="1" dirty="0"/>
              <a:t> + 2</a:t>
            </a:r>
            <a:r>
              <a:rPr lang="en-US" sz="2000" b="1" dirty="0">
                <a:solidFill>
                  <a:schemeClr val="accent1"/>
                </a:solidFill>
              </a:rPr>
              <a:t>Ag</a:t>
            </a:r>
            <a:r>
              <a:rPr lang="en-US" sz="2000" b="1" dirty="0"/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Br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-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Fe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Br &lt; Cl, </a:t>
            </a:r>
            <a:r>
              <a:rPr lang="el-GR" sz="2000" dirty="0">
                <a:cs typeface="Calibri" panose="020F0502020204030204" pitchFamily="34" charset="0"/>
              </a:rPr>
              <a:t>άρα ΔΕΝ πραγματοποιείται. </a:t>
            </a:r>
            <a:endParaRPr lang="en-US" sz="20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 err="1">
                <a:cs typeface="Calibri" panose="020F0502020204030204" pitchFamily="34" charset="0"/>
              </a:rPr>
              <a:t>στ</a:t>
            </a:r>
            <a:r>
              <a:rPr lang="el-GR" sz="2000" b="1" dirty="0">
                <a:cs typeface="Calibri" panose="020F0502020204030204" pitchFamily="34" charset="0"/>
              </a:rPr>
              <a:t>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Br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-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Br &gt; S, </a:t>
            </a:r>
            <a:r>
              <a:rPr lang="el-GR" sz="2000" dirty="0">
                <a:cs typeface="Calibri" panose="020F0502020204030204" pitchFamily="34" charset="0"/>
              </a:rPr>
              <a:t>άρα πραγματοποιείται. </a:t>
            </a:r>
            <a:endParaRPr lang="en-US" sz="20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Br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+ </a:t>
            </a:r>
            <a:r>
              <a:rPr lang="en-US" sz="2000" b="1" dirty="0">
                <a:solidFill>
                  <a:schemeClr val="accent1"/>
                </a:solidFill>
              </a:rPr>
              <a:t>Na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/>
              <a:t> →</a:t>
            </a:r>
            <a:r>
              <a:rPr lang="el-GR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/>
              <a:t> + 2</a:t>
            </a:r>
            <a:r>
              <a:rPr lang="en-US" sz="2000" b="1" dirty="0">
                <a:solidFill>
                  <a:schemeClr val="accent1"/>
                </a:solidFill>
              </a:rPr>
              <a:t>Na</a:t>
            </a:r>
            <a:r>
              <a:rPr lang="en-US" sz="2000" b="1" dirty="0">
                <a:solidFill>
                  <a:srgbClr val="C00000"/>
                </a:solidFill>
              </a:rPr>
              <a:t>Br</a:t>
            </a:r>
            <a:r>
              <a:rPr lang="en-US" sz="2000" b="1" dirty="0"/>
              <a:t>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effectLst/>
              </a:rPr>
              <a:t>Complete the following chemical equations and explain whether they occur or not.</a:t>
            </a:r>
          </a:p>
          <a:p>
            <a:pPr marL="0" lvl="0" indent="0">
              <a:buNone/>
            </a:pPr>
            <a:r>
              <a:rPr lang="el-GR" sz="1800" dirty="0"/>
              <a:t>δ) </a:t>
            </a:r>
            <a:r>
              <a:rPr lang="en-US" sz="1800" dirty="0"/>
              <a:t>Zn(s) + AgNO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r>
              <a:rPr lang="el-GR" sz="1800" dirty="0"/>
              <a:t>	ε) </a:t>
            </a:r>
            <a:r>
              <a:rPr lang="en-US" sz="1800" dirty="0"/>
              <a:t>Br</a:t>
            </a:r>
            <a:r>
              <a:rPr lang="en-US" sz="1800" baseline="-25000" dirty="0"/>
              <a:t>2</a:t>
            </a:r>
            <a:r>
              <a:rPr lang="en-US" sz="1800" dirty="0"/>
              <a:t>(g) + FeCl</a:t>
            </a:r>
            <a:r>
              <a:rPr lang="en-US" sz="1800" baseline="-25000" dirty="0"/>
              <a:t>2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 err="1"/>
              <a:t>στ</a:t>
            </a:r>
            <a:r>
              <a:rPr lang="el-GR" sz="1800" dirty="0"/>
              <a:t>)Β</a:t>
            </a:r>
            <a:r>
              <a:rPr lang="en-US" sz="1800" dirty="0"/>
              <a:t>r</a:t>
            </a:r>
            <a:r>
              <a:rPr lang="el-GR" sz="1800" baseline="-25000" dirty="0"/>
              <a:t>2</a:t>
            </a:r>
            <a:r>
              <a:rPr lang="el-GR" sz="1800" dirty="0"/>
              <a:t>(</a:t>
            </a:r>
            <a:r>
              <a:rPr lang="en-US" sz="1800" dirty="0"/>
              <a:t>l</a:t>
            </a:r>
            <a:r>
              <a:rPr lang="el-GR" sz="1800" dirty="0"/>
              <a:t>) + </a:t>
            </a:r>
            <a:r>
              <a:rPr lang="en-US" sz="1800" dirty="0"/>
              <a:t>Na</a:t>
            </a:r>
            <a:r>
              <a:rPr lang="el-GR" sz="1800" baseline="-25000" dirty="0"/>
              <a:t>2</a:t>
            </a:r>
            <a:r>
              <a:rPr lang="en-US" sz="1800" dirty="0"/>
              <a:t>S</a:t>
            </a:r>
            <a:r>
              <a:rPr lang="el-GR" sz="1800" dirty="0"/>
              <a:t>(</a:t>
            </a:r>
            <a:r>
              <a:rPr lang="en-US" sz="1800" dirty="0" err="1"/>
              <a:t>aq</a:t>
            </a:r>
            <a:r>
              <a:rPr lang="el-GR" sz="1800" dirty="0"/>
              <a:t>) → 	</a:t>
            </a:r>
          </a:p>
          <a:p>
            <a:pPr marL="0" lvl="0" indent="0">
              <a:buNone/>
            </a:pPr>
            <a:endParaRPr lang="el-GR" sz="20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cs typeface="Calibri" panose="020F0502020204030204" pitchFamily="34" charset="0"/>
              </a:rPr>
              <a:t>δ) </a:t>
            </a:r>
            <a:r>
              <a:rPr lang="el-G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Ζ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Zn &gt; Ag</a:t>
            </a:r>
            <a:r>
              <a:rPr lang="el-GR" sz="2000" dirty="0">
                <a:cs typeface="Calibri" panose="020F0502020204030204" pitchFamily="34" charset="0"/>
              </a:rPr>
              <a:t>. </a:t>
            </a:r>
            <a:r>
              <a:rPr lang="en-US" sz="2000" dirty="0">
                <a:cs typeface="Calibri" panose="020F0502020204030204" pitchFamily="34" charset="0"/>
              </a:rPr>
              <a:t>So it occurs.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chemeClr val="accent1"/>
                </a:solidFill>
              </a:rPr>
              <a:t>Zn </a:t>
            </a:r>
            <a:r>
              <a:rPr lang="en-US" sz="2000" b="1" dirty="0"/>
              <a:t>+ 2</a:t>
            </a:r>
            <a:r>
              <a:rPr lang="en-US" sz="2000" b="1" dirty="0">
                <a:solidFill>
                  <a:schemeClr val="accent1"/>
                </a:solidFill>
              </a:rPr>
              <a:t>Ag</a:t>
            </a:r>
            <a:r>
              <a:rPr lang="en-US" sz="2000" b="1" dirty="0">
                <a:solidFill>
                  <a:srgbClr val="C00000"/>
                </a:solidFill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n-US" sz="2000" b="1" dirty="0"/>
              <a:t> →</a:t>
            </a:r>
            <a:r>
              <a:rPr lang="el-GR" sz="2000" b="1" dirty="0"/>
              <a:t> </a:t>
            </a:r>
            <a:r>
              <a:rPr lang="el-GR" sz="2000" b="1" dirty="0">
                <a:solidFill>
                  <a:schemeClr val="accent1"/>
                </a:solidFill>
              </a:rPr>
              <a:t>Ζ</a:t>
            </a:r>
            <a:r>
              <a:rPr lang="en-US" sz="2000" b="1" dirty="0">
                <a:solidFill>
                  <a:schemeClr val="accent1"/>
                </a:solidFill>
              </a:rPr>
              <a:t>n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rgbClr val="C00000"/>
                </a:solidFill>
              </a:rPr>
              <a:t>NO</a:t>
            </a:r>
            <a:r>
              <a:rPr lang="en-US" sz="2000" b="1" baseline="-25000" dirty="0">
                <a:solidFill>
                  <a:srgbClr val="C00000"/>
                </a:solidFill>
              </a:rPr>
              <a:t>3</a:t>
            </a:r>
            <a:r>
              <a:rPr lang="en-US" sz="2000" b="1" dirty="0"/>
              <a:t>)</a:t>
            </a:r>
            <a:r>
              <a:rPr lang="en-US" sz="2000" b="1" baseline="-25000" dirty="0"/>
              <a:t>2</a:t>
            </a:r>
            <a:r>
              <a:rPr lang="en-US" sz="2000" b="1" dirty="0"/>
              <a:t> + 2</a:t>
            </a:r>
            <a:r>
              <a:rPr lang="en-US" sz="2000" b="1" dirty="0">
                <a:solidFill>
                  <a:schemeClr val="accent1"/>
                </a:solidFill>
              </a:rPr>
              <a:t>Ag</a:t>
            </a:r>
            <a:r>
              <a:rPr lang="en-US" sz="2000" b="1" dirty="0"/>
              <a:t>.</a:t>
            </a:r>
            <a:endParaRPr lang="el-GR" sz="20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ε)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Br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-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Fe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Cl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Br &lt; Cl. So it does not occurs.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2000" b="1" dirty="0" err="1">
                <a:cs typeface="Calibri" panose="020F0502020204030204" pitchFamily="34" charset="0"/>
              </a:rPr>
              <a:t>στ</a:t>
            </a:r>
            <a:r>
              <a:rPr lang="el-GR" sz="2000" b="1" dirty="0">
                <a:cs typeface="Calibri" panose="020F0502020204030204" pitchFamily="34" charset="0"/>
              </a:rPr>
              <a:t>) 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Br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-</a:t>
            </a:r>
            <a:r>
              <a:rPr lang="en-US" sz="2000" b="1" baseline="30000" dirty="0">
                <a:cs typeface="Calibri" panose="020F0502020204030204" pitchFamily="34" charset="0"/>
              </a:rPr>
              <a:t>		</a:t>
            </a:r>
            <a:r>
              <a:rPr lang="en-US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Na</a:t>
            </a:r>
            <a:r>
              <a:rPr lang="en-US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2000" b="1" dirty="0"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20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2000" b="1" dirty="0">
                <a:cs typeface="Calibri" panose="020F0502020204030204" pitchFamily="34" charset="0"/>
              </a:rPr>
              <a:t>.</a:t>
            </a: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dirty="0">
                <a:cs typeface="Calibri" panose="020F0502020204030204" pitchFamily="34" charset="0"/>
              </a:rPr>
              <a:t>Br &gt; S. So it occurs.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Br</a:t>
            </a:r>
            <a:r>
              <a:rPr lang="en-US" sz="2000" b="1" baseline="-25000" dirty="0">
                <a:solidFill>
                  <a:srgbClr val="C00000"/>
                </a:solidFill>
              </a:rPr>
              <a:t>2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/>
              <a:t>+ </a:t>
            </a:r>
            <a:r>
              <a:rPr lang="en-US" sz="2000" b="1" dirty="0">
                <a:solidFill>
                  <a:schemeClr val="accent1"/>
                </a:solidFill>
              </a:rPr>
              <a:t>Na</a:t>
            </a:r>
            <a:r>
              <a:rPr lang="en-US" sz="2000" b="1" baseline="-25000" dirty="0">
                <a:solidFill>
                  <a:schemeClr val="accent1"/>
                </a:solidFill>
              </a:rPr>
              <a:t>2</a:t>
            </a:r>
            <a:r>
              <a:rPr lang="en-U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/>
              <a:t> →</a:t>
            </a:r>
            <a:r>
              <a:rPr lang="el-GR" sz="2000" b="1" dirty="0"/>
              <a:t> </a:t>
            </a:r>
            <a:r>
              <a:rPr lang="en-US" sz="2000" b="1" dirty="0">
                <a:solidFill>
                  <a:srgbClr val="C00000"/>
                </a:solidFill>
              </a:rPr>
              <a:t>S</a:t>
            </a:r>
            <a:r>
              <a:rPr lang="en-US" sz="2000" b="1" dirty="0"/>
              <a:t> + 2</a:t>
            </a:r>
            <a:r>
              <a:rPr lang="en-US" sz="2000" b="1" dirty="0">
                <a:solidFill>
                  <a:schemeClr val="accent1"/>
                </a:solidFill>
              </a:rPr>
              <a:t>Na</a:t>
            </a:r>
            <a:r>
              <a:rPr lang="en-US" sz="2000" b="1" dirty="0">
                <a:solidFill>
                  <a:srgbClr val="C00000"/>
                </a:solidFill>
              </a:rPr>
              <a:t>Br</a:t>
            </a:r>
            <a:r>
              <a:rPr lang="en-US" sz="2000" b="1" dirty="0"/>
              <a:t>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318A68E-E480-1EA0-EB9F-8563A134A7E3}"/>
              </a:ext>
            </a:extLst>
          </p:cNvPr>
          <p:cNvSpPr/>
          <p:nvPr/>
        </p:nvSpPr>
        <p:spPr>
          <a:xfrm>
            <a:off x="167342" y="1728262"/>
            <a:ext cx="11857316" cy="75878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Σειρά δραστικότητας.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Reactivity</a:t>
            </a:r>
            <a:endParaRPr lang="el-GR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Αύξηση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increasement)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Μέταλλα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(metals)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Ba, Ca, Na, Mg, Al, Mn, Zn, Fe, Ni, Sn, Pb, H, Cu, Hg, Ag, Pt, Au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Αμέταλλα (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metals): F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Br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O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I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S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1916B4FB-B033-6A2A-978B-F7C7FCEC7F9B}"/>
              </a:ext>
            </a:extLst>
          </p:cNvPr>
          <p:cNvCxnSpPr/>
          <p:nvPr/>
        </p:nvCxnSpPr>
        <p:spPr>
          <a:xfrm flipH="1">
            <a:off x="395555" y="2197494"/>
            <a:ext cx="11390045" cy="258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dirty="0"/>
              <a:t>3</a:t>
            </a:r>
            <a:r>
              <a:rPr lang="en-US" sz="2000" b="1" dirty="0"/>
              <a:t>.5</a:t>
            </a:r>
            <a:r>
              <a:rPr lang="el-GR" sz="2000" b="1" dirty="0"/>
              <a:t>γ</a:t>
            </a:r>
            <a:r>
              <a:rPr lang="en-US" sz="2000" b="1" dirty="0"/>
              <a:t> </a:t>
            </a:r>
            <a:r>
              <a:rPr lang="el-GR" sz="2000" b="1" dirty="0"/>
              <a:t>Χημικές αντιδράσεις. Απλή αντικατάσταση</a:t>
            </a:r>
            <a:r>
              <a:rPr lang="en-US" sz="2000" b="1" dirty="0"/>
              <a:t>.</a:t>
            </a:r>
            <a:endParaRPr lang="el-GR" sz="2000" b="1" dirty="0"/>
          </a:p>
          <a:p>
            <a:pPr marL="342900" indent="-342900" algn="ctr">
              <a:buAutoNum type="arabicPeriod"/>
            </a:pP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Να συμπληρώσετε τις παρακάτω χημικές εξισώσεις και να εξηγήσετε εάν πραγματοποιούνται ή όχι.</a:t>
            </a:r>
            <a:endParaRPr lang="en-US" sz="18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K(s) + H</a:t>
            </a:r>
            <a:r>
              <a:rPr lang="en-US" sz="1800" baseline="-25000" dirty="0"/>
              <a:t>2</a:t>
            </a:r>
            <a:r>
              <a:rPr lang="en-US" sz="1800" dirty="0"/>
              <a:t>O(l) →</a:t>
            </a:r>
            <a:r>
              <a:rPr lang="el-GR" sz="1800" dirty="0"/>
              <a:t>		η) </a:t>
            </a:r>
            <a:r>
              <a:rPr lang="en-US" sz="1800" dirty="0"/>
              <a:t>Ca(s) + AgNO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r>
              <a:rPr lang="el-GR" sz="1800" dirty="0"/>
              <a:t>	</a:t>
            </a:r>
            <a:r>
              <a:rPr lang="en-US" sz="1800" dirty="0"/>
              <a:t>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θ) </a:t>
            </a:r>
            <a:r>
              <a:rPr lang="en-US" sz="1800" dirty="0"/>
              <a:t>Cu(s) + ZnS(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r>
              <a:rPr lang="el-GR" sz="1800" dirty="0"/>
              <a:t> 	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cs typeface="Calibri" panose="020F0502020204030204" pitchFamily="34" charset="0"/>
              </a:rPr>
              <a:t>ζ) 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Κ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Η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rgbClr val="C00000"/>
                </a:solidFill>
                <a:cs typeface="Calibri" panose="020F0502020204030204" pitchFamily="34" charset="0"/>
              </a:rPr>
              <a:t>ΗΟ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dirty="0">
                <a:cs typeface="Calibri" panose="020F0502020204030204" pitchFamily="34" charset="0"/>
              </a:rPr>
              <a:t>Κ</a:t>
            </a:r>
            <a:r>
              <a:rPr lang="en-US" sz="1800" dirty="0">
                <a:cs typeface="Calibri" panose="020F0502020204030204" pitchFamily="34" charset="0"/>
              </a:rPr>
              <a:t> &gt; </a:t>
            </a:r>
            <a:r>
              <a:rPr lang="el-GR" sz="1800" dirty="0">
                <a:cs typeface="Calibri" panose="020F0502020204030204" pitchFamily="34" charset="0"/>
              </a:rPr>
              <a:t>Η</a:t>
            </a:r>
            <a:r>
              <a:rPr lang="en-US" sz="1800" dirty="0">
                <a:cs typeface="Calibri" panose="020F0502020204030204" pitchFamily="34" charset="0"/>
              </a:rPr>
              <a:t>, </a:t>
            </a:r>
            <a:r>
              <a:rPr lang="el-GR" sz="1800" dirty="0">
                <a:cs typeface="Calibri" panose="020F0502020204030204" pitchFamily="34" charset="0"/>
              </a:rPr>
              <a:t>άρα πραγματοποιείται. </a:t>
            </a:r>
            <a:endParaRPr lang="en-US" sz="18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chemeClr val="accent1"/>
                </a:solidFill>
              </a:rPr>
              <a:t>2Κ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/>
              <a:t>+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n-US" sz="1800" b="1" dirty="0"/>
              <a:t> →</a:t>
            </a:r>
            <a:r>
              <a:rPr lang="el-GR" sz="1800" b="1" dirty="0"/>
              <a:t>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/>
              <a:t> + 2</a:t>
            </a:r>
            <a:r>
              <a:rPr lang="el-GR" sz="1800" b="1" dirty="0">
                <a:solidFill>
                  <a:schemeClr val="accent1"/>
                </a:solidFill>
              </a:rPr>
              <a:t>Κ</a:t>
            </a:r>
            <a:r>
              <a:rPr lang="el-GR" sz="1800" b="1" dirty="0">
                <a:solidFill>
                  <a:srgbClr val="C00000"/>
                </a:solidFill>
              </a:rPr>
              <a:t>ΟΗ</a:t>
            </a:r>
            <a:r>
              <a:rPr lang="en-US" sz="1800" b="1" dirty="0"/>
              <a:t>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Το νερό παράγει υδροξείδια όταν αντιδρά με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K, Ba, Ca, Na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και οξείδια με τα υπόλοιπα μέταλλα.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η)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dirty="0">
                <a:cs typeface="Calibri" panose="020F0502020204030204" pitchFamily="34" charset="0"/>
              </a:rPr>
              <a:t>Ca &gt; Ag, </a:t>
            </a:r>
            <a:r>
              <a:rPr lang="el-GR" sz="1800" dirty="0">
                <a:cs typeface="Calibri" panose="020F0502020204030204" pitchFamily="34" charset="0"/>
              </a:rPr>
              <a:t>άρα πραγματοποιείται. </a:t>
            </a:r>
            <a:endParaRPr lang="en-US" sz="18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b="1" dirty="0">
                <a:solidFill>
                  <a:schemeClr val="accent1"/>
                </a:solidFill>
              </a:rPr>
              <a:t>Ca </a:t>
            </a:r>
            <a:r>
              <a:rPr lang="en-US" sz="1800" b="1" dirty="0"/>
              <a:t>+ 2</a:t>
            </a:r>
            <a:r>
              <a:rPr lang="en-US" sz="1800" b="1" dirty="0">
                <a:solidFill>
                  <a:schemeClr val="accent1"/>
                </a:solidFill>
              </a:rPr>
              <a:t>Ag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 →</a:t>
            </a:r>
            <a:r>
              <a:rPr lang="el-GR" sz="1800" b="1" dirty="0"/>
              <a:t> </a:t>
            </a:r>
            <a:r>
              <a:rPr lang="en-US" sz="1800" b="1" dirty="0"/>
              <a:t>2</a:t>
            </a:r>
            <a:r>
              <a:rPr lang="en-US" sz="1800" b="1" dirty="0">
                <a:solidFill>
                  <a:schemeClr val="accent1"/>
                </a:solidFill>
              </a:rPr>
              <a:t>Ag</a:t>
            </a:r>
            <a:r>
              <a:rPr lang="en-US" sz="1800" b="1" dirty="0"/>
              <a:t> + 2</a:t>
            </a:r>
            <a:r>
              <a:rPr lang="en-US" sz="1800" b="1" dirty="0">
                <a:solidFill>
                  <a:schemeClr val="accent1"/>
                </a:solidFill>
              </a:rPr>
              <a:t>Ca</a:t>
            </a:r>
            <a:r>
              <a:rPr lang="en-US" sz="1800" b="1" dirty="0">
                <a:solidFill>
                  <a:srgbClr val="C00000"/>
                </a:solidFill>
              </a:rPr>
              <a:t>(NO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endParaRPr lang="en-US" sz="18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 err="1">
                <a:cs typeface="Calibri" panose="020F0502020204030204" pitchFamily="34" charset="0"/>
              </a:rPr>
              <a:t>στ</a:t>
            </a:r>
            <a:r>
              <a:rPr lang="el-GR" sz="1800" b="1" dirty="0">
                <a:cs typeface="Calibri" panose="020F0502020204030204" pitchFamily="34" charset="0"/>
              </a:rPr>
              <a:t>)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Cu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Zn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dirty="0">
                <a:cs typeface="Calibri" panose="020F0502020204030204" pitchFamily="34" charset="0"/>
              </a:rPr>
              <a:t>Cu &lt; Zn, </a:t>
            </a:r>
            <a:r>
              <a:rPr lang="el-GR" sz="1800" dirty="0">
                <a:cs typeface="Calibri" panose="020F0502020204030204" pitchFamily="34" charset="0"/>
              </a:rPr>
              <a:t>άρα ΔΕΝ πραγματοποιείται. </a:t>
            </a: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Chemical reactions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Simple substitution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en-US" sz="1800" b="0" i="0" dirty="0">
                <a:effectLst/>
              </a:rPr>
              <a:t>Complete the following chemical equations and explain whether they occur or not.</a:t>
            </a:r>
          </a:p>
          <a:p>
            <a:pPr marL="0" lvl="0" indent="0">
              <a:buNone/>
            </a:pPr>
            <a:r>
              <a:rPr lang="el-GR" sz="1800" dirty="0"/>
              <a:t>ζ) </a:t>
            </a:r>
            <a:r>
              <a:rPr lang="en-US" sz="1800" dirty="0"/>
              <a:t>K(s) + H</a:t>
            </a:r>
            <a:r>
              <a:rPr lang="en-US" sz="1800" baseline="-25000" dirty="0"/>
              <a:t>2</a:t>
            </a:r>
            <a:r>
              <a:rPr lang="en-US" sz="1800" dirty="0"/>
              <a:t>O(l) →</a:t>
            </a:r>
            <a:r>
              <a:rPr lang="el-GR" sz="1800" dirty="0"/>
              <a:t>		η) </a:t>
            </a:r>
            <a:r>
              <a:rPr lang="en-US" sz="1800" dirty="0"/>
              <a:t>Ca(s) + AgNO</a:t>
            </a:r>
            <a:r>
              <a:rPr lang="en-US" sz="1800" baseline="-25000" dirty="0"/>
              <a:t>3</a:t>
            </a:r>
            <a:r>
              <a:rPr lang="en-US" sz="1800" dirty="0"/>
              <a:t>(</a:t>
            </a:r>
            <a:r>
              <a:rPr lang="en-US" sz="1800" dirty="0" err="1"/>
              <a:t>aq</a:t>
            </a:r>
            <a:r>
              <a:rPr lang="en-US" sz="1800" dirty="0"/>
              <a:t>) → </a:t>
            </a:r>
            <a:r>
              <a:rPr lang="el-GR" sz="1800" dirty="0"/>
              <a:t>	</a:t>
            </a:r>
            <a:r>
              <a:rPr lang="en-US" sz="1800" dirty="0"/>
              <a:t> </a:t>
            </a:r>
            <a:endParaRPr lang="el-GR" sz="1800" dirty="0"/>
          </a:p>
          <a:p>
            <a:pPr marL="0" lvl="0" indent="0">
              <a:buNone/>
            </a:pPr>
            <a:r>
              <a:rPr lang="el-GR" sz="1800" dirty="0"/>
              <a:t>θ) </a:t>
            </a:r>
            <a:r>
              <a:rPr lang="en-US" sz="1800" dirty="0"/>
              <a:t>Cu(s) + ZnS(</a:t>
            </a:r>
            <a:r>
              <a:rPr lang="en-US" sz="1800" dirty="0" err="1"/>
              <a:t>aq</a:t>
            </a:r>
            <a:r>
              <a:rPr lang="en-US" sz="1800" dirty="0"/>
              <a:t>) →</a:t>
            </a:r>
            <a:r>
              <a:rPr lang="el-GR" sz="1800" dirty="0"/>
              <a:t> 	</a:t>
            </a:r>
          </a:p>
          <a:p>
            <a:pPr marL="0" lvl="0" indent="0">
              <a:buNone/>
            </a:pPr>
            <a:endParaRPr lang="el-GR" sz="2000" dirty="0"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endParaRPr lang="el-GR" sz="20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cs typeface="Calibri" panose="020F0502020204030204" pitchFamily="34" charset="0"/>
              </a:rPr>
              <a:t>ζ) 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Κ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l-G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Η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l-GR" sz="1800" b="1" dirty="0">
                <a:solidFill>
                  <a:srgbClr val="C00000"/>
                </a:solidFill>
                <a:cs typeface="Calibri" panose="020F0502020204030204" pitchFamily="34" charset="0"/>
              </a:rPr>
              <a:t>ΗΟ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dirty="0">
                <a:cs typeface="Calibri" panose="020F0502020204030204" pitchFamily="34" charset="0"/>
              </a:rPr>
              <a:t>Κ</a:t>
            </a:r>
            <a:r>
              <a:rPr lang="en-US" sz="1800" dirty="0">
                <a:cs typeface="Calibri" panose="020F0502020204030204" pitchFamily="34" charset="0"/>
              </a:rPr>
              <a:t> &gt; </a:t>
            </a:r>
            <a:r>
              <a:rPr lang="el-GR" sz="1800" dirty="0">
                <a:cs typeface="Calibri" panose="020F0502020204030204" pitchFamily="34" charset="0"/>
              </a:rPr>
              <a:t>Η</a:t>
            </a:r>
            <a:r>
              <a:rPr lang="en-US" sz="1800" dirty="0">
                <a:cs typeface="Calibri" panose="020F0502020204030204" pitchFamily="34" charset="0"/>
              </a:rPr>
              <a:t>, so it occurs.</a:t>
            </a:r>
            <a:r>
              <a:rPr lang="el-GR" sz="1800" dirty="0">
                <a:cs typeface="Calibri" panose="020F0502020204030204" pitchFamily="34" charset="0"/>
              </a:rPr>
              <a:t> </a:t>
            </a:r>
            <a:endParaRPr lang="en-US" sz="18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chemeClr val="accent1"/>
                </a:solidFill>
              </a:rPr>
              <a:t>2Κ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/>
              <a:t>+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O</a:t>
            </a:r>
            <a:r>
              <a:rPr lang="en-US" sz="1800" b="1" dirty="0"/>
              <a:t> →</a:t>
            </a:r>
            <a:r>
              <a:rPr lang="el-GR" sz="1800" b="1" dirty="0"/>
              <a:t> </a:t>
            </a:r>
            <a:r>
              <a:rPr lang="el-GR" sz="1800" b="1" dirty="0">
                <a:solidFill>
                  <a:schemeClr val="accent1"/>
                </a:solidFill>
              </a:rPr>
              <a:t>Η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/>
              <a:t> + 2</a:t>
            </a:r>
            <a:r>
              <a:rPr lang="el-GR" sz="1800" b="1" dirty="0">
                <a:solidFill>
                  <a:schemeClr val="accent1"/>
                </a:solidFill>
              </a:rPr>
              <a:t>Κ</a:t>
            </a:r>
            <a:r>
              <a:rPr lang="el-GR" sz="1800" b="1" dirty="0">
                <a:solidFill>
                  <a:srgbClr val="C00000"/>
                </a:solidFill>
              </a:rPr>
              <a:t>ΟΗ</a:t>
            </a:r>
            <a:r>
              <a:rPr lang="en-US" sz="1800" b="1" dirty="0"/>
              <a:t>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Water produces hydroxides when reacts with K, Ba, Ca, Na</a:t>
            </a:r>
            <a:r>
              <a:rPr lang="el-GR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oxides with all the other metals.</a:t>
            </a:r>
            <a:endParaRPr lang="el-GR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>
                <a:solidFill>
                  <a:srgbClr val="000000"/>
                </a:solidFill>
                <a:ea typeface="Verdana" panose="020B0604030504040204" pitchFamily="34" charset="0"/>
                <a:cs typeface="Calibri" panose="020F0502020204030204" pitchFamily="34" charset="0"/>
              </a:rPr>
              <a:t>η)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Ca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Ag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  <a:cs typeface="Calibri" panose="020F0502020204030204" pitchFamily="34" charset="0"/>
              </a:rPr>
              <a:t>3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dirty="0">
                <a:cs typeface="Calibri" panose="020F0502020204030204" pitchFamily="34" charset="0"/>
              </a:rPr>
              <a:t>Ca &gt; Ag, , so it occurs.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b="1" dirty="0">
                <a:solidFill>
                  <a:schemeClr val="accent1"/>
                </a:solidFill>
              </a:rPr>
              <a:t>Ca </a:t>
            </a:r>
            <a:r>
              <a:rPr lang="en-US" sz="1800" b="1" dirty="0"/>
              <a:t>+ 2</a:t>
            </a:r>
            <a:r>
              <a:rPr lang="en-US" sz="1800" b="1" dirty="0">
                <a:solidFill>
                  <a:schemeClr val="accent1"/>
                </a:solidFill>
              </a:rPr>
              <a:t>Ag</a:t>
            </a:r>
            <a:r>
              <a:rPr lang="en-US" sz="1800" b="1" dirty="0">
                <a:solidFill>
                  <a:srgbClr val="C00000"/>
                </a:solidFill>
              </a:rPr>
              <a:t>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/>
              <a:t> →</a:t>
            </a:r>
            <a:r>
              <a:rPr lang="el-GR" sz="1800" b="1" dirty="0"/>
              <a:t> </a:t>
            </a:r>
            <a:r>
              <a:rPr lang="en-US" sz="1800" b="1" dirty="0"/>
              <a:t>2</a:t>
            </a:r>
            <a:r>
              <a:rPr lang="en-US" sz="1800" b="1" dirty="0">
                <a:solidFill>
                  <a:schemeClr val="accent1"/>
                </a:solidFill>
              </a:rPr>
              <a:t>Ag</a:t>
            </a:r>
            <a:r>
              <a:rPr lang="en-US" sz="1800" b="1" dirty="0"/>
              <a:t> + 2</a:t>
            </a:r>
            <a:r>
              <a:rPr lang="en-US" sz="1800" b="1" dirty="0">
                <a:solidFill>
                  <a:schemeClr val="accent1"/>
                </a:solidFill>
              </a:rPr>
              <a:t>Ca</a:t>
            </a:r>
            <a:r>
              <a:rPr lang="en-US" sz="1800" b="1" dirty="0">
                <a:solidFill>
                  <a:srgbClr val="C00000"/>
                </a:solidFill>
              </a:rPr>
              <a:t>(NO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endParaRPr lang="en-US" sz="1800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l-GR" sz="1800" b="1" dirty="0" err="1">
                <a:cs typeface="Calibri" panose="020F0502020204030204" pitchFamily="34" charset="0"/>
              </a:rPr>
              <a:t>στ</a:t>
            </a:r>
            <a:r>
              <a:rPr lang="el-GR" sz="1800" b="1" dirty="0">
                <a:cs typeface="Calibri" panose="020F0502020204030204" pitchFamily="34" charset="0"/>
              </a:rPr>
              <a:t>) 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Cu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+</a:t>
            </a:r>
            <a:r>
              <a:rPr lang="en-US" sz="1800" b="1" baseline="30000" dirty="0">
                <a:cs typeface="Calibri" panose="020F0502020204030204" pitchFamily="34" charset="0"/>
              </a:rPr>
              <a:t>		</a:t>
            </a:r>
            <a:r>
              <a:rPr lang="en-US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Zn</a:t>
            </a:r>
            <a:r>
              <a:rPr lang="en-US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2+</a:t>
            </a:r>
            <a:r>
              <a:rPr lang="en-US" sz="1800" b="1" dirty="0">
                <a:cs typeface="Calibri" panose="020F050202020403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Calibri" panose="020F0502020204030204" pitchFamily="34" charset="0"/>
              </a:rPr>
              <a:t>S</a:t>
            </a:r>
            <a:r>
              <a:rPr lang="en-US" sz="1800" b="1" baseline="30000" dirty="0">
                <a:solidFill>
                  <a:srgbClr val="C00000"/>
                </a:solidFill>
                <a:cs typeface="Calibri" panose="020F0502020204030204" pitchFamily="34" charset="0"/>
              </a:rPr>
              <a:t>2-</a:t>
            </a:r>
            <a:r>
              <a:rPr lang="en-US" sz="1800" b="1" dirty="0">
                <a:cs typeface="Calibri" panose="020F0502020204030204" pitchFamily="34" charset="0"/>
              </a:rPr>
              <a:t>.</a:t>
            </a:r>
            <a:endParaRPr lang="el-GR" sz="1800" b="1" dirty="0">
              <a:cs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180340" algn="l"/>
              </a:tabLst>
            </a:pPr>
            <a:r>
              <a:rPr lang="en-US" sz="1800" dirty="0">
                <a:cs typeface="Calibri" panose="020F0502020204030204" pitchFamily="34" charset="0"/>
              </a:rPr>
              <a:t>Cu &lt; Zn, , so it does not occurs.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318A68E-E480-1EA0-EB9F-8563A134A7E3}"/>
              </a:ext>
            </a:extLst>
          </p:cNvPr>
          <p:cNvSpPr/>
          <p:nvPr/>
        </p:nvSpPr>
        <p:spPr>
          <a:xfrm>
            <a:off x="167342" y="1728262"/>
            <a:ext cx="11857316" cy="75878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Σειρά δραστικότητας.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Reactivity</a:t>
            </a:r>
            <a:endParaRPr lang="el-GR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Αύξηση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increasement)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Μέταλλα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(metals)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Ba, Ca, Na, Mg, Al, Mn, Zn, Fe, Ni, Sn, Pb, H, Cu, Hg, Ag, Pt, Au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Αμέταλλα (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metals): F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Br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O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I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S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1916B4FB-B033-6A2A-978B-F7C7FCEC7F9B}"/>
              </a:ext>
            </a:extLst>
          </p:cNvPr>
          <p:cNvCxnSpPr/>
          <p:nvPr/>
        </p:nvCxnSpPr>
        <p:spPr>
          <a:xfrm flipH="1">
            <a:off x="395555" y="2197494"/>
            <a:ext cx="11390045" cy="258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2369"/>
            <a:ext cx="6096000" cy="6870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1800" b="1" dirty="0"/>
              <a:t>3</a:t>
            </a:r>
            <a:r>
              <a:rPr lang="en-US" sz="1800" b="1" dirty="0"/>
              <a:t>.5</a:t>
            </a:r>
            <a:r>
              <a:rPr lang="el-GR" sz="1800" b="1" dirty="0"/>
              <a:t>γ</a:t>
            </a:r>
            <a:r>
              <a:rPr lang="en-US" sz="1800" b="1" dirty="0"/>
              <a:t> </a:t>
            </a:r>
            <a:r>
              <a:rPr lang="el-GR" sz="1800" b="1" dirty="0"/>
              <a:t>Χημικές αντιδράσεις. Απλή αντικατάσταση</a:t>
            </a:r>
            <a:r>
              <a:rPr lang="en-US" sz="1800" b="1" dirty="0"/>
              <a:t>.</a:t>
            </a:r>
            <a:endParaRPr lang="el-GR" sz="1800" b="1" dirty="0"/>
          </a:p>
          <a:p>
            <a:pPr marL="0" lvl="0" indent="0">
              <a:buNone/>
            </a:pPr>
            <a:r>
              <a:rPr lang="en-US" sz="1800" dirty="0"/>
              <a:t>5. </a:t>
            </a:r>
            <a:r>
              <a:rPr lang="el-GR" sz="1800" dirty="0"/>
              <a:t>Διαθέτουμε δύο σιδερένια δοχεία (</a:t>
            </a:r>
            <a:r>
              <a:rPr lang="en-US" sz="1800" dirty="0"/>
              <a:t>Fe</a:t>
            </a:r>
            <a:r>
              <a:rPr lang="el-GR" sz="1800" dirty="0"/>
              <a:t>), δύο χάλκινα (</a:t>
            </a:r>
            <a:r>
              <a:rPr lang="en-US" sz="1800" dirty="0"/>
              <a:t>Cu</a:t>
            </a:r>
            <a:r>
              <a:rPr lang="el-GR" sz="1800" dirty="0"/>
              <a:t>) και δύο δοχεία από αλουμίνιο (</a:t>
            </a:r>
            <a:r>
              <a:rPr lang="en-US" sz="1800" dirty="0"/>
              <a:t>Al</a:t>
            </a:r>
            <a:r>
              <a:rPr lang="el-GR" sz="1800" dirty="0"/>
              <a:t>). </a:t>
            </a:r>
            <a:endParaRPr lang="en-US" sz="1800" dirty="0"/>
          </a:p>
          <a:p>
            <a:pPr marL="0" lvl="0" indent="0">
              <a:buNone/>
            </a:pPr>
            <a:r>
              <a:rPr lang="el-GR" sz="1800" dirty="0"/>
              <a:t>Σε αυτά τα έξι δοχεία θα πρέπει να αποθηκευτούν: </a:t>
            </a:r>
            <a:r>
              <a:rPr lang="en-US" sz="1800" dirty="0"/>
              <a:t>Na</a:t>
            </a:r>
            <a:r>
              <a:rPr lang="el-GR" sz="1800" baseline="-25000" dirty="0"/>
              <a:t>2</a:t>
            </a:r>
            <a:r>
              <a:rPr lang="en-US" sz="1800" dirty="0"/>
              <a:t>SO</a:t>
            </a:r>
            <a:r>
              <a:rPr lang="el-GR" sz="1800" baseline="-25000" dirty="0"/>
              <a:t>4</a:t>
            </a:r>
            <a:r>
              <a:rPr lang="el-GR" sz="1800" dirty="0"/>
              <a:t>, </a:t>
            </a:r>
            <a:r>
              <a:rPr lang="en-US" sz="1800" dirty="0"/>
              <a:t>Pb</a:t>
            </a:r>
            <a:r>
              <a:rPr lang="el-GR" sz="1800" dirty="0"/>
              <a:t>(</a:t>
            </a:r>
            <a:r>
              <a:rPr lang="en-US" sz="1800" dirty="0"/>
              <a:t>NO</a:t>
            </a:r>
            <a:r>
              <a:rPr lang="el-GR" sz="1800" baseline="-25000" dirty="0"/>
              <a:t>3</a:t>
            </a:r>
            <a:r>
              <a:rPr lang="el-GR" sz="1800" dirty="0"/>
              <a:t>)</a:t>
            </a:r>
            <a:r>
              <a:rPr lang="el-GR" sz="1800" baseline="-25000" dirty="0"/>
              <a:t>2</a:t>
            </a:r>
            <a:r>
              <a:rPr lang="el-GR" sz="1800" dirty="0"/>
              <a:t>, </a:t>
            </a:r>
            <a:r>
              <a:rPr lang="en-US" sz="1800" dirty="0" err="1"/>
              <a:t>SnSO</a:t>
            </a:r>
            <a:r>
              <a:rPr lang="el-GR" sz="1800" baseline="-25000" dirty="0"/>
              <a:t>4</a:t>
            </a:r>
            <a:r>
              <a:rPr lang="el-GR" sz="1800" dirty="0"/>
              <a:t>, </a:t>
            </a:r>
            <a:r>
              <a:rPr lang="en-US" sz="1800" dirty="0" err="1"/>
              <a:t>ZnCl</a:t>
            </a:r>
            <a:r>
              <a:rPr lang="el-GR" sz="1800" baseline="-25000" dirty="0"/>
              <a:t>2</a:t>
            </a:r>
            <a:r>
              <a:rPr lang="el-GR" sz="1800" dirty="0"/>
              <a:t>, </a:t>
            </a:r>
            <a:r>
              <a:rPr lang="en-US" sz="1800" dirty="0"/>
              <a:t>Cr</a:t>
            </a:r>
            <a:r>
              <a:rPr lang="el-GR" sz="1800" baseline="-25000" dirty="0"/>
              <a:t>2</a:t>
            </a:r>
            <a:r>
              <a:rPr lang="el-GR" sz="1800" dirty="0"/>
              <a:t>(</a:t>
            </a:r>
            <a:r>
              <a:rPr lang="en-US" sz="1800" dirty="0"/>
              <a:t>SO</a:t>
            </a:r>
            <a:r>
              <a:rPr lang="el-GR" sz="1800" baseline="-25000" dirty="0"/>
              <a:t>4</a:t>
            </a:r>
            <a:r>
              <a:rPr lang="el-GR" sz="1800" dirty="0"/>
              <a:t>)</a:t>
            </a:r>
            <a:r>
              <a:rPr lang="el-GR" sz="1800" baseline="-25000" dirty="0"/>
              <a:t>3</a:t>
            </a:r>
            <a:r>
              <a:rPr lang="el-GR" sz="1800" dirty="0"/>
              <a:t> και </a:t>
            </a:r>
            <a:r>
              <a:rPr lang="en-US" sz="1800" dirty="0" err="1"/>
              <a:t>CaBr</a:t>
            </a:r>
            <a:r>
              <a:rPr lang="el-GR" sz="1800" baseline="-25000" dirty="0"/>
              <a:t>2</a:t>
            </a:r>
            <a:r>
              <a:rPr lang="el-GR" sz="1800" dirty="0"/>
              <a:t>. </a:t>
            </a:r>
            <a:endParaRPr lang="en-US" sz="1800" dirty="0"/>
          </a:p>
          <a:p>
            <a:pPr marL="0" lvl="0" indent="0">
              <a:buNone/>
            </a:pPr>
            <a:r>
              <a:rPr lang="el-GR" sz="1800" dirty="0"/>
              <a:t>Να εξηγήσετε σε ποιο δοχείο θα πρέπει να αποθηκευτεί κάθε ένωση.</a:t>
            </a:r>
            <a:endParaRPr lang="en-US" sz="1800" dirty="0"/>
          </a:p>
          <a:p>
            <a:pPr marL="0" lvl="0" indent="0">
              <a:buNone/>
            </a:pPr>
            <a:endParaRPr lang="en-US" sz="1100" dirty="0"/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Οι πιθανές αντιδράσεις που γίνονται συνοψίζονται στον ακόλουθο πίνακα:</a:t>
            </a:r>
            <a:endParaRPr lang="el-GR" sz="18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100" dirty="0"/>
          </a:p>
          <a:p>
            <a:pPr marL="0" lv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Δεν θα πρέπει το περιεχόμενο να αντιδρά με το υλικό του δοχείου, επομένως</a:t>
            </a:r>
            <a:r>
              <a:rPr lang="en-US" sz="1800" b="1" dirty="0">
                <a:solidFill>
                  <a:srgbClr val="C00000"/>
                </a:solidFill>
              </a:rPr>
              <a:t>:</a:t>
            </a:r>
            <a:r>
              <a:rPr lang="el-GR" sz="1800" b="1" dirty="0">
                <a:solidFill>
                  <a:srgbClr val="C00000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στο δοχείο από </a:t>
            </a:r>
            <a:r>
              <a:rPr lang="en-US" sz="1800" b="1" dirty="0">
                <a:solidFill>
                  <a:schemeClr val="accent1"/>
                </a:solidFill>
              </a:rPr>
              <a:t>Al </a:t>
            </a:r>
            <a:r>
              <a:rPr lang="el-GR" sz="1800" b="1" dirty="0">
                <a:solidFill>
                  <a:schemeClr val="accent1"/>
                </a:solidFill>
              </a:rPr>
              <a:t>θα πρέπει να αποθηκευτεί </a:t>
            </a:r>
            <a:r>
              <a:rPr lang="en-US" sz="1800" b="1" dirty="0">
                <a:solidFill>
                  <a:schemeClr val="accent1"/>
                </a:solidFill>
              </a:rPr>
              <a:t>Na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SO</a:t>
            </a:r>
            <a:r>
              <a:rPr lang="el-GR" sz="1800" b="1" baseline="-25000" dirty="0">
                <a:solidFill>
                  <a:schemeClr val="accent1"/>
                </a:solidFill>
              </a:rPr>
              <a:t>4</a:t>
            </a:r>
            <a:r>
              <a:rPr lang="el-GR" sz="1800" b="1" dirty="0">
                <a:solidFill>
                  <a:schemeClr val="accent1"/>
                </a:solidFill>
              </a:rPr>
              <a:t> και </a:t>
            </a:r>
            <a:r>
              <a:rPr lang="en-US" sz="1800" b="1" dirty="0" err="1">
                <a:solidFill>
                  <a:schemeClr val="accent1"/>
                </a:solidFill>
              </a:rPr>
              <a:t>CaBr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l-GR" sz="1800" b="1" dirty="0">
                <a:solidFill>
                  <a:schemeClr val="accent1"/>
                </a:solidFill>
              </a:rPr>
              <a:t>.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l-GR" sz="1800" b="1" dirty="0">
                <a:solidFill>
                  <a:srgbClr val="C00000"/>
                </a:solidFill>
              </a:rPr>
              <a:t>Στο δοχείο από </a:t>
            </a:r>
            <a:r>
              <a:rPr lang="en-US" sz="1800" b="1" dirty="0">
                <a:solidFill>
                  <a:srgbClr val="C00000"/>
                </a:solidFill>
              </a:rPr>
              <a:t>Fe </a:t>
            </a:r>
            <a:r>
              <a:rPr lang="el-GR" sz="1800" b="1" dirty="0">
                <a:solidFill>
                  <a:srgbClr val="C00000"/>
                </a:solidFill>
              </a:rPr>
              <a:t>θα πρέπει να αποθηκευτούν: </a:t>
            </a:r>
            <a:r>
              <a:rPr lang="en-US" sz="1800" b="1" dirty="0" err="1">
                <a:solidFill>
                  <a:srgbClr val="C00000"/>
                </a:solidFill>
              </a:rPr>
              <a:t>ZnCl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l-GR" sz="1800" b="1" dirty="0">
                <a:solidFill>
                  <a:srgbClr val="C00000"/>
                </a:solidFill>
              </a:rPr>
              <a:t> και </a:t>
            </a:r>
            <a:r>
              <a:rPr lang="en-US" sz="1800" b="1" dirty="0">
                <a:solidFill>
                  <a:srgbClr val="C00000"/>
                </a:solidFill>
              </a:rPr>
              <a:t>Cr</a:t>
            </a:r>
            <a:r>
              <a:rPr lang="el-GR" sz="1800" b="1" baseline="-25000" dirty="0">
                <a:solidFill>
                  <a:srgbClr val="C00000"/>
                </a:solidFill>
              </a:rPr>
              <a:t>2</a:t>
            </a:r>
            <a:r>
              <a:rPr lang="el-GR" sz="1800" b="1" dirty="0">
                <a:solidFill>
                  <a:srgbClr val="C00000"/>
                </a:solidFill>
              </a:rPr>
              <a:t>(</a:t>
            </a:r>
            <a:r>
              <a:rPr lang="en-US" sz="1800" b="1" dirty="0">
                <a:solidFill>
                  <a:srgbClr val="C00000"/>
                </a:solidFill>
              </a:rPr>
              <a:t>SO</a:t>
            </a:r>
            <a:r>
              <a:rPr lang="el-GR" sz="1800" b="1" baseline="-25000" dirty="0">
                <a:solidFill>
                  <a:srgbClr val="C00000"/>
                </a:solidFill>
              </a:rPr>
              <a:t>4</a:t>
            </a:r>
            <a:r>
              <a:rPr lang="el-GR" sz="1800" b="1" dirty="0">
                <a:solidFill>
                  <a:srgbClr val="C00000"/>
                </a:solidFill>
              </a:rPr>
              <a:t>)</a:t>
            </a:r>
            <a:r>
              <a:rPr lang="el-GR" sz="1800" b="1" baseline="-25000" dirty="0">
                <a:solidFill>
                  <a:srgbClr val="C00000"/>
                </a:solidFill>
              </a:rPr>
              <a:t>3</a:t>
            </a:r>
            <a:r>
              <a:rPr lang="el-GR" sz="1800" b="1" dirty="0">
                <a:solidFill>
                  <a:srgbClr val="C00000"/>
                </a:solidFill>
              </a:rPr>
              <a:t> και τέλος </a:t>
            </a:r>
            <a:endParaRPr lang="en-US" sz="1800" b="1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l-GR" sz="1800" b="1" dirty="0">
                <a:solidFill>
                  <a:schemeClr val="accent1"/>
                </a:solidFill>
              </a:rPr>
              <a:t>στο δοχείο από </a:t>
            </a:r>
            <a:r>
              <a:rPr lang="en-US" sz="1800" b="1" dirty="0">
                <a:solidFill>
                  <a:schemeClr val="accent1"/>
                </a:solidFill>
              </a:rPr>
              <a:t>Cu</a:t>
            </a:r>
            <a:r>
              <a:rPr lang="el-GR" sz="1800" b="1" dirty="0">
                <a:solidFill>
                  <a:schemeClr val="accent1"/>
                </a:solidFill>
              </a:rPr>
              <a:t> θα πρέπει να αποθηκευτούν: </a:t>
            </a:r>
            <a:r>
              <a:rPr lang="en-US" sz="1800" b="1" dirty="0">
                <a:solidFill>
                  <a:schemeClr val="accent1"/>
                </a:solidFill>
              </a:rPr>
              <a:t>Pb</a:t>
            </a:r>
            <a:r>
              <a:rPr lang="el-GR" sz="1800" b="1" dirty="0">
                <a:solidFill>
                  <a:schemeClr val="accent1"/>
                </a:solidFill>
              </a:rPr>
              <a:t>(</a:t>
            </a:r>
            <a:r>
              <a:rPr lang="en-US" sz="1800" b="1" dirty="0">
                <a:solidFill>
                  <a:schemeClr val="accent1"/>
                </a:solidFill>
              </a:rPr>
              <a:t>NO</a:t>
            </a:r>
            <a:r>
              <a:rPr lang="el-GR" sz="1800" b="1" baseline="-25000" dirty="0">
                <a:solidFill>
                  <a:schemeClr val="accent1"/>
                </a:solidFill>
              </a:rPr>
              <a:t>3</a:t>
            </a:r>
            <a:r>
              <a:rPr lang="el-GR" sz="1800" b="1" dirty="0">
                <a:solidFill>
                  <a:schemeClr val="accent1"/>
                </a:solidFill>
              </a:rPr>
              <a:t>)</a:t>
            </a:r>
            <a:r>
              <a:rPr lang="el-GR" sz="1800" b="1" baseline="-25000" dirty="0">
                <a:solidFill>
                  <a:schemeClr val="accent1"/>
                </a:solidFill>
              </a:rPr>
              <a:t>2</a:t>
            </a:r>
            <a:r>
              <a:rPr lang="el-GR" sz="1800" b="1" dirty="0">
                <a:solidFill>
                  <a:schemeClr val="accent1"/>
                </a:solidFill>
              </a:rPr>
              <a:t> και </a:t>
            </a:r>
            <a:r>
              <a:rPr lang="en-US" sz="1800" b="1" dirty="0" err="1">
                <a:solidFill>
                  <a:schemeClr val="accent1"/>
                </a:solidFill>
              </a:rPr>
              <a:t>SnSO</a:t>
            </a:r>
            <a:r>
              <a:rPr lang="el-GR" sz="1800" b="1" baseline="-25000" dirty="0">
                <a:solidFill>
                  <a:schemeClr val="accent1"/>
                </a:solidFill>
              </a:rPr>
              <a:t>4</a:t>
            </a:r>
            <a:r>
              <a:rPr lang="el-GR" sz="1800" b="1" dirty="0">
                <a:solidFill>
                  <a:schemeClr val="accent1"/>
                </a:solidFill>
              </a:rPr>
              <a:t>.</a:t>
            </a:r>
            <a:endParaRPr lang="el-GR" sz="1800" dirty="0">
              <a:solidFill>
                <a:schemeClr val="accent1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203788" y="13004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.5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Chemical reactions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  <a:r>
              <a:rPr lang="en-US" sz="1800" b="1" dirty="0">
                <a:solidFill>
                  <a:prstClr val="black"/>
                </a:solidFill>
              </a:rPr>
              <a:t>Simple substitution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0" indent="0">
              <a:buNone/>
            </a:pPr>
            <a:r>
              <a:rPr lang="en-US" sz="1800" dirty="0"/>
              <a:t>5. We have two iron containers (Fe), two copper containers (Cu), and two aluminum containers (Al). </a:t>
            </a:r>
          </a:p>
          <a:p>
            <a:pPr marL="0" indent="0">
              <a:buNone/>
            </a:pPr>
            <a:r>
              <a:rPr lang="en-US" sz="1800" dirty="0"/>
              <a:t>In these six containers, the following compounds need to be stored: Na</a:t>
            </a:r>
            <a:r>
              <a:rPr lang="en-US" sz="1800" baseline="-25000" dirty="0"/>
              <a:t>2</a:t>
            </a:r>
            <a:r>
              <a:rPr lang="en-US" sz="1800" dirty="0"/>
              <a:t>SO</a:t>
            </a:r>
            <a:r>
              <a:rPr lang="en-US" sz="1800" baseline="-25000" dirty="0"/>
              <a:t>4</a:t>
            </a:r>
            <a:r>
              <a:rPr lang="en-US" sz="1800" dirty="0"/>
              <a:t>, Pb(NO</a:t>
            </a:r>
            <a:r>
              <a:rPr lang="en-US" sz="1800" baseline="-25000" dirty="0"/>
              <a:t>3</a:t>
            </a:r>
            <a:r>
              <a:rPr lang="en-US" sz="1800" dirty="0"/>
              <a:t>)</a:t>
            </a:r>
            <a:r>
              <a:rPr lang="en-US" sz="1800" baseline="-25000" dirty="0"/>
              <a:t>2</a:t>
            </a:r>
            <a:r>
              <a:rPr lang="en-US" sz="1800" dirty="0"/>
              <a:t>, SnSO</a:t>
            </a:r>
            <a:r>
              <a:rPr lang="en-US" sz="1800" baseline="-25000" dirty="0"/>
              <a:t>4</a:t>
            </a:r>
            <a:r>
              <a:rPr lang="en-US" sz="1800" dirty="0"/>
              <a:t>, ZnCl</a:t>
            </a:r>
            <a:r>
              <a:rPr lang="en-US" sz="1800" baseline="-25000" dirty="0"/>
              <a:t>2</a:t>
            </a:r>
            <a:r>
              <a:rPr lang="en-US" sz="1800" dirty="0"/>
              <a:t>, Cr</a:t>
            </a:r>
            <a:r>
              <a:rPr lang="en-US" sz="1800" baseline="-25000" dirty="0"/>
              <a:t>2</a:t>
            </a:r>
            <a:r>
              <a:rPr lang="en-US" sz="1800" dirty="0"/>
              <a:t>(SO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r>
              <a:rPr lang="en-US" sz="1800" baseline="-25000" dirty="0"/>
              <a:t>3</a:t>
            </a:r>
            <a:r>
              <a:rPr lang="en-US" sz="1800" dirty="0"/>
              <a:t>, and CaBr</a:t>
            </a:r>
            <a:r>
              <a:rPr lang="en-US" sz="1800" baseline="-25000" dirty="0"/>
              <a:t>2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Explain which compound should be stored in each container.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 possible reactions that occur are summarized in the following table.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The content should not react with the material of the container; therefore: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In the aluminum container, Na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SO</a:t>
            </a:r>
            <a:r>
              <a:rPr lang="en-US" sz="1800" b="1" baseline="-25000" dirty="0">
                <a:solidFill>
                  <a:schemeClr val="accent1"/>
                </a:solidFill>
              </a:rPr>
              <a:t>4</a:t>
            </a:r>
            <a:r>
              <a:rPr lang="en-US" sz="1800" b="1" dirty="0">
                <a:solidFill>
                  <a:schemeClr val="accent1"/>
                </a:solidFill>
              </a:rPr>
              <a:t> and CaBr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 should be stored.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In the iron container, ZnCl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and Cr</a:t>
            </a:r>
            <a:r>
              <a:rPr lang="en-US" sz="1800" b="1" baseline="-25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(SO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 should be stored.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Finally, in the copper container, Pb(NO</a:t>
            </a:r>
            <a:r>
              <a:rPr lang="en-US" sz="1800" b="1" baseline="-25000" dirty="0">
                <a:solidFill>
                  <a:schemeClr val="accent1"/>
                </a:solidFill>
              </a:rPr>
              <a:t>3</a:t>
            </a:r>
            <a:r>
              <a:rPr lang="en-US" sz="1800" b="1" dirty="0">
                <a:solidFill>
                  <a:schemeClr val="accent1"/>
                </a:solidFill>
              </a:rPr>
              <a:t>)</a:t>
            </a:r>
            <a:r>
              <a:rPr lang="en-US" sz="1800" b="1" baseline="-25000" dirty="0">
                <a:solidFill>
                  <a:schemeClr val="accent1"/>
                </a:solidFill>
              </a:rPr>
              <a:t>2</a:t>
            </a:r>
            <a:r>
              <a:rPr lang="en-US" sz="1800" b="1" dirty="0">
                <a:solidFill>
                  <a:schemeClr val="accent1"/>
                </a:solidFill>
              </a:rPr>
              <a:t> and SnSO</a:t>
            </a:r>
            <a:r>
              <a:rPr lang="en-US" sz="1800" b="1" baseline="-25000" dirty="0">
                <a:solidFill>
                  <a:schemeClr val="accent1"/>
                </a:solidFill>
              </a:rPr>
              <a:t>4</a:t>
            </a:r>
            <a:r>
              <a:rPr lang="en-US" sz="1800" b="1" dirty="0">
                <a:solidFill>
                  <a:schemeClr val="accent1"/>
                </a:solidFill>
              </a:rPr>
              <a:t> should be stored.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br>
              <a:rPr lang="en-US" sz="1800" b="1" dirty="0"/>
            </a:br>
            <a:endParaRPr lang="el-GR" sz="1800" b="1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318A68E-E480-1EA0-EB9F-8563A134A7E3}"/>
              </a:ext>
            </a:extLst>
          </p:cNvPr>
          <p:cNvSpPr/>
          <p:nvPr/>
        </p:nvSpPr>
        <p:spPr>
          <a:xfrm>
            <a:off x="167342" y="2168531"/>
            <a:ext cx="11857316" cy="758783"/>
          </a:xfrm>
          <a:prstGeom prst="round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noProof="0" dirty="0">
                <a:solidFill>
                  <a:prstClr val="white"/>
                </a:solidFill>
                <a:latin typeface="Calibri" panose="020F0502020204030204"/>
              </a:rPr>
              <a:t>Σειρά δραστικότητας. 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Reactivity</a:t>
            </a:r>
            <a:endParaRPr lang="el-GR" sz="1600" b="1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Αύξηση (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increasement)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Μέταλλα</a:t>
            </a:r>
            <a:r>
              <a:rPr lang="en-US" sz="1600" b="1" dirty="0">
                <a:solidFill>
                  <a:prstClr val="white"/>
                </a:solidFill>
                <a:latin typeface="Calibri" panose="020F0502020204030204"/>
              </a:rPr>
              <a:t> (metals)</a:t>
            </a:r>
            <a:r>
              <a:rPr lang="el-GR" sz="1600" b="1" dirty="0">
                <a:solidFill>
                  <a:prstClr val="white"/>
                </a:solidFill>
                <a:latin typeface="Calibri" panose="020F0502020204030204"/>
              </a:rPr>
              <a:t>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K,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Ba, Ca, Na, Mg, Al, Mn, Zn, Fe, Ni, Sn, Pb, H, Cu, Hg, Ag, Pt, Au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l-GR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Αμέταλλα (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 metals): F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Cl</a:t>
            </a:r>
            <a:r>
              <a:rPr kumimoji="0" 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Br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O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I</a:t>
            </a:r>
            <a:r>
              <a:rPr lang="en-US" sz="1600" b="1" baseline="-25000" noProof="0" dirty="0">
                <a:solidFill>
                  <a:srgbClr val="FFFF00"/>
                </a:solidFill>
                <a:latin typeface="Calibri" panose="020F0502020204030204"/>
              </a:rPr>
              <a:t>2</a:t>
            </a:r>
            <a:r>
              <a:rPr lang="en-US" sz="1600" b="1" noProof="0" dirty="0">
                <a:solidFill>
                  <a:srgbClr val="FFFF00"/>
                </a:solidFill>
                <a:latin typeface="Calibri" panose="020F0502020204030204"/>
              </a:rPr>
              <a:t>, S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1916B4FB-B033-6A2A-978B-F7C7FCEC7F9B}"/>
              </a:ext>
            </a:extLst>
          </p:cNvPr>
          <p:cNvCxnSpPr/>
          <p:nvPr/>
        </p:nvCxnSpPr>
        <p:spPr>
          <a:xfrm flipH="1">
            <a:off x="395555" y="2637763"/>
            <a:ext cx="11390045" cy="258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50FAA5D3-6557-CF11-A233-468449A8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31154"/>
              </p:ext>
            </p:extLst>
          </p:nvPr>
        </p:nvGraphicFramePr>
        <p:xfrm>
          <a:off x="2773994" y="3393958"/>
          <a:ext cx="6859587" cy="117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1142240307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615958306"/>
                    </a:ext>
                  </a:extLst>
                </a:gridCol>
                <a:gridCol w="1062672">
                  <a:extLst>
                    <a:ext uri="{9D8B030D-6E8A-4147-A177-3AD203B41FA5}">
                      <a16:colId xmlns:a16="http://schemas.microsoft.com/office/drawing/2014/main" val="4107135071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571778558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1312771548"/>
                    </a:ext>
                  </a:extLst>
                </a:gridCol>
                <a:gridCol w="1054735">
                  <a:extLst>
                    <a:ext uri="{9D8B030D-6E8A-4147-A177-3AD203B41FA5}">
                      <a16:colId xmlns:a16="http://schemas.microsoft.com/office/drawing/2014/main" val="3550771639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33170385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l-GR" sz="1800" kern="1200" dirty="0">
                          <a:effectLst/>
                        </a:rPr>
                        <a:t> 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Na</a:t>
                      </a:r>
                      <a:r>
                        <a:rPr lang="en-US" sz="1800" kern="1200" baseline="-25000" dirty="0">
                          <a:effectLst/>
                        </a:rPr>
                        <a:t>2</a:t>
                      </a:r>
                      <a:r>
                        <a:rPr lang="en-US" sz="1800" kern="1200" dirty="0">
                          <a:effectLst/>
                        </a:rPr>
                        <a:t>SO</a:t>
                      </a:r>
                      <a:r>
                        <a:rPr lang="en-US" sz="1800" kern="1200" baseline="-25000" dirty="0">
                          <a:effectLst/>
                        </a:rPr>
                        <a:t>4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Pb</a:t>
                      </a:r>
                      <a:r>
                        <a:rPr lang="el-GR" sz="1800" kern="1200" dirty="0">
                          <a:effectLst/>
                        </a:rPr>
                        <a:t>(</a:t>
                      </a:r>
                      <a:r>
                        <a:rPr lang="en-US" sz="1800" kern="1200" dirty="0">
                          <a:effectLst/>
                        </a:rPr>
                        <a:t>NO</a:t>
                      </a:r>
                      <a:r>
                        <a:rPr lang="el-GR" sz="1800" kern="1200" baseline="-25000" dirty="0">
                          <a:effectLst/>
                        </a:rPr>
                        <a:t>3</a:t>
                      </a:r>
                      <a:r>
                        <a:rPr lang="el-GR" sz="1800" kern="1200" dirty="0">
                          <a:effectLst/>
                        </a:rPr>
                        <a:t>)</a:t>
                      </a:r>
                      <a:r>
                        <a:rPr lang="el-GR" sz="1800" kern="1200" baseline="-25000" dirty="0">
                          <a:effectLst/>
                        </a:rPr>
                        <a:t>2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 err="1">
                          <a:effectLst/>
                        </a:rPr>
                        <a:t>SnSO</a:t>
                      </a:r>
                      <a:r>
                        <a:rPr lang="el-GR" sz="1800" kern="1200" baseline="-25000" dirty="0">
                          <a:effectLst/>
                        </a:rPr>
                        <a:t>4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 err="1">
                          <a:effectLst/>
                        </a:rPr>
                        <a:t>ZnCl</a:t>
                      </a:r>
                      <a:r>
                        <a:rPr lang="el-GR" sz="1800" kern="1200" baseline="-25000" dirty="0">
                          <a:effectLst/>
                        </a:rPr>
                        <a:t>2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Cr</a:t>
                      </a:r>
                      <a:r>
                        <a:rPr lang="el-GR" sz="1800" kern="1200" baseline="-25000" dirty="0">
                          <a:effectLst/>
                        </a:rPr>
                        <a:t>2</a:t>
                      </a:r>
                      <a:r>
                        <a:rPr lang="el-GR" sz="1800" kern="1200" dirty="0">
                          <a:effectLst/>
                        </a:rPr>
                        <a:t>(</a:t>
                      </a:r>
                      <a:r>
                        <a:rPr lang="en-US" sz="1800" kern="1200" dirty="0">
                          <a:effectLst/>
                        </a:rPr>
                        <a:t>SO</a:t>
                      </a:r>
                      <a:r>
                        <a:rPr lang="el-GR" sz="1800" kern="1200" baseline="-25000" dirty="0">
                          <a:effectLst/>
                        </a:rPr>
                        <a:t>4</a:t>
                      </a:r>
                      <a:r>
                        <a:rPr lang="el-GR" sz="1800" kern="1200" dirty="0">
                          <a:effectLst/>
                        </a:rPr>
                        <a:t>)</a:t>
                      </a:r>
                      <a:r>
                        <a:rPr lang="el-GR" sz="1800" kern="1200" baseline="-25000" dirty="0">
                          <a:effectLst/>
                        </a:rPr>
                        <a:t>3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 err="1">
                          <a:effectLst/>
                        </a:rPr>
                        <a:t>CaBr</a:t>
                      </a:r>
                      <a:r>
                        <a:rPr lang="el-GR" sz="1800" kern="1200" baseline="-25000" dirty="0">
                          <a:effectLst/>
                        </a:rPr>
                        <a:t>2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801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Fe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-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+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+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612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Cu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-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753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Al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-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+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>
                          <a:effectLst/>
                        </a:rPr>
                        <a:t>+</a:t>
                      </a:r>
                      <a:endParaRPr lang="el-GR" sz="1800" kern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+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+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tabLst>
                          <a:tab pos="180340" algn="l"/>
                          <a:tab pos="270510" algn="l"/>
                        </a:tabLst>
                      </a:pPr>
                      <a:r>
                        <a:rPr lang="en-US" sz="1800" kern="1200" dirty="0">
                          <a:effectLst/>
                        </a:rPr>
                        <a:t>-</a:t>
                      </a:r>
                      <a:endParaRPr lang="el-GR" sz="18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089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9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5" y="-12368"/>
            <a:ext cx="6063915" cy="6845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400" b="1" dirty="0"/>
              <a:t>3</a:t>
            </a:r>
            <a:r>
              <a:rPr lang="en-US" sz="2400" b="1" dirty="0"/>
              <a:t>.</a:t>
            </a:r>
            <a:r>
              <a:rPr lang="el-GR" sz="2400" b="1" dirty="0"/>
              <a:t>5</a:t>
            </a:r>
            <a:r>
              <a:rPr lang="en-US" sz="2400" b="1" dirty="0"/>
              <a:t> </a:t>
            </a:r>
            <a:r>
              <a:rPr lang="el-GR" sz="2400" b="1" dirty="0"/>
              <a:t>Ασκήσεις</a:t>
            </a:r>
          </a:p>
          <a:p>
            <a:pPr marL="0" lvl="0" indent="0" algn="ctr">
              <a:buNone/>
            </a:pPr>
            <a:r>
              <a:rPr lang="el-GR" sz="2400" b="1" dirty="0"/>
              <a:t>Διαβάζεις</a:t>
            </a:r>
            <a:r>
              <a:rPr lang="en-US" sz="2400" b="1" dirty="0"/>
              <a:t> (</a:t>
            </a:r>
            <a:r>
              <a:rPr lang="el-GR" sz="2400" b="1" dirty="0"/>
              <a:t>από το σχολικό εννοείται): </a:t>
            </a:r>
          </a:p>
          <a:p>
            <a:pPr marL="0" lvl="0" indent="0">
              <a:buNone/>
            </a:pPr>
            <a:r>
              <a:rPr lang="el-GR" sz="2400" dirty="0"/>
              <a:t>Παράγραφος 3.5:	Σελίδες </a:t>
            </a:r>
            <a:r>
              <a:rPr lang="en-US" sz="2400" dirty="0"/>
              <a:t>100 - 101</a:t>
            </a:r>
            <a:r>
              <a:rPr lang="el-GR" sz="2400" dirty="0"/>
              <a:t>.</a:t>
            </a:r>
          </a:p>
          <a:p>
            <a:pPr marL="0" lvl="0" indent="0" algn="ctr">
              <a:buNone/>
            </a:pPr>
            <a:endParaRPr lang="el-GR" sz="2400" dirty="0"/>
          </a:p>
          <a:p>
            <a:pPr marL="0" lvl="0" indent="0" algn="ctr">
              <a:buNone/>
            </a:pPr>
            <a:endParaRPr lang="el-GR" sz="2000" b="1" dirty="0"/>
          </a:p>
          <a:p>
            <a:pPr marL="0" lvl="0" indent="0" algn="ctr">
              <a:buNone/>
            </a:pPr>
            <a:r>
              <a:rPr lang="el-GR" sz="2400" b="1" dirty="0"/>
              <a:t>Λύνεις:</a:t>
            </a:r>
            <a:endParaRPr lang="en-US" sz="2400" b="1" dirty="0"/>
          </a:p>
          <a:p>
            <a:pPr marL="0" indent="0" algn="ctr">
              <a:buNone/>
            </a:pPr>
            <a:r>
              <a:rPr lang="el-GR" sz="2400" dirty="0"/>
              <a:t>Από σχολικό: </a:t>
            </a:r>
          </a:p>
          <a:p>
            <a:pPr marL="0" indent="0">
              <a:buNone/>
            </a:pPr>
            <a:r>
              <a:rPr lang="el-GR" sz="2400" dirty="0"/>
              <a:t>σελίδα 11</a:t>
            </a:r>
            <a:r>
              <a:rPr lang="en-US" sz="2400" dirty="0"/>
              <a:t>8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56, 57, 62, 67, 82*.</a:t>
            </a:r>
            <a:endParaRPr lang="el-G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l-GR" sz="2400" dirty="0"/>
              <a:t>Από το </a:t>
            </a:r>
            <a:r>
              <a:rPr lang="en-US" sz="2400" dirty="0"/>
              <a:t>mail (</a:t>
            </a:r>
            <a:r>
              <a:rPr lang="el-GR" sz="2400" dirty="0"/>
              <a:t>Χημεία Α Λυκείου, εκφωνήσεις):</a:t>
            </a:r>
          </a:p>
          <a:p>
            <a:pPr marL="0" indent="0">
              <a:buNone/>
            </a:pPr>
            <a:r>
              <a:rPr lang="el-GR" sz="2400" dirty="0"/>
              <a:t>Σελίδα 3</a:t>
            </a:r>
            <a:r>
              <a:rPr lang="en-US" sz="2400" dirty="0"/>
              <a:t>9</a:t>
            </a:r>
            <a:r>
              <a:rPr lang="el-GR" sz="2400" dirty="0"/>
              <a:t>:	Ασκήσεις: </a:t>
            </a:r>
            <a:r>
              <a:rPr lang="en-US" sz="2400" b="1" dirty="0">
                <a:solidFill>
                  <a:schemeClr val="accent1"/>
                </a:solidFill>
              </a:rPr>
              <a:t>1, 3, 4.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4D0AB42D-096F-A326-42F0-96DABBBA5493}"/>
              </a:ext>
            </a:extLst>
          </p:cNvPr>
          <p:cNvSpPr txBox="1">
            <a:spLocks/>
          </p:cNvSpPr>
          <p:nvPr/>
        </p:nvSpPr>
        <p:spPr>
          <a:xfrm>
            <a:off x="6189578" y="12369"/>
            <a:ext cx="6002421" cy="6845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Exercises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 and solve: </a:t>
            </a:r>
          </a:p>
          <a:p>
            <a:pPr marL="228600" marR="0" lvl="0" indent="0" algn="ctr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reactions: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Pages: 137 - 1</a:t>
            </a:r>
            <a:r>
              <a:rPr kumimoji="0" lang="el-G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questions: 23 – 28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36-39</a:t>
            </a:r>
          </a:p>
          <a:p>
            <a:pPr marL="22860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AECD987-5083-93BB-9159-184CAC19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14AA5-5A5F-4150-B4C9-756F2A09AACD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7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1969</Words>
  <Application>Microsoft Office PowerPoint</Application>
  <PresentationFormat>Ευρεία οθόνη</PresentationFormat>
  <Paragraphs>222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24</cp:revision>
  <dcterms:created xsi:type="dcterms:W3CDTF">2023-10-16T07:25:05Z</dcterms:created>
  <dcterms:modified xsi:type="dcterms:W3CDTF">2023-10-16T11:20:08Z</dcterms:modified>
</cp:coreProperties>
</file>