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8" r:id="rId2"/>
    <p:sldId id="409" r:id="rId3"/>
    <p:sldId id="410" r:id="rId4"/>
    <p:sldId id="406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324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781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29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92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12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16/10/2023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16/10/2023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11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16/10/2023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433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16/10/2023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131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16/10/2023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703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16/10/2023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18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547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</a:t>
            </a:r>
            <a:r>
              <a:rPr lang="el-GR" sz="2000" b="1" dirty="0"/>
              <a:t>δ</a:t>
            </a:r>
            <a:r>
              <a:rPr lang="en-US" sz="2000" b="1" dirty="0"/>
              <a:t> </a:t>
            </a:r>
            <a:r>
              <a:rPr lang="el-GR" sz="2000" b="1" dirty="0"/>
              <a:t>Χημικές αντιδράσεις. διπλή αντικατάσταση</a:t>
            </a:r>
            <a:r>
              <a:rPr lang="en-US" sz="2000" b="1" dirty="0"/>
              <a:t>.</a:t>
            </a:r>
            <a:endParaRPr lang="el-GR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03788" y="13004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.5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reactions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Double substitution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1455B81-6BE4-606B-7C17-39C617425F1F}"/>
              </a:ext>
            </a:extLst>
          </p:cNvPr>
          <p:cNvSpPr/>
          <p:nvPr/>
        </p:nvSpPr>
        <p:spPr>
          <a:xfrm>
            <a:off x="130566" y="433038"/>
            <a:ext cx="2490807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ΓΔ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→ A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 + ΒΓ</a:t>
            </a:r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620BC1A5-6C70-DD02-4658-DE36CAA2EF40}"/>
              </a:ext>
            </a:extLst>
          </p:cNvPr>
          <p:cNvSpPr/>
          <p:nvPr/>
        </p:nvSpPr>
        <p:spPr>
          <a:xfrm>
            <a:off x="6348486" y="428695"/>
            <a:ext cx="2490807" cy="365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ΓΔ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→ A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 + ΒΓ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039694C-14D0-E61E-9548-35C1C6C9DB8E}"/>
              </a:ext>
            </a:extLst>
          </p:cNvPr>
          <p:cNvSpPr/>
          <p:nvPr/>
        </p:nvSpPr>
        <p:spPr>
          <a:xfrm>
            <a:off x="130567" y="793805"/>
            <a:ext cx="2483164" cy="12451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 θετικός πόλος της μίας ένωσης συνδέεται με τον αρνητικό της άλλης.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DFE574B3-285C-3363-6D08-23E135E963ED}"/>
              </a:ext>
            </a:extLst>
          </p:cNvPr>
          <p:cNvSpPr/>
          <p:nvPr/>
        </p:nvSpPr>
        <p:spPr>
          <a:xfrm>
            <a:off x="6348486" y="793805"/>
            <a:ext cx="2490807" cy="12407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i="0" dirty="0">
                <a:solidFill>
                  <a:schemeClr val="bg1"/>
                </a:solidFill>
                <a:effectLst/>
              </a:rPr>
              <a:t>The positive pole of one compound is connected to the negative pole of the other.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DD7FA385-8C76-EA33-573B-D51443114C52}"/>
              </a:ext>
            </a:extLst>
          </p:cNvPr>
          <p:cNvSpPr/>
          <p:nvPr/>
        </p:nvSpPr>
        <p:spPr>
          <a:xfrm>
            <a:off x="2729161" y="428696"/>
            <a:ext cx="1591450" cy="3651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Hl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1C2C8AFD-63C0-D6BE-7112-F8F8CC1B7571}"/>
              </a:ext>
            </a:extLst>
          </p:cNvPr>
          <p:cNvSpPr/>
          <p:nvPr/>
        </p:nvSpPr>
        <p:spPr>
          <a:xfrm>
            <a:off x="2729160" y="432582"/>
            <a:ext cx="2645270" cy="365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AgNO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Hl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8753E61-6E15-D80A-3279-CF405EE3D9E4}"/>
              </a:ext>
            </a:extLst>
          </p:cNvPr>
          <p:cNvSpPr/>
          <p:nvPr/>
        </p:nvSpPr>
        <p:spPr>
          <a:xfrm>
            <a:off x="8973246" y="428695"/>
            <a:ext cx="1591450" cy="3651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AgNO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Hl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D362D555-2B6A-78CB-65D3-F06B327131F2}"/>
              </a:ext>
            </a:extLst>
          </p:cNvPr>
          <p:cNvSpPr/>
          <p:nvPr/>
        </p:nvSpPr>
        <p:spPr>
          <a:xfrm>
            <a:off x="8982325" y="436931"/>
            <a:ext cx="2645270" cy="3651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AgNO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Hl→ </a:t>
            </a:r>
            <a:r>
              <a:rPr lang="en-US" b="1" dirty="0" err="1">
                <a:solidFill>
                  <a:prstClr val="white"/>
                </a:solidFill>
              </a:rPr>
              <a:t>AgI</a:t>
            </a:r>
            <a:r>
              <a:rPr lang="en-US" b="1" dirty="0">
                <a:solidFill>
                  <a:prstClr val="white"/>
                </a:solidFill>
              </a:rPr>
              <a:t> + HNO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5BC9D496-C5E9-327A-634C-1DD87BAE56E9}"/>
              </a:ext>
            </a:extLst>
          </p:cNvPr>
          <p:cNvSpPr/>
          <p:nvPr/>
        </p:nvSpPr>
        <p:spPr>
          <a:xfrm>
            <a:off x="2729161" y="1243171"/>
            <a:ext cx="1591450" cy="3651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PbCl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NaOH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7C9CE0EA-CCE4-0F44-05B8-6445E48F0B18}"/>
              </a:ext>
            </a:extLst>
          </p:cNvPr>
          <p:cNvSpPr/>
          <p:nvPr/>
        </p:nvSpPr>
        <p:spPr>
          <a:xfrm>
            <a:off x="8973246" y="1243170"/>
            <a:ext cx="1591450" cy="3651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PbCl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NaOH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57EB127F-B186-D37D-F88F-72665916A194}"/>
              </a:ext>
            </a:extLst>
          </p:cNvPr>
          <p:cNvSpPr/>
          <p:nvPr/>
        </p:nvSpPr>
        <p:spPr>
          <a:xfrm>
            <a:off x="2620102" y="1239533"/>
            <a:ext cx="3491541" cy="365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PbCl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+ 2NaOH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Pb(OH)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+ 2NaCl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B4A5C623-0239-FC1C-4B8A-1CA349C5A7D4}"/>
              </a:ext>
            </a:extLst>
          </p:cNvPr>
          <p:cNvSpPr/>
          <p:nvPr/>
        </p:nvSpPr>
        <p:spPr>
          <a:xfrm>
            <a:off x="8724550" y="1243882"/>
            <a:ext cx="3470921" cy="3651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PbCl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+ 2NaOH → Pb(OH)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+ 2NaCl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7" name="Ορθογώνιο: Στρογγύλεμα γωνιών 26">
            <a:extLst>
              <a:ext uri="{FF2B5EF4-FFF2-40B4-BE49-F238E27FC236}">
                <a16:creationId xmlns:a16="http://schemas.microsoft.com/office/drawing/2014/main" id="{40B76824-2ABD-B687-CD2C-93A2B47D6A2A}"/>
              </a:ext>
            </a:extLst>
          </p:cNvPr>
          <p:cNvSpPr/>
          <p:nvPr/>
        </p:nvSpPr>
        <p:spPr>
          <a:xfrm>
            <a:off x="886557" y="3972842"/>
            <a:ext cx="1775197" cy="3651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AgNO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NaCl →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Ορθογώνιο: Στρογγύλεμα γωνιών 27">
            <a:extLst>
              <a:ext uri="{FF2B5EF4-FFF2-40B4-BE49-F238E27FC236}">
                <a16:creationId xmlns:a16="http://schemas.microsoft.com/office/drawing/2014/main" id="{AD2E0EE9-B47D-31D5-32B2-90221D7D52ED}"/>
              </a:ext>
            </a:extLst>
          </p:cNvPr>
          <p:cNvSpPr/>
          <p:nvPr/>
        </p:nvSpPr>
        <p:spPr>
          <a:xfrm>
            <a:off x="885865" y="3972841"/>
            <a:ext cx="3451104" cy="36510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AgNO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NaCl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NaNO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AgCl↓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40CB6C89-6495-43D2-D8F5-0FAD630B8DB1}"/>
              </a:ext>
            </a:extLst>
          </p:cNvPr>
          <p:cNvSpPr/>
          <p:nvPr/>
        </p:nvSpPr>
        <p:spPr>
          <a:xfrm>
            <a:off x="7130642" y="3972841"/>
            <a:ext cx="1775197" cy="36512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AgNO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NaCl →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A7DED6A7-98A8-65BB-EE0D-1BB1DE15C52B}"/>
              </a:ext>
            </a:extLst>
          </p:cNvPr>
          <p:cNvSpPr/>
          <p:nvPr/>
        </p:nvSpPr>
        <p:spPr>
          <a:xfrm>
            <a:off x="7139030" y="3977190"/>
            <a:ext cx="3451104" cy="36510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AgNO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NaCl → NaNO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AgCl↓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435037B0-BF9B-84BE-5893-436A1AF82CB0}"/>
              </a:ext>
            </a:extLst>
          </p:cNvPr>
          <p:cNvSpPr/>
          <p:nvPr/>
        </p:nvSpPr>
        <p:spPr>
          <a:xfrm>
            <a:off x="15643" y="4392699"/>
            <a:ext cx="6096000" cy="47751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Η αντίδραση πραγματοποιείται γιατί παράγεται ίζημα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AgCl.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DA1885C5-4F3B-8A96-7383-9C3FCC097060}"/>
              </a:ext>
            </a:extLst>
          </p:cNvPr>
          <p:cNvSpPr/>
          <p:nvPr/>
        </p:nvSpPr>
        <p:spPr>
          <a:xfrm>
            <a:off x="6099471" y="4397048"/>
            <a:ext cx="6096000" cy="47751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The reaction occurs because AgCl precipitates.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Ορθογώνιο: Στρογγύλεμα γωνιών 57">
            <a:extLst>
              <a:ext uri="{FF2B5EF4-FFF2-40B4-BE49-F238E27FC236}">
                <a16:creationId xmlns:a16="http://schemas.microsoft.com/office/drawing/2014/main" id="{5D8BF8FC-B368-9F56-55A4-0E91D39BDD80}"/>
              </a:ext>
            </a:extLst>
          </p:cNvPr>
          <p:cNvSpPr/>
          <p:nvPr/>
        </p:nvSpPr>
        <p:spPr>
          <a:xfrm>
            <a:off x="-8467" y="2070620"/>
            <a:ext cx="5965434" cy="758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Για να γίνει μια αντίδραση διπλής αντικατάστασης, θα πρέπει τουλάχιστον ένα από τα δύο προϊόντα (ΑΔ ή ΒΓ) να είναι αέριο ή ίζημα.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9" name="Ορθογώνιο: Στρογγύλεμα γωνιών 58">
            <a:extLst>
              <a:ext uri="{FF2B5EF4-FFF2-40B4-BE49-F238E27FC236}">
                <a16:creationId xmlns:a16="http://schemas.microsoft.com/office/drawing/2014/main" id="{1EC568C7-CF80-90A8-0D7C-C4BFC4344D17}"/>
              </a:ext>
            </a:extLst>
          </p:cNvPr>
          <p:cNvSpPr/>
          <p:nvPr/>
        </p:nvSpPr>
        <p:spPr>
          <a:xfrm>
            <a:off x="5913716" y="2074492"/>
            <a:ext cx="6278283" cy="75878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For a double substitution reaction to occur, at least one of the two products (A</a:t>
            </a:r>
            <a:r>
              <a:rPr lang="el-GR" b="1" dirty="0"/>
              <a:t>Δ</a:t>
            </a:r>
            <a:r>
              <a:rPr lang="en-US" b="1" dirty="0"/>
              <a:t> or </a:t>
            </a:r>
            <a:r>
              <a:rPr lang="el-GR" b="1" dirty="0"/>
              <a:t>ΒΓ</a:t>
            </a:r>
            <a:r>
              <a:rPr lang="en-US" b="1" dirty="0"/>
              <a:t>) must be a gas or a precipitate.</a:t>
            </a:r>
          </a:p>
        </p:txBody>
      </p:sp>
      <p:sp>
        <p:nvSpPr>
          <p:cNvPr id="46" name="Ορθογώνιο: Στρογγύλεμα γωνιών 45">
            <a:extLst>
              <a:ext uri="{FF2B5EF4-FFF2-40B4-BE49-F238E27FC236}">
                <a16:creationId xmlns:a16="http://schemas.microsoft.com/office/drawing/2014/main" id="{A2FFC921-84FA-E876-376E-87465E0F7642}"/>
              </a:ext>
            </a:extLst>
          </p:cNvPr>
          <p:cNvSpPr/>
          <p:nvPr/>
        </p:nvSpPr>
        <p:spPr>
          <a:xfrm>
            <a:off x="-25167" y="2847731"/>
            <a:ext cx="12210949" cy="976210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noProof="0" dirty="0">
                <a:solidFill>
                  <a:prstClr val="white"/>
                </a:solidFill>
                <a:latin typeface="Calibri" panose="020F0502020204030204"/>
              </a:rPr>
              <a:t>Λίστα αερίων και ιζημάτων. 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List of gasses and precipitates:		</a:t>
            </a: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Αέρια (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gasses): HF. HCl, HBr, HI, HCN, SO</a:t>
            </a:r>
            <a:r>
              <a:rPr lang="en-US" sz="16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, CO</a:t>
            </a:r>
            <a:r>
              <a:rPr lang="en-US" sz="16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, NH</a:t>
            </a:r>
            <a:r>
              <a:rPr lang="en-US" sz="1600" b="1" baseline="-2500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en-US" sz="1600" b="1" dirty="0">
              <a:solidFill>
                <a:prstClr val="white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Ιζήματα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/>
              </a:rPr>
              <a:t>(</a:t>
            </a:r>
            <a:r>
              <a:rPr lang="en-US" sz="1600" b="1" dirty="0">
                <a:solidFill>
                  <a:srgbClr val="FF0000"/>
                </a:solidFill>
              </a:rPr>
              <a:t>precipitates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/>
              </a:rPr>
              <a:t>)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: </a:t>
            </a:r>
            <a:r>
              <a:rPr lang="el-GR" sz="1600" b="1" dirty="0" err="1">
                <a:solidFill>
                  <a:srgbClr val="FF0000"/>
                </a:solidFill>
                <a:latin typeface="Calibri" panose="020F0502020204030204"/>
              </a:rPr>
              <a:t>AgCl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el-GR" sz="1600" b="1" dirty="0" err="1">
                <a:solidFill>
                  <a:srgbClr val="FF0000"/>
                </a:solidFill>
                <a:latin typeface="Calibri" panose="020F0502020204030204"/>
              </a:rPr>
              <a:t>AgBr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el-GR" sz="1600" b="1" dirty="0" err="1">
                <a:solidFill>
                  <a:srgbClr val="FF0000"/>
                </a:solidFill>
                <a:latin typeface="Calibri" panose="020F0502020204030204"/>
              </a:rPr>
              <a:t>AgI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, BaSO</a:t>
            </a:r>
            <a:r>
              <a:rPr lang="el-GR" sz="1600" b="1" baseline="-250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, CaSO</a:t>
            </a:r>
            <a:r>
              <a:rPr lang="el-GR" sz="1600" b="1" baseline="-250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, PbSO</a:t>
            </a:r>
            <a:r>
              <a:rPr lang="el-GR" sz="1600" b="1" baseline="-250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.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sz="1600" b="1" dirty="0">
                <a:solidFill>
                  <a:srgbClr val="FFFF00"/>
                </a:solidFill>
                <a:latin typeface="Calibri" panose="020F0502020204030204"/>
              </a:rPr>
              <a:t>Ανθρακικά άλατα ΕΚΤΟΣ ΑΠΌ (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carbonates, instead of) K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CO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3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, Na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CO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3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, (NH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4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)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CO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3</a:t>
            </a:r>
          </a:p>
          <a:p>
            <a:pPr algn="ctr">
              <a:defRPr/>
            </a:pPr>
            <a:r>
              <a:rPr lang="el-GR" sz="1600" b="1" dirty="0">
                <a:solidFill>
                  <a:srgbClr val="92D050"/>
                </a:solidFill>
                <a:latin typeface="Calibri" panose="020F0502020204030204"/>
              </a:rPr>
              <a:t>Θειούχα ΕΚΤΟΣ από (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</a:rPr>
              <a:t>sulfides, instead of): K</a:t>
            </a:r>
            <a:r>
              <a:rPr lang="en-US" sz="1600" b="1" baseline="-25000" dirty="0">
                <a:solidFill>
                  <a:srgbClr val="92D05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</a:rPr>
              <a:t>S, Na</a:t>
            </a:r>
            <a:r>
              <a:rPr lang="en-US" sz="1600" b="1" baseline="-25000" dirty="0">
                <a:solidFill>
                  <a:srgbClr val="92D05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</a:rPr>
              <a:t>S, (NH</a:t>
            </a:r>
            <a:r>
              <a:rPr lang="en-US" sz="1600" b="1" baseline="-25000" dirty="0">
                <a:solidFill>
                  <a:srgbClr val="92D050"/>
                </a:solidFill>
                <a:latin typeface="Calibri" panose="020F0502020204030204"/>
              </a:rPr>
              <a:t>4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</a:rPr>
              <a:t>)</a:t>
            </a:r>
            <a:r>
              <a:rPr lang="en-US" sz="1600" b="1" baseline="-25000" dirty="0">
                <a:solidFill>
                  <a:srgbClr val="92D05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</a:rPr>
              <a:t>S.</a:t>
            </a:r>
            <a:r>
              <a:rPr lang="el-GR" sz="1600" b="1" dirty="0">
                <a:solidFill>
                  <a:srgbClr val="92D050"/>
                </a:solidFill>
              </a:rPr>
              <a:t> </a:t>
            </a:r>
            <a:r>
              <a:rPr lang="el-GR" sz="1600" b="1" dirty="0">
                <a:solidFill>
                  <a:srgbClr val="FFC000"/>
                </a:solidFill>
              </a:rPr>
              <a:t>Υδροξείδια ΕΚΤΟΣ από (</a:t>
            </a:r>
            <a:r>
              <a:rPr lang="en-US" sz="1600" b="1" dirty="0">
                <a:solidFill>
                  <a:srgbClr val="FFC000"/>
                </a:solidFill>
              </a:rPr>
              <a:t>hydroxides, instead of): KOH, NaOH, Ca(OH)</a:t>
            </a:r>
            <a:r>
              <a:rPr lang="en-US" sz="1600" b="1" baseline="-25000" dirty="0">
                <a:solidFill>
                  <a:srgbClr val="FFC000"/>
                </a:solidFill>
              </a:rPr>
              <a:t>2</a:t>
            </a:r>
            <a:r>
              <a:rPr lang="en-US" sz="1600" b="1" dirty="0">
                <a:solidFill>
                  <a:srgbClr val="FFC000"/>
                </a:solidFill>
              </a:rPr>
              <a:t>, Ba(OH)</a:t>
            </a:r>
            <a:r>
              <a:rPr lang="en-US" sz="1600" b="1" baseline="-25000" dirty="0">
                <a:solidFill>
                  <a:srgbClr val="FFC000"/>
                </a:solidFill>
              </a:rPr>
              <a:t>2</a:t>
            </a:r>
            <a:r>
              <a:rPr lang="en-US" sz="1600" b="1" dirty="0">
                <a:solidFill>
                  <a:srgbClr val="FFC000"/>
                </a:solidFill>
              </a:rPr>
              <a:t>.</a:t>
            </a:r>
          </a:p>
          <a:p>
            <a:pPr algn="ctr">
              <a:defRPr/>
            </a:pP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Ασταθείς ενώσεις (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unstable compounds):	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2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CO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3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1600" b="1" dirty="0">
                <a:solidFill>
                  <a:prstClr val="white"/>
                </a:solidFill>
              </a:rPr>
              <a:t>→ 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Η</a:t>
            </a:r>
            <a:r>
              <a:rPr lang="el-GR" sz="1600" b="1" baseline="-25000" noProof="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l-GR" sz="1600" b="1" noProof="0" dirty="0">
                <a:solidFill>
                  <a:prstClr val="white"/>
                </a:solidFill>
                <a:latin typeface="Calibri" panose="020F0502020204030204"/>
              </a:rPr>
              <a:t>Ο + </a:t>
            </a:r>
            <a:r>
              <a:rPr lang="en-US" sz="1600" b="1" noProof="0" dirty="0">
                <a:solidFill>
                  <a:prstClr val="white"/>
                </a:solidFill>
                <a:latin typeface="Calibri" panose="020F0502020204030204"/>
              </a:rPr>
              <a:t>CO</a:t>
            </a:r>
            <a:r>
              <a:rPr lang="en-US" sz="1600" b="1" baseline="-25000" noProof="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prstClr val="white"/>
                </a:solidFill>
                <a:latin typeface="Calibri" panose="020F0502020204030204"/>
              </a:rPr>
              <a:t>↑</a:t>
            </a:r>
            <a:r>
              <a:rPr lang="en-US" sz="1600" b="1" baseline="-25000" noProof="0" dirty="0">
                <a:solidFill>
                  <a:prstClr val="white"/>
                </a:solidFill>
                <a:latin typeface="Calibri" panose="020F0502020204030204"/>
              </a:rPr>
              <a:t>		</a:t>
            </a:r>
            <a:r>
              <a:rPr lang="en-US" sz="1600" b="1" dirty="0">
                <a:solidFill>
                  <a:prstClr val="white"/>
                </a:solidFill>
              </a:rPr>
              <a:t> H</a:t>
            </a:r>
            <a:r>
              <a:rPr lang="en-US" sz="1600" b="1" baseline="-25000" dirty="0">
                <a:solidFill>
                  <a:prstClr val="white"/>
                </a:solidFill>
              </a:rPr>
              <a:t>2</a:t>
            </a:r>
            <a:r>
              <a:rPr lang="en-US" sz="1600" b="1" dirty="0">
                <a:solidFill>
                  <a:prstClr val="white"/>
                </a:solidFill>
              </a:rPr>
              <a:t>SO</a:t>
            </a:r>
            <a:r>
              <a:rPr lang="en-US" sz="1600" b="1" baseline="-25000" dirty="0">
                <a:solidFill>
                  <a:prstClr val="white"/>
                </a:solidFill>
              </a:rPr>
              <a:t>3</a:t>
            </a:r>
            <a:r>
              <a:rPr lang="en-US" sz="1600" b="1" dirty="0">
                <a:solidFill>
                  <a:prstClr val="white"/>
                </a:solidFill>
              </a:rPr>
              <a:t> → </a:t>
            </a:r>
            <a:r>
              <a:rPr lang="el-GR" sz="1600" b="1" dirty="0">
                <a:solidFill>
                  <a:prstClr val="white"/>
                </a:solidFill>
              </a:rPr>
              <a:t>Η</a:t>
            </a:r>
            <a:r>
              <a:rPr lang="el-GR" sz="1600" b="1" baseline="-25000" dirty="0">
                <a:solidFill>
                  <a:prstClr val="white"/>
                </a:solidFill>
              </a:rPr>
              <a:t>2</a:t>
            </a:r>
            <a:r>
              <a:rPr lang="el-GR" sz="1600" b="1" dirty="0">
                <a:solidFill>
                  <a:prstClr val="white"/>
                </a:solidFill>
              </a:rPr>
              <a:t>Ο + </a:t>
            </a:r>
            <a:r>
              <a:rPr lang="en-US" sz="1600" b="1" dirty="0">
                <a:solidFill>
                  <a:prstClr val="white"/>
                </a:solidFill>
              </a:rPr>
              <a:t>SO</a:t>
            </a:r>
            <a:r>
              <a:rPr lang="en-US" sz="1600" b="1" baseline="-25000" dirty="0">
                <a:solidFill>
                  <a:prstClr val="white"/>
                </a:solidFill>
              </a:rPr>
              <a:t>2</a:t>
            </a:r>
            <a:r>
              <a:rPr lang="en-US" sz="1600" b="1" dirty="0">
                <a:solidFill>
                  <a:prstClr val="white"/>
                </a:solidFill>
              </a:rPr>
              <a:t>↑ </a:t>
            </a:r>
            <a:r>
              <a:rPr lang="en-US" sz="1600" b="1" baseline="-25000" dirty="0">
                <a:solidFill>
                  <a:prstClr val="white"/>
                </a:solidFill>
              </a:rPr>
              <a:t>	</a:t>
            </a:r>
            <a:r>
              <a:rPr lang="en-US" sz="1600" b="1" dirty="0">
                <a:solidFill>
                  <a:prstClr val="white"/>
                </a:solidFill>
              </a:rPr>
              <a:t> NH</a:t>
            </a:r>
            <a:r>
              <a:rPr lang="en-US" sz="1600" b="1" baseline="-25000" dirty="0">
                <a:solidFill>
                  <a:prstClr val="white"/>
                </a:solidFill>
              </a:rPr>
              <a:t>4</a:t>
            </a:r>
            <a:r>
              <a:rPr lang="en-US" sz="1600" b="1" dirty="0">
                <a:solidFill>
                  <a:prstClr val="white"/>
                </a:solidFill>
              </a:rPr>
              <a:t>OH → N</a:t>
            </a:r>
            <a:r>
              <a:rPr lang="el-GR" sz="1600" b="1" dirty="0">
                <a:solidFill>
                  <a:prstClr val="white"/>
                </a:solidFill>
              </a:rPr>
              <a:t>Η</a:t>
            </a:r>
            <a:r>
              <a:rPr lang="en-US" sz="1600" b="1" baseline="-25000" dirty="0">
                <a:solidFill>
                  <a:prstClr val="white"/>
                </a:solidFill>
              </a:rPr>
              <a:t>3</a:t>
            </a:r>
            <a:r>
              <a:rPr lang="en-US" sz="1600" b="1" dirty="0">
                <a:solidFill>
                  <a:prstClr val="white"/>
                </a:solidFill>
              </a:rPr>
              <a:t>↑</a:t>
            </a:r>
            <a:r>
              <a:rPr lang="el-GR" sz="1600" b="1" dirty="0">
                <a:solidFill>
                  <a:prstClr val="white"/>
                </a:solidFill>
              </a:rPr>
              <a:t> + </a:t>
            </a:r>
            <a:r>
              <a:rPr lang="en-US" sz="1600" b="1" dirty="0">
                <a:solidFill>
                  <a:prstClr val="white"/>
                </a:solidFill>
              </a:rPr>
              <a:t>H</a:t>
            </a:r>
            <a:r>
              <a:rPr lang="en-US" sz="1600" b="1" baseline="-25000" dirty="0">
                <a:solidFill>
                  <a:prstClr val="white"/>
                </a:solidFill>
              </a:rPr>
              <a:t>2</a:t>
            </a:r>
            <a:r>
              <a:rPr lang="en-US" sz="1600" b="1" dirty="0">
                <a:solidFill>
                  <a:prstClr val="white"/>
                </a:solidFill>
              </a:rPr>
              <a:t>O</a:t>
            </a:r>
            <a:endParaRPr kumimoji="0" lang="el-GR" sz="16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9" name="Ορθογώνιο: Στρογγύλεμα γωνιών 48">
            <a:extLst>
              <a:ext uri="{FF2B5EF4-FFF2-40B4-BE49-F238E27FC236}">
                <a16:creationId xmlns:a16="http://schemas.microsoft.com/office/drawing/2014/main" id="{99D88502-F5B3-164E-B9B8-11FCF149B22B}"/>
              </a:ext>
            </a:extLst>
          </p:cNvPr>
          <p:cNvSpPr/>
          <p:nvPr/>
        </p:nvSpPr>
        <p:spPr>
          <a:xfrm>
            <a:off x="886557" y="5087211"/>
            <a:ext cx="1765508" cy="3651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MgCO</a:t>
            </a:r>
            <a:r>
              <a:rPr lang="en-US" b="1" baseline="-25000" dirty="0">
                <a:solidFill>
                  <a:prstClr val="white"/>
                </a:solidFill>
                <a:latin typeface="Calibri" panose="020F0502020204030204"/>
              </a:rPr>
              <a:t>3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+ HBr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Ορθογώνιο: Στρογγύλεμα γωνιών 49">
            <a:extLst>
              <a:ext uri="{FF2B5EF4-FFF2-40B4-BE49-F238E27FC236}">
                <a16:creationId xmlns:a16="http://schemas.microsoft.com/office/drawing/2014/main" id="{838B2504-F005-F20A-3492-E7F24C9970F6}"/>
              </a:ext>
            </a:extLst>
          </p:cNvPr>
          <p:cNvSpPr/>
          <p:nvPr/>
        </p:nvSpPr>
        <p:spPr>
          <a:xfrm>
            <a:off x="893443" y="5087210"/>
            <a:ext cx="3406739" cy="36510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MgCO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+ 2HBr</a:t>
            </a:r>
            <a:r>
              <a:rPr lang="en-US" b="1" baseline="-25000" dirty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→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MgBr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Ορθογώνιο: Στρογγύλεμα γωνιών 50">
            <a:extLst>
              <a:ext uri="{FF2B5EF4-FFF2-40B4-BE49-F238E27FC236}">
                <a16:creationId xmlns:a16="http://schemas.microsoft.com/office/drawing/2014/main" id="{4B5C481D-C5A5-C911-8F44-F1EFB319727C}"/>
              </a:ext>
            </a:extLst>
          </p:cNvPr>
          <p:cNvSpPr/>
          <p:nvPr/>
        </p:nvSpPr>
        <p:spPr>
          <a:xfrm>
            <a:off x="7130642" y="5087210"/>
            <a:ext cx="1765508" cy="36512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MgCO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HBr</a:t>
            </a:r>
            <a:r>
              <a:rPr lang="en-US" b="1" baseline="-25000" dirty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→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52" name="Ορθογώνιο: Στρογγύλεμα γωνιών 51">
            <a:extLst>
              <a:ext uri="{FF2B5EF4-FFF2-40B4-BE49-F238E27FC236}">
                <a16:creationId xmlns:a16="http://schemas.microsoft.com/office/drawing/2014/main" id="{5BDEFBDB-BA69-5EED-EF33-17B87625D742}"/>
              </a:ext>
            </a:extLst>
          </p:cNvPr>
          <p:cNvSpPr/>
          <p:nvPr/>
        </p:nvSpPr>
        <p:spPr>
          <a:xfrm>
            <a:off x="7146608" y="5091559"/>
            <a:ext cx="3406739" cy="36510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MgCO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+ 2HBr</a:t>
            </a:r>
            <a:r>
              <a:rPr lang="en-US" b="1" baseline="-25000" dirty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→ MgBr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CO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53" name="Ορθογώνιο: Στρογγύλεμα γωνιών 52">
            <a:extLst>
              <a:ext uri="{FF2B5EF4-FFF2-40B4-BE49-F238E27FC236}">
                <a16:creationId xmlns:a16="http://schemas.microsoft.com/office/drawing/2014/main" id="{19E698C8-EB2B-95DB-17AC-0DEAD6623AE5}"/>
              </a:ext>
            </a:extLst>
          </p:cNvPr>
          <p:cNvSpPr/>
          <p:nvPr/>
        </p:nvSpPr>
        <p:spPr>
          <a:xfrm>
            <a:off x="5954" y="5507068"/>
            <a:ext cx="6096000" cy="55712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b="1" noProof="0" dirty="0">
                <a:solidFill>
                  <a:prstClr val="white"/>
                </a:solidFill>
                <a:latin typeface="Calibri" panose="020F0502020204030204"/>
              </a:rPr>
              <a:t>Το </a:t>
            </a:r>
            <a:r>
              <a:rPr lang="en-US" b="1" noProof="0" dirty="0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b="1" baseline="-25000" noProof="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b="1" noProof="0" dirty="0">
                <a:solidFill>
                  <a:prstClr val="white"/>
                </a:solidFill>
                <a:latin typeface="Calibri" panose="020F0502020204030204"/>
              </a:rPr>
              <a:t>CO</a:t>
            </a:r>
            <a:r>
              <a:rPr lang="en-US" b="1" baseline="-25000" noProof="0" dirty="0">
                <a:solidFill>
                  <a:prstClr val="white"/>
                </a:solidFill>
                <a:latin typeface="Calibri" panose="020F0502020204030204"/>
              </a:rPr>
              <a:t>3</a:t>
            </a:r>
            <a:r>
              <a:rPr lang="en-US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b="1" noProof="0" dirty="0">
                <a:solidFill>
                  <a:prstClr val="white"/>
                </a:solidFill>
                <a:latin typeface="Calibri" panose="020F0502020204030204"/>
              </a:rPr>
              <a:t>διασπάται σε Η</a:t>
            </a:r>
            <a:r>
              <a:rPr lang="el-GR" b="1" baseline="-25000" noProof="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l-GR" b="1" noProof="0" dirty="0">
                <a:solidFill>
                  <a:prstClr val="white"/>
                </a:solidFill>
                <a:latin typeface="Calibri" panose="020F0502020204030204"/>
              </a:rPr>
              <a:t>Ο και </a:t>
            </a:r>
            <a:r>
              <a:rPr lang="en-US" b="1" noProof="0" dirty="0">
                <a:solidFill>
                  <a:prstClr val="white"/>
                </a:solidFill>
                <a:latin typeface="Calibri" panose="020F0502020204030204"/>
              </a:rPr>
              <a:t>CO</a:t>
            </a:r>
            <a:r>
              <a:rPr lang="en-US" b="1" baseline="-25000" noProof="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↑, </a:t>
            </a:r>
            <a:r>
              <a:rPr lang="el-GR" b="1" dirty="0">
                <a:solidFill>
                  <a:prstClr val="white"/>
                </a:solidFill>
              </a:rPr>
              <a:t>επομένως:</a:t>
            </a:r>
          </a:p>
          <a:p>
            <a:pPr algn="ctr">
              <a:defRPr/>
            </a:pPr>
            <a:r>
              <a:rPr lang="el-GR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MgCO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+ 2HBr</a:t>
            </a:r>
            <a:r>
              <a:rPr lang="en-US" b="1" baseline="-25000" dirty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→ MgBr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</a:t>
            </a:r>
            <a:r>
              <a:rPr lang="el-GR" b="1" dirty="0">
                <a:solidFill>
                  <a:prstClr val="white"/>
                </a:solidFill>
              </a:rPr>
              <a:t> + </a:t>
            </a:r>
            <a:r>
              <a:rPr lang="en-US" b="1" dirty="0">
                <a:solidFill>
                  <a:prstClr val="white"/>
                </a:solidFill>
              </a:rPr>
              <a:t>CO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↑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54" name="Ορθογώνιο: Στρογγύλεμα γωνιών 53">
            <a:extLst>
              <a:ext uri="{FF2B5EF4-FFF2-40B4-BE49-F238E27FC236}">
                <a16:creationId xmlns:a16="http://schemas.microsoft.com/office/drawing/2014/main" id="{91425CBE-DB00-89FC-D07C-486B4A066E4A}"/>
              </a:ext>
            </a:extLst>
          </p:cNvPr>
          <p:cNvSpPr/>
          <p:nvPr/>
        </p:nvSpPr>
        <p:spPr>
          <a:xfrm>
            <a:off x="6089782" y="5511417"/>
            <a:ext cx="6096000" cy="5571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b="1" dirty="0">
                <a:solidFill>
                  <a:prstClr val="white"/>
                </a:solidFill>
              </a:rPr>
              <a:t>Το </a:t>
            </a:r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CO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dissociates into</a:t>
            </a:r>
            <a:r>
              <a:rPr lang="el-GR" b="1" dirty="0">
                <a:solidFill>
                  <a:prstClr val="white"/>
                </a:solidFill>
              </a:rPr>
              <a:t> Η</a:t>
            </a:r>
            <a:r>
              <a:rPr lang="el-GR" b="1" baseline="-25000" dirty="0">
                <a:solidFill>
                  <a:prstClr val="white"/>
                </a:solidFill>
              </a:rPr>
              <a:t>2</a:t>
            </a:r>
            <a:r>
              <a:rPr lang="el-GR" b="1" dirty="0">
                <a:solidFill>
                  <a:prstClr val="white"/>
                </a:solidFill>
              </a:rPr>
              <a:t>Ο </a:t>
            </a:r>
            <a:r>
              <a:rPr lang="en-US" b="1" dirty="0">
                <a:solidFill>
                  <a:prstClr val="white"/>
                </a:solidFill>
              </a:rPr>
              <a:t>and CO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↑, so</a:t>
            </a:r>
            <a:r>
              <a:rPr lang="el-GR" b="1" dirty="0">
                <a:solidFill>
                  <a:prstClr val="white"/>
                </a:solidFill>
              </a:rPr>
              <a:t>:</a:t>
            </a:r>
          </a:p>
          <a:p>
            <a:pPr algn="ctr">
              <a:defRPr/>
            </a:pPr>
            <a:r>
              <a:rPr lang="el-GR" b="1" dirty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MgCO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+ 2HBr</a:t>
            </a:r>
            <a:r>
              <a:rPr lang="en-US" b="1" baseline="-25000" dirty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→ MgBr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</a:t>
            </a:r>
            <a:r>
              <a:rPr lang="el-GR" b="1" dirty="0">
                <a:solidFill>
                  <a:prstClr val="white"/>
                </a:solidFill>
              </a:rPr>
              <a:t> + </a:t>
            </a:r>
            <a:r>
              <a:rPr lang="en-US" b="1" dirty="0">
                <a:solidFill>
                  <a:prstClr val="white"/>
                </a:solidFill>
              </a:rPr>
              <a:t>CO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↑</a:t>
            </a:r>
            <a:endParaRPr lang="el-GR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3" grpId="0" animBg="1"/>
      <p:bldP spid="24" grpId="0" animBg="1"/>
      <p:bldP spid="27" grpId="0" animBg="1"/>
      <p:bldP spid="28" grpId="0" animBg="1"/>
      <p:bldP spid="31" grpId="0" animBg="1"/>
      <p:bldP spid="32" grpId="0" animBg="1"/>
      <p:bldP spid="40" grpId="0" animBg="1"/>
      <p:bldP spid="41" grpId="0" animBg="1"/>
      <p:bldP spid="58" grpId="0" animBg="1"/>
      <p:bldP spid="59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</a:t>
            </a:r>
            <a:r>
              <a:rPr lang="el-GR" sz="2000" b="1" dirty="0"/>
              <a:t>γ</a:t>
            </a:r>
            <a:r>
              <a:rPr lang="en-US" sz="2000" b="1" dirty="0"/>
              <a:t> </a:t>
            </a:r>
            <a:r>
              <a:rPr lang="el-GR" sz="2000" b="1" dirty="0"/>
              <a:t>Χημικές αντιδράσεις. Απλή αντικατάσταση</a:t>
            </a:r>
            <a:r>
              <a:rPr lang="en-US" sz="2000" b="1" dirty="0"/>
              <a:t>.</a:t>
            </a:r>
            <a:endParaRPr lang="el-GR" sz="2000" b="1" dirty="0"/>
          </a:p>
          <a:p>
            <a:pPr marL="342900" indent="-342900" algn="ctr">
              <a:buAutoNum type="arabicPeriod"/>
            </a:pPr>
            <a:r>
              <a:rPr lang="el-GR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Να συμπληρώσετε τις παρακάτω χημικές εξισώσεις και να εξηγήσετε εάν πραγματοποιούνται ή όχι.</a:t>
            </a:r>
            <a:endParaRPr lang="en-US" sz="2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2000" dirty="0"/>
              <a:t>α) </a:t>
            </a:r>
            <a:r>
              <a:rPr lang="en-US" sz="2000" dirty="0"/>
              <a:t>AgNO</a:t>
            </a:r>
            <a:r>
              <a:rPr lang="en-US" sz="2000" baseline="-25000" dirty="0"/>
              <a:t>3</a:t>
            </a:r>
            <a:r>
              <a:rPr lang="en-US" sz="2000" dirty="0"/>
              <a:t>(</a:t>
            </a:r>
            <a:r>
              <a:rPr lang="en-US" sz="2000" dirty="0" err="1"/>
              <a:t>aq</a:t>
            </a:r>
            <a:r>
              <a:rPr lang="en-US" sz="2000" dirty="0"/>
              <a:t>) + Cal</a:t>
            </a:r>
            <a:r>
              <a:rPr lang="en-US" sz="2000" baseline="-25000" dirty="0"/>
              <a:t>2</a:t>
            </a:r>
            <a:r>
              <a:rPr lang="en-US" sz="2000" dirty="0"/>
              <a:t>(</a:t>
            </a:r>
            <a:r>
              <a:rPr lang="en-US" sz="2000" dirty="0" err="1"/>
              <a:t>aq</a:t>
            </a:r>
            <a:r>
              <a:rPr lang="en-US" sz="2000" dirty="0"/>
              <a:t>) →</a:t>
            </a:r>
            <a:r>
              <a:rPr lang="el-GR" sz="2000" dirty="0"/>
              <a:t>	</a:t>
            </a:r>
            <a:r>
              <a:rPr lang="en-US" sz="2000" dirty="0"/>
              <a:t>          </a:t>
            </a:r>
            <a:r>
              <a:rPr lang="el-GR" sz="2000" dirty="0"/>
              <a:t>β) </a:t>
            </a:r>
            <a:r>
              <a:rPr lang="en-US" sz="2000" dirty="0"/>
              <a:t>HCl(</a:t>
            </a:r>
            <a:r>
              <a:rPr lang="en-US" sz="2000" dirty="0" err="1"/>
              <a:t>aq</a:t>
            </a:r>
            <a:r>
              <a:rPr lang="en-US" sz="2000" dirty="0"/>
              <a:t>) + Na</a:t>
            </a:r>
            <a:r>
              <a:rPr lang="en-US" sz="2000" baseline="-25000" dirty="0"/>
              <a:t>2</a:t>
            </a:r>
            <a:r>
              <a:rPr lang="en-US" sz="2000" dirty="0"/>
              <a:t>S(</a:t>
            </a:r>
            <a:r>
              <a:rPr lang="en-US" sz="2000" dirty="0" err="1"/>
              <a:t>aq</a:t>
            </a:r>
            <a:r>
              <a:rPr lang="en-US" sz="2000" dirty="0"/>
              <a:t>) →</a:t>
            </a:r>
          </a:p>
          <a:p>
            <a:pPr marL="0" lvl="0" indent="0">
              <a:buNone/>
            </a:pPr>
            <a:endParaRPr lang="el-GR" sz="2000" dirty="0"/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2400" dirty="0"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cs typeface="Calibri" panose="020F0502020204030204" pitchFamily="34" charset="0"/>
              </a:rPr>
              <a:t>α)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Ag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NO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 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Ca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</a:t>
            </a:r>
            <a:r>
              <a:rPr lang="en-US" sz="2000" b="1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I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r>
              <a:rPr lang="en-US" sz="2000" b="1" dirty="0">
                <a:cs typeface="Calibri" panose="020F0502020204030204" pitchFamily="34" charset="0"/>
              </a:rPr>
              <a:t>.</a:t>
            </a:r>
            <a:endParaRPr lang="el-GR" sz="2000" b="1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Ag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 I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 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l-GR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Ca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NO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endParaRPr lang="en-US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 err="1">
                <a:solidFill>
                  <a:schemeClr val="accent1"/>
                </a:solidFill>
                <a:cs typeface="Calibri" panose="020F0502020204030204" pitchFamily="34" charset="0"/>
              </a:rPr>
              <a:t>Ag</a:t>
            </a:r>
            <a:r>
              <a:rPr lang="en-US" sz="2000" b="1" dirty="0" err="1">
                <a:solidFill>
                  <a:srgbClr val="C00000"/>
                </a:solidFill>
                <a:cs typeface="Calibri" panose="020F0502020204030204" pitchFamily="34" charset="0"/>
              </a:rPr>
              <a:t>I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↓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Ca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(NO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)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Ag</a:t>
            </a:r>
            <a:r>
              <a:rPr lang="en-US" sz="2000" b="1" kern="1200" dirty="0">
                <a:solidFill>
                  <a:srgbClr val="C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NO</a:t>
            </a:r>
            <a:r>
              <a:rPr lang="en-US" sz="2000" b="1" kern="1200" baseline="-25000" dirty="0">
                <a:solidFill>
                  <a:srgbClr val="C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  <a:r>
              <a:rPr lang="en-US" sz="2000" b="1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+ </a:t>
            </a:r>
            <a:r>
              <a:rPr lang="en-US" sz="20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Ca</a:t>
            </a:r>
            <a:r>
              <a:rPr lang="en-US" sz="2000" b="1" kern="1200" dirty="0">
                <a:solidFill>
                  <a:srgbClr val="C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I</a:t>
            </a:r>
            <a:r>
              <a:rPr lang="en-US" sz="2000" b="1" kern="1200" baseline="-25000" dirty="0">
                <a:solidFill>
                  <a:srgbClr val="C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kern="1200" baseline="-25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2000" b="1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2000" b="1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Ag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I 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Ca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(NO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)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20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n-US" sz="2000" b="1" dirty="0">
              <a:solidFill>
                <a:srgbClr val="00000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β)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 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Na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S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2-</a:t>
            </a:r>
            <a:r>
              <a:rPr lang="en-US" sz="2000" b="1" dirty="0">
                <a:cs typeface="Calibri" panose="020F0502020204030204" pitchFamily="34" charset="0"/>
              </a:rPr>
              <a:t>.</a:t>
            </a:r>
            <a:endParaRPr lang="el-GR" sz="2000" b="1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 S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2- 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l-GR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Na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endParaRPr lang="en-US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S↑</a:t>
            </a:r>
            <a:r>
              <a:rPr lang="en-US" sz="2000" b="1" baseline="30000" dirty="0">
                <a:cs typeface="Calibri" panose="020F0502020204030204" pitchFamily="34" charset="0"/>
              </a:rPr>
              <a:t>	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Na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endParaRPr lang="en-US" sz="2000" b="1" dirty="0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H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Cl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+ 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Na</a:t>
            </a:r>
            <a:r>
              <a:rPr lang="en-US" sz="2000" b="1" baseline="-25000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S</a:t>
            </a:r>
            <a:r>
              <a:rPr lang="en-US" sz="2000" b="1" baseline="-25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Na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 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S ↑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20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03788" y="13004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.5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Chemical reactions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Simple substitution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effectLst/>
              </a:rPr>
              <a:t>Complete the following chemical equations and explain whether they occur or not.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dirty="0"/>
              <a:t>α) </a:t>
            </a:r>
            <a:r>
              <a:rPr lang="en-US" sz="2000" dirty="0"/>
              <a:t>AgNO</a:t>
            </a:r>
            <a:r>
              <a:rPr lang="en-US" sz="2000" baseline="-25000" dirty="0"/>
              <a:t>3</a:t>
            </a:r>
            <a:r>
              <a:rPr lang="en-US" sz="2000" dirty="0"/>
              <a:t>(</a:t>
            </a:r>
            <a:r>
              <a:rPr lang="en-US" sz="2000" dirty="0" err="1"/>
              <a:t>aq</a:t>
            </a:r>
            <a:r>
              <a:rPr lang="en-US" sz="2000" dirty="0"/>
              <a:t>) + Cal</a:t>
            </a:r>
            <a:r>
              <a:rPr lang="en-US" sz="2000" baseline="-25000" dirty="0"/>
              <a:t>2</a:t>
            </a:r>
            <a:r>
              <a:rPr lang="en-US" sz="2000" dirty="0"/>
              <a:t>(</a:t>
            </a:r>
            <a:r>
              <a:rPr lang="en-US" sz="2000" dirty="0" err="1"/>
              <a:t>aq</a:t>
            </a:r>
            <a:r>
              <a:rPr lang="en-US" sz="2000" dirty="0"/>
              <a:t>) →</a:t>
            </a:r>
            <a:r>
              <a:rPr lang="el-GR" sz="2000" dirty="0"/>
              <a:t>	</a:t>
            </a:r>
            <a:r>
              <a:rPr lang="en-US" sz="2000" dirty="0"/>
              <a:t>          </a:t>
            </a:r>
            <a:r>
              <a:rPr lang="el-GR" sz="2000" dirty="0"/>
              <a:t>β) </a:t>
            </a:r>
            <a:r>
              <a:rPr lang="en-US" sz="2000" dirty="0"/>
              <a:t>HCl(</a:t>
            </a:r>
            <a:r>
              <a:rPr lang="en-US" sz="2000" dirty="0" err="1"/>
              <a:t>aq</a:t>
            </a:r>
            <a:r>
              <a:rPr lang="en-US" sz="2000" dirty="0"/>
              <a:t>) + Na</a:t>
            </a:r>
            <a:r>
              <a:rPr lang="en-US" sz="2000" baseline="-25000" dirty="0"/>
              <a:t>2</a:t>
            </a:r>
            <a:r>
              <a:rPr lang="en-US" sz="2000" dirty="0"/>
              <a:t>S(</a:t>
            </a:r>
            <a:r>
              <a:rPr lang="en-US" sz="2000" dirty="0" err="1"/>
              <a:t>aq</a:t>
            </a:r>
            <a:r>
              <a:rPr lang="en-US" sz="2000" dirty="0"/>
              <a:t>) →</a:t>
            </a:r>
            <a:endParaRPr lang="en-US" sz="2000" dirty="0">
              <a:solidFill>
                <a:srgbClr val="00000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2000" dirty="0"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20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cs typeface="Calibri" panose="020F0502020204030204" pitchFamily="34" charset="0"/>
              </a:rPr>
              <a:t>α)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Ag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NO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 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Ca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</a:t>
            </a:r>
            <a:r>
              <a:rPr lang="en-US" sz="2000" b="1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I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r>
              <a:rPr lang="en-US" sz="2000" b="1" dirty="0">
                <a:cs typeface="Calibri" panose="020F0502020204030204" pitchFamily="34" charset="0"/>
              </a:rPr>
              <a:t>.</a:t>
            </a:r>
            <a:endParaRPr lang="el-GR" sz="2000" b="1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Ag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 I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 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l-GR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Ca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NO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endParaRPr lang="en-US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 err="1">
                <a:solidFill>
                  <a:schemeClr val="accent1"/>
                </a:solidFill>
                <a:cs typeface="Calibri" panose="020F0502020204030204" pitchFamily="34" charset="0"/>
              </a:rPr>
              <a:t>Ag</a:t>
            </a:r>
            <a:r>
              <a:rPr lang="en-US" sz="2000" b="1" dirty="0" err="1">
                <a:solidFill>
                  <a:srgbClr val="C00000"/>
                </a:solidFill>
                <a:cs typeface="Calibri" panose="020F0502020204030204" pitchFamily="34" charset="0"/>
              </a:rPr>
              <a:t>I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↓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Ca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(NO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)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Ag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NO</a:t>
            </a:r>
            <a:r>
              <a:rPr lang="en-US" sz="2000" b="1" baseline="-25000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+ 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Ca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I</a:t>
            </a:r>
            <a:r>
              <a:rPr lang="en-US" sz="2000" b="1" baseline="-25000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baseline="-25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Ag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I 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Ca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(NO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)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20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n-US" sz="2000" b="1" dirty="0">
              <a:solidFill>
                <a:srgbClr val="00000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β)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 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Na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S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2-</a:t>
            </a:r>
            <a:r>
              <a:rPr lang="en-US" sz="2000" b="1" dirty="0">
                <a:cs typeface="Calibri" panose="020F0502020204030204" pitchFamily="34" charset="0"/>
              </a:rPr>
              <a:t>.</a:t>
            </a:r>
            <a:endParaRPr lang="el-GR" sz="2000" b="1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 S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2- 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l-GR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Na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endParaRPr lang="en-US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S↑</a:t>
            </a:r>
            <a:r>
              <a:rPr lang="en-US" sz="2000" b="1" baseline="30000" dirty="0">
                <a:cs typeface="Calibri" panose="020F0502020204030204" pitchFamily="34" charset="0"/>
              </a:rPr>
              <a:t>	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Na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endParaRPr lang="en-US" sz="2000" b="1" dirty="0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H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Cl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+ 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Na</a:t>
            </a:r>
            <a:r>
              <a:rPr lang="en-US" sz="2000" b="1" baseline="-25000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S</a:t>
            </a:r>
            <a:r>
              <a:rPr lang="en-US" sz="2000" b="1" baseline="-25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Na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 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S ↑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20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2000" b="1" dirty="0">
              <a:solidFill>
                <a:srgbClr val="00000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EB249F6-D432-9F02-83A7-A751D905598D}"/>
              </a:ext>
            </a:extLst>
          </p:cNvPr>
          <p:cNvSpPr/>
          <p:nvPr/>
        </p:nvSpPr>
        <p:spPr>
          <a:xfrm>
            <a:off x="-18950" y="1471937"/>
            <a:ext cx="12210949" cy="976210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noProof="0" dirty="0">
                <a:solidFill>
                  <a:prstClr val="white"/>
                </a:solidFill>
                <a:latin typeface="Calibri" panose="020F0502020204030204"/>
              </a:rPr>
              <a:t>Λίστα αερίων και ιζημάτων. 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List of gasses and precipitates:		</a:t>
            </a: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Αέρια (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gasses): HF. HCl, HBr, HI, HCN, SO</a:t>
            </a:r>
            <a:r>
              <a:rPr lang="en-US" sz="16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, CO</a:t>
            </a:r>
            <a:r>
              <a:rPr lang="en-US" sz="16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, NH</a:t>
            </a:r>
            <a:r>
              <a:rPr lang="en-US" sz="1600" b="1" baseline="-2500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en-US" sz="1600" b="1" dirty="0">
              <a:solidFill>
                <a:prstClr val="white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Ιζήματα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/>
              </a:rPr>
              <a:t>(</a:t>
            </a:r>
            <a:r>
              <a:rPr lang="en-US" sz="1600" b="1" dirty="0">
                <a:solidFill>
                  <a:srgbClr val="FF0000"/>
                </a:solidFill>
              </a:rPr>
              <a:t>precipitates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/>
              </a:rPr>
              <a:t>)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: </a:t>
            </a:r>
            <a:r>
              <a:rPr lang="el-GR" sz="1600" b="1" dirty="0" err="1">
                <a:solidFill>
                  <a:srgbClr val="FF0000"/>
                </a:solidFill>
                <a:latin typeface="Calibri" panose="020F0502020204030204"/>
              </a:rPr>
              <a:t>AgCl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el-GR" sz="1600" b="1" dirty="0" err="1">
                <a:solidFill>
                  <a:srgbClr val="FF0000"/>
                </a:solidFill>
                <a:latin typeface="Calibri" panose="020F0502020204030204"/>
              </a:rPr>
              <a:t>AgBr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el-GR" sz="1600" b="1" dirty="0" err="1">
                <a:solidFill>
                  <a:srgbClr val="FF0000"/>
                </a:solidFill>
                <a:latin typeface="Calibri" panose="020F0502020204030204"/>
              </a:rPr>
              <a:t>AgI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, BaSO</a:t>
            </a:r>
            <a:r>
              <a:rPr lang="el-GR" sz="1600" b="1" baseline="-250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, CaSO</a:t>
            </a:r>
            <a:r>
              <a:rPr lang="el-GR" sz="1600" b="1" baseline="-250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, PbSO</a:t>
            </a:r>
            <a:r>
              <a:rPr lang="el-GR" sz="1600" b="1" baseline="-250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.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sz="1600" b="1" dirty="0">
                <a:solidFill>
                  <a:srgbClr val="FFFF00"/>
                </a:solidFill>
                <a:latin typeface="Calibri" panose="020F0502020204030204"/>
              </a:rPr>
              <a:t>Ανθρακικά άλατα ΕΚΤΟΣ ΑΠΌ (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carbonates, instead of) K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CO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3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, Na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CO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3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, (NH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4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)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CO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3</a:t>
            </a:r>
          </a:p>
          <a:p>
            <a:pPr algn="ctr">
              <a:defRPr/>
            </a:pPr>
            <a:r>
              <a:rPr lang="el-GR" sz="1600" b="1" dirty="0">
                <a:solidFill>
                  <a:srgbClr val="92D050"/>
                </a:solidFill>
                <a:latin typeface="Calibri" panose="020F0502020204030204"/>
              </a:rPr>
              <a:t>Θειούχα ΕΚΤΟΣ από (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</a:rPr>
              <a:t>sulfides, instead of): K</a:t>
            </a:r>
            <a:r>
              <a:rPr lang="en-US" sz="1600" b="1" baseline="-25000" dirty="0">
                <a:solidFill>
                  <a:srgbClr val="92D05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</a:rPr>
              <a:t>S, Na</a:t>
            </a:r>
            <a:r>
              <a:rPr lang="en-US" sz="1600" b="1" baseline="-25000" dirty="0">
                <a:solidFill>
                  <a:srgbClr val="92D05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</a:rPr>
              <a:t>S, (NH</a:t>
            </a:r>
            <a:r>
              <a:rPr lang="en-US" sz="1600" b="1" baseline="-25000" dirty="0">
                <a:solidFill>
                  <a:srgbClr val="92D050"/>
                </a:solidFill>
                <a:latin typeface="Calibri" panose="020F0502020204030204"/>
              </a:rPr>
              <a:t>4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</a:rPr>
              <a:t>)</a:t>
            </a:r>
            <a:r>
              <a:rPr lang="en-US" sz="1600" b="1" baseline="-25000" dirty="0">
                <a:solidFill>
                  <a:srgbClr val="92D05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</a:rPr>
              <a:t>S.</a:t>
            </a:r>
            <a:r>
              <a:rPr lang="el-GR" sz="1600" b="1" dirty="0">
                <a:solidFill>
                  <a:srgbClr val="92D050"/>
                </a:solidFill>
              </a:rPr>
              <a:t> </a:t>
            </a:r>
            <a:r>
              <a:rPr lang="el-GR" sz="1600" b="1" dirty="0">
                <a:solidFill>
                  <a:srgbClr val="FFC000"/>
                </a:solidFill>
              </a:rPr>
              <a:t>Υδροξείδια ΕΚΤΟΣ από (</a:t>
            </a:r>
            <a:r>
              <a:rPr lang="en-US" sz="1600" b="1" dirty="0">
                <a:solidFill>
                  <a:srgbClr val="FFC000"/>
                </a:solidFill>
              </a:rPr>
              <a:t>hydroxides, instead of): KOH, NaOH, Ca(OH)</a:t>
            </a:r>
            <a:r>
              <a:rPr lang="en-US" sz="1600" b="1" baseline="-25000" dirty="0">
                <a:solidFill>
                  <a:srgbClr val="FFC000"/>
                </a:solidFill>
              </a:rPr>
              <a:t>2</a:t>
            </a:r>
            <a:r>
              <a:rPr lang="en-US" sz="1600" b="1" dirty="0">
                <a:solidFill>
                  <a:srgbClr val="FFC000"/>
                </a:solidFill>
              </a:rPr>
              <a:t>, Ba(OH)</a:t>
            </a:r>
            <a:r>
              <a:rPr lang="en-US" sz="1600" b="1" baseline="-25000" dirty="0">
                <a:solidFill>
                  <a:srgbClr val="FFC000"/>
                </a:solidFill>
              </a:rPr>
              <a:t>2</a:t>
            </a:r>
            <a:r>
              <a:rPr lang="en-US" sz="1600" b="1" dirty="0">
                <a:solidFill>
                  <a:srgbClr val="FFC000"/>
                </a:solidFill>
              </a:rPr>
              <a:t>.</a:t>
            </a:r>
          </a:p>
          <a:p>
            <a:pPr algn="ctr">
              <a:defRPr/>
            </a:pP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Ασταθείς ενώσεις (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unstable compounds):	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2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CO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3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1600" b="1" dirty="0">
                <a:solidFill>
                  <a:prstClr val="white"/>
                </a:solidFill>
              </a:rPr>
              <a:t>→ 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Η</a:t>
            </a:r>
            <a:r>
              <a:rPr lang="el-GR" sz="1600" b="1" baseline="-25000" noProof="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l-GR" sz="1600" b="1" noProof="0" dirty="0">
                <a:solidFill>
                  <a:prstClr val="white"/>
                </a:solidFill>
                <a:latin typeface="Calibri" panose="020F0502020204030204"/>
              </a:rPr>
              <a:t>Ο + </a:t>
            </a:r>
            <a:r>
              <a:rPr lang="en-US" sz="1600" b="1" noProof="0" dirty="0">
                <a:solidFill>
                  <a:prstClr val="white"/>
                </a:solidFill>
                <a:latin typeface="Calibri" panose="020F0502020204030204"/>
              </a:rPr>
              <a:t>CO</a:t>
            </a:r>
            <a:r>
              <a:rPr lang="en-US" sz="1600" b="1" baseline="-25000" noProof="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prstClr val="white"/>
                </a:solidFill>
                <a:latin typeface="Calibri" panose="020F0502020204030204"/>
              </a:rPr>
              <a:t>↑</a:t>
            </a:r>
            <a:r>
              <a:rPr lang="en-US" sz="1600" b="1" baseline="-25000" noProof="0" dirty="0">
                <a:solidFill>
                  <a:prstClr val="white"/>
                </a:solidFill>
                <a:latin typeface="Calibri" panose="020F0502020204030204"/>
              </a:rPr>
              <a:t>		</a:t>
            </a:r>
            <a:r>
              <a:rPr lang="en-US" sz="1600" b="1" dirty="0">
                <a:solidFill>
                  <a:prstClr val="white"/>
                </a:solidFill>
              </a:rPr>
              <a:t> H</a:t>
            </a:r>
            <a:r>
              <a:rPr lang="en-US" sz="1600" b="1" baseline="-25000" dirty="0">
                <a:solidFill>
                  <a:prstClr val="white"/>
                </a:solidFill>
              </a:rPr>
              <a:t>2</a:t>
            </a:r>
            <a:r>
              <a:rPr lang="en-US" sz="1600" b="1" dirty="0">
                <a:solidFill>
                  <a:prstClr val="white"/>
                </a:solidFill>
              </a:rPr>
              <a:t>SO</a:t>
            </a:r>
            <a:r>
              <a:rPr lang="en-US" sz="1600" b="1" baseline="-25000" dirty="0">
                <a:solidFill>
                  <a:prstClr val="white"/>
                </a:solidFill>
              </a:rPr>
              <a:t>3</a:t>
            </a:r>
            <a:r>
              <a:rPr lang="en-US" sz="1600" b="1" dirty="0">
                <a:solidFill>
                  <a:prstClr val="white"/>
                </a:solidFill>
              </a:rPr>
              <a:t> → </a:t>
            </a:r>
            <a:r>
              <a:rPr lang="el-GR" sz="1600" b="1" dirty="0">
                <a:solidFill>
                  <a:prstClr val="white"/>
                </a:solidFill>
              </a:rPr>
              <a:t>Η</a:t>
            </a:r>
            <a:r>
              <a:rPr lang="el-GR" sz="1600" b="1" baseline="-25000" dirty="0">
                <a:solidFill>
                  <a:prstClr val="white"/>
                </a:solidFill>
              </a:rPr>
              <a:t>2</a:t>
            </a:r>
            <a:r>
              <a:rPr lang="el-GR" sz="1600" b="1" dirty="0">
                <a:solidFill>
                  <a:prstClr val="white"/>
                </a:solidFill>
              </a:rPr>
              <a:t>Ο + </a:t>
            </a:r>
            <a:r>
              <a:rPr lang="en-US" sz="1600" b="1" dirty="0">
                <a:solidFill>
                  <a:prstClr val="white"/>
                </a:solidFill>
              </a:rPr>
              <a:t>SO</a:t>
            </a:r>
            <a:r>
              <a:rPr lang="en-US" sz="1600" b="1" baseline="-25000" dirty="0">
                <a:solidFill>
                  <a:prstClr val="white"/>
                </a:solidFill>
              </a:rPr>
              <a:t>2</a:t>
            </a:r>
            <a:r>
              <a:rPr lang="en-US" sz="1600" b="1" dirty="0">
                <a:solidFill>
                  <a:prstClr val="white"/>
                </a:solidFill>
              </a:rPr>
              <a:t>↑ </a:t>
            </a:r>
            <a:r>
              <a:rPr lang="en-US" sz="1600" b="1" baseline="-25000" dirty="0">
                <a:solidFill>
                  <a:prstClr val="white"/>
                </a:solidFill>
              </a:rPr>
              <a:t>	</a:t>
            </a:r>
            <a:r>
              <a:rPr lang="en-US" sz="1600" b="1" dirty="0">
                <a:solidFill>
                  <a:prstClr val="white"/>
                </a:solidFill>
              </a:rPr>
              <a:t> NH</a:t>
            </a:r>
            <a:r>
              <a:rPr lang="en-US" sz="1600" b="1" baseline="-25000" dirty="0">
                <a:solidFill>
                  <a:prstClr val="white"/>
                </a:solidFill>
              </a:rPr>
              <a:t>4</a:t>
            </a:r>
            <a:r>
              <a:rPr lang="en-US" sz="1600" b="1" dirty="0">
                <a:solidFill>
                  <a:prstClr val="white"/>
                </a:solidFill>
              </a:rPr>
              <a:t>OH → N</a:t>
            </a:r>
            <a:r>
              <a:rPr lang="el-GR" sz="1600" b="1" dirty="0">
                <a:solidFill>
                  <a:prstClr val="white"/>
                </a:solidFill>
              </a:rPr>
              <a:t>Η</a:t>
            </a:r>
            <a:r>
              <a:rPr lang="en-US" sz="1600" b="1" baseline="-25000" dirty="0">
                <a:solidFill>
                  <a:prstClr val="white"/>
                </a:solidFill>
              </a:rPr>
              <a:t>3</a:t>
            </a:r>
            <a:r>
              <a:rPr lang="en-US" sz="1600" b="1" dirty="0">
                <a:solidFill>
                  <a:prstClr val="white"/>
                </a:solidFill>
              </a:rPr>
              <a:t>↑</a:t>
            </a:r>
            <a:r>
              <a:rPr lang="el-GR" sz="1600" b="1" dirty="0">
                <a:solidFill>
                  <a:prstClr val="white"/>
                </a:solidFill>
              </a:rPr>
              <a:t> + </a:t>
            </a:r>
            <a:r>
              <a:rPr lang="en-US" sz="1600" b="1" dirty="0">
                <a:solidFill>
                  <a:prstClr val="white"/>
                </a:solidFill>
              </a:rPr>
              <a:t>H</a:t>
            </a:r>
            <a:r>
              <a:rPr lang="en-US" sz="1600" b="1" baseline="-25000" dirty="0">
                <a:solidFill>
                  <a:prstClr val="white"/>
                </a:solidFill>
              </a:rPr>
              <a:t>2</a:t>
            </a:r>
            <a:r>
              <a:rPr lang="en-US" sz="1600" b="1" dirty="0">
                <a:solidFill>
                  <a:prstClr val="white"/>
                </a:solidFill>
              </a:rPr>
              <a:t>O</a:t>
            </a:r>
            <a:endParaRPr kumimoji="0" lang="el-GR" sz="16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58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/>
              <a:t>3</a:t>
            </a:r>
            <a:r>
              <a:rPr lang="en-US" sz="1800" b="1" dirty="0"/>
              <a:t>.5</a:t>
            </a:r>
            <a:r>
              <a:rPr lang="el-GR" sz="1800" b="1" dirty="0"/>
              <a:t>γ</a:t>
            </a:r>
            <a:r>
              <a:rPr lang="en-US" sz="1800" b="1" dirty="0"/>
              <a:t> </a:t>
            </a:r>
            <a:r>
              <a:rPr lang="el-GR" sz="1800" b="1" dirty="0"/>
              <a:t>Χημικές αντιδράσεις. Απλή αντικατάσταση</a:t>
            </a:r>
            <a:r>
              <a:rPr lang="en-US" sz="1800" b="1" dirty="0"/>
              <a:t>.</a:t>
            </a:r>
            <a:endParaRPr lang="el-GR" sz="1800" b="1" dirty="0"/>
          </a:p>
          <a:p>
            <a:pPr marL="0" indent="0" algn="ctr">
              <a:buNone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1. 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Να συμπληρώσετε τις παρακάτω χημικές εξισώσεις και να εξηγήσετε εάν πραγματοποιούνται ή όχι.</a:t>
            </a:r>
            <a:endParaRPr lang="en-US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1800" dirty="0"/>
              <a:t>γ) </a:t>
            </a:r>
            <a:r>
              <a:rPr lang="en-US" sz="1800" dirty="0"/>
              <a:t>Na</a:t>
            </a:r>
            <a:r>
              <a:rPr lang="el-GR" sz="1800" baseline="-25000" dirty="0"/>
              <a:t>2</a:t>
            </a:r>
            <a:r>
              <a:rPr lang="en-US" sz="1800" dirty="0"/>
              <a:t>CO</a:t>
            </a:r>
            <a:r>
              <a:rPr lang="el-GR" sz="1800" baseline="-25000" dirty="0"/>
              <a:t>3</a:t>
            </a:r>
            <a:r>
              <a:rPr lang="el-GR" sz="1800" dirty="0"/>
              <a:t>(</a:t>
            </a:r>
            <a:r>
              <a:rPr lang="en-US" sz="1800" dirty="0" err="1"/>
              <a:t>aq</a:t>
            </a:r>
            <a:r>
              <a:rPr lang="el-GR" sz="1800" dirty="0"/>
              <a:t>) + </a:t>
            </a:r>
            <a:r>
              <a:rPr lang="en-US" sz="1800" dirty="0" err="1"/>
              <a:t>CaCl</a:t>
            </a:r>
            <a:r>
              <a:rPr lang="el-GR" sz="1800" baseline="-25000" dirty="0"/>
              <a:t>2</a:t>
            </a:r>
            <a:r>
              <a:rPr lang="el-GR" sz="1800" dirty="0"/>
              <a:t>(</a:t>
            </a:r>
            <a:r>
              <a:rPr lang="en-US" sz="1800" dirty="0" err="1"/>
              <a:t>aq</a:t>
            </a:r>
            <a:r>
              <a:rPr lang="el-GR" sz="1800" dirty="0"/>
              <a:t>) →	         δ) </a:t>
            </a:r>
            <a:r>
              <a:rPr lang="en-US" sz="1800" dirty="0"/>
              <a:t>NaNO</a:t>
            </a:r>
            <a:r>
              <a:rPr lang="en-US" sz="1800" baseline="-25000" dirty="0"/>
              <a:t>3 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+ MgCl</a:t>
            </a:r>
            <a:r>
              <a:rPr lang="en-US" sz="1800" baseline="-25000" dirty="0"/>
              <a:t>2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</a:t>
            </a:r>
            <a:r>
              <a:rPr lang="el-GR" sz="1800" dirty="0"/>
              <a:t>→</a:t>
            </a:r>
          </a:p>
          <a:p>
            <a:pPr marL="0" lvl="0" indent="0">
              <a:buNone/>
            </a:pPr>
            <a:r>
              <a:rPr lang="el-GR" sz="1800" dirty="0"/>
              <a:t>ε) </a:t>
            </a:r>
            <a:r>
              <a:rPr lang="en-US" sz="1800" dirty="0"/>
              <a:t>(NH</a:t>
            </a:r>
            <a:r>
              <a:rPr lang="en-US" sz="1800" baseline="-25000" dirty="0"/>
              <a:t>4</a:t>
            </a:r>
            <a:r>
              <a:rPr lang="en-US" sz="1800" dirty="0"/>
              <a:t>)</a:t>
            </a:r>
            <a:r>
              <a:rPr lang="en-US" sz="1800" baseline="-25000" dirty="0"/>
              <a:t>2</a:t>
            </a:r>
            <a:r>
              <a:rPr lang="en-US" sz="1800" dirty="0"/>
              <a:t>SO</a:t>
            </a:r>
            <a:r>
              <a:rPr lang="en-US" sz="1800" baseline="-25000" dirty="0"/>
              <a:t>4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+ NaOH(</a:t>
            </a:r>
            <a:r>
              <a:rPr lang="en-US" sz="1800" dirty="0" err="1"/>
              <a:t>aq</a:t>
            </a:r>
            <a:r>
              <a:rPr lang="en-US" sz="1800" dirty="0"/>
              <a:t>) → </a:t>
            </a:r>
            <a:r>
              <a:rPr lang="el-GR" sz="1800" dirty="0"/>
              <a:t>    </a:t>
            </a:r>
            <a:r>
              <a:rPr lang="el-GR" sz="1800" dirty="0" err="1"/>
              <a:t>στ</a:t>
            </a:r>
            <a:r>
              <a:rPr lang="el-GR" sz="1800" dirty="0"/>
              <a:t>) </a:t>
            </a:r>
            <a:r>
              <a:rPr lang="en-US" sz="1800" dirty="0"/>
              <a:t>HBr(</a:t>
            </a:r>
            <a:r>
              <a:rPr lang="en-US" sz="1800" dirty="0" err="1"/>
              <a:t>aq</a:t>
            </a:r>
            <a:r>
              <a:rPr lang="en-US" sz="1800" dirty="0"/>
              <a:t>) + Na</a:t>
            </a:r>
            <a:r>
              <a:rPr lang="en-US" sz="1800" baseline="-25000" dirty="0"/>
              <a:t>2</a:t>
            </a:r>
            <a:r>
              <a:rPr lang="en-US" sz="1800" dirty="0"/>
              <a:t>CO</a:t>
            </a:r>
            <a:r>
              <a:rPr lang="en-US" sz="1800" baseline="-25000" dirty="0"/>
              <a:t>3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→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/>
              <a:t>ζ) </a:t>
            </a:r>
            <a:r>
              <a:rPr lang="en-US" sz="1800" dirty="0"/>
              <a:t>CaCO</a:t>
            </a:r>
            <a:r>
              <a:rPr lang="en-US" sz="1800" baseline="-25000" dirty="0"/>
              <a:t>3</a:t>
            </a:r>
            <a:r>
              <a:rPr lang="en-US" sz="1800" dirty="0"/>
              <a:t> + KCN → </a:t>
            </a:r>
            <a:r>
              <a:rPr lang="el-GR" sz="1800" dirty="0"/>
              <a:t>		        η) </a:t>
            </a:r>
            <a:r>
              <a:rPr lang="en-US" sz="1800" dirty="0"/>
              <a:t>Fe(NO</a:t>
            </a:r>
            <a:r>
              <a:rPr lang="en-US" sz="1800" baseline="-25000" dirty="0"/>
              <a:t>3</a:t>
            </a:r>
            <a:r>
              <a:rPr lang="en-US" sz="1800" dirty="0"/>
              <a:t>)</a:t>
            </a:r>
            <a:r>
              <a:rPr lang="en-US" sz="1800" baseline="-25000" dirty="0"/>
              <a:t>3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+ KOH(</a:t>
            </a:r>
            <a:r>
              <a:rPr lang="en-US" sz="1800" dirty="0" err="1"/>
              <a:t>aq</a:t>
            </a:r>
            <a:r>
              <a:rPr lang="en-US" sz="1800" dirty="0"/>
              <a:t>) → </a:t>
            </a:r>
            <a:endParaRPr lang="el-GR" sz="1800" dirty="0"/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2400" dirty="0"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1800" dirty="0"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b="1" dirty="0">
                <a:cs typeface="Calibri" panose="020F0502020204030204" pitchFamily="34" charset="0"/>
              </a:rPr>
              <a:t>γ) </a:t>
            </a:r>
            <a:r>
              <a:rPr lang="el-GR" sz="18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Ν</a:t>
            </a:r>
            <a:r>
              <a:rPr lang="en-US" sz="18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a</a:t>
            </a:r>
            <a:r>
              <a:rPr lang="en-US" sz="1800" b="1" kern="1200" baseline="-250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1800" b="1" kern="1200" dirty="0">
                <a:solidFill>
                  <a:srgbClr val="C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CO</a:t>
            </a:r>
            <a:r>
              <a:rPr lang="en-US" sz="1800" b="1" kern="1200" baseline="-25000" dirty="0">
                <a:solidFill>
                  <a:srgbClr val="C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  <a:r>
              <a:rPr lang="en-US" sz="1800" b="1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+ </a:t>
            </a:r>
            <a:r>
              <a:rPr lang="en-US" sz="18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Ca</a:t>
            </a:r>
            <a:r>
              <a:rPr lang="en-US" sz="1800" b="1" kern="1200" dirty="0">
                <a:solidFill>
                  <a:srgbClr val="C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Cl</a:t>
            </a:r>
            <a:r>
              <a:rPr lang="en-US" sz="1800" b="1" kern="1200" baseline="-25000" dirty="0">
                <a:solidFill>
                  <a:srgbClr val="C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1800" b="1" kern="1200" baseline="-25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1800" b="1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1800" b="1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Na</a:t>
            </a:r>
            <a:r>
              <a:rPr 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Cl </a:t>
            </a:r>
            <a:r>
              <a:rPr lang="en-US" sz="18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Ca</a:t>
            </a:r>
            <a:r>
              <a:rPr 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CO</a:t>
            </a:r>
            <a:r>
              <a:rPr lang="en-US" sz="18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18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el-GR" sz="1800" b="1" dirty="0"/>
              <a:t>δ) </a:t>
            </a:r>
            <a:r>
              <a:rPr lang="en-US" sz="1800" b="1" dirty="0"/>
              <a:t>2</a:t>
            </a:r>
            <a:r>
              <a:rPr lang="en-US" sz="1800" b="1" dirty="0">
                <a:solidFill>
                  <a:schemeClr val="accent1"/>
                </a:solidFill>
              </a:rPr>
              <a:t>Na</a:t>
            </a:r>
            <a:r>
              <a:rPr lang="en-US" sz="1800" b="1" dirty="0">
                <a:solidFill>
                  <a:srgbClr val="C00000"/>
                </a:solidFill>
              </a:rPr>
              <a:t>NO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baseline="-25000" dirty="0"/>
              <a:t> 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</a:t>
            </a:r>
            <a:r>
              <a:rPr lang="en-US" sz="1800" b="1" dirty="0">
                <a:solidFill>
                  <a:schemeClr val="accent1"/>
                </a:solidFill>
              </a:rPr>
              <a:t>Mg</a:t>
            </a:r>
            <a:r>
              <a:rPr lang="en-US" sz="1800" b="1" dirty="0">
                <a:solidFill>
                  <a:srgbClr val="C00000"/>
                </a:solidFill>
              </a:rPr>
              <a:t>Cl</a:t>
            </a:r>
            <a:r>
              <a:rPr lang="en-US" sz="1800" b="1" baseline="-25000" dirty="0">
                <a:solidFill>
                  <a:srgbClr val="C00000"/>
                </a:solidFill>
              </a:rPr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→ 2</a:t>
            </a:r>
            <a:r>
              <a:rPr lang="en-US" sz="1800" b="1" dirty="0">
                <a:solidFill>
                  <a:schemeClr val="accent1"/>
                </a:solidFill>
              </a:rPr>
              <a:t>Na</a:t>
            </a:r>
            <a:r>
              <a:rPr lang="en-US" sz="1800" b="1" dirty="0">
                <a:solidFill>
                  <a:srgbClr val="C00000"/>
                </a:solidFill>
              </a:rPr>
              <a:t>Cl</a:t>
            </a:r>
            <a:r>
              <a:rPr lang="en-US" sz="1800" b="1" dirty="0"/>
              <a:t> + </a:t>
            </a:r>
            <a:r>
              <a:rPr lang="en-US" sz="1800" b="1" dirty="0">
                <a:solidFill>
                  <a:schemeClr val="accent1"/>
                </a:solidFill>
              </a:rPr>
              <a:t>Mg</a:t>
            </a:r>
            <a:r>
              <a:rPr lang="en-US" sz="1800" b="1" dirty="0"/>
              <a:t>(</a:t>
            </a:r>
            <a:r>
              <a:rPr lang="en-US" sz="1800" b="1" dirty="0">
                <a:solidFill>
                  <a:srgbClr val="C00000"/>
                </a:solidFill>
              </a:rPr>
              <a:t>NO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dirty="0"/>
              <a:t>)</a:t>
            </a:r>
            <a:r>
              <a:rPr lang="en-US" sz="1800" b="1" baseline="-25000" dirty="0"/>
              <a:t>2</a:t>
            </a:r>
            <a:endParaRPr lang="el-GR" sz="1800" dirty="0"/>
          </a:p>
          <a:p>
            <a:pPr marL="0" lvl="0" indent="0">
              <a:buNone/>
            </a:pPr>
            <a:r>
              <a:rPr lang="el-GR" sz="1800" b="1" dirty="0"/>
              <a:t>ε) </a:t>
            </a:r>
            <a:r>
              <a:rPr lang="en-US" sz="1800" b="1" dirty="0"/>
              <a:t>(</a:t>
            </a:r>
            <a:r>
              <a:rPr lang="en-US" sz="1800" b="1" dirty="0">
                <a:solidFill>
                  <a:schemeClr val="accent1"/>
                </a:solidFill>
              </a:rPr>
              <a:t>NH</a:t>
            </a:r>
            <a:r>
              <a:rPr lang="en-US" sz="1800" b="1" baseline="-25000" dirty="0">
                <a:solidFill>
                  <a:schemeClr val="accent1"/>
                </a:solidFill>
              </a:rPr>
              <a:t>4</a:t>
            </a:r>
            <a:r>
              <a:rPr lang="en-US" sz="1800" b="1" dirty="0"/>
              <a:t>)</a:t>
            </a:r>
            <a:r>
              <a:rPr lang="en-US" sz="1800" b="1" baseline="-25000" dirty="0"/>
              <a:t>2</a:t>
            </a:r>
            <a:r>
              <a:rPr lang="en-US" sz="1800" b="1" dirty="0">
                <a:solidFill>
                  <a:srgbClr val="C00000"/>
                </a:solidFill>
              </a:rPr>
              <a:t>SO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</a:t>
            </a:r>
            <a:r>
              <a:rPr lang="en-US" sz="1800" b="1" dirty="0">
                <a:solidFill>
                  <a:schemeClr val="accent1"/>
                </a:solidFill>
              </a:rPr>
              <a:t>Na</a:t>
            </a:r>
            <a:r>
              <a:rPr lang="en-US" sz="1800" b="1" dirty="0">
                <a:solidFill>
                  <a:srgbClr val="C00000"/>
                </a:solidFill>
              </a:rPr>
              <a:t>OH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→ </a:t>
            </a:r>
            <a:r>
              <a:rPr lang="en-US" sz="1800" b="1" dirty="0">
                <a:solidFill>
                  <a:schemeClr val="accent1"/>
                </a:solidFill>
              </a:rPr>
              <a:t>Na</a:t>
            </a:r>
            <a:r>
              <a:rPr lang="en-US" sz="1800" b="1" baseline="-25000" dirty="0">
                <a:solidFill>
                  <a:schemeClr val="accent1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SO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</a:t>
            </a:r>
            <a:r>
              <a:rPr lang="en-US" sz="1800" b="1" dirty="0">
                <a:solidFill>
                  <a:schemeClr val="accent1"/>
                </a:solidFill>
              </a:rPr>
              <a:t>NH</a:t>
            </a:r>
            <a:r>
              <a:rPr lang="en-US" sz="1800" b="1" baseline="-25000" dirty="0">
                <a:solidFill>
                  <a:schemeClr val="accent1"/>
                </a:solidFill>
              </a:rPr>
              <a:t>3</a:t>
            </a:r>
            <a:r>
              <a:rPr lang="en-US" sz="1800" b="1" dirty="0"/>
              <a:t>↑+ 2</a:t>
            </a:r>
            <a:r>
              <a:rPr lang="en-US" sz="1800" b="1" dirty="0">
                <a:solidFill>
                  <a:srgbClr val="C00000"/>
                </a:solidFill>
              </a:rPr>
              <a:t>H</a:t>
            </a:r>
            <a:r>
              <a:rPr lang="en-US" sz="1800" b="1" baseline="-25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O</a:t>
            </a:r>
            <a:r>
              <a:rPr lang="en-US" sz="1800" b="1" dirty="0"/>
              <a:t>(l)</a:t>
            </a:r>
            <a:endParaRPr lang="el-GR" sz="1800" dirty="0"/>
          </a:p>
          <a:p>
            <a:pPr marL="0" indent="0">
              <a:buNone/>
            </a:pPr>
            <a:r>
              <a:rPr lang="el-GR" sz="1800" b="1" dirty="0" err="1"/>
              <a:t>στ</a:t>
            </a:r>
            <a:r>
              <a:rPr lang="el-GR" sz="1800" b="1" dirty="0"/>
              <a:t>) 2</a:t>
            </a:r>
            <a:r>
              <a:rPr lang="el-GR" sz="1800" b="1" dirty="0">
                <a:solidFill>
                  <a:schemeClr val="accent1"/>
                </a:solidFill>
              </a:rPr>
              <a:t>Η</a:t>
            </a:r>
            <a:r>
              <a:rPr lang="en-US" sz="1800" b="1" dirty="0">
                <a:solidFill>
                  <a:srgbClr val="C00000"/>
                </a:solidFill>
              </a:rPr>
              <a:t>Br</a:t>
            </a:r>
            <a:r>
              <a:rPr lang="el-GR" sz="1800" b="1" dirty="0"/>
              <a:t>(</a:t>
            </a:r>
            <a:r>
              <a:rPr lang="en-US" sz="1800" b="1" dirty="0" err="1"/>
              <a:t>aq</a:t>
            </a:r>
            <a:r>
              <a:rPr lang="el-GR" sz="1800" b="1" dirty="0"/>
              <a:t>) + </a:t>
            </a:r>
            <a:r>
              <a:rPr lang="en-US" sz="1800" b="1" dirty="0">
                <a:solidFill>
                  <a:schemeClr val="accent1"/>
                </a:solidFill>
              </a:rPr>
              <a:t>Na</a:t>
            </a:r>
            <a:r>
              <a:rPr lang="el-GR" sz="1800" b="1" baseline="-25000" dirty="0">
                <a:solidFill>
                  <a:schemeClr val="accent1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CO</a:t>
            </a:r>
            <a:r>
              <a:rPr lang="el-GR" sz="1800" b="1" baseline="-25000" dirty="0">
                <a:solidFill>
                  <a:srgbClr val="C00000"/>
                </a:solidFill>
              </a:rPr>
              <a:t>3</a:t>
            </a:r>
            <a:r>
              <a:rPr lang="el-GR" sz="1800" b="1" dirty="0"/>
              <a:t>(</a:t>
            </a:r>
            <a:r>
              <a:rPr lang="en-US" sz="1800" b="1" dirty="0" err="1"/>
              <a:t>aq</a:t>
            </a:r>
            <a:r>
              <a:rPr lang="el-GR" sz="1800" b="1" dirty="0"/>
              <a:t>) → 2</a:t>
            </a:r>
            <a:r>
              <a:rPr lang="en-US" sz="1800" b="1" dirty="0" err="1">
                <a:solidFill>
                  <a:schemeClr val="accent1"/>
                </a:solidFill>
              </a:rPr>
              <a:t>Na</a:t>
            </a:r>
            <a:r>
              <a:rPr lang="en-US" sz="1800" b="1" dirty="0" err="1">
                <a:solidFill>
                  <a:srgbClr val="C00000"/>
                </a:solidFill>
              </a:rPr>
              <a:t>Br</a:t>
            </a:r>
            <a:r>
              <a:rPr lang="el-GR" sz="1800" b="1" dirty="0"/>
              <a:t>(</a:t>
            </a:r>
            <a:r>
              <a:rPr lang="en-US" sz="1800" b="1" dirty="0" err="1"/>
              <a:t>aq</a:t>
            </a:r>
            <a:r>
              <a:rPr lang="el-GR" sz="1800" b="1" dirty="0"/>
              <a:t>) + </a:t>
            </a:r>
            <a:r>
              <a:rPr lang="el-GR" sz="1800" b="1" dirty="0">
                <a:solidFill>
                  <a:schemeClr val="accent1"/>
                </a:solidFill>
              </a:rPr>
              <a:t>Η</a:t>
            </a:r>
            <a:r>
              <a:rPr lang="el-GR" sz="1800" b="1" baseline="-25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O</a:t>
            </a:r>
            <a:r>
              <a:rPr lang="el-GR" sz="1800" b="1" dirty="0"/>
              <a:t>(</a:t>
            </a:r>
            <a:r>
              <a:rPr lang="en-US" sz="1800" b="1" dirty="0"/>
              <a:t>l</a:t>
            </a:r>
            <a:r>
              <a:rPr lang="el-GR" sz="1800" b="1" dirty="0"/>
              <a:t>) + </a:t>
            </a:r>
            <a:r>
              <a:rPr lang="en-US" sz="1800" b="1" dirty="0">
                <a:solidFill>
                  <a:srgbClr val="C00000"/>
                </a:solidFill>
              </a:rPr>
              <a:t>C</a:t>
            </a:r>
            <a:r>
              <a:rPr lang="el-GR" sz="1800" b="1" dirty="0">
                <a:solidFill>
                  <a:srgbClr val="C00000"/>
                </a:solidFill>
              </a:rPr>
              <a:t>Ο</a:t>
            </a:r>
            <a:r>
              <a:rPr lang="el-GR" sz="1800" b="1" baseline="-25000" dirty="0">
                <a:solidFill>
                  <a:srgbClr val="C00000"/>
                </a:solidFill>
              </a:rPr>
              <a:t>2</a:t>
            </a:r>
            <a:r>
              <a:rPr lang="el-GR" sz="1800" b="1" dirty="0"/>
              <a:t>↑</a:t>
            </a:r>
          </a:p>
          <a:p>
            <a:pPr marL="0" indent="0">
              <a:buNone/>
            </a:pPr>
            <a:r>
              <a:rPr lang="el-GR" sz="1800" b="1" dirty="0"/>
              <a:t>ζ) Δεν πραγματοποιείται η αντίδραση αφού δεν παράγεται αέριο ή ίζημα.</a:t>
            </a:r>
            <a:endParaRPr lang="el-GR" sz="1800" dirty="0"/>
          </a:p>
          <a:p>
            <a:pPr marL="0" indent="0">
              <a:buNone/>
            </a:pPr>
            <a:r>
              <a:rPr lang="el-GR" sz="1800" b="1" dirty="0"/>
              <a:t>η) </a:t>
            </a:r>
            <a:r>
              <a:rPr lang="en-US" sz="1800" b="1" dirty="0">
                <a:solidFill>
                  <a:schemeClr val="accent1"/>
                </a:solidFill>
              </a:rPr>
              <a:t>Fe</a:t>
            </a:r>
            <a:r>
              <a:rPr lang="en-US" sz="1800" b="1" dirty="0"/>
              <a:t>(</a:t>
            </a:r>
            <a:r>
              <a:rPr lang="en-US" sz="1800" b="1" dirty="0">
                <a:solidFill>
                  <a:srgbClr val="C00000"/>
                </a:solidFill>
              </a:rPr>
              <a:t>NO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dirty="0"/>
              <a:t>)</a:t>
            </a:r>
            <a:r>
              <a:rPr lang="en-US" sz="1800" b="1" baseline="-25000" dirty="0"/>
              <a:t>3</a:t>
            </a:r>
            <a:r>
              <a:rPr lang="en-US" sz="1800" b="1" dirty="0"/>
              <a:t> (</a:t>
            </a:r>
            <a:r>
              <a:rPr lang="en-US" sz="1800" b="1" dirty="0" err="1"/>
              <a:t>aq</a:t>
            </a:r>
            <a:r>
              <a:rPr lang="en-US" sz="1800" b="1" dirty="0"/>
              <a:t>) + 3</a:t>
            </a:r>
            <a:r>
              <a:rPr lang="en-US" sz="1800" b="1" dirty="0">
                <a:solidFill>
                  <a:schemeClr val="accent1"/>
                </a:solidFill>
              </a:rPr>
              <a:t>K</a:t>
            </a:r>
            <a:r>
              <a:rPr lang="en-US" sz="1800" b="1" dirty="0">
                <a:solidFill>
                  <a:srgbClr val="C00000"/>
                </a:solidFill>
              </a:rPr>
              <a:t>OH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→ </a:t>
            </a:r>
            <a:r>
              <a:rPr lang="en-US" sz="1800" b="1" dirty="0">
                <a:solidFill>
                  <a:schemeClr val="accent1"/>
                </a:solidFill>
              </a:rPr>
              <a:t>Fe</a:t>
            </a:r>
            <a:r>
              <a:rPr lang="en-US" sz="1800" b="1" dirty="0"/>
              <a:t>(</a:t>
            </a:r>
            <a:r>
              <a:rPr lang="en-US" sz="1800" b="1" dirty="0">
                <a:solidFill>
                  <a:srgbClr val="C00000"/>
                </a:solidFill>
              </a:rPr>
              <a:t>OH</a:t>
            </a:r>
            <a:r>
              <a:rPr lang="en-US" sz="1800" b="1" dirty="0"/>
              <a:t>)</a:t>
            </a:r>
            <a:r>
              <a:rPr lang="en-US" sz="1800" b="1" baseline="-25000" dirty="0"/>
              <a:t>3</a:t>
            </a:r>
            <a:r>
              <a:rPr lang="en-US" sz="1800" b="1" dirty="0"/>
              <a:t>↓ + 3</a:t>
            </a:r>
            <a:r>
              <a:rPr lang="en-US" sz="1800" b="1" dirty="0">
                <a:solidFill>
                  <a:schemeClr val="accent1"/>
                </a:solidFill>
              </a:rPr>
              <a:t>K</a:t>
            </a:r>
            <a:r>
              <a:rPr lang="en-US" sz="1800" b="1" dirty="0">
                <a:solidFill>
                  <a:srgbClr val="C00000"/>
                </a:solidFill>
              </a:rPr>
              <a:t>NO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dirty="0"/>
              <a:t> (</a:t>
            </a:r>
            <a:r>
              <a:rPr lang="en-US" sz="1800" b="1" dirty="0" err="1"/>
              <a:t>aq</a:t>
            </a:r>
            <a:r>
              <a:rPr lang="en-US" sz="1800" b="1" dirty="0"/>
              <a:t>)</a:t>
            </a:r>
            <a:endParaRPr lang="el-GR" sz="18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03788" y="13004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.5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Chemical reactions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Simple substitution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1800" b="0" i="0" dirty="0">
                <a:effectLst/>
              </a:rPr>
              <a:t>Complete the following chemical equations and explain whether they occur or not.</a:t>
            </a:r>
          </a:p>
          <a:p>
            <a:pPr marL="0" lvl="0" indent="0">
              <a:buNone/>
            </a:pPr>
            <a:r>
              <a:rPr lang="el-GR" sz="1800" dirty="0"/>
              <a:t>γ) </a:t>
            </a:r>
            <a:r>
              <a:rPr lang="en-US" sz="1800" dirty="0"/>
              <a:t>Na</a:t>
            </a:r>
            <a:r>
              <a:rPr lang="el-GR" sz="1800" baseline="-25000" dirty="0"/>
              <a:t>2</a:t>
            </a:r>
            <a:r>
              <a:rPr lang="en-US" sz="1800" dirty="0"/>
              <a:t>CO</a:t>
            </a:r>
            <a:r>
              <a:rPr lang="el-GR" sz="1800" baseline="-25000" dirty="0"/>
              <a:t>3</a:t>
            </a:r>
            <a:r>
              <a:rPr lang="el-GR" sz="1800" dirty="0"/>
              <a:t>(</a:t>
            </a:r>
            <a:r>
              <a:rPr lang="en-US" sz="1800" dirty="0" err="1"/>
              <a:t>aq</a:t>
            </a:r>
            <a:r>
              <a:rPr lang="el-GR" sz="1800" dirty="0"/>
              <a:t>) + </a:t>
            </a:r>
            <a:r>
              <a:rPr lang="en-US" sz="1800" dirty="0" err="1"/>
              <a:t>CaCl</a:t>
            </a:r>
            <a:r>
              <a:rPr lang="el-GR" sz="1800" baseline="-25000" dirty="0"/>
              <a:t>2</a:t>
            </a:r>
            <a:r>
              <a:rPr lang="el-GR" sz="1800" dirty="0"/>
              <a:t>(</a:t>
            </a:r>
            <a:r>
              <a:rPr lang="en-US" sz="1800" dirty="0" err="1"/>
              <a:t>aq</a:t>
            </a:r>
            <a:r>
              <a:rPr lang="el-GR" sz="1800" dirty="0"/>
              <a:t>) →	       δ) </a:t>
            </a:r>
            <a:r>
              <a:rPr lang="en-US" sz="1800" dirty="0"/>
              <a:t>NaNO</a:t>
            </a:r>
            <a:r>
              <a:rPr lang="en-US" sz="1800" baseline="-25000" dirty="0"/>
              <a:t>3 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+ MgCl</a:t>
            </a:r>
            <a:r>
              <a:rPr lang="en-US" sz="1800" baseline="-25000" dirty="0"/>
              <a:t>2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</a:t>
            </a:r>
            <a:r>
              <a:rPr lang="el-GR" sz="1800" dirty="0"/>
              <a:t>→</a:t>
            </a:r>
          </a:p>
          <a:p>
            <a:pPr marL="0" lvl="0" indent="0">
              <a:buNone/>
            </a:pPr>
            <a:r>
              <a:rPr lang="el-GR" sz="1800" dirty="0"/>
              <a:t>ε) </a:t>
            </a:r>
            <a:r>
              <a:rPr lang="en-US" sz="1800" dirty="0"/>
              <a:t>(NH</a:t>
            </a:r>
            <a:r>
              <a:rPr lang="en-US" sz="1800" baseline="-25000" dirty="0"/>
              <a:t>4</a:t>
            </a:r>
            <a:r>
              <a:rPr lang="en-US" sz="1800" dirty="0"/>
              <a:t>)</a:t>
            </a:r>
            <a:r>
              <a:rPr lang="en-US" sz="1800" baseline="-25000" dirty="0"/>
              <a:t>2</a:t>
            </a:r>
            <a:r>
              <a:rPr lang="en-US" sz="1800" dirty="0"/>
              <a:t>SO</a:t>
            </a:r>
            <a:r>
              <a:rPr lang="en-US" sz="1800" baseline="-25000" dirty="0"/>
              <a:t>4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+ NaOH(</a:t>
            </a:r>
            <a:r>
              <a:rPr lang="en-US" sz="1800" dirty="0" err="1"/>
              <a:t>aq</a:t>
            </a:r>
            <a:r>
              <a:rPr lang="en-US" sz="1800" dirty="0"/>
              <a:t>) → </a:t>
            </a:r>
            <a:r>
              <a:rPr lang="el-GR" sz="1800" dirty="0"/>
              <a:t>    </a:t>
            </a:r>
            <a:r>
              <a:rPr lang="el-GR" sz="1800" dirty="0" err="1"/>
              <a:t>στ</a:t>
            </a:r>
            <a:r>
              <a:rPr lang="el-GR" sz="1800" dirty="0"/>
              <a:t>) </a:t>
            </a:r>
            <a:r>
              <a:rPr lang="en-US" sz="1800" dirty="0"/>
              <a:t>HBr(</a:t>
            </a:r>
            <a:r>
              <a:rPr lang="en-US" sz="1800" dirty="0" err="1"/>
              <a:t>aq</a:t>
            </a:r>
            <a:r>
              <a:rPr lang="en-US" sz="1800" dirty="0"/>
              <a:t>) + Na</a:t>
            </a:r>
            <a:r>
              <a:rPr lang="en-US" sz="1800" baseline="-25000" dirty="0"/>
              <a:t>2</a:t>
            </a:r>
            <a:r>
              <a:rPr lang="en-US" sz="1800" dirty="0"/>
              <a:t>CO</a:t>
            </a:r>
            <a:r>
              <a:rPr lang="en-US" sz="1800" baseline="-25000" dirty="0"/>
              <a:t>3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→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/>
              <a:t>ζ) </a:t>
            </a:r>
            <a:r>
              <a:rPr lang="en-US" sz="1800" dirty="0"/>
              <a:t>CaCO</a:t>
            </a:r>
            <a:r>
              <a:rPr lang="en-US" sz="1800" baseline="-25000" dirty="0"/>
              <a:t>3</a:t>
            </a:r>
            <a:r>
              <a:rPr lang="en-US" sz="1800" dirty="0"/>
              <a:t> + KCN → </a:t>
            </a:r>
            <a:r>
              <a:rPr lang="el-GR" sz="1800" dirty="0"/>
              <a:t>		        η) </a:t>
            </a:r>
            <a:r>
              <a:rPr lang="en-US" sz="1800" dirty="0"/>
              <a:t>Fe(NO</a:t>
            </a:r>
            <a:r>
              <a:rPr lang="en-US" sz="1800" baseline="-25000" dirty="0"/>
              <a:t>3</a:t>
            </a:r>
            <a:r>
              <a:rPr lang="en-US" sz="1800" dirty="0"/>
              <a:t>)</a:t>
            </a:r>
            <a:r>
              <a:rPr lang="en-US" sz="1800" baseline="-25000" dirty="0"/>
              <a:t>3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+ KOH(</a:t>
            </a:r>
            <a:r>
              <a:rPr lang="en-US" sz="1800" dirty="0" err="1"/>
              <a:t>aq</a:t>
            </a:r>
            <a:r>
              <a:rPr lang="en-US" sz="1800" dirty="0"/>
              <a:t>) → </a:t>
            </a:r>
            <a:endParaRPr lang="el-GR" sz="1800" dirty="0"/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1800" dirty="0"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1800" dirty="0"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b="1" dirty="0">
                <a:cs typeface="Calibri" panose="020F0502020204030204" pitchFamily="34" charset="0"/>
              </a:rPr>
              <a:t>γ) </a:t>
            </a:r>
            <a:r>
              <a:rPr lang="el-GR" sz="18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Ν</a:t>
            </a:r>
            <a:r>
              <a:rPr lang="en-US" sz="18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a</a:t>
            </a:r>
            <a:r>
              <a:rPr lang="en-US" sz="1800" b="1" baseline="-25000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18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CO</a:t>
            </a:r>
            <a:r>
              <a:rPr lang="en-US" sz="1800" b="1" baseline="-25000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+ </a:t>
            </a:r>
            <a:r>
              <a:rPr lang="en-US" sz="18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Ca</a:t>
            </a:r>
            <a:r>
              <a:rPr lang="en-US" sz="18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Cl</a:t>
            </a:r>
            <a:r>
              <a:rPr lang="en-US" sz="1800" b="1" baseline="-25000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1800" b="1" baseline="-25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18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Na</a:t>
            </a:r>
            <a:r>
              <a:rPr 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Cl </a:t>
            </a:r>
            <a:r>
              <a:rPr lang="en-US" sz="18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Ca</a:t>
            </a:r>
            <a:r>
              <a:rPr 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CO</a:t>
            </a:r>
            <a:r>
              <a:rPr lang="en-US" sz="18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18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el-GR" sz="1800" b="1" dirty="0"/>
              <a:t>δ) </a:t>
            </a:r>
            <a:r>
              <a:rPr lang="en-US" sz="1800" b="1" dirty="0"/>
              <a:t>2</a:t>
            </a:r>
            <a:r>
              <a:rPr lang="en-US" sz="1800" b="1" dirty="0">
                <a:solidFill>
                  <a:schemeClr val="accent1"/>
                </a:solidFill>
              </a:rPr>
              <a:t>Na</a:t>
            </a:r>
            <a:r>
              <a:rPr lang="en-US" sz="1800" b="1" dirty="0">
                <a:solidFill>
                  <a:srgbClr val="C00000"/>
                </a:solidFill>
              </a:rPr>
              <a:t>NO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baseline="-25000" dirty="0"/>
              <a:t> 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</a:t>
            </a:r>
            <a:r>
              <a:rPr lang="en-US" sz="1800" b="1" dirty="0">
                <a:solidFill>
                  <a:schemeClr val="accent1"/>
                </a:solidFill>
              </a:rPr>
              <a:t>Mg</a:t>
            </a:r>
            <a:r>
              <a:rPr lang="en-US" sz="1800" b="1" dirty="0">
                <a:solidFill>
                  <a:srgbClr val="C00000"/>
                </a:solidFill>
              </a:rPr>
              <a:t>Cl</a:t>
            </a:r>
            <a:r>
              <a:rPr lang="en-US" sz="1800" b="1" baseline="-25000" dirty="0">
                <a:solidFill>
                  <a:srgbClr val="C00000"/>
                </a:solidFill>
              </a:rPr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→ 2</a:t>
            </a:r>
            <a:r>
              <a:rPr lang="en-US" sz="1800" b="1" dirty="0">
                <a:solidFill>
                  <a:schemeClr val="accent1"/>
                </a:solidFill>
              </a:rPr>
              <a:t>Na</a:t>
            </a:r>
            <a:r>
              <a:rPr lang="en-US" sz="1800" b="1" dirty="0">
                <a:solidFill>
                  <a:srgbClr val="C00000"/>
                </a:solidFill>
              </a:rPr>
              <a:t>Cl</a:t>
            </a:r>
            <a:r>
              <a:rPr lang="en-US" sz="1800" b="1" dirty="0"/>
              <a:t> + </a:t>
            </a:r>
            <a:r>
              <a:rPr lang="en-US" sz="1800" b="1" dirty="0">
                <a:solidFill>
                  <a:schemeClr val="accent1"/>
                </a:solidFill>
              </a:rPr>
              <a:t>Mg</a:t>
            </a:r>
            <a:r>
              <a:rPr lang="en-US" sz="1800" b="1" dirty="0"/>
              <a:t>(</a:t>
            </a:r>
            <a:r>
              <a:rPr lang="en-US" sz="1800" b="1" dirty="0">
                <a:solidFill>
                  <a:srgbClr val="C00000"/>
                </a:solidFill>
              </a:rPr>
              <a:t>NO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dirty="0"/>
              <a:t>)</a:t>
            </a:r>
            <a:r>
              <a:rPr lang="en-US" sz="1800" b="1" baseline="-25000" dirty="0"/>
              <a:t>2</a:t>
            </a:r>
            <a:endParaRPr lang="el-GR" sz="1800" dirty="0"/>
          </a:p>
          <a:p>
            <a:pPr marL="0" lvl="0" indent="0">
              <a:buNone/>
            </a:pPr>
            <a:r>
              <a:rPr lang="el-GR" sz="1800" b="1" dirty="0"/>
              <a:t>ε) </a:t>
            </a:r>
            <a:r>
              <a:rPr lang="en-US" sz="1800" b="1" dirty="0"/>
              <a:t>(</a:t>
            </a:r>
            <a:r>
              <a:rPr lang="en-US" sz="1800" b="1" dirty="0">
                <a:solidFill>
                  <a:schemeClr val="accent1"/>
                </a:solidFill>
              </a:rPr>
              <a:t>NH</a:t>
            </a:r>
            <a:r>
              <a:rPr lang="en-US" sz="1800" b="1" baseline="-25000" dirty="0">
                <a:solidFill>
                  <a:schemeClr val="accent1"/>
                </a:solidFill>
              </a:rPr>
              <a:t>4</a:t>
            </a:r>
            <a:r>
              <a:rPr lang="en-US" sz="1800" b="1" dirty="0"/>
              <a:t>)</a:t>
            </a:r>
            <a:r>
              <a:rPr lang="en-US" sz="1800" b="1" baseline="-25000" dirty="0"/>
              <a:t>2</a:t>
            </a:r>
            <a:r>
              <a:rPr lang="en-US" sz="1800" b="1" dirty="0">
                <a:solidFill>
                  <a:srgbClr val="C00000"/>
                </a:solidFill>
              </a:rPr>
              <a:t>SO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</a:t>
            </a:r>
            <a:r>
              <a:rPr lang="en-US" sz="1800" b="1" dirty="0">
                <a:solidFill>
                  <a:schemeClr val="accent1"/>
                </a:solidFill>
              </a:rPr>
              <a:t>Na</a:t>
            </a:r>
            <a:r>
              <a:rPr lang="en-US" sz="1800" b="1" dirty="0">
                <a:solidFill>
                  <a:srgbClr val="C00000"/>
                </a:solidFill>
              </a:rPr>
              <a:t>OH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→ </a:t>
            </a:r>
            <a:r>
              <a:rPr lang="en-US" sz="1800" b="1" dirty="0">
                <a:solidFill>
                  <a:schemeClr val="accent1"/>
                </a:solidFill>
              </a:rPr>
              <a:t>Na</a:t>
            </a:r>
            <a:r>
              <a:rPr lang="en-US" sz="1800" b="1" baseline="-25000" dirty="0">
                <a:solidFill>
                  <a:schemeClr val="accent1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SO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</a:t>
            </a:r>
            <a:r>
              <a:rPr lang="en-US" sz="1800" b="1" dirty="0">
                <a:solidFill>
                  <a:schemeClr val="accent1"/>
                </a:solidFill>
              </a:rPr>
              <a:t>NH</a:t>
            </a:r>
            <a:r>
              <a:rPr lang="en-US" sz="1800" b="1" baseline="-25000" dirty="0">
                <a:solidFill>
                  <a:schemeClr val="accent1"/>
                </a:solidFill>
              </a:rPr>
              <a:t>3</a:t>
            </a:r>
            <a:r>
              <a:rPr lang="en-US" sz="1800" b="1" dirty="0"/>
              <a:t>↑+ 2</a:t>
            </a:r>
            <a:r>
              <a:rPr lang="en-US" sz="1800" b="1" dirty="0">
                <a:solidFill>
                  <a:srgbClr val="C00000"/>
                </a:solidFill>
              </a:rPr>
              <a:t>H</a:t>
            </a:r>
            <a:r>
              <a:rPr lang="en-US" sz="1800" b="1" baseline="-25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O</a:t>
            </a:r>
            <a:r>
              <a:rPr lang="en-US" sz="1800" b="1" dirty="0"/>
              <a:t>(l)</a:t>
            </a:r>
            <a:endParaRPr lang="el-GR" sz="1800" dirty="0"/>
          </a:p>
          <a:p>
            <a:pPr marL="0" indent="0">
              <a:buNone/>
            </a:pPr>
            <a:r>
              <a:rPr lang="el-GR" sz="1800" b="1" dirty="0" err="1"/>
              <a:t>στ</a:t>
            </a:r>
            <a:r>
              <a:rPr lang="el-GR" sz="1800" b="1" dirty="0"/>
              <a:t>) 2</a:t>
            </a:r>
            <a:r>
              <a:rPr lang="el-GR" sz="1800" b="1" dirty="0">
                <a:solidFill>
                  <a:schemeClr val="accent1"/>
                </a:solidFill>
              </a:rPr>
              <a:t>Η</a:t>
            </a:r>
            <a:r>
              <a:rPr lang="en-US" sz="1800" b="1" dirty="0">
                <a:solidFill>
                  <a:srgbClr val="C00000"/>
                </a:solidFill>
              </a:rPr>
              <a:t>Br</a:t>
            </a:r>
            <a:r>
              <a:rPr lang="el-GR" sz="1800" b="1" dirty="0"/>
              <a:t>(</a:t>
            </a:r>
            <a:r>
              <a:rPr lang="en-US" sz="1800" b="1" dirty="0" err="1"/>
              <a:t>aq</a:t>
            </a:r>
            <a:r>
              <a:rPr lang="el-GR" sz="1800" b="1" dirty="0"/>
              <a:t>) + </a:t>
            </a:r>
            <a:r>
              <a:rPr lang="en-US" sz="1800" b="1" dirty="0">
                <a:solidFill>
                  <a:schemeClr val="accent1"/>
                </a:solidFill>
              </a:rPr>
              <a:t>Na</a:t>
            </a:r>
            <a:r>
              <a:rPr lang="el-GR" sz="1800" b="1" baseline="-25000" dirty="0">
                <a:solidFill>
                  <a:schemeClr val="accent1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CO</a:t>
            </a:r>
            <a:r>
              <a:rPr lang="el-GR" sz="1800" b="1" baseline="-25000" dirty="0">
                <a:solidFill>
                  <a:srgbClr val="C00000"/>
                </a:solidFill>
              </a:rPr>
              <a:t>3</a:t>
            </a:r>
            <a:r>
              <a:rPr lang="el-GR" sz="1800" b="1" dirty="0"/>
              <a:t>(</a:t>
            </a:r>
            <a:r>
              <a:rPr lang="en-US" sz="1800" b="1" dirty="0" err="1"/>
              <a:t>aq</a:t>
            </a:r>
            <a:r>
              <a:rPr lang="el-GR" sz="1800" b="1" dirty="0"/>
              <a:t>) → 2</a:t>
            </a:r>
            <a:r>
              <a:rPr lang="en-US" sz="1800" b="1" dirty="0" err="1">
                <a:solidFill>
                  <a:schemeClr val="accent1"/>
                </a:solidFill>
              </a:rPr>
              <a:t>Na</a:t>
            </a:r>
            <a:r>
              <a:rPr lang="en-US" sz="1800" b="1" dirty="0" err="1">
                <a:solidFill>
                  <a:srgbClr val="C00000"/>
                </a:solidFill>
              </a:rPr>
              <a:t>Br</a:t>
            </a:r>
            <a:r>
              <a:rPr lang="el-GR" sz="1800" b="1" dirty="0"/>
              <a:t>(</a:t>
            </a:r>
            <a:r>
              <a:rPr lang="en-US" sz="1800" b="1" dirty="0" err="1"/>
              <a:t>aq</a:t>
            </a:r>
            <a:r>
              <a:rPr lang="el-GR" sz="1800" b="1" dirty="0"/>
              <a:t>) + </a:t>
            </a:r>
            <a:r>
              <a:rPr lang="el-GR" sz="1800" b="1" dirty="0">
                <a:solidFill>
                  <a:schemeClr val="accent1"/>
                </a:solidFill>
              </a:rPr>
              <a:t>Η</a:t>
            </a:r>
            <a:r>
              <a:rPr lang="el-GR" sz="1800" b="1" baseline="-25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O</a:t>
            </a:r>
            <a:r>
              <a:rPr lang="el-GR" sz="1800" b="1" dirty="0"/>
              <a:t>(</a:t>
            </a:r>
            <a:r>
              <a:rPr lang="en-US" sz="1800" b="1" dirty="0"/>
              <a:t>l</a:t>
            </a:r>
            <a:r>
              <a:rPr lang="el-GR" sz="1800" b="1" dirty="0"/>
              <a:t>) + </a:t>
            </a:r>
            <a:r>
              <a:rPr lang="en-US" sz="1800" b="1" dirty="0">
                <a:solidFill>
                  <a:srgbClr val="C00000"/>
                </a:solidFill>
              </a:rPr>
              <a:t>C</a:t>
            </a:r>
            <a:r>
              <a:rPr lang="el-GR" sz="1800" b="1" dirty="0">
                <a:solidFill>
                  <a:srgbClr val="C00000"/>
                </a:solidFill>
              </a:rPr>
              <a:t>Ο</a:t>
            </a:r>
            <a:r>
              <a:rPr lang="el-GR" sz="1800" b="1" baseline="-25000" dirty="0">
                <a:solidFill>
                  <a:srgbClr val="C00000"/>
                </a:solidFill>
              </a:rPr>
              <a:t>2</a:t>
            </a:r>
            <a:r>
              <a:rPr lang="el-GR" sz="1800" b="1" dirty="0"/>
              <a:t>↑</a:t>
            </a:r>
          </a:p>
          <a:p>
            <a:pPr marL="0" indent="0">
              <a:buNone/>
            </a:pPr>
            <a:r>
              <a:rPr lang="el-GR" sz="1800" b="1" dirty="0"/>
              <a:t>ζ) Δεν πραγματοποιείται η αντίδραση αφού δεν παράγεται αέριο ή ίζημα.</a:t>
            </a:r>
            <a:endParaRPr lang="el-GR" sz="1800" dirty="0"/>
          </a:p>
          <a:p>
            <a:pPr marL="0" indent="0">
              <a:buNone/>
            </a:pPr>
            <a:r>
              <a:rPr lang="el-GR" sz="1800" b="1" dirty="0"/>
              <a:t>η) </a:t>
            </a:r>
            <a:r>
              <a:rPr lang="en-US" sz="1800" b="1" dirty="0">
                <a:solidFill>
                  <a:schemeClr val="accent1"/>
                </a:solidFill>
              </a:rPr>
              <a:t>Fe</a:t>
            </a:r>
            <a:r>
              <a:rPr lang="en-US" sz="1800" b="1" dirty="0"/>
              <a:t>(</a:t>
            </a:r>
            <a:r>
              <a:rPr lang="en-US" sz="1800" b="1" dirty="0">
                <a:solidFill>
                  <a:srgbClr val="C00000"/>
                </a:solidFill>
              </a:rPr>
              <a:t>NO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dirty="0"/>
              <a:t>)</a:t>
            </a:r>
            <a:r>
              <a:rPr lang="en-US" sz="1800" b="1" baseline="-25000" dirty="0"/>
              <a:t>3</a:t>
            </a:r>
            <a:r>
              <a:rPr lang="en-US" sz="1800" b="1" dirty="0"/>
              <a:t> (</a:t>
            </a:r>
            <a:r>
              <a:rPr lang="en-US" sz="1800" b="1" dirty="0" err="1"/>
              <a:t>aq</a:t>
            </a:r>
            <a:r>
              <a:rPr lang="en-US" sz="1800" b="1" dirty="0"/>
              <a:t>) + 3</a:t>
            </a:r>
            <a:r>
              <a:rPr lang="en-US" sz="1800" b="1" dirty="0">
                <a:solidFill>
                  <a:schemeClr val="accent1"/>
                </a:solidFill>
              </a:rPr>
              <a:t>K</a:t>
            </a:r>
            <a:r>
              <a:rPr lang="en-US" sz="1800" b="1" dirty="0">
                <a:solidFill>
                  <a:srgbClr val="C00000"/>
                </a:solidFill>
              </a:rPr>
              <a:t>OH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→ </a:t>
            </a:r>
            <a:r>
              <a:rPr lang="en-US" sz="1800" b="1" dirty="0">
                <a:solidFill>
                  <a:schemeClr val="accent1"/>
                </a:solidFill>
              </a:rPr>
              <a:t>Fe</a:t>
            </a:r>
            <a:r>
              <a:rPr lang="en-US" sz="1800" b="1" dirty="0"/>
              <a:t>(</a:t>
            </a:r>
            <a:r>
              <a:rPr lang="en-US" sz="1800" b="1" dirty="0">
                <a:solidFill>
                  <a:srgbClr val="C00000"/>
                </a:solidFill>
              </a:rPr>
              <a:t>OH</a:t>
            </a:r>
            <a:r>
              <a:rPr lang="en-US" sz="1800" b="1" dirty="0"/>
              <a:t>)</a:t>
            </a:r>
            <a:r>
              <a:rPr lang="en-US" sz="1800" b="1" baseline="-25000" dirty="0"/>
              <a:t>3</a:t>
            </a:r>
            <a:r>
              <a:rPr lang="en-US" sz="1800" b="1" dirty="0"/>
              <a:t>↓ + 3</a:t>
            </a:r>
            <a:r>
              <a:rPr lang="en-US" sz="1800" b="1" dirty="0">
                <a:solidFill>
                  <a:schemeClr val="accent1"/>
                </a:solidFill>
              </a:rPr>
              <a:t>K</a:t>
            </a:r>
            <a:r>
              <a:rPr lang="en-US" sz="1800" b="1" dirty="0">
                <a:solidFill>
                  <a:srgbClr val="C00000"/>
                </a:solidFill>
              </a:rPr>
              <a:t>NO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dirty="0"/>
              <a:t> (</a:t>
            </a:r>
            <a:r>
              <a:rPr lang="en-US" sz="1800" b="1" dirty="0" err="1"/>
              <a:t>aq</a:t>
            </a:r>
            <a:r>
              <a:rPr lang="en-US" sz="1800" b="1" dirty="0"/>
              <a:t>)</a:t>
            </a:r>
            <a:endParaRPr lang="el-GR" sz="18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EB249F6-D432-9F02-83A7-A751D905598D}"/>
              </a:ext>
            </a:extLst>
          </p:cNvPr>
          <p:cNvSpPr/>
          <p:nvPr/>
        </p:nvSpPr>
        <p:spPr>
          <a:xfrm>
            <a:off x="0" y="2072787"/>
            <a:ext cx="12210949" cy="976210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noProof="0" dirty="0">
                <a:solidFill>
                  <a:prstClr val="white"/>
                </a:solidFill>
                <a:latin typeface="Calibri" panose="020F0502020204030204"/>
              </a:rPr>
              <a:t>Λίστα αερίων και ιζημάτων. 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List of gasses and precipitates:		</a:t>
            </a: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Αέρια (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gasses): HF. HCl, HBr, HI, HCN, SO</a:t>
            </a:r>
            <a:r>
              <a:rPr lang="en-US" sz="16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, CO</a:t>
            </a:r>
            <a:r>
              <a:rPr lang="en-US" sz="16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, NH</a:t>
            </a:r>
            <a:r>
              <a:rPr lang="en-US" sz="1600" b="1" baseline="-2500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en-US" sz="1600" b="1" dirty="0">
              <a:solidFill>
                <a:prstClr val="white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Ιζήματα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/>
              </a:rPr>
              <a:t>(</a:t>
            </a:r>
            <a:r>
              <a:rPr lang="en-US" sz="1600" b="1" dirty="0">
                <a:solidFill>
                  <a:srgbClr val="FF0000"/>
                </a:solidFill>
              </a:rPr>
              <a:t>precipitates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/>
              </a:rPr>
              <a:t>)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: </a:t>
            </a:r>
            <a:r>
              <a:rPr lang="el-GR" sz="1600" b="1" dirty="0" err="1">
                <a:solidFill>
                  <a:srgbClr val="FF0000"/>
                </a:solidFill>
                <a:latin typeface="Calibri" panose="020F0502020204030204"/>
              </a:rPr>
              <a:t>AgCl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el-GR" sz="1600" b="1" dirty="0" err="1">
                <a:solidFill>
                  <a:srgbClr val="FF0000"/>
                </a:solidFill>
                <a:latin typeface="Calibri" panose="020F0502020204030204"/>
              </a:rPr>
              <a:t>AgBr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el-GR" sz="1600" b="1" dirty="0" err="1">
                <a:solidFill>
                  <a:srgbClr val="FF0000"/>
                </a:solidFill>
                <a:latin typeface="Calibri" panose="020F0502020204030204"/>
              </a:rPr>
              <a:t>AgI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, BaSO</a:t>
            </a:r>
            <a:r>
              <a:rPr lang="el-GR" sz="1600" b="1" baseline="-250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, CaSO</a:t>
            </a:r>
            <a:r>
              <a:rPr lang="el-GR" sz="1600" b="1" baseline="-250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, PbSO</a:t>
            </a:r>
            <a:r>
              <a:rPr lang="el-GR" sz="1600" b="1" baseline="-250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/>
              </a:rPr>
              <a:t>.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sz="1600" b="1" dirty="0">
                <a:solidFill>
                  <a:srgbClr val="FFFF00"/>
                </a:solidFill>
                <a:latin typeface="Calibri" panose="020F0502020204030204"/>
              </a:rPr>
              <a:t>Ανθρακικά άλατα ΕΚΤΟΣ ΑΠΌ (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carbonates, instead of) K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CO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3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, Na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CO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3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, (NH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4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)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CO</a:t>
            </a:r>
            <a:r>
              <a:rPr lang="en-US" sz="1600" b="1" baseline="-25000" dirty="0">
                <a:solidFill>
                  <a:srgbClr val="FFFF00"/>
                </a:solidFill>
                <a:latin typeface="Calibri" panose="020F0502020204030204"/>
              </a:rPr>
              <a:t>3</a:t>
            </a:r>
          </a:p>
          <a:p>
            <a:pPr algn="ctr">
              <a:defRPr/>
            </a:pPr>
            <a:r>
              <a:rPr lang="el-GR" sz="1600" b="1" dirty="0">
                <a:solidFill>
                  <a:srgbClr val="92D050"/>
                </a:solidFill>
                <a:latin typeface="Calibri" panose="020F0502020204030204"/>
              </a:rPr>
              <a:t>Θειούχα ΕΚΤΟΣ από (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</a:rPr>
              <a:t>sulfides, instead of): K</a:t>
            </a:r>
            <a:r>
              <a:rPr lang="en-US" sz="1600" b="1" baseline="-25000" dirty="0">
                <a:solidFill>
                  <a:srgbClr val="92D05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</a:rPr>
              <a:t>S, Na</a:t>
            </a:r>
            <a:r>
              <a:rPr lang="en-US" sz="1600" b="1" baseline="-25000" dirty="0">
                <a:solidFill>
                  <a:srgbClr val="92D05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</a:rPr>
              <a:t>S, (NH</a:t>
            </a:r>
            <a:r>
              <a:rPr lang="en-US" sz="1600" b="1" baseline="-25000" dirty="0">
                <a:solidFill>
                  <a:srgbClr val="92D050"/>
                </a:solidFill>
                <a:latin typeface="Calibri" panose="020F0502020204030204"/>
              </a:rPr>
              <a:t>4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</a:rPr>
              <a:t>)</a:t>
            </a:r>
            <a:r>
              <a:rPr lang="en-US" sz="1600" b="1" baseline="-25000" dirty="0">
                <a:solidFill>
                  <a:srgbClr val="92D050"/>
                </a:solidFill>
                <a:latin typeface="Calibri" panose="020F0502020204030204"/>
              </a:rPr>
              <a:t>2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</a:rPr>
              <a:t>S.</a:t>
            </a:r>
            <a:r>
              <a:rPr lang="el-GR" sz="1600" b="1" dirty="0">
                <a:solidFill>
                  <a:srgbClr val="92D050"/>
                </a:solidFill>
              </a:rPr>
              <a:t> </a:t>
            </a:r>
            <a:r>
              <a:rPr lang="el-GR" sz="1600" b="1" dirty="0">
                <a:solidFill>
                  <a:srgbClr val="FFC000"/>
                </a:solidFill>
              </a:rPr>
              <a:t>Υδροξείδια ΕΚΤΟΣ από (</a:t>
            </a:r>
            <a:r>
              <a:rPr lang="en-US" sz="1600" b="1" dirty="0">
                <a:solidFill>
                  <a:srgbClr val="FFC000"/>
                </a:solidFill>
              </a:rPr>
              <a:t>hydroxides, instead of): KOH, NaOH, Ca(OH)</a:t>
            </a:r>
            <a:r>
              <a:rPr lang="en-US" sz="1600" b="1" baseline="-25000" dirty="0">
                <a:solidFill>
                  <a:srgbClr val="FFC000"/>
                </a:solidFill>
              </a:rPr>
              <a:t>2</a:t>
            </a:r>
            <a:r>
              <a:rPr lang="en-US" sz="1600" b="1" dirty="0">
                <a:solidFill>
                  <a:srgbClr val="FFC000"/>
                </a:solidFill>
              </a:rPr>
              <a:t>, Ba(OH)</a:t>
            </a:r>
            <a:r>
              <a:rPr lang="en-US" sz="1600" b="1" baseline="-25000" dirty="0">
                <a:solidFill>
                  <a:srgbClr val="FFC000"/>
                </a:solidFill>
              </a:rPr>
              <a:t>2</a:t>
            </a:r>
            <a:r>
              <a:rPr lang="en-US" sz="1600" b="1" dirty="0">
                <a:solidFill>
                  <a:srgbClr val="FFC000"/>
                </a:solidFill>
              </a:rPr>
              <a:t>.</a:t>
            </a:r>
          </a:p>
          <a:p>
            <a:pPr algn="ctr">
              <a:defRPr/>
            </a:pP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Ασταθείς ενώσεις (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unstable compounds):	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2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CO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3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1600" b="1" dirty="0">
                <a:solidFill>
                  <a:prstClr val="white"/>
                </a:solidFill>
              </a:rPr>
              <a:t>→ 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Η</a:t>
            </a:r>
            <a:r>
              <a:rPr lang="el-GR" sz="1600" b="1" baseline="-25000" noProof="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l-GR" sz="1600" b="1" noProof="0" dirty="0">
                <a:solidFill>
                  <a:prstClr val="white"/>
                </a:solidFill>
                <a:latin typeface="Calibri" panose="020F0502020204030204"/>
              </a:rPr>
              <a:t>Ο + </a:t>
            </a:r>
            <a:r>
              <a:rPr lang="en-US" sz="1600" b="1" noProof="0" dirty="0">
                <a:solidFill>
                  <a:prstClr val="white"/>
                </a:solidFill>
                <a:latin typeface="Calibri" panose="020F0502020204030204"/>
              </a:rPr>
              <a:t>CO</a:t>
            </a:r>
            <a:r>
              <a:rPr lang="en-US" sz="1600" b="1" baseline="-25000" noProof="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prstClr val="white"/>
                </a:solidFill>
                <a:latin typeface="Calibri" panose="020F0502020204030204"/>
              </a:rPr>
              <a:t>↑</a:t>
            </a:r>
            <a:r>
              <a:rPr lang="en-US" sz="1600" b="1" baseline="-25000" noProof="0" dirty="0">
                <a:solidFill>
                  <a:prstClr val="white"/>
                </a:solidFill>
                <a:latin typeface="Calibri" panose="020F0502020204030204"/>
              </a:rPr>
              <a:t>		</a:t>
            </a:r>
            <a:r>
              <a:rPr lang="en-US" sz="1600" b="1" dirty="0">
                <a:solidFill>
                  <a:prstClr val="white"/>
                </a:solidFill>
              </a:rPr>
              <a:t> H</a:t>
            </a:r>
            <a:r>
              <a:rPr lang="en-US" sz="1600" b="1" baseline="-25000" dirty="0">
                <a:solidFill>
                  <a:prstClr val="white"/>
                </a:solidFill>
              </a:rPr>
              <a:t>2</a:t>
            </a:r>
            <a:r>
              <a:rPr lang="en-US" sz="1600" b="1" dirty="0">
                <a:solidFill>
                  <a:prstClr val="white"/>
                </a:solidFill>
              </a:rPr>
              <a:t>SO</a:t>
            </a:r>
            <a:r>
              <a:rPr lang="en-US" sz="1600" b="1" baseline="-25000" dirty="0">
                <a:solidFill>
                  <a:prstClr val="white"/>
                </a:solidFill>
              </a:rPr>
              <a:t>3</a:t>
            </a:r>
            <a:r>
              <a:rPr lang="en-US" sz="1600" b="1" dirty="0">
                <a:solidFill>
                  <a:prstClr val="white"/>
                </a:solidFill>
              </a:rPr>
              <a:t> → </a:t>
            </a:r>
            <a:r>
              <a:rPr lang="el-GR" sz="1600" b="1" dirty="0">
                <a:solidFill>
                  <a:prstClr val="white"/>
                </a:solidFill>
              </a:rPr>
              <a:t>Η</a:t>
            </a:r>
            <a:r>
              <a:rPr lang="el-GR" sz="1600" b="1" baseline="-25000" dirty="0">
                <a:solidFill>
                  <a:prstClr val="white"/>
                </a:solidFill>
              </a:rPr>
              <a:t>2</a:t>
            </a:r>
            <a:r>
              <a:rPr lang="el-GR" sz="1600" b="1" dirty="0">
                <a:solidFill>
                  <a:prstClr val="white"/>
                </a:solidFill>
              </a:rPr>
              <a:t>Ο + </a:t>
            </a:r>
            <a:r>
              <a:rPr lang="en-US" sz="1600" b="1" dirty="0">
                <a:solidFill>
                  <a:prstClr val="white"/>
                </a:solidFill>
              </a:rPr>
              <a:t>SO</a:t>
            </a:r>
            <a:r>
              <a:rPr lang="en-US" sz="1600" b="1" baseline="-25000" dirty="0">
                <a:solidFill>
                  <a:prstClr val="white"/>
                </a:solidFill>
              </a:rPr>
              <a:t>2</a:t>
            </a:r>
            <a:r>
              <a:rPr lang="en-US" sz="1600" b="1" dirty="0">
                <a:solidFill>
                  <a:prstClr val="white"/>
                </a:solidFill>
              </a:rPr>
              <a:t>↑ </a:t>
            </a:r>
            <a:r>
              <a:rPr lang="en-US" sz="1600" b="1" baseline="-25000" dirty="0">
                <a:solidFill>
                  <a:prstClr val="white"/>
                </a:solidFill>
              </a:rPr>
              <a:t>	</a:t>
            </a:r>
            <a:r>
              <a:rPr lang="en-US" sz="1600" b="1" dirty="0">
                <a:solidFill>
                  <a:prstClr val="white"/>
                </a:solidFill>
              </a:rPr>
              <a:t> NH</a:t>
            </a:r>
            <a:r>
              <a:rPr lang="en-US" sz="1600" b="1" baseline="-25000" dirty="0">
                <a:solidFill>
                  <a:prstClr val="white"/>
                </a:solidFill>
              </a:rPr>
              <a:t>4</a:t>
            </a:r>
            <a:r>
              <a:rPr lang="en-US" sz="1600" b="1" dirty="0">
                <a:solidFill>
                  <a:prstClr val="white"/>
                </a:solidFill>
              </a:rPr>
              <a:t>OH → N</a:t>
            </a:r>
            <a:r>
              <a:rPr lang="el-GR" sz="1600" b="1" dirty="0">
                <a:solidFill>
                  <a:prstClr val="white"/>
                </a:solidFill>
              </a:rPr>
              <a:t>Η</a:t>
            </a:r>
            <a:r>
              <a:rPr lang="en-US" sz="1600" b="1" baseline="-25000" dirty="0">
                <a:solidFill>
                  <a:prstClr val="white"/>
                </a:solidFill>
              </a:rPr>
              <a:t>3</a:t>
            </a:r>
            <a:r>
              <a:rPr lang="en-US" sz="1600" b="1" dirty="0">
                <a:solidFill>
                  <a:prstClr val="white"/>
                </a:solidFill>
              </a:rPr>
              <a:t>↑</a:t>
            </a:r>
            <a:r>
              <a:rPr lang="el-GR" sz="1600" b="1" dirty="0">
                <a:solidFill>
                  <a:prstClr val="white"/>
                </a:solidFill>
              </a:rPr>
              <a:t> + </a:t>
            </a:r>
            <a:r>
              <a:rPr lang="en-US" sz="1600" b="1" dirty="0">
                <a:solidFill>
                  <a:prstClr val="white"/>
                </a:solidFill>
              </a:rPr>
              <a:t>H</a:t>
            </a:r>
            <a:r>
              <a:rPr lang="en-US" sz="1600" b="1" baseline="-25000" dirty="0">
                <a:solidFill>
                  <a:prstClr val="white"/>
                </a:solidFill>
              </a:rPr>
              <a:t>2</a:t>
            </a:r>
            <a:r>
              <a:rPr lang="en-US" sz="1600" b="1" dirty="0">
                <a:solidFill>
                  <a:prstClr val="white"/>
                </a:solidFill>
              </a:rPr>
              <a:t>O</a:t>
            </a:r>
            <a:endParaRPr kumimoji="0" lang="el-GR" sz="16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29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09" end="3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charRg st="309" end="3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charRg st="309" end="3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charRg st="309" end="3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44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charRg st="344" end="3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charRg st="344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charRg st="344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90" end="4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charRg st="390" end="4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charRg st="390" end="4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charRg st="390" end="4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49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charRg st="449" end="5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charRg st="449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charRg st="449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03" end="5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charRg st="503" end="5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charRg st="503" end="5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charRg st="503" end="5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73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charRg st="573" end="6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charRg st="573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charRg st="573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6063915" cy="6845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/>
              <a:t>3</a:t>
            </a:r>
            <a:r>
              <a:rPr lang="en-US" sz="2400" b="1" dirty="0"/>
              <a:t>.</a:t>
            </a:r>
            <a:r>
              <a:rPr lang="el-GR" sz="2400" b="1" dirty="0"/>
              <a:t>5δ</a:t>
            </a:r>
            <a:r>
              <a:rPr lang="en-US" sz="2400" b="1" dirty="0"/>
              <a:t> </a:t>
            </a:r>
            <a:r>
              <a:rPr lang="el-GR" sz="2400" b="1" dirty="0"/>
              <a:t>Ασκήσεις</a:t>
            </a:r>
          </a:p>
          <a:p>
            <a:pPr marL="0" lvl="0" indent="0" algn="ctr">
              <a:buNone/>
            </a:pPr>
            <a:r>
              <a:rPr lang="el-GR" sz="2400" b="1" dirty="0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3.5:	Σελίδες </a:t>
            </a:r>
            <a:r>
              <a:rPr lang="en-US" sz="2400" dirty="0"/>
              <a:t>102 - 103</a:t>
            </a:r>
            <a:r>
              <a:rPr lang="el-GR" sz="2400" dirty="0"/>
              <a:t>.</a:t>
            </a:r>
          </a:p>
          <a:p>
            <a:pPr marL="0" lvl="0" indent="0" algn="ctr">
              <a:buNone/>
            </a:pPr>
            <a:endParaRPr lang="el-GR" sz="2400" dirty="0"/>
          </a:p>
          <a:p>
            <a:pPr marL="0" lvl="0" indent="0" algn="ctr">
              <a:buNone/>
            </a:pPr>
            <a:endParaRPr lang="el-GR" sz="20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11</a:t>
            </a:r>
            <a:r>
              <a:rPr lang="en-US" sz="2400" dirty="0"/>
              <a:t>8</a:t>
            </a:r>
            <a:r>
              <a:rPr lang="el-GR" sz="2400" dirty="0"/>
              <a:t>:	Ασκήσεις: </a:t>
            </a:r>
            <a:r>
              <a:rPr lang="el-GR" sz="2400" b="1" dirty="0">
                <a:solidFill>
                  <a:schemeClr val="accent1"/>
                </a:solidFill>
              </a:rPr>
              <a:t>58, 64, 69</a:t>
            </a:r>
            <a:r>
              <a:rPr lang="en-US" sz="2400" b="1" dirty="0">
                <a:solidFill>
                  <a:schemeClr val="accent1"/>
                </a:solidFill>
              </a:rPr>
              <a:t>.</a:t>
            </a:r>
            <a:endParaRPr lang="el-GR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 dirty="0"/>
              <a:t>Σελίδα </a:t>
            </a:r>
            <a:r>
              <a:rPr lang="en-US" sz="2400" dirty="0"/>
              <a:t>41</a:t>
            </a:r>
            <a:r>
              <a:rPr lang="el-GR" sz="2400" dirty="0"/>
              <a:t>:	Ασκήσεις: </a:t>
            </a:r>
            <a:r>
              <a:rPr lang="en-US" sz="2400" b="1" dirty="0">
                <a:solidFill>
                  <a:schemeClr val="accent1"/>
                </a:solidFill>
              </a:rPr>
              <a:t>1</a:t>
            </a:r>
            <a:r>
              <a:rPr lang="el-GR" sz="2400" b="1" dirty="0">
                <a:solidFill>
                  <a:schemeClr val="accent1"/>
                </a:solidFill>
              </a:rPr>
              <a:t>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189578" y="12369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5δ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Exercises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solve: </a:t>
            </a:r>
          </a:p>
          <a:p>
            <a:pPr marL="22860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 reactions: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Pages: 138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- 144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questions: 2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35, </a:t>
            </a:r>
            <a:r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– 45, 47 - 48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7156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1486</Words>
  <Application>Microsoft Office PowerPoint</Application>
  <PresentationFormat>Ευρεία οθόνη</PresentationFormat>
  <Paragraphs>118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20</cp:revision>
  <dcterms:created xsi:type="dcterms:W3CDTF">2023-10-16T09:23:57Z</dcterms:created>
  <dcterms:modified xsi:type="dcterms:W3CDTF">2023-10-16T11:19:11Z</dcterms:modified>
</cp:coreProperties>
</file>