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06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74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09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67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7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3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16/10/2023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682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16/10/2023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418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16/10/2023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0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70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0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4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ε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Εξουδετέρωση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Neutralization.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130566" y="433038"/>
            <a:ext cx="3575690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Μ(ΟΗ)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x·y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348486" y="428695"/>
            <a:ext cx="3575690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Μ(ΟΗ)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x+y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l-GR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130566" y="793805"/>
            <a:ext cx="2803663" cy="3663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Οξύ + βάση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άλας + 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νερο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FE574B3-285C-3363-6D08-23E135E963ED}"/>
              </a:ext>
            </a:extLst>
          </p:cNvPr>
          <p:cNvSpPr/>
          <p:nvPr/>
        </p:nvSpPr>
        <p:spPr>
          <a:xfrm>
            <a:off x="6348486" y="793805"/>
            <a:ext cx="2812292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Acid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+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base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salt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7FA385-8C76-EA33-573B-D51443114C52}"/>
              </a:ext>
            </a:extLst>
          </p:cNvPr>
          <p:cNvSpPr/>
          <p:nvPr/>
        </p:nvSpPr>
        <p:spPr>
          <a:xfrm>
            <a:off x="130566" y="1160532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HCl + Ca(OH)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C2C8AFD-63C0-D6BE-7112-F8F8CC1B7571}"/>
              </a:ext>
            </a:extLst>
          </p:cNvPr>
          <p:cNvSpPr/>
          <p:nvPr/>
        </p:nvSpPr>
        <p:spPr>
          <a:xfrm>
            <a:off x="130566" y="1150709"/>
            <a:ext cx="325385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2HCl + Ca(OH)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CaCl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8753E61-6E15-D80A-3279-CF405EE3D9E4}"/>
              </a:ext>
            </a:extLst>
          </p:cNvPr>
          <p:cNvSpPr/>
          <p:nvPr/>
        </p:nvSpPr>
        <p:spPr>
          <a:xfrm>
            <a:off x="6343305" y="1145407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Hl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D362D555-2B6A-78CB-65D3-F06B327131F2}"/>
              </a:ext>
            </a:extLst>
          </p:cNvPr>
          <p:cNvSpPr/>
          <p:nvPr/>
        </p:nvSpPr>
        <p:spPr>
          <a:xfrm>
            <a:off x="6360125" y="1145422"/>
            <a:ext cx="325385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2HCl + Ca(OH)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→ CaCl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C9D496-C5E9-327A-634C-1DD87BAE56E9}"/>
              </a:ext>
            </a:extLst>
          </p:cNvPr>
          <p:cNvSpPr/>
          <p:nvPr/>
        </p:nvSpPr>
        <p:spPr>
          <a:xfrm>
            <a:off x="130566" y="1538660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SO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C9CE0EA-CCE4-0F44-05B8-6445E48F0B18}"/>
              </a:ext>
            </a:extLst>
          </p:cNvPr>
          <p:cNvSpPr/>
          <p:nvPr/>
        </p:nvSpPr>
        <p:spPr>
          <a:xfrm>
            <a:off x="6350883" y="1510501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+ NaOH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130566" y="1535921"/>
            <a:ext cx="3491541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+2NaOH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Na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4A5C623-0239-FC1C-4B8A-1CA349C5A7D4}"/>
              </a:ext>
            </a:extLst>
          </p:cNvPr>
          <p:cNvSpPr/>
          <p:nvPr/>
        </p:nvSpPr>
        <p:spPr>
          <a:xfrm>
            <a:off x="6343305" y="1517744"/>
            <a:ext cx="3470921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+2NaOH → Na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 + 2H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AD2E0EE9-B47D-31D5-32B2-90221D7D52ED}"/>
              </a:ext>
            </a:extLst>
          </p:cNvPr>
          <p:cNvSpPr/>
          <p:nvPr/>
        </p:nvSpPr>
        <p:spPr>
          <a:xfrm>
            <a:off x="15643" y="3181081"/>
            <a:ext cx="6002421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Εξαίρεση οι αντιδράσεις της αμμωνίας (ΝΗ</a:t>
            </a:r>
            <a:r>
              <a:rPr lang="el-GR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A7DED6A7-98A8-65BB-EE0D-1BB1DE15C52B}"/>
              </a:ext>
            </a:extLst>
          </p:cNvPr>
          <p:cNvSpPr/>
          <p:nvPr/>
        </p:nvSpPr>
        <p:spPr>
          <a:xfrm>
            <a:off x="6110209" y="3181081"/>
            <a:ext cx="6002421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Except for ammonia </a:t>
            </a:r>
            <a:r>
              <a:rPr lang="el-GR" b="1" dirty="0">
                <a:solidFill>
                  <a:prstClr val="white"/>
                </a:solidFill>
              </a:rPr>
              <a:t>(ΝΗ</a:t>
            </a:r>
            <a:r>
              <a:rPr lang="el-GR" b="1" baseline="-25000" dirty="0">
                <a:solidFill>
                  <a:prstClr val="white"/>
                </a:solidFill>
              </a:rPr>
              <a:t>3</a:t>
            </a:r>
            <a:r>
              <a:rPr lang="el-GR" b="1" dirty="0">
                <a:solidFill>
                  <a:prstClr val="white"/>
                </a:solidFill>
              </a:rPr>
              <a:t>) </a:t>
            </a:r>
            <a:r>
              <a:rPr lang="en-US" b="1" dirty="0">
                <a:solidFill>
                  <a:prstClr val="white"/>
                </a:solidFill>
              </a:rPr>
              <a:t>reactions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5D8BF8FC-B368-9F56-55A4-0E91D39BDD80}"/>
              </a:ext>
            </a:extLst>
          </p:cNvPr>
          <p:cNvSpPr/>
          <p:nvPr/>
        </p:nvSpPr>
        <p:spPr>
          <a:xfrm>
            <a:off x="-8467" y="2070620"/>
            <a:ext cx="5965434" cy="758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Οι αντιδράσεις εξουδετέρωσης πραγματοποιούνται όλες (για την </a:t>
            </a:r>
            <a:r>
              <a:rPr lang="el-GR" b="1" dirty="0" err="1">
                <a:solidFill>
                  <a:prstClr val="white"/>
                </a:solidFill>
                <a:latin typeface="Calibri" panose="020F0502020204030204"/>
              </a:rPr>
              <a:t>Α΄Λυκείου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)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1EC568C7-CF80-90A8-0D7C-C4BFC4344D17}"/>
              </a:ext>
            </a:extLst>
          </p:cNvPr>
          <p:cNvSpPr/>
          <p:nvPr/>
        </p:nvSpPr>
        <p:spPr>
          <a:xfrm>
            <a:off x="5913716" y="2074492"/>
            <a:ext cx="6278283" cy="7587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Neutralization reactions occur in all cases (for the 1st grade of high school).</a:t>
            </a:r>
          </a:p>
        </p:txBody>
      </p: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99D88502-F5B3-164E-B9B8-11FCF149B22B}"/>
              </a:ext>
            </a:extLst>
          </p:cNvPr>
          <p:cNvSpPr/>
          <p:nvPr/>
        </p:nvSpPr>
        <p:spPr>
          <a:xfrm>
            <a:off x="886557" y="4293583"/>
            <a:ext cx="1765508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NO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838B2504-F005-F20A-3492-E7F24C9970F6}"/>
              </a:ext>
            </a:extLst>
          </p:cNvPr>
          <p:cNvSpPr/>
          <p:nvPr/>
        </p:nvSpPr>
        <p:spPr>
          <a:xfrm>
            <a:off x="893450" y="4293582"/>
            <a:ext cx="3406739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HNO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4B5C481D-C5A5-C911-8F44-F1EFB319727C}"/>
              </a:ext>
            </a:extLst>
          </p:cNvPr>
          <p:cNvSpPr/>
          <p:nvPr/>
        </p:nvSpPr>
        <p:spPr>
          <a:xfrm>
            <a:off x="7130642" y="4293582"/>
            <a:ext cx="1765508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HNO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5BDEFBDB-BA69-5EED-EF33-17B87625D742}"/>
              </a:ext>
            </a:extLst>
          </p:cNvPr>
          <p:cNvSpPr/>
          <p:nvPr/>
        </p:nvSpPr>
        <p:spPr>
          <a:xfrm>
            <a:off x="7146615" y="4297931"/>
            <a:ext cx="3406739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HNO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 NH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NO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8A18650-190E-3BEA-304C-32D86845FB9E}"/>
              </a:ext>
            </a:extLst>
          </p:cNvPr>
          <p:cNvSpPr/>
          <p:nvPr/>
        </p:nvSpPr>
        <p:spPr>
          <a:xfrm>
            <a:off x="886557" y="5052597"/>
            <a:ext cx="1765508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SO</a:t>
            </a:r>
            <a:r>
              <a:rPr lang="en-US" b="1" baseline="-25000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NH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D08BFFF2-46F6-2D98-26CE-3F1F62BD3CCB}"/>
              </a:ext>
            </a:extLst>
          </p:cNvPr>
          <p:cNvSpPr/>
          <p:nvPr/>
        </p:nvSpPr>
        <p:spPr>
          <a:xfrm>
            <a:off x="893450" y="5052596"/>
            <a:ext cx="3406739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 (NH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)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27854996-2997-BDA7-B802-1FABA187E46E}"/>
              </a:ext>
            </a:extLst>
          </p:cNvPr>
          <p:cNvSpPr/>
          <p:nvPr/>
        </p:nvSpPr>
        <p:spPr>
          <a:xfrm>
            <a:off x="7130642" y="5052596"/>
            <a:ext cx="1765508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DED1B51B-1C62-FBE1-DCB0-7699E2A1919C}"/>
              </a:ext>
            </a:extLst>
          </p:cNvPr>
          <p:cNvSpPr/>
          <p:nvPr/>
        </p:nvSpPr>
        <p:spPr>
          <a:xfrm>
            <a:off x="7146615" y="5056945"/>
            <a:ext cx="3406739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+ 2NH</a:t>
            </a:r>
            <a:r>
              <a:rPr lang="en-US" b="1" baseline="-25000" dirty="0">
                <a:solidFill>
                  <a:prstClr val="white"/>
                </a:solidFill>
              </a:rPr>
              <a:t>3 </a:t>
            </a:r>
            <a:r>
              <a:rPr lang="en-US" b="1" dirty="0">
                <a:solidFill>
                  <a:prstClr val="white"/>
                </a:solidFill>
              </a:rPr>
              <a:t>→ (NH</a:t>
            </a:r>
            <a:r>
              <a:rPr lang="en-US" b="1" baseline="-25000" dirty="0">
                <a:solidFill>
                  <a:prstClr val="white"/>
                </a:solidFill>
              </a:rPr>
              <a:t>4</a:t>
            </a:r>
            <a:r>
              <a:rPr lang="en-US" b="1" dirty="0">
                <a:solidFill>
                  <a:prstClr val="white"/>
                </a:solidFill>
              </a:rPr>
              <a:t>)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SO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endParaRPr lang="el-G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3" grpId="0" animBg="1"/>
      <p:bldP spid="24" grpId="0" animBg="1"/>
      <p:bldP spid="28" grpId="0" animBg="1"/>
      <p:bldP spid="32" grpId="0" animBg="1"/>
      <p:bldP spid="58" grpId="0" animBg="1"/>
      <p:bldP spid="59" grpId="0" animBg="1"/>
      <p:bldP spid="49" grpId="0" animBg="1"/>
      <p:bldP spid="50" grpId="0" animBg="1"/>
      <p:bldP spid="51" grpId="0" animBg="1"/>
      <p:bldP spid="52" grpId="0" animBg="1"/>
      <p:bldP spid="8" grpId="0" animBg="1"/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ε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Εξουδετέρωση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342900" indent="-342900" algn="ctr">
              <a:buAutoNum type="arabicPeriod"/>
            </a:pPr>
            <a:r>
              <a:rPr lang="el-GR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εξισώσεις.</a:t>
            </a:r>
            <a:endParaRPr lang="en-US" sz="20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2000" dirty="0"/>
              <a:t>α) </a:t>
            </a:r>
            <a:r>
              <a:rPr lang="en-US" sz="2000" dirty="0"/>
              <a:t>Al(OH)</a:t>
            </a:r>
            <a:r>
              <a:rPr lang="en-US" sz="2000" baseline="-25000" dirty="0"/>
              <a:t>3</a:t>
            </a:r>
            <a:r>
              <a:rPr lang="en-US" sz="2000" dirty="0"/>
              <a:t>(s) + Hl(</a:t>
            </a:r>
            <a:r>
              <a:rPr lang="en-US" sz="2000" dirty="0" err="1"/>
              <a:t>aq</a:t>
            </a:r>
            <a:r>
              <a:rPr lang="en-US" sz="2000" dirty="0"/>
              <a:t>) → </a:t>
            </a:r>
            <a:r>
              <a:rPr lang="el-GR" sz="2000" dirty="0"/>
              <a:t>	β) </a:t>
            </a:r>
            <a:r>
              <a:rPr lang="en-US" sz="2000" dirty="0"/>
              <a:t>HCI(</a:t>
            </a:r>
            <a:r>
              <a:rPr lang="en-US" sz="2000" dirty="0" err="1"/>
              <a:t>aq</a:t>
            </a:r>
            <a:r>
              <a:rPr lang="en-US" sz="2000" dirty="0"/>
              <a:t>) + </a:t>
            </a:r>
            <a:r>
              <a:rPr lang="el-GR" sz="2000" dirty="0"/>
              <a:t>Β</a:t>
            </a:r>
            <a:r>
              <a:rPr lang="en-US" sz="2000" dirty="0"/>
              <a:t>a(OH)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→ </a:t>
            </a:r>
            <a:endParaRPr lang="el-GR" sz="2000"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4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α)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Al</a:t>
            </a:r>
            <a:r>
              <a:rPr lang="en-US" sz="20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(OH)</a:t>
            </a:r>
            <a:r>
              <a:rPr lang="en-US" sz="20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+ 3</a:t>
            </a:r>
            <a:r>
              <a:rPr lang="en-US" sz="20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US" sz="20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+ 3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n-US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(OH)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l-GR" sz="2000" b="1" dirty="0">
                <a:solidFill>
                  <a:prstClr val="black"/>
                </a:solidFill>
              </a:rPr>
              <a:t>3</a:t>
            </a:r>
            <a:r>
              <a:rPr lang="en-US" sz="2000" b="1" dirty="0">
                <a:solidFill>
                  <a:prstClr val="black"/>
                </a:solidFill>
              </a:rPr>
              <a:t>.5</a:t>
            </a:r>
            <a:r>
              <a:rPr lang="el-GR" sz="2000" b="1" dirty="0">
                <a:solidFill>
                  <a:prstClr val="black"/>
                </a:solidFill>
              </a:rPr>
              <a:t>ε </a:t>
            </a:r>
            <a:r>
              <a:rPr lang="en-US" sz="2000" b="1" dirty="0">
                <a:solidFill>
                  <a:prstClr val="black"/>
                </a:solidFill>
              </a:rPr>
              <a:t>Chemical reactions</a:t>
            </a:r>
            <a:r>
              <a:rPr lang="el-GR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>
                <a:solidFill>
                  <a:prstClr val="black"/>
                </a:solidFill>
              </a:rPr>
              <a:t>Neutralization.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effectLst/>
              </a:rPr>
              <a:t>Complete the following chemical equations</a:t>
            </a:r>
            <a:r>
              <a:rPr lang="el-GR" sz="2000" b="0" i="0" dirty="0">
                <a:effectLst/>
              </a:rPr>
              <a:t>.</a:t>
            </a:r>
            <a:endParaRPr lang="en-US" sz="2000" b="0" i="0" dirty="0">
              <a:effectLst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dirty="0"/>
              <a:t>α) </a:t>
            </a:r>
            <a:r>
              <a:rPr lang="en-US" sz="2000" dirty="0"/>
              <a:t>AgNO</a:t>
            </a:r>
            <a:r>
              <a:rPr lang="en-US" sz="2000" baseline="-25000" dirty="0"/>
              <a:t>3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+ Cal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  <a:r>
              <a:rPr lang="el-GR" sz="2000" dirty="0"/>
              <a:t>	</a:t>
            </a:r>
            <a:r>
              <a:rPr lang="en-US" sz="2000" dirty="0"/>
              <a:t>          </a:t>
            </a:r>
            <a:r>
              <a:rPr lang="el-GR" sz="2000" dirty="0"/>
              <a:t>β) </a:t>
            </a:r>
            <a:r>
              <a:rPr lang="en-US" sz="2000" dirty="0"/>
              <a:t>HCl(</a:t>
            </a:r>
            <a:r>
              <a:rPr lang="en-US" sz="2000" dirty="0" err="1"/>
              <a:t>aq</a:t>
            </a:r>
            <a:r>
              <a:rPr lang="en-US" sz="2000" dirty="0"/>
              <a:t>) + Na</a:t>
            </a:r>
            <a:r>
              <a:rPr lang="en-US" sz="2000" baseline="-25000" dirty="0"/>
              <a:t>2</a:t>
            </a:r>
            <a:r>
              <a:rPr lang="en-US" sz="2000" dirty="0"/>
              <a:t>S(</a:t>
            </a:r>
            <a:r>
              <a:rPr lang="en-US" sz="2000" dirty="0" err="1"/>
              <a:t>aq</a:t>
            </a:r>
            <a:r>
              <a:rPr lang="en-US" sz="2000" dirty="0"/>
              <a:t>) →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α)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3+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I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Al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(OH)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+ 3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Al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I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+ 3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n-US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HO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endParaRPr lang="en-US" sz="20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baseline="30000" dirty="0">
                <a:cs typeface="Calibri" panose="020F0502020204030204" pitchFamily="34" charset="0"/>
              </a:rPr>
              <a:t>	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(OH)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Ba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+ 2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3</a:t>
            </a:r>
            <a:r>
              <a:rPr lang="en-US" sz="1800" b="1" dirty="0"/>
              <a:t>.5</a:t>
            </a:r>
            <a:r>
              <a:rPr lang="el-GR" sz="1800" b="1" dirty="0"/>
              <a:t>ε</a:t>
            </a:r>
            <a:r>
              <a:rPr lang="en-US" sz="1800" b="1" dirty="0"/>
              <a:t> </a:t>
            </a:r>
            <a:r>
              <a:rPr lang="el-GR" sz="1800" b="1" dirty="0"/>
              <a:t>Χημικές αντιδράσεις. Εξουδετέρωση</a:t>
            </a:r>
            <a:r>
              <a:rPr lang="en-US" sz="1800" b="1" dirty="0"/>
              <a:t>.</a:t>
            </a:r>
            <a:endParaRPr lang="el-GR" sz="1800" b="1" dirty="0"/>
          </a:p>
          <a:p>
            <a:pPr marL="342900" indent="-342900" algn="ctr">
              <a:buAutoNum type="arabicPeriod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εξισώσεις.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1800" dirty="0"/>
              <a:t>γ) </a:t>
            </a:r>
            <a:r>
              <a:rPr lang="en-US" sz="1800" dirty="0"/>
              <a:t>Ba(OH)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δ) </a:t>
            </a:r>
            <a:r>
              <a:rPr lang="en-US" sz="1800" dirty="0"/>
              <a:t>Ba(OH)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HCl(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ε) </a:t>
            </a:r>
            <a:r>
              <a:rPr lang="en-US" sz="1800" dirty="0"/>
              <a:t>HCl(</a:t>
            </a:r>
            <a:r>
              <a:rPr lang="en-US" sz="1800" dirty="0" err="1"/>
              <a:t>aq</a:t>
            </a:r>
            <a:r>
              <a:rPr lang="en-US" sz="1800" dirty="0"/>
              <a:t>) + Ca(OH)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 err="1"/>
              <a:t>στ</a:t>
            </a:r>
            <a:r>
              <a:rPr lang="el-GR" sz="1800" dirty="0"/>
              <a:t>) </a:t>
            </a:r>
            <a:r>
              <a:rPr lang="en-US" sz="1800" dirty="0"/>
              <a:t>Fe(OH)</a:t>
            </a:r>
            <a:r>
              <a:rPr lang="en-US" sz="1800" baseline="-25000" dirty="0"/>
              <a:t>3</a:t>
            </a:r>
            <a:r>
              <a:rPr lang="en-US" sz="1800" dirty="0"/>
              <a:t>(s) + HCl(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KOH(</a:t>
            </a:r>
            <a:r>
              <a:rPr lang="en-US" sz="1800" dirty="0" err="1"/>
              <a:t>aq</a:t>
            </a:r>
            <a:r>
              <a:rPr lang="en-US" sz="1800" dirty="0"/>
              <a:t>) + HCl(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η) </a:t>
            </a:r>
            <a:r>
              <a:rPr lang="en-US" sz="1800" dirty="0"/>
              <a:t>KOH(</a:t>
            </a:r>
            <a:r>
              <a:rPr lang="en-US" sz="1800" dirty="0" err="1"/>
              <a:t>aq</a:t>
            </a:r>
            <a:r>
              <a:rPr lang="en-US" sz="1800" dirty="0"/>
              <a:t>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)→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θ) </a:t>
            </a:r>
            <a:r>
              <a:rPr lang="en-US" sz="1800" dirty="0"/>
              <a:t>Mg(OH)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+ 2HBr(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ι) </a:t>
            </a:r>
            <a:r>
              <a:rPr lang="en-US" sz="1800" dirty="0"/>
              <a:t>Mg(OH)</a:t>
            </a:r>
            <a:r>
              <a:rPr lang="en-US" sz="1800" baseline="-25000" dirty="0"/>
              <a:t>2</a:t>
            </a:r>
            <a:r>
              <a:rPr lang="en-US" sz="1800" dirty="0"/>
              <a:t>(s)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endParaRPr lang="el-GR" sz="600" b="1" dirty="0"/>
          </a:p>
          <a:p>
            <a:pPr marL="0" lvl="0" indent="0">
              <a:buNone/>
            </a:pPr>
            <a:r>
              <a:rPr lang="el-GR" sz="1800" b="1" dirty="0"/>
              <a:t>γ) </a:t>
            </a:r>
            <a:r>
              <a:rPr lang="en-US" sz="1800" b="1" dirty="0"/>
              <a:t>Ba(OH)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BaSO</a:t>
            </a:r>
            <a:r>
              <a:rPr lang="en-US" sz="1800" b="1" baseline="-25000" dirty="0"/>
              <a:t>4</a:t>
            </a:r>
            <a:r>
              <a:rPr lang="en-US" sz="1800" b="1" dirty="0"/>
              <a:t>↓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δ) </a:t>
            </a:r>
            <a:r>
              <a:rPr lang="en-US" sz="1800" b="1" dirty="0"/>
              <a:t>Ba(OH)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+ 2HCl(</a:t>
            </a:r>
            <a:r>
              <a:rPr lang="en-US" sz="1800" b="1" dirty="0" err="1"/>
              <a:t>aq</a:t>
            </a:r>
            <a:r>
              <a:rPr lang="en-US" sz="1800" b="1" dirty="0"/>
              <a:t>) → BaCl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ε) </a:t>
            </a:r>
            <a:r>
              <a:rPr lang="en-US" sz="1800" b="1" dirty="0"/>
              <a:t>2HCl(</a:t>
            </a:r>
            <a:r>
              <a:rPr lang="en-US" sz="1800" b="1" dirty="0" err="1"/>
              <a:t>aq</a:t>
            </a:r>
            <a:r>
              <a:rPr lang="en-US" sz="1800" b="1" dirty="0"/>
              <a:t>) + Ca(OH)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CaCl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 err="1"/>
              <a:t>στ</a:t>
            </a:r>
            <a:r>
              <a:rPr lang="el-GR" sz="1800" b="1" dirty="0"/>
              <a:t>) </a:t>
            </a:r>
            <a:r>
              <a:rPr lang="en-US" sz="1800" b="1" dirty="0"/>
              <a:t>Fe(OH)</a:t>
            </a:r>
            <a:r>
              <a:rPr lang="en-US" sz="1800" b="1" baseline="-25000" dirty="0"/>
              <a:t>3</a:t>
            </a:r>
            <a:r>
              <a:rPr lang="en-US" sz="1800" b="1" dirty="0"/>
              <a:t>(s) + 3HCl(</a:t>
            </a:r>
            <a:r>
              <a:rPr lang="en-US" sz="1800" b="1" dirty="0" err="1"/>
              <a:t>aq</a:t>
            </a:r>
            <a:r>
              <a:rPr lang="en-US" sz="1800" b="1" dirty="0"/>
              <a:t>) → FeCl</a:t>
            </a:r>
            <a:r>
              <a:rPr lang="en-US" sz="1800" b="1" baseline="-25000" dirty="0"/>
              <a:t>3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+ 3H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ζ) </a:t>
            </a:r>
            <a:r>
              <a:rPr lang="en-US" sz="1800" b="1" dirty="0"/>
              <a:t>KOH(</a:t>
            </a:r>
            <a:r>
              <a:rPr lang="en-US" sz="1800" b="1" dirty="0" err="1"/>
              <a:t>aq</a:t>
            </a:r>
            <a:r>
              <a:rPr lang="en-US" sz="1800" b="1" dirty="0"/>
              <a:t>) + HCl(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 err="1"/>
              <a:t>KCl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η) </a:t>
            </a:r>
            <a:r>
              <a:rPr lang="en-US" sz="1800" b="1" dirty="0"/>
              <a:t>2KOH(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K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b="1" dirty="0"/>
          </a:p>
          <a:p>
            <a:pPr marL="0" indent="0">
              <a:buNone/>
            </a:pPr>
            <a:r>
              <a:rPr lang="el-GR" sz="1800" b="1" dirty="0"/>
              <a:t>θ) </a:t>
            </a:r>
            <a:r>
              <a:rPr lang="en-US" sz="1800" b="1" dirty="0"/>
              <a:t>Mg(OH)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+ 2HBr(</a:t>
            </a:r>
            <a:r>
              <a:rPr lang="en-US" sz="1800" b="1" dirty="0" err="1"/>
              <a:t>aq</a:t>
            </a:r>
            <a:r>
              <a:rPr lang="en-US" sz="1800" b="1" dirty="0"/>
              <a:t>) → MgBr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/>
              <a:t>ι) </a:t>
            </a:r>
            <a:r>
              <a:rPr lang="en-US" sz="1800" b="1" dirty="0"/>
              <a:t>Mg(OH)</a:t>
            </a:r>
            <a:r>
              <a:rPr lang="en-US" sz="1800" b="1" baseline="-25000" dirty="0"/>
              <a:t>2</a:t>
            </a:r>
            <a:r>
              <a:rPr lang="en-US" sz="1800" b="1" dirty="0"/>
              <a:t>(s)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MgSO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l-GR" sz="1800" b="1" dirty="0">
                <a:solidFill>
                  <a:prstClr val="black"/>
                </a:solidFill>
              </a:rPr>
              <a:t>3</a:t>
            </a:r>
            <a:r>
              <a:rPr lang="en-US" sz="1800" b="1" dirty="0">
                <a:solidFill>
                  <a:prstClr val="black"/>
                </a:solidFill>
              </a:rPr>
              <a:t>.5</a:t>
            </a:r>
            <a:r>
              <a:rPr lang="el-GR" sz="1800" b="1" dirty="0">
                <a:solidFill>
                  <a:prstClr val="black"/>
                </a:solidFill>
              </a:rPr>
              <a:t>ε </a:t>
            </a:r>
            <a:r>
              <a:rPr lang="en-US" sz="1800" b="1" dirty="0">
                <a:solidFill>
                  <a:prstClr val="black"/>
                </a:solidFill>
              </a:rPr>
              <a:t>Chemical reactions</a:t>
            </a:r>
            <a:r>
              <a:rPr lang="el-GR" sz="1800" b="1" dirty="0">
                <a:solidFill>
                  <a:prstClr val="black"/>
                </a:solidFill>
              </a:rPr>
              <a:t>. </a:t>
            </a:r>
            <a:r>
              <a:rPr lang="en-US" sz="1800" b="1" dirty="0">
                <a:solidFill>
                  <a:prstClr val="black"/>
                </a:solidFill>
              </a:rPr>
              <a:t>Neutralization.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effectLst/>
              </a:rPr>
              <a:t>Complete the following chemical equations</a:t>
            </a:r>
            <a:r>
              <a:rPr lang="el-GR" sz="1800" b="0" i="0" dirty="0">
                <a:effectLst/>
              </a:rPr>
              <a:t>.</a:t>
            </a:r>
            <a:endParaRPr lang="en-US" sz="1800" b="0" i="0" dirty="0">
              <a:effectLst/>
            </a:endParaRPr>
          </a:p>
          <a:p>
            <a:pPr marL="0" lvl="0" indent="0">
              <a:buNone/>
            </a:pPr>
            <a:r>
              <a:rPr lang="el-GR" sz="1800" dirty="0"/>
              <a:t>γ) </a:t>
            </a:r>
            <a:r>
              <a:rPr lang="en-US" sz="1800" dirty="0"/>
              <a:t>Ba(OH)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δ) </a:t>
            </a:r>
            <a:r>
              <a:rPr lang="en-US" sz="1800" dirty="0"/>
              <a:t>Ba(OH)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HCl(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ε) </a:t>
            </a:r>
            <a:r>
              <a:rPr lang="en-US" sz="1800" dirty="0"/>
              <a:t>HCl(</a:t>
            </a:r>
            <a:r>
              <a:rPr lang="en-US" sz="1800" dirty="0" err="1"/>
              <a:t>aq</a:t>
            </a:r>
            <a:r>
              <a:rPr lang="en-US" sz="1800" dirty="0"/>
              <a:t>) + Ca(OH)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 err="1"/>
              <a:t>στ</a:t>
            </a:r>
            <a:r>
              <a:rPr lang="el-GR" sz="1800" dirty="0"/>
              <a:t>) </a:t>
            </a:r>
            <a:r>
              <a:rPr lang="en-US" sz="1800" dirty="0"/>
              <a:t>Fe(OH)</a:t>
            </a:r>
            <a:r>
              <a:rPr lang="en-US" sz="1800" baseline="-25000" dirty="0"/>
              <a:t>3</a:t>
            </a:r>
            <a:r>
              <a:rPr lang="en-US" sz="1800" dirty="0"/>
              <a:t>(s) + HCl(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KOH(</a:t>
            </a:r>
            <a:r>
              <a:rPr lang="en-US" sz="1800" dirty="0" err="1"/>
              <a:t>aq</a:t>
            </a:r>
            <a:r>
              <a:rPr lang="en-US" sz="1800" dirty="0"/>
              <a:t>) + HCl(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η) </a:t>
            </a:r>
            <a:r>
              <a:rPr lang="en-US" sz="1800" dirty="0"/>
              <a:t>KOH(</a:t>
            </a:r>
            <a:r>
              <a:rPr lang="en-US" sz="1800" dirty="0" err="1"/>
              <a:t>aq</a:t>
            </a:r>
            <a:r>
              <a:rPr lang="en-US" sz="1800" dirty="0"/>
              <a:t>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)→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θ) </a:t>
            </a:r>
            <a:r>
              <a:rPr lang="en-US" sz="1800" dirty="0"/>
              <a:t>Mg(OH)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+ 2HBr(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indent="0">
              <a:buNone/>
            </a:pPr>
            <a:r>
              <a:rPr lang="el-GR" sz="1800" dirty="0"/>
              <a:t>ι) </a:t>
            </a:r>
            <a:r>
              <a:rPr lang="en-US" sz="1800" dirty="0"/>
              <a:t>Mg(OH)</a:t>
            </a:r>
            <a:r>
              <a:rPr lang="en-US" sz="1800" baseline="-25000" dirty="0"/>
              <a:t>2</a:t>
            </a:r>
            <a:r>
              <a:rPr lang="en-US" sz="1800" dirty="0"/>
              <a:t>(s) +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endParaRPr lang="el-GR" sz="1800" dirty="0"/>
          </a:p>
          <a:p>
            <a:pPr marL="0" lvl="0" indent="0">
              <a:buNone/>
            </a:pPr>
            <a:endParaRPr lang="el-GR" sz="600" b="1" dirty="0"/>
          </a:p>
          <a:p>
            <a:pPr marL="0" lvl="0" indent="0">
              <a:buNone/>
            </a:pPr>
            <a:r>
              <a:rPr lang="el-GR" sz="1800" b="1" dirty="0"/>
              <a:t>γ) </a:t>
            </a:r>
            <a:r>
              <a:rPr lang="en-US" sz="1800" b="1" dirty="0"/>
              <a:t>Ba(OH)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BaSO</a:t>
            </a:r>
            <a:r>
              <a:rPr lang="en-US" sz="1800" b="1" baseline="-25000" dirty="0"/>
              <a:t>4</a:t>
            </a:r>
            <a:r>
              <a:rPr lang="en-US" sz="1800" b="1" dirty="0"/>
              <a:t>↓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δ) </a:t>
            </a:r>
            <a:r>
              <a:rPr lang="en-US" sz="1800" b="1" dirty="0"/>
              <a:t>Ba(OH)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+ 2HCl(</a:t>
            </a:r>
            <a:r>
              <a:rPr lang="en-US" sz="1800" b="1" dirty="0" err="1"/>
              <a:t>aq</a:t>
            </a:r>
            <a:r>
              <a:rPr lang="en-US" sz="1800" b="1" dirty="0"/>
              <a:t>) → BaCl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ε) </a:t>
            </a:r>
            <a:r>
              <a:rPr lang="en-US" sz="1800" b="1" dirty="0"/>
              <a:t>2HCl(</a:t>
            </a:r>
            <a:r>
              <a:rPr lang="en-US" sz="1800" b="1" dirty="0" err="1"/>
              <a:t>aq</a:t>
            </a:r>
            <a:r>
              <a:rPr lang="en-US" sz="1800" b="1" dirty="0"/>
              <a:t>) + Ca(OH)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CaCl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 err="1"/>
              <a:t>στ</a:t>
            </a:r>
            <a:r>
              <a:rPr lang="el-GR" sz="1800" b="1" dirty="0"/>
              <a:t>) </a:t>
            </a:r>
            <a:r>
              <a:rPr lang="en-US" sz="1800" b="1" dirty="0"/>
              <a:t>Fe(OH)</a:t>
            </a:r>
            <a:r>
              <a:rPr lang="en-US" sz="1800" b="1" baseline="-25000" dirty="0"/>
              <a:t>3</a:t>
            </a:r>
            <a:r>
              <a:rPr lang="en-US" sz="1800" b="1" dirty="0"/>
              <a:t>(s) + 3HCl(</a:t>
            </a:r>
            <a:r>
              <a:rPr lang="en-US" sz="1800" b="1" dirty="0" err="1"/>
              <a:t>aq</a:t>
            </a:r>
            <a:r>
              <a:rPr lang="en-US" sz="1800" b="1" dirty="0"/>
              <a:t>) → FeCl</a:t>
            </a:r>
            <a:r>
              <a:rPr lang="en-US" sz="1800" b="1" baseline="-25000" dirty="0"/>
              <a:t>3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+ 3H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ζ) </a:t>
            </a:r>
            <a:r>
              <a:rPr lang="en-US" sz="1800" b="1" dirty="0"/>
              <a:t>KOH(</a:t>
            </a:r>
            <a:r>
              <a:rPr lang="en-US" sz="1800" b="1" dirty="0" err="1"/>
              <a:t>aq</a:t>
            </a:r>
            <a:r>
              <a:rPr lang="en-US" sz="1800" b="1" dirty="0"/>
              <a:t>) + HCl(</a:t>
            </a:r>
            <a:r>
              <a:rPr lang="en-US" sz="1800" b="1" dirty="0" err="1"/>
              <a:t>aq</a:t>
            </a:r>
            <a:r>
              <a:rPr lang="en-US" sz="1800" b="1" dirty="0"/>
              <a:t>) → </a:t>
            </a:r>
            <a:r>
              <a:rPr lang="en-US" sz="1800" b="1" dirty="0" err="1"/>
              <a:t>KCl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lvl="0" indent="0">
              <a:buNone/>
            </a:pPr>
            <a:r>
              <a:rPr lang="el-GR" sz="1800" b="1" dirty="0"/>
              <a:t>η) </a:t>
            </a:r>
            <a:r>
              <a:rPr lang="en-US" sz="1800" b="1" dirty="0"/>
              <a:t>2KOH(</a:t>
            </a:r>
            <a:r>
              <a:rPr lang="en-US" sz="1800" b="1" dirty="0" err="1"/>
              <a:t>aq</a:t>
            </a:r>
            <a:r>
              <a:rPr lang="en-US" sz="1800" b="1" dirty="0"/>
              <a:t>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K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b="1" dirty="0"/>
          </a:p>
          <a:p>
            <a:pPr marL="0" indent="0">
              <a:buNone/>
            </a:pPr>
            <a:r>
              <a:rPr lang="el-GR" sz="1800" b="1" dirty="0"/>
              <a:t>θ) </a:t>
            </a:r>
            <a:r>
              <a:rPr lang="en-US" sz="1800" b="1" dirty="0"/>
              <a:t>Mg(OH)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+ 2HBr(</a:t>
            </a:r>
            <a:r>
              <a:rPr lang="en-US" sz="1800" b="1" dirty="0" err="1"/>
              <a:t>aq</a:t>
            </a:r>
            <a:r>
              <a:rPr lang="en-US" sz="1800" b="1" dirty="0"/>
              <a:t>) → MgBr</a:t>
            </a:r>
            <a:r>
              <a:rPr lang="en-US" sz="1800" b="1" baseline="-25000" dirty="0"/>
              <a:t>2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dirty="0"/>
          </a:p>
          <a:p>
            <a:pPr marL="0" indent="0">
              <a:buNone/>
            </a:pPr>
            <a:r>
              <a:rPr lang="el-GR" sz="1800" b="1" dirty="0"/>
              <a:t>ι) </a:t>
            </a:r>
            <a:r>
              <a:rPr lang="en-US" sz="1800" b="1" dirty="0"/>
              <a:t>Mg(OH)</a:t>
            </a:r>
            <a:r>
              <a:rPr lang="en-US" sz="1800" b="1" baseline="-25000" dirty="0"/>
              <a:t>2</a:t>
            </a:r>
            <a:r>
              <a:rPr lang="en-US" sz="1800" b="1" dirty="0"/>
              <a:t>(s) + 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→ MgSO</a:t>
            </a:r>
            <a:r>
              <a:rPr lang="en-US" sz="1800" b="1" baseline="-25000" dirty="0"/>
              <a:t>4</a:t>
            </a:r>
            <a:r>
              <a:rPr lang="en-US" sz="1800" b="1" dirty="0"/>
              <a:t>(</a:t>
            </a:r>
            <a:r>
              <a:rPr lang="en-US" sz="1800" b="1" dirty="0" err="1"/>
              <a:t>aq</a:t>
            </a:r>
            <a:r>
              <a:rPr lang="en-US" sz="1800" b="1" dirty="0"/>
              <a:t>) + 2H</a:t>
            </a:r>
            <a:r>
              <a:rPr lang="en-US" sz="1800" b="1" baseline="-25000" dirty="0"/>
              <a:t>2</a:t>
            </a:r>
            <a:r>
              <a:rPr lang="en-US" sz="1800" b="1" dirty="0"/>
              <a:t>O(l)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0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charRg st="301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charRg st="30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charRg st="301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47" end="3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charRg st="347" end="3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charRg st="347" end="3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charRg st="347" end="3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9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charRg st="395" end="4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charRg st="39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charRg st="395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43" end="4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charRg st="443" end="4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charRg st="443" end="4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charRg st="443" end="4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91" end="5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charRg st="491" end="5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charRg st="491" end="5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charRg st="491" end="5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31" end="5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charRg st="531" end="5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charRg st="531" end="5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charRg st="531" end="5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7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charRg st="577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charRg st="577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charRg st="577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5" end="6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charRg st="625" end="6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charRg st="625" end="6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charRg st="625" end="6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3</a:t>
            </a:r>
            <a:r>
              <a:rPr lang="en-US" sz="2400" b="1" dirty="0"/>
              <a:t>.</a:t>
            </a:r>
            <a:r>
              <a:rPr lang="el-GR" sz="2400" b="1" dirty="0"/>
              <a:t>5ε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3.5:	Σελίδες </a:t>
            </a:r>
            <a:r>
              <a:rPr lang="en-US" sz="2400" dirty="0"/>
              <a:t>10</a:t>
            </a:r>
            <a:r>
              <a:rPr lang="el-GR" sz="2400" dirty="0"/>
              <a:t>4</a:t>
            </a:r>
            <a:r>
              <a:rPr lang="en-US" sz="2400" dirty="0"/>
              <a:t> - 10</a:t>
            </a:r>
            <a:r>
              <a:rPr lang="el-GR" sz="2400" dirty="0"/>
              <a:t>9.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119:	Ασκήσεις: </a:t>
            </a:r>
            <a:r>
              <a:rPr lang="el-GR" sz="2400" b="1" dirty="0">
                <a:solidFill>
                  <a:schemeClr val="accent1"/>
                </a:solidFill>
              </a:rPr>
              <a:t>59, 69, </a:t>
            </a: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</a:t>
            </a:r>
            <a:r>
              <a:rPr lang="en-US" sz="2400" dirty="0"/>
              <a:t>4</a:t>
            </a:r>
            <a:r>
              <a:rPr lang="el-GR" sz="2400" dirty="0"/>
              <a:t>3:	Ασκήσεις: 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  <a:r>
              <a:rPr lang="el-GR" sz="2400" b="1" dirty="0">
                <a:solidFill>
                  <a:schemeClr val="accent1"/>
                </a:solidFill>
              </a:rPr>
              <a:t>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Acids and bases: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317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3-5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1176</Words>
  <Application>Microsoft Office PowerPoint</Application>
  <PresentationFormat>Ευρεία οθόνη</PresentationFormat>
  <Paragraphs>112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14</cp:revision>
  <dcterms:created xsi:type="dcterms:W3CDTF">2023-10-16T11:19:22Z</dcterms:created>
  <dcterms:modified xsi:type="dcterms:W3CDTF">2023-10-16T12:54:51Z</dcterms:modified>
</cp:coreProperties>
</file>