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9" r:id="rId3"/>
    <p:sldId id="410" r:id="rId4"/>
    <p:sldId id="406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15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85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65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39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1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88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23/9/2024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79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23/9/2024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54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23/9/2024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63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16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95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45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2369"/>
            <a:ext cx="12191999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4</a:t>
            </a:r>
            <a:r>
              <a:rPr lang="en-US" sz="2000" b="1" dirty="0"/>
              <a:t>.</a:t>
            </a:r>
            <a:r>
              <a:rPr lang="el-GR" sz="2000" b="1" dirty="0"/>
              <a:t>1α</a:t>
            </a:r>
            <a:r>
              <a:rPr lang="en-US" sz="2000" b="1" dirty="0"/>
              <a:t> </a:t>
            </a:r>
            <a:r>
              <a:rPr lang="en-US" sz="2000" b="1" dirty="0" err="1"/>
              <a:t>Ar</a:t>
            </a:r>
            <a:r>
              <a:rPr lang="en-US" sz="2000" b="1" dirty="0"/>
              <a:t>, </a:t>
            </a:r>
            <a:r>
              <a:rPr lang="en-US" sz="2000" b="1" dirty="0" err="1"/>
              <a:t>Mr</a:t>
            </a:r>
            <a:endParaRPr lang="el-GR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2046304" y="477066"/>
            <a:ext cx="8099389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Σχετική ατομική μάζα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 (</a:t>
            </a:r>
            <a:r>
              <a:rPr lang="en-US" sz="2000" b="1" dirty="0" err="1">
                <a:solidFill>
                  <a:prstClr val="white"/>
                </a:solidFill>
                <a:latin typeface="Calibri" panose="020F0502020204030204"/>
              </a:rPr>
              <a:t>Ar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5039694C-14D0-E61E-9548-35C1C6C9DB8E}"/>
                  </a:ext>
                </a:extLst>
              </p:cNvPr>
              <p:cNvSpPr/>
              <p:nvPr/>
            </p:nvSpPr>
            <p:spPr>
              <a:xfrm>
                <a:off x="2046305" y="837066"/>
                <a:ext cx="8099390" cy="7614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Δείχνει πόσες φορές είναι μεγαλύτερη η μάζα ενός ατόμου σε σύγκριση με το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l-GR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l-GR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l-GR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της μάζας του άνθρακα</a:t>
                </a:r>
                <a:r>
                  <a:rPr kumimoji="0" lang="el-GR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12</a:t>
                </a:r>
                <a:r>
                  <a:rPr kumimoji="0" lang="en-US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	       </a:t>
                </a:r>
                <a:r>
                  <a:rPr kumimoji="0" lang="el-GR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0" lang="el-GR" sz="20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0" lang="en-US" sz="20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5039694C-14D0-E61E-9548-35C1C6C9D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05" y="837066"/>
                <a:ext cx="8099390" cy="761439"/>
              </a:xfrm>
              <a:prstGeom prst="roundRect">
                <a:avLst/>
              </a:prstGeom>
              <a:blipFill>
                <a:blip r:embed="rId2"/>
                <a:stretch>
                  <a:fillRect t="-7874" b="-102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7EB127F-B186-D37D-F88F-72665916A194}"/>
              </a:ext>
            </a:extLst>
          </p:cNvPr>
          <p:cNvSpPr/>
          <p:nvPr/>
        </p:nvSpPr>
        <p:spPr>
          <a:xfrm>
            <a:off x="2046305" y="1597765"/>
            <a:ext cx="8123748" cy="11499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Παράδειγμα: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err="1">
                <a:solidFill>
                  <a:prstClr val="white"/>
                </a:solidFill>
                <a:latin typeface="Calibri" panose="020F0502020204030204"/>
              </a:rPr>
              <a:t>Ar</a:t>
            </a:r>
            <a:r>
              <a:rPr lang="en-US" sz="2000" b="1" baseline="-25000" noProof="0" dirty="0" err="1">
                <a:solidFill>
                  <a:prstClr val="white"/>
                </a:solidFill>
                <a:latin typeface="Calibri" panose="020F0502020204030204"/>
              </a:rPr>
              <a:t>S</a:t>
            </a:r>
            <a:r>
              <a:rPr lang="en-US" sz="2000" b="1" noProof="0" dirty="0">
                <a:solidFill>
                  <a:prstClr val="white"/>
                </a:solidFill>
                <a:latin typeface="Calibri" panose="020F0502020204030204"/>
              </a:rPr>
              <a:t> = 32, </a:t>
            </a:r>
            <a:r>
              <a:rPr lang="en-US" sz="2000" b="1" noProof="0" dirty="0" err="1">
                <a:solidFill>
                  <a:prstClr val="white"/>
                </a:solidFill>
                <a:latin typeface="Calibri" panose="020F0502020204030204"/>
              </a:rPr>
              <a:t>Ar</a:t>
            </a:r>
            <a:r>
              <a:rPr lang="en-US" sz="2000" b="1" baseline="-25000" noProof="0" dirty="0" err="1">
                <a:solidFill>
                  <a:prstClr val="white"/>
                </a:solidFill>
                <a:latin typeface="Calibri" panose="020F0502020204030204"/>
              </a:rPr>
              <a:t>O</a:t>
            </a:r>
            <a:r>
              <a:rPr lang="en-US" sz="2000" b="1" noProof="0" dirty="0">
                <a:solidFill>
                  <a:prstClr val="white"/>
                </a:solidFill>
                <a:latin typeface="Calibri" panose="020F0502020204030204"/>
              </a:rPr>
              <a:t> = 16.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noProof="0" dirty="0">
                <a:solidFill>
                  <a:prstClr val="white"/>
                </a:solidFill>
                <a:latin typeface="Calibri" panose="020F0502020204030204"/>
              </a:rPr>
              <a:t>Αυτό σημαίνει ότι η μάζα ενός ατόμου </a:t>
            </a:r>
            <a:r>
              <a:rPr lang="en-US" sz="2000" b="1" noProof="0" dirty="0">
                <a:solidFill>
                  <a:prstClr val="white"/>
                </a:solidFill>
                <a:latin typeface="Calibri" panose="020F0502020204030204"/>
              </a:rPr>
              <a:t>S </a:t>
            </a:r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είναι διπλάσια της μάζας ενός ατόμου Ο.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5D8BF8FC-B368-9F56-55A4-0E91D39BDD80}"/>
              </a:ext>
            </a:extLst>
          </p:cNvPr>
          <p:cNvSpPr/>
          <p:nvPr/>
        </p:nvSpPr>
        <p:spPr>
          <a:xfrm>
            <a:off x="2025718" y="3406347"/>
            <a:ext cx="8087908" cy="3549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Σχετική μοριακή μάζα (</a:t>
            </a:r>
            <a:r>
              <a:rPr lang="en-US" sz="2000" b="1" dirty="0" err="1">
                <a:solidFill>
                  <a:prstClr val="white"/>
                </a:solidFill>
                <a:latin typeface="Calibri" panose="020F0502020204030204"/>
              </a:rPr>
              <a:t>Mr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).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Ορθογώνιο: Στρογγύλεμα γωνιών 19">
                <a:extLst>
                  <a:ext uri="{FF2B5EF4-FFF2-40B4-BE49-F238E27FC236}">
                    <a16:creationId xmlns:a16="http://schemas.microsoft.com/office/drawing/2014/main" id="{374B5DE4-371E-EF46-7973-5E77A88ADF2B}"/>
                  </a:ext>
                </a:extLst>
              </p:cNvPr>
              <p:cNvSpPr/>
              <p:nvPr/>
            </p:nvSpPr>
            <p:spPr>
              <a:xfrm>
                <a:off x="2025719" y="3782141"/>
                <a:ext cx="8087908" cy="78052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l-GR" sz="2000" b="1" dirty="0">
                    <a:solidFill>
                      <a:prstClr val="white"/>
                    </a:solidFill>
                  </a:rPr>
                  <a:t>Δείχνει πόσες φορές είναι μεγαλύτερη η μάζα ενός μορίου σε σύγκριση με το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prstClr val="white"/>
                    </a:solidFill>
                  </a:rPr>
                  <a:t> της μάζας του άνθρακα 12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	       </a:t>
                </a:r>
                <a:r>
                  <a:rPr lang="el-GR" sz="2000" b="1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endParaRPr lang="el-GR" sz="20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20" name="Ορθογώνιο: Στρογγύλεμα γωνιών 19">
                <a:extLst>
                  <a:ext uri="{FF2B5EF4-FFF2-40B4-BE49-F238E27FC236}">
                    <a16:creationId xmlns:a16="http://schemas.microsoft.com/office/drawing/2014/main" id="{374B5DE4-371E-EF46-7973-5E77A88AD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19" y="3782141"/>
                <a:ext cx="8087908" cy="780526"/>
              </a:xfrm>
              <a:prstGeom prst="roundRect">
                <a:avLst/>
              </a:prstGeom>
              <a:blipFill>
                <a:blip r:embed="rId3"/>
                <a:stretch>
                  <a:fillRect t="-6870" b="-83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8EC7DBC-C432-FF4B-2B98-8DF9C6BA03D2}"/>
              </a:ext>
            </a:extLst>
          </p:cNvPr>
          <p:cNvSpPr/>
          <p:nvPr/>
        </p:nvSpPr>
        <p:spPr>
          <a:xfrm>
            <a:off x="2046304" y="2758390"/>
            <a:ext cx="8099389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τιμές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θα δίνονται ΠΑΝΤΑ.</a:t>
            </a: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4BDB7C01-FE9C-7289-65EA-D5F32225CFE1}"/>
              </a:ext>
            </a:extLst>
          </p:cNvPr>
          <p:cNvSpPr/>
          <p:nvPr/>
        </p:nvSpPr>
        <p:spPr>
          <a:xfrm>
            <a:off x="2025719" y="4574141"/>
            <a:ext cx="8087908" cy="553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000" b="1" dirty="0">
                <a:solidFill>
                  <a:prstClr val="white"/>
                </a:solidFill>
              </a:rPr>
              <a:t>Τρόπος υπολογισμού:</a:t>
            </a:r>
          </a:p>
          <a:p>
            <a:pPr lvl="0" algn="ctr">
              <a:defRPr/>
            </a:pPr>
            <a:r>
              <a:rPr lang="en-US" sz="2000" b="1" dirty="0" err="1">
                <a:solidFill>
                  <a:prstClr val="white"/>
                </a:solidFill>
              </a:rPr>
              <a:t>Mr</a:t>
            </a:r>
            <a:r>
              <a:rPr lang="en-US" sz="2000" b="1" dirty="0">
                <a:solidFill>
                  <a:prstClr val="white"/>
                </a:solidFill>
              </a:rPr>
              <a:t> = </a:t>
            </a:r>
            <a:r>
              <a:rPr lang="el-GR" sz="2000" b="1" dirty="0">
                <a:solidFill>
                  <a:prstClr val="white"/>
                </a:solidFill>
              </a:rPr>
              <a:t>άθροισμα </a:t>
            </a:r>
            <a:r>
              <a:rPr lang="en-US" sz="2000" b="1" dirty="0" err="1">
                <a:solidFill>
                  <a:prstClr val="white"/>
                </a:solidFill>
              </a:rPr>
              <a:t>Ar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l-GR" sz="2000" b="1" dirty="0">
                <a:solidFill>
                  <a:prstClr val="white"/>
                </a:solidFill>
              </a:rPr>
              <a:t>όλων των ατόμων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l-GR" sz="2000" b="1" dirty="0">
                <a:solidFill>
                  <a:prstClr val="white"/>
                </a:solidFill>
              </a:rPr>
              <a:t>μιας ένωσης.</a:t>
            </a: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1A64412E-44DB-847C-DA26-E3DEF5CFBB59}"/>
              </a:ext>
            </a:extLst>
          </p:cNvPr>
          <p:cNvSpPr/>
          <p:nvPr/>
        </p:nvSpPr>
        <p:spPr>
          <a:xfrm>
            <a:off x="2011956" y="5132141"/>
            <a:ext cx="8087908" cy="553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 err="1">
                <a:solidFill>
                  <a:prstClr val="white"/>
                </a:solidFill>
              </a:rPr>
              <a:t>Ar</a:t>
            </a:r>
            <a:r>
              <a:rPr lang="en-US" sz="2000" b="1" baseline="-25000" dirty="0" err="1">
                <a:solidFill>
                  <a:prstClr val="white"/>
                </a:solidFill>
              </a:rPr>
              <a:t>H</a:t>
            </a:r>
            <a:r>
              <a:rPr lang="en-US" sz="2000" b="1" dirty="0">
                <a:solidFill>
                  <a:prstClr val="white"/>
                </a:solidFill>
              </a:rPr>
              <a:t> = 1, </a:t>
            </a:r>
            <a:r>
              <a:rPr lang="en-US" sz="2000" b="1" dirty="0" err="1">
                <a:solidFill>
                  <a:prstClr val="white"/>
                </a:solidFill>
              </a:rPr>
              <a:t>Ar</a:t>
            </a:r>
            <a:r>
              <a:rPr lang="en-US" sz="2000" b="1" baseline="-25000" dirty="0" err="1">
                <a:solidFill>
                  <a:prstClr val="white"/>
                </a:solidFill>
              </a:rPr>
              <a:t>C</a:t>
            </a:r>
            <a:r>
              <a:rPr lang="en-US" sz="2000" b="1" dirty="0">
                <a:solidFill>
                  <a:prstClr val="white"/>
                </a:solidFill>
              </a:rPr>
              <a:t> = 12, </a:t>
            </a:r>
            <a:r>
              <a:rPr lang="en-US" sz="2000" b="1" dirty="0" err="1">
                <a:solidFill>
                  <a:prstClr val="white"/>
                </a:solidFill>
              </a:rPr>
              <a:t>Ar</a:t>
            </a:r>
            <a:r>
              <a:rPr lang="en-US" sz="2000" b="1" baseline="-25000" dirty="0" err="1">
                <a:solidFill>
                  <a:prstClr val="white"/>
                </a:solidFill>
              </a:rPr>
              <a:t>O</a:t>
            </a:r>
            <a:r>
              <a:rPr lang="en-US" sz="2000" b="1" dirty="0">
                <a:solidFill>
                  <a:prstClr val="white"/>
                </a:solidFill>
              </a:rPr>
              <a:t> = 16, </a:t>
            </a:r>
            <a:r>
              <a:rPr lang="en-US" sz="2000" b="1" dirty="0" err="1">
                <a:solidFill>
                  <a:prstClr val="white"/>
                </a:solidFill>
              </a:rPr>
              <a:t>Ar</a:t>
            </a:r>
            <a:r>
              <a:rPr lang="en-US" sz="2000" b="1" baseline="-25000" dirty="0" err="1">
                <a:solidFill>
                  <a:prstClr val="white"/>
                </a:solidFill>
              </a:rPr>
              <a:t>S</a:t>
            </a:r>
            <a:r>
              <a:rPr lang="en-US" sz="2000" b="1" dirty="0">
                <a:solidFill>
                  <a:prstClr val="white"/>
                </a:solidFill>
              </a:rPr>
              <a:t> = 32</a:t>
            </a:r>
            <a:endParaRPr lang="el-GR" sz="2000" b="1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H</a:t>
            </a:r>
            <a:r>
              <a:rPr lang="en-US" sz="2000" b="1" baseline="-25000" dirty="0">
                <a:solidFill>
                  <a:prstClr val="white"/>
                </a:solidFill>
              </a:rPr>
              <a:t>2</a:t>
            </a:r>
            <a:r>
              <a:rPr lang="en-US" sz="2000" b="1" dirty="0">
                <a:solidFill>
                  <a:prstClr val="white"/>
                </a:solidFill>
              </a:rPr>
              <a:t>S: </a:t>
            </a:r>
            <a:r>
              <a:rPr lang="en-US" sz="2000" b="1" dirty="0" err="1">
                <a:solidFill>
                  <a:prstClr val="white"/>
                </a:solidFill>
              </a:rPr>
              <a:t>Mr</a:t>
            </a:r>
            <a:r>
              <a:rPr lang="en-US" sz="2000" b="1" dirty="0">
                <a:solidFill>
                  <a:prstClr val="white"/>
                </a:solidFill>
              </a:rPr>
              <a:t> = 2 · 1 + 1 · 32 = 34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6857A626-C402-EC59-27B3-D020BF680D44}"/>
              </a:ext>
            </a:extLst>
          </p:cNvPr>
          <p:cNvSpPr/>
          <p:nvPr/>
        </p:nvSpPr>
        <p:spPr>
          <a:xfrm>
            <a:off x="2011956" y="5704541"/>
            <a:ext cx="8087908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H</a:t>
            </a:r>
            <a:r>
              <a:rPr lang="en-US" sz="2000" b="1" baseline="-25000" dirty="0">
                <a:solidFill>
                  <a:prstClr val="white"/>
                </a:solidFill>
              </a:rPr>
              <a:t>2</a:t>
            </a:r>
            <a:r>
              <a:rPr lang="en-US" sz="2000" b="1" dirty="0">
                <a:solidFill>
                  <a:prstClr val="white"/>
                </a:solidFill>
              </a:rPr>
              <a:t>SO</a:t>
            </a:r>
            <a:r>
              <a:rPr lang="en-US" sz="2000" b="1" baseline="-25000" dirty="0">
                <a:solidFill>
                  <a:prstClr val="white"/>
                </a:solidFill>
              </a:rPr>
              <a:t>4</a:t>
            </a:r>
            <a:r>
              <a:rPr lang="en-US" sz="2000" b="1" dirty="0">
                <a:solidFill>
                  <a:prstClr val="white"/>
                </a:solidFill>
              </a:rPr>
              <a:t>: </a:t>
            </a:r>
            <a:r>
              <a:rPr lang="en-US" sz="2000" b="1" dirty="0" err="1">
                <a:solidFill>
                  <a:prstClr val="white"/>
                </a:solidFill>
              </a:rPr>
              <a:t>Mr</a:t>
            </a:r>
            <a:r>
              <a:rPr lang="en-US" sz="2000" b="1" dirty="0">
                <a:solidFill>
                  <a:prstClr val="white"/>
                </a:solidFill>
              </a:rPr>
              <a:t> = 2 · 1 + 1 · 32 + 4 · 16 = 98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397D09A9-26E9-B9BA-9008-8249FE512AF5}"/>
              </a:ext>
            </a:extLst>
          </p:cNvPr>
          <p:cNvSpPr/>
          <p:nvPr/>
        </p:nvSpPr>
        <p:spPr>
          <a:xfrm>
            <a:off x="2025719" y="6032141"/>
            <a:ext cx="8087908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CO</a:t>
            </a:r>
            <a:r>
              <a:rPr lang="en-US" sz="2000" b="1" baseline="-25000" dirty="0">
                <a:solidFill>
                  <a:prstClr val="white"/>
                </a:solidFill>
              </a:rPr>
              <a:t>2</a:t>
            </a:r>
            <a:r>
              <a:rPr lang="en-US" sz="2000" b="1" dirty="0">
                <a:solidFill>
                  <a:prstClr val="white"/>
                </a:solidFill>
              </a:rPr>
              <a:t>: </a:t>
            </a:r>
            <a:r>
              <a:rPr lang="en-US" sz="2000" b="1" dirty="0" err="1">
                <a:solidFill>
                  <a:prstClr val="white"/>
                </a:solidFill>
              </a:rPr>
              <a:t>Mr</a:t>
            </a:r>
            <a:r>
              <a:rPr lang="en-US" sz="2000" b="1" dirty="0">
                <a:solidFill>
                  <a:prstClr val="white"/>
                </a:solidFill>
              </a:rPr>
              <a:t> = 1 · 12 + 2 · 16 = 44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E4B87244-E85B-54A1-C39C-D41BF0CA092F}"/>
              </a:ext>
            </a:extLst>
          </p:cNvPr>
          <p:cNvSpPr/>
          <p:nvPr/>
        </p:nvSpPr>
        <p:spPr>
          <a:xfrm>
            <a:off x="2011956" y="6356141"/>
            <a:ext cx="8087908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H</a:t>
            </a:r>
            <a:r>
              <a:rPr lang="en-US" sz="2000" b="1" baseline="-25000" dirty="0">
                <a:solidFill>
                  <a:prstClr val="white"/>
                </a:solidFill>
              </a:rPr>
              <a:t>2</a:t>
            </a:r>
            <a:r>
              <a:rPr lang="en-US" sz="2000" b="1" dirty="0">
                <a:solidFill>
                  <a:prstClr val="white"/>
                </a:solidFill>
              </a:rPr>
              <a:t>CO</a:t>
            </a:r>
            <a:r>
              <a:rPr lang="en-US" sz="2000" b="1" baseline="-25000" dirty="0">
                <a:solidFill>
                  <a:prstClr val="white"/>
                </a:solidFill>
              </a:rPr>
              <a:t>3</a:t>
            </a:r>
            <a:r>
              <a:rPr lang="en-US" sz="2000" b="1" dirty="0">
                <a:solidFill>
                  <a:prstClr val="white"/>
                </a:solidFill>
              </a:rPr>
              <a:t>: </a:t>
            </a:r>
            <a:r>
              <a:rPr lang="en-US" sz="2000" b="1" dirty="0" err="1">
                <a:solidFill>
                  <a:prstClr val="white"/>
                </a:solidFill>
              </a:rPr>
              <a:t>Mr</a:t>
            </a:r>
            <a:r>
              <a:rPr lang="en-US" sz="2000" b="1" dirty="0">
                <a:solidFill>
                  <a:prstClr val="white"/>
                </a:solidFill>
              </a:rPr>
              <a:t> = 2 · 1 + 1 · 12 + 3 · 16 = 62</a:t>
            </a:r>
            <a:endParaRPr lang="el-GR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 animBg="1"/>
      <p:bldP spid="20" grpId="0" animBg="1"/>
      <p:bldP spid="22" grpId="0" animBg="1"/>
      <p:bldP spid="26" grpId="0" animBg="1"/>
      <p:bldP spid="30" grpId="0" animBg="1"/>
      <p:bldP spid="33" grpId="0" animBg="1"/>
      <p:bldP spid="3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49839"/>
            <a:ext cx="12191999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4</a:t>
            </a:r>
            <a:r>
              <a:rPr lang="en-US" sz="2400" b="1" dirty="0"/>
              <a:t>.</a:t>
            </a:r>
            <a:r>
              <a:rPr lang="el-GR" sz="2400" b="1" dirty="0"/>
              <a:t>1α</a:t>
            </a:r>
            <a:r>
              <a:rPr lang="en-US" sz="2400" b="1" dirty="0"/>
              <a:t> </a:t>
            </a:r>
            <a:r>
              <a:rPr lang="en-US" sz="2400" b="1" dirty="0" err="1"/>
              <a:t>Ar</a:t>
            </a:r>
            <a:r>
              <a:rPr lang="en-US" sz="2400" b="1" dirty="0"/>
              <a:t>, </a:t>
            </a:r>
            <a:r>
              <a:rPr lang="en-US" sz="2400" b="1" dirty="0" err="1"/>
              <a:t>Mr</a:t>
            </a:r>
            <a:endParaRPr lang="el-GR" sz="2400" b="1" dirty="0"/>
          </a:p>
          <a:p>
            <a:pPr marL="342900" indent="-342900" algn="ctr">
              <a:buAutoNum type="arabicPeriod"/>
            </a:pPr>
            <a:endParaRPr lang="el-GR" sz="24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endParaRPr lang="el-GR" sz="24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endParaRPr lang="el-GR" sz="20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endParaRPr lang="el-GR" sz="1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endParaRPr lang="el-GR" sz="1800" dirty="0"/>
          </a:p>
          <a:p>
            <a:pPr marL="342900" indent="-342900" algn="ctr">
              <a:buAutoNum type="arabicPeriod"/>
            </a:pPr>
            <a:r>
              <a:rPr lang="el-GR" sz="2000" dirty="0"/>
              <a:t>Να υπολογίσετε τη σχετική μοριακή μάζα (Μ</a:t>
            </a:r>
            <a:r>
              <a:rPr lang="en-US" sz="2000" dirty="0"/>
              <a:t>r</a:t>
            </a:r>
            <a:r>
              <a:rPr lang="el-GR" sz="2000" dirty="0"/>
              <a:t>) των παρακάτω χημικών ενώσεων: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901" y="6355405"/>
            <a:ext cx="2743200" cy="365125"/>
          </a:xfr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302C2C78-0E9A-2B98-E219-941700471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64472"/>
              </p:ext>
            </p:extLst>
          </p:nvPr>
        </p:nvGraphicFramePr>
        <p:xfrm>
          <a:off x="2067555" y="320032"/>
          <a:ext cx="8753795" cy="1961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803">
                  <a:extLst>
                    <a:ext uri="{9D8B030D-6E8A-4147-A177-3AD203B41FA5}">
                      <a16:colId xmlns:a16="http://schemas.microsoft.com/office/drawing/2014/main" val="3108457909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871854229"/>
                    </a:ext>
                  </a:extLst>
                </a:gridCol>
                <a:gridCol w="1086803">
                  <a:extLst>
                    <a:ext uri="{9D8B030D-6E8A-4147-A177-3AD203B41FA5}">
                      <a16:colId xmlns:a16="http://schemas.microsoft.com/office/drawing/2014/main" val="1165911525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3797983620"/>
                    </a:ext>
                  </a:extLst>
                </a:gridCol>
                <a:gridCol w="1086803">
                  <a:extLst>
                    <a:ext uri="{9D8B030D-6E8A-4147-A177-3AD203B41FA5}">
                      <a16:colId xmlns:a16="http://schemas.microsoft.com/office/drawing/2014/main" val="436310381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3089466172"/>
                    </a:ext>
                  </a:extLst>
                </a:gridCol>
                <a:gridCol w="1086803">
                  <a:extLst>
                    <a:ext uri="{9D8B030D-6E8A-4147-A177-3AD203B41FA5}">
                      <a16:colId xmlns:a16="http://schemas.microsoft.com/office/drawing/2014/main" val="4285231083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3280317788"/>
                    </a:ext>
                  </a:extLst>
                </a:gridCol>
                <a:gridCol w="1086803">
                  <a:extLst>
                    <a:ext uri="{9D8B030D-6E8A-4147-A177-3AD203B41FA5}">
                      <a16:colId xmlns:a16="http://schemas.microsoft.com/office/drawing/2014/main" val="3186893265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1385158160"/>
                    </a:ext>
                  </a:extLst>
                </a:gridCol>
              </a:tblGrid>
              <a:tr h="216144"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Στοιχείο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n-US" sz="2000" kern="1200" dirty="0" err="1">
                          <a:effectLst/>
                        </a:rPr>
                        <a:t>Ar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Στοιχείο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Ar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l-GR" sz="2000" kern="1200">
                          <a:effectLst/>
                        </a:rPr>
                        <a:t>Στοιχείο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Ar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l-GR" sz="2000" kern="1200">
                          <a:effectLst/>
                        </a:rPr>
                        <a:t>Στοιχείο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n-US" sz="2000" kern="1200" dirty="0" err="1">
                          <a:effectLst/>
                        </a:rPr>
                        <a:t>Ar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l-GR" sz="2000" kern="1200">
                          <a:effectLst/>
                        </a:rPr>
                        <a:t>Στοιχείο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Ar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237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H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1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Na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23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32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Fe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56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Ag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108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250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C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12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24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Cl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35,5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Cr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52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Sn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119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468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N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14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Al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27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39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63,5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Ι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127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268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O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16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28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Ca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40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As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75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137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835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F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19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>
                          <a:effectLst/>
                        </a:rPr>
                        <a:t>31</a:t>
                      </a:r>
                      <a:endParaRPr lang="el-GR" sz="2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Mn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55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Br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80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endParaRPr lang="el-GR" sz="2800" b="1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207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812089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08F3A0D8-7614-1248-11D6-A4513C32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1981"/>
              </p:ext>
            </p:extLst>
          </p:nvPr>
        </p:nvGraphicFramePr>
        <p:xfrm>
          <a:off x="1216663" y="2743383"/>
          <a:ext cx="9732011" cy="13253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10235">
                  <a:extLst>
                    <a:ext uri="{9D8B030D-6E8A-4147-A177-3AD203B41FA5}">
                      <a16:colId xmlns:a16="http://schemas.microsoft.com/office/drawing/2014/main" val="1699885169"/>
                    </a:ext>
                  </a:extLst>
                </a:gridCol>
                <a:gridCol w="1289685">
                  <a:extLst>
                    <a:ext uri="{9D8B030D-6E8A-4147-A177-3AD203B41FA5}">
                      <a16:colId xmlns:a16="http://schemas.microsoft.com/office/drawing/2014/main" val="80192414"/>
                    </a:ext>
                  </a:extLst>
                </a:gridCol>
                <a:gridCol w="2980373">
                  <a:extLst>
                    <a:ext uri="{9D8B030D-6E8A-4147-A177-3AD203B41FA5}">
                      <a16:colId xmlns:a16="http://schemas.microsoft.com/office/drawing/2014/main" val="2082467741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3331171067"/>
                    </a:ext>
                  </a:extLst>
                </a:gridCol>
                <a:gridCol w="1246823">
                  <a:extLst>
                    <a:ext uri="{9D8B030D-6E8A-4147-A177-3AD203B41FA5}">
                      <a16:colId xmlns:a16="http://schemas.microsoft.com/office/drawing/2014/main" val="590480101"/>
                    </a:ext>
                  </a:extLst>
                </a:gridCol>
                <a:gridCol w="2991485">
                  <a:extLst>
                    <a:ext uri="{9D8B030D-6E8A-4147-A177-3AD203B41FA5}">
                      <a16:colId xmlns:a16="http://schemas.microsoft.com/office/drawing/2014/main" val="2854464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kern="1200" dirty="0">
                          <a:effectLst/>
                        </a:rPr>
                        <a:t>ζ)</a:t>
                      </a:r>
                      <a:r>
                        <a:rPr lang="en-US" sz="2000" kern="1200" dirty="0">
                          <a:effectLst/>
                        </a:rPr>
                        <a:t> 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NaNH</a:t>
                      </a:r>
                      <a:r>
                        <a:rPr lang="en-US" sz="2000" kern="1200" baseline="-25000" dirty="0">
                          <a:effectLst/>
                        </a:rPr>
                        <a:t>2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b="1" kern="1200" dirty="0">
                          <a:effectLst/>
                        </a:rPr>
                        <a:t>η)</a:t>
                      </a:r>
                      <a:r>
                        <a:rPr lang="en-US" sz="2000" b="1" kern="1200" dirty="0">
                          <a:effectLst/>
                        </a:rPr>
                        <a:t>  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K</a:t>
                      </a:r>
                      <a:r>
                        <a:rPr lang="en-US" sz="2000" kern="1200" baseline="-25000" dirty="0">
                          <a:effectLst/>
                        </a:rPr>
                        <a:t>2</a:t>
                      </a:r>
                      <a:r>
                        <a:rPr lang="en-US" sz="2000" kern="1200" dirty="0">
                          <a:effectLst/>
                        </a:rPr>
                        <a:t>Cr</a:t>
                      </a:r>
                      <a:r>
                        <a:rPr lang="en-US" sz="2000" kern="1200" baseline="-25000" dirty="0">
                          <a:effectLst/>
                        </a:rPr>
                        <a:t>2</a:t>
                      </a:r>
                      <a:r>
                        <a:rPr lang="en-US" sz="2000" kern="1200" dirty="0">
                          <a:effectLst/>
                        </a:rPr>
                        <a:t>O</a:t>
                      </a:r>
                      <a:r>
                        <a:rPr lang="en-US" sz="2000" kern="1200" baseline="-25000" dirty="0">
                          <a:effectLst/>
                        </a:rPr>
                        <a:t>7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60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kern="1200" dirty="0">
                          <a:effectLst/>
                        </a:rPr>
                        <a:t>θ)</a:t>
                      </a: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effectLst/>
                        </a:rPr>
                        <a:t>C</a:t>
                      </a:r>
                      <a:r>
                        <a:rPr lang="en-US" sz="2000" b="1" kern="1200" baseline="-25000" dirty="0">
                          <a:effectLst/>
                        </a:rPr>
                        <a:t>6</a:t>
                      </a:r>
                      <a:r>
                        <a:rPr lang="en-US" sz="2000" b="1" kern="1200" dirty="0">
                          <a:effectLst/>
                        </a:rPr>
                        <a:t>H</a:t>
                      </a:r>
                      <a:r>
                        <a:rPr lang="en-US" sz="2000" b="1" kern="1200" baseline="-25000" dirty="0">
                          <a:effectLst/>
                        </a:rPr>
                        <a:t>12</a:t>
                      </a:r>
                      <a:r>
                        <a:rPr lang="en-US" sz="2000" b="1" kern="1200" dirty="0">
                          <a:effectLst/>
                        </a:rPr>
                        <a:t>O</a:t>
                      </a:r>
                      <a:r>
                        <a:rPr lang="en-US" sz="2000" b="1" kern="1200" baseline="-25000" dirty="0">
                          <a:effectLst/>
                        </a:rPr>
                        <a:t>6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b="1" kern="1200" dirty="0">
                          <a:effectLst/>
                        </a:rPr>
                        <a:t>ι)</a:t>
                      </a:r>
                      <a:r>
                        <a:rPr lang="en-US" sz="2000" b="1" kern="1200" dirty="0">
                          <a:effectLst/>
                        </a:rPr>
                        <a:t>  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effectLst/>
                        </a:rPr>
                        <a:t>AlPO</a:t>
                      </a:r>
                      <a:r>
                        <a:rPr lang="en-US" sz="2000" b="1" kern="1200" baseline="-25000" dirty="0">
                          <a:effectLst/>
                        </a:rPr>
                        <a:t>4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417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kern="1200" dirty="0" err="1">
                          <a:effectLst/>
                        </a:rPr>
                        <a:t>ια</a:t>
                      </a:r>
                      <a:r>
                        <a:rPr lang="el-GR" sz="2000" kern="1200" dirty="0">
                          <a:effectLst/>
                        </a:rPr>
                        <a:t>)</a:t>
                      </a:r>
                      <a:r>
                        <a:rPr lang="en-US" sz="2000" kern="1200" dirty="0">
                          <a:effectLst/>
                        </a:rPr>
                        <a:t>  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effectLst/>
                        </a:rPr>
                        <a:t>Ca(OH)</a:t>
                      </a:r>
                      <a:r>
                        <a:rPr lang="en-US" sz="2000" b="1" kern="1200" baseline="-25000" dirty="0">
                          <a:effectLst/>
                        </a:rPr>
                        <a:t>2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b="1" kern="1200" dirty="0" err="1">
                          <a:effectLst/>
                        </a:rPr>
                        <a:t>ιβ</a:t>
                      </a:r>
                      <a:r>
                        <a:rPr lang="el-GR" sz="2000" b="1" kern="1200" dirty="0">
                          <a:effectLst/>
                        </a:rPr>
                        <a:t>)</a:t>
                      </a:r>
                      <a:r>
                        <a:rPr lang="en-US" sz="2000" b="1" kern="1200" dirty="0">
                          <a:effectLst/>
                        </a:rPr>
                        <a:t>  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effectLst/>
                        </a:rPr>
                        <a:t>Cu</a:t>
                      </a:r>
                      <a:r>
                        <a:rPr lang="en-US" sz="2000" b="1" kern="1200" baseline="-25000" dirty="0">
                          <a:effectLst/>
                        </a:rPr>
                        <a:t>2</a:t>
                      </a:r>
                      <a:r>
                        <a:rPr lang="en-US" sz="2000" b="1" kern="1200" dirty="0">
                          <a:effectLst/>
                        </a:rPr>
                        <a:t>O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543445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81DC6C6A-C9FC-DD72-A41D-F553D27B7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5108"/>
              </p:ext>
            </p:extLst>
          </p:nvPr>
        </p:nvGraphicFramePr>
        <p:xfrm>
          <a:off x="1216663" y="4728381"/>
          <a:ext cx="4780281" cy="3268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10235">
                  <a:extLst>
                    <a:ext uri="{9D8B030D-6E8A-4147-A177-3AD203B41FA5}">
                      <a16:colId xmlns:a16="http://schemas.microsoft.com/office/drawing/2014/main" val="530479919"/>
                    </a:ext>
                  </a:extLst>
                </a:gridCol>
                <a:gridCol w="1189673">
                  <a:extLst>
                    <a:ext uri="{9D8B030D-6E8A-4147-A177-3AD203B41FA5}">
                      <a16:colId xmlns:a16="http://schemas.microsoft.com/office/drawing/2014/main" val="1806940503"/>
                    </a:ext>
                  </a:extLst>
                </a:gridCol>
                <a:gridCol w="2980373">
                  <a:extLst>
                    <a:ext uri="{9D8B030D-6E8A-4147-A177-3AD203B41FA5}">
                      <a16:colId xmlns:a16="http://schemas.microsoft.com/office/drawing/2014/main" val="278266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kern="1200" dirty="0">
                          <a:effectLst/>
                        </a:rPr>
                        <a:t>ζ)</a:t>
                      </a:r>
                      <a:r>
                        <a:rPr lang="en-US" sz="2000" kern="1200" dirty="0">
                          <a:effectLst/>
                        </a:rPr>
                        <a:t> 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NaNH</a:t>
                      </a:r>
                      <a:r>
                        <a:rPr lang="en-US" sz="2000" kern="1200" baseline="-25000" dirty="0">
                          <a:effectLst/>
                        </a:rPr>
                        <a:t>2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 · 23 + 1 · 14 + 2 · 1 = 39 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198744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33B9BD0E-4CFB-B816-0532-290009CC2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01210"/>
              </p:ext>
            </p:extLst>
          </p:nvPr>
        </p:nvGraphicFramePr>
        <p:xfrm>
          <a:off x="1207931" y="5049307"/>
          <a:ext cx="4780281" cy="32994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10235">
                  <a:extLst>
                    <a:ext uri="{9D8B030D-6E8A-4147-A177-3AD203B41FA5}">
                      <a16:colId xmlns:a16="http://schemas.microsoft.com/office/drawing/2014/main" val="3897671163"/>
                    </a:ext>
                  </a:extLst>
                </a:gridCol>
                <a:gridCol w="1189673">
                  <a:extLst>
                    <a:ext uri="{9D8B030D-6E8A-4147-A177-3AD203B41FA5}">
                      <a16:colId xmlns:a16="http://schemas.microsoft.com/office/drawing/2014/main" val="127536126"/>
                    </a:ext>
                  </a:extLst>
                </a:gridCol>
                <a:gridCol w="2980373">
                  <a:extLst>
                    <a:ext uri="{9D8B030D-6E8A-4147-A177-3AD203B41FA5}">
                      <a16:colId xmlns:a16="http://schemas.microsoft.com/office/drawing/2014/main" val="28476006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1800" kern="1200" dirty="0">
                          <a:effectLst/>
                        </a:rPr>
                        <a:t>θ)</a:t>
                      </a: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l-GR" sz="24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1800" b="1" kern="1200" dirty="0">
                          <a:effectLst/>
                        </a:rPr>
                        <a:t>C</a:t>
                      </a:r>
                      <a:r>
                        <a:rPr lang="en-US" sz="1800" b="1" kern="1200" baseline="-25000" dirty="0">
                          <a:effectLst/>
                        </a:rPr>
                        <a:t>6</a:t>
                      </a:r>
                      <a:r>
                        <a:rPr lang="en-US" sz="1800" b="1" kern="1200" dirty="0">
                          <a:effectLst/>
                        </a:rPr>
                        <a:t>H</a:t>
                      </a:r>
                      <a:r>
                        <a:rPr lang="en-US" sz="1800" b="1" kern="1200" baseline="-25000" dirty="0">
                          <a:effectLst/>
                        </a:rPr>
                        <a:t>12</a:t>
                      </a:r>
                      <a:r>
                        <a:rPr lang="en-US" sz="1800" b="1" kern="1200" dirty="0">
                          <a:effectLst/>
                        </a:rPr>
                        <a:t>O</a:t>
                      </a:r>
                      <a:r>
                        <a:rPr lang="en-US" sz="1800" b="1" kern="1200" baseline="-25000" dirty="0">
                          <a:effectLst/>
                        </a:rPr>
                        <a:t>6</a:t>
                      </a:r>
                      <a:endParaRPr lang="el-GR" sz="2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6 · </a:t>
                      </a:r>
                      <a:r>
                        <a:rPr lang="en-US" sz="2000" b="1" kern="1200" dirty="0">
                          <a:effectLst/>
                        </a:rPr>
                        <a:t>12</a:t>
                      </a:r>
                      <a:r>
                        <a:rPr lang="en-US" sz="1800" b="1" kern="1200" dirty="0">
                          <a:effectLst/>
                        </a:rPr>
                        <a:t> + 12 · 1 + 6 · 16 = 180</a:t>
                      </a:r>
                      <a:endParaRPr lang="el-GR" sz="2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22316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49B2443A-4343-1498-EDC9-762073035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39602"/>
              </p:ext>
            </p:extLst>
          </p:nvPr>
        </p:nvGraphicFramePr>
        <p:xfrm>
          <a:off x="1207930" y="5381055"/>
          <a:ext cx="4780281" cy="3268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10235">
                  <a:extLst>
                    <a:ext uri="{9D8B030D-6E8A-4147-A177-3AD203B41FA5}">
                      <a16:colId xmlns:a16="http://schemas.microsoft.com/office/drawing/2014/main" val="3110029537"/>
                    </a:ext>
                  </a:extLst>
                </a:gridCol>
                <a:gridCol w="1189673">
                  <a:extLst>
                    <a:ext uri="{9D8B030D-6E8A-4147-A177-3AD203B41FA5}">
                      <a16:colId xmlns:a16="http://schemas.microsoft.com/office/drawing/2014/main" val="875139444"/>
                    </a:ext>
                  </a:extLst>
                </a:gridCol>
                <a:gridCol w="2980373">
                  <a:extLst>
                    <a:ext uri="{9D8B030D-6E8A-4147-A177-3AD203B41FA5}">
                      <a16:colId xmlns:a16="http://schemas.microsoft.com/office/drawing/2014/main" val="1796190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kern="1200" dirty="0" err="1">
                          <a:effectLst/>
                        </a:rPr>
                        <a:t>ια</a:t>
                      </a:r>
                      <a:r>
                        <a:rPr lang="el-GR" sz="2000" kern="1200" dirty="0">
                          <a:effectLst/>
                        </a:rPr>
                        <a:t>)</a:t>
                      </a:r>
                      <a:r>
                        <a:rPr lang="en-US" sz="2000" kern="1200" dirty="0">
                          <a:effectLst/>
                        </a:rPr>
                        <a:t>  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0" indent="-228600" algn="just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effectLst/>
                        </a:rPr>
                        <a:t>Ca(OH)</a:t>
                      </a:r>
                      <a:r>
                        <a:rPr lang="en-US" sz="2000" b="1" kern="1200" baseline="-25000" dirty="0">
                          <a:effectLst/>
                        </a:rPr>
                        <a:t>2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1 · 40 + 2 · 16 + 2 · 1 = 74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672632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B5C7E77D-F069-0DA8-22A7-688C40231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53340"/>
              </p:ext>
            </p:extLst>
          </p:nvPr>
        </p:nvGraphicFramePr>
        <p:xfrm>
          <a:off x="6095419" y="4732018"/>
          <a:ext cx="5448821" cy="3268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01761">
                  <a:extLst>
                    <a:ext uri="{9D8B030D-6E8A-4147-A177-3AD203B41FA5}">
                      <a16:colId xmlns:a16="http://schemas.microsoft.com/office/drawing/2014/main" val="2615552979"/>
                    </a:ext>
                  </a:extLst>
                </a:gridCol>
                <a:gridCol w="1324702">
                  <a:extLst>
                    <a:ext uri="{9D8B030D-6E8A-4147-A177-3AD203B41FA5}">
                      <a16:colId xmlns:a16="http://schemas.microsoft.com/office/drawing/2014/main" val="842020998"/>
                    </a:ext>
                  </a:extLst>
                </a:gridCol>
                <a:gridCol w="3422358">
                  <a:extLst>
                    <a:ext uri="{9D8B030D-6E8A-4147-A177-3AD203B41FA5}">
                      <a16:colId xmlns:a16="http://schemas.microsoft.com/office/drawing/2014/main" val="32366220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b="1" kern="1200" dirty="0">
                          <a:effectLst/>
                        </a:rPr>
                        <a:t>η)</a:t>
                      </a:r>
                      <a:r>
                        <a:rPr lang="en-US" sz="2000" b="1" kern="1200" dirty="0">
                          <a:effectLst/>
                        </a:rPr>
                        <a:t>  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96000" indent="-228600" algn="just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K</a:t>
                      </a:r>
                      <a:r>
                        <a:rPr lang="en-US" sz="2000" kern="1200" baseline="-25000" dirty="0">
                          <a:effectLst/>
                        </a:rPr>
                        <a:t>2</a:t>
                      </a:r>
                      <a:r>
                        <a:rPr lang="en-US" sz="2000" kern="1200" dirty="0">
                          <a:effectLst/>
                        </a:rPr>
                        <a:t>Cr</a:t>
                      </a:r>
                      <a:r>
                        <a:rPr lang="en-US" sz="2000" kern="1200" baseline="-25000" dirty="0">
                          <a:effectLst/>
                        </a:rPr>
                        <a:t>2</a:t>
                      </a:r>
                      <a:r>
                        <a:rPr lang="en-US" sz="2000" kern="1200" dirty="0">
                          <a:effectLst/>
                        </a:rPr>
                        <a:t>O</a:t>
                      </a:r>
                      <a:r>
                        <a:rPr lang="en-US" sz="2000" kern="1200" baseline="-25000" dirty="0">
                          <a:effectLst/>
                        </a:rPr>
                        <a:t>7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96000" indent="-228600" algn="just">
                        <a:lnSpc>
                          <a:spcPct val="115000"/>
                        </a:lnSpc>
                      </a:pPr>
                      <a:r>
                        <a:rPr lang="en-US" sz="2000" kern="1200" dirty="0">
                          <a:effectLst/>
                        </a:rPr>
                        <a:t>2 · 39 + 2 · 52 + 7 · 16 = 294</a:t>
                      </a:r>
                      <a:endParaRPr lang="el-GR" sz="2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543366"/>
                  </a:ext>
                </a:extLst>
              </a:tr>
            </a:tbl>
          </a:graphicData>
        </a:graphic>
      </p:graphicFrame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69770CE2-3DD6-9F2B-6482-D1E5DB9A7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84574"/>
              </p:ext>
            </p:extLst>
          </p:nvPr>
        </p:nvGraphicFramePr>
        <p:xfrm>
          <a:off x="6086686" y="5049964"/>
          <a:ext cx="5448821" cy="3268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01761">
                  <a:extLst>
                    <a:ext uri="{9D8B030D-6E8A-4147-A177-3AD203B41FA5}">
                      <a16:colId xmlns:a16="http://schemas.microsoft.com/office/drawing/2014/main" val="600124439"/>
                    </a:ext>
                  </a:extLst>
                </a:gridCol>
                <a:gridCol w="1324702">
                  <a:extLst>
                    <a:ext uri="{9D8B030D-6E8A-4147-A177-3AD203B41FA5}">
                      <a16:colId xmlns:a16="http://schemas.microsoft.com/office/drawing/2014/main" val="3082684928"/>
                    </a:ext>
                  </a:extLst>
                </a:gridCol>
                <a:gridCol w="3422358">
                  <a:extLst>
                    <a:ext uri="{9D8B030D-6E8A-4147-A177-3AD203B41FA5}">
                      <a16:colId xmlns:a16="http://schemas.microsoft.com/office/drawing/2014/main" val="28072427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1800" b="1" kern="1200" dirty="0">
                          <a:effectLst/>
                        </a:rPr>
                        <a:t>ι)</a:t>
                      </a:r>
                      <a:r>
                        <a:rPr lang="en-US" sz="1800" b="1" kern="1200" dirty="0">
                          <a:effectLst/>
                        </a:rPr>
                        <a:t>  </a:t>
                      </a:r>
                      <a:endParaRPr lang="el-GR" sz="2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1800" b="1" kern="1200" dirty="0">
                          <a:effectLst/>
                        </a:rPr>
                        <a:t>AlPO</a:t>
                      </a:r>
                      <a:r>
                        <a:rPr lang="en-US" sz="1800" b="1" kern="1200" baseline="-25000" dirty="0">
                          <a:effectLst/>
                        </a:rPr>
                        <a:t>4</a:t>
                      </a:r>
                      <a:endParaRPr lang="el-GR" sz="2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1800" b="1" kern="1200" dirty="0">
                          <a:effectLst/>
                        </a:rPr>
                        <a:t>1 · 27 + 1 · 31 + 4 · 16 = </a:t>
                      </a:r>
                      <a:r>
                        <a:rPr lang="en-US" sz="2000" b="1" kern="1200" dirty="0">
                          <a:effectLst/>
                        </a:rPr>
                        <a:t>106</a:t>
                      </a:r>
                      <a:endParaRPr lang="el-GR" sz="2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448064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84A36A31-322C-9901-1109-5D0CF1B2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73144"/>
              </p:ext>
            </p:extLst>
          </p:nvPr>
        </p:nvGraphicFramePr>
        <p:xfrm>
          <a:off x="6086686" y="5381055"/>
          <a:ext cx="5448821" cy="3268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01761">
                  <a:extLst>
                    <a:ext uri="{9D8B030D-6E8A-4147-A177-3AD203B41FA5}">
                      <a16:colId xmlns:a16="http://schemas.microsoft.com/office/drawing/2014/main" val="3346745815"/>
                    </a:ext>
                  </a:extLst>
                </a:gridCol>
                <a:gridCol w="1324702">
                  <a:extLst>
                    <a:ext uri="{9D8B030D-6E8A-4147-A177-3AD203B41FA5}">
                      <a16:colId xmlns:a16="http://schemas.microsoft.com/office/drawing/2014/main" val="2688267161"/>
                    </a:ext>
                  </a:extLst>
                </a:gridCol>
                <a:gridCol w="3422358">
                  <a:extLst>
                    <a:ext uri="{9D8B030D-6E8A-4147-A177-3AD203B41FA5}">
                      <a16:colId xmlns:a16="http://schemas.microsoft.com/office/drawing/2014/main" val="781783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l-GR" sz="2000" b="1" kern="1200" dirty="0" err="1">
                          <a:effectLst/>
                        </a:rPr>
                        <a:t>ιβ</a:t>
                      </a:r>
                      <a:r>
                        <a:rPr lang="el-GR" sz="2000" b="1" kern="1200" dirty="0">
                          <a:effectLst/>
                        </a:rPr>
                        <a:t>)</a:t>
                      </a:r>
                      <a:r>
                        <a:rPr lang="en-US" sz="2000" b="1" kern="1200" dirty="0">
                          <a:effectLst/>
                        </a:rPr>
                        <a:t>  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effectLst/>
                        </a:rPr>
                        <a:t>Cu</a:t>
                      </a:r>
                      <a:r>
                        <a:rPr lang="en-US" sz="2000" b="1" kern="1200" baseline="-25000" dirty="0">
                          <a:effectLst/>
                        </a:rPr>
                        <a:t>2</a:t>
                      </a:r>
                      <a:r>
                        <a:rPr lang="en-US" sz="2000" b="1" kern="1200" dirty="0">
                          <a:effectLst/>
                        </a:rPr>
                        <a:t>O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effectLst/>
                        </a:rPr>
                        <a:t>2 · 63,5 + 1 · 16 = 143</a:t>
                      </a:r>
                      <a:endParaRPr lang="el-GR" sz="2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89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8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4</a:t>
                </a:r>
                <a:r>
                  <a:rPr lang="en-US" sz="2400" b="1" dirty="0"/>
                  <a:t>.</a:t>
                </a:r>
                <a:r>
                  <a:rPr lang="el-GR" sz="2400" b="1" dirty="0"/>
                  <a:t>1α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Ar</a:t>
                </a:r>
                <a:r>
                  <a:rPr lang="en-US" sz="2400" b="1" dirty="0"/>
                  <a:t>, </a:t>
                </a:r>
                <a:r>
                  <a:rPr lang="en-US" sz="2400" b="1" dirty="0" err="1"/>
                  <a:t>Mr</a:t>
                </a:r>
                <a:endParaRPr lang="el-GR" sz="2400" b="1" dirty="0"/>
              </a:p>
              <a:p>
                <a:pPr marL="0" lvl="0" indent="0">
                  <a:buNone/>
                </a:pPr>
                <a:r>
                  <a:rPr lang="el-GR" sz="2400" b="1" dirty="0"/>
                  <a:t>2.</a:t>
                </a:r>
                <a:r>
                  <a:rPr lang="el-GR" sz="2400" dirty="0"/>
                  <a:t> Να υπολογίσετε την ατομικότητα (</a:t>
                </a:r>
                <a:r>
                  <a:rPr lang="en-US" sz="2400" dirty="0"/>
                  <a:t>x</a:t>
                </a:r>
                <a:r>
                  <a:rPr lang="el-GR" sz="2400" dirty="0"/>
                  <a:t>) των παρακάτω στοιχείων: α) Το όζον Ο</a:t>
                </a:r>
                <a:r>
                  <a:rPr lang="el-GR" sz="2400" baseline="-25000" dirty="0"/>
                  <a:t>Χ</a:t>
                </a:r>
                <a:r>
                  <a:rPr lang="el-GR" sz="2400" dirty="0"/>
                  <a:t> έχει </a:t>
                </a:r>
                <a:r>
                  <a:rPr lang="en-US" sz="2400" dirty="0" err="1"/>
                  <a:t>Mr</a:t>
                </a:r>
                <a:r>
                  <a:rPr lang="el-GR" sz="2400" dirty="0"/>
                  <a:t> = 48.</a:t>
                </a:r>
              </a:p>
              <a:p>
                <a:pPr marL="0" lv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α)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16x = 48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x = 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3</a:t>
                </a:r>
              </a:p>
              <a:p>
                <a:pPr marL="0" lvl="0" indent="0">
                  <a:buNone/>
                </a:pPr>
                <a:r>
                  <a:rPr lang="el-GR" sz="2000" b="1" dirty="0"/>
                  <a:t>4. </a:t>
                </a:r>
                <a:r>
                  <a:rPr lang="en-US" sz="2000" dirty="0"/>
                  <a:t>To </a:t>
                </a:r>
                <a:r>
                  <a:rPr lang="el-GR" sz="2000" dirty="0"/>
                  <a:t>75 % των ατόμων του χλωρίου έχει μαζικό αριθμό 35 και το 25 % έχει μαζικό αριθμό 37. Να υπολογίσετε τη σχετική ατομική μάζα (Α</a:t>
                </a:r>
                <a:r>
                  <a:rPr lang="en-US" sz="2000" dirty="0"/>
                  <a:t>r) </a:t>
                </a:r>
                <a:r>
                  <a:rPr lang="el-GR" sz="2000" dirty="0"/>
                  <a:t>του χλωρίου.</a:t>
                </a:r>
              </a:p>
              <a:p>
                <a:pPr marL="0" lv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Ar (Cl)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· 35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· 37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endParaRPr lang="el-GR" sz="2400" b="1" dirty="0">
                  <a:solidFill>
                    <a:srgbClr val="C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Ar (Cl) = 26,25 + 9,25 = 35,5</a:t>
                </a:r>
                <a:endParaRPr lang="el-GR" sz="2400" b="1" dirty="0">
                  <a:solidFill>
                    <a:schemeClr val="accent1"/>
                  </a:solidFill>
                </a:endParaRPr>
              </a:p>
              <a:p>
                <a:pPr marL="0" lvl="0" indent="0">
                  <a:buNone/>
                </a:pPr>
                <a:r>
                  <a:rPr lang="el-GR" sz="2400" b="1" dirty="0"/>
                  <a:t>6. </a:t>
                </a:r>
                <a:r>
                  <a:rPr lang="el-GR" sz="2400" dirty="0"/>
                  <a:t>Να υπολογίσετε τους μοριακούς τύπους των παρακάτω ενώσεων:</a:t>
                </a:r>
              </a:p>
              <a:p>
                <a:pPr marL="0" indent="0">
                  <a:buNone/>
                </a:pPr>
                <a:r>
                  <a:rPr lang="el-GR" sz="2400" dirty="0"/>
                  <a:t>α) Η</a:t>
                </a:r>
                <a:r>
                  <a:rPr lang="el-GR" sz="2400" baseline="-25000" dirty="0"/>
                  <a:t>3</a:t>
                </a:r>
                <a:r>
                  <a:rPr lang="el-GR" sz="2400" dirty="0"/>
                  <a:t>ΡΟ</a:t>
                </a:r>
                <a:r>
                  <a:rPr lang="el-GR" sz="2400" baseline="-25000" dirty="0"/>
                  <a:t>Χ</a:t>
                </a:r>
                <a:r>
                  <a:rPr lang="el-GR" sz="2400" dirty="0"/>
                  <a:t>, με </a:t>
                </a:r>
                <a:r>
                  <a:rPr lang="en-US" sz="2400" dirty="0" err="1"/>
                  <a:t>Mr</a:t>
                </a:r>
                <a:r>
                  <a:rPr lang="el-GR" sz="2400" dirty="0"/>
                  <a:t> = 82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α) 3 · 1 + 1 · 31 +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x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 · 16 = 82 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3, άρα Η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3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ΡΟ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3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. </a:t>
                </a:r>
                <a:r>
                  <a:rPr lang="el-GR" sz="2400" dirty="0">
                    <a:solidFill>
                      <a:schemeClr val="accent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el-GR" sz="2400" dirty="0"/>
                  <a:t>γ) </a:t>
                </a:r>
                <a:r>
                  <a:rPr lang="en-US" sz="2400" dirty="0" err="1"/>
                  <a:t>C</a:t>
                </a:r>
                <a:r>
                  <a:rPr lang="en-US" sz="2400" baseline="-25000" dirty="0" err="1"/>
                  <a:t>x</a:t>
                </a:r>
                <a:r>
                  <a:rPr lang="en-US" sz="2400" dirty="0" err="1"/>
                  <a:t>H</a:t>
                </a:r>
                <a:r>
                  <a:rPr lang="el-GR" sz="2400" baseline="-25000" dirty="0"/>
                  <a:t>2</a:t>
                </a:r>
                <a:r>
                  <a:rPr lang="en-US" sz="2400" baseline="-25000" dirty="0"/>
                  <a:t>x</a:t>
                </a:r>
                <a:r>
                  <a:rPr lang="en-US" sz="2400" dirty="0"/>
                  <a:t> </a:t>
                </a:r>
                <a:r>
                  <a:rPr lang="el-GR" sz="2400" dirty="0"/>
                  <a:t>με </a:t>
                </a:r>
                <a:r>
                  <a:rPr lang="en-US" sz="2400" dirty="0" err="1"/>
                  <a:t>Mr</a:t>
                </a:r>
                <a:r>
                  <a:rPr lang="el-GR" sz="2400" dirty="0"/>
                  <a:t> = 70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γ)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x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 · 12 + 2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x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 · 1 = 70 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5, άρα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H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10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.</a:t>
                </a:r>
                <a:endParaRPr lang="el-GR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750" t="-1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b="1" dirty="0"/>
              <a:t>4</a:t>
            </a:r>
            <a:r>
              <a:rPr lang="en-US" b="1" dirty="0"/>
              <a:t>.</a:t>
            </a:r>
            <a:r>
              <a:rPr lang="el-GR" b="1" dirty="0"/>
              <a:t>1α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, </a:t>
            </a:r>
            <a:r>
              <a:rPr lang="en-US" b="1" dirty="0" err="1"/>
              <a:t>Mr</a:t>
            </a:r>
            <a:endParaRPr lang="el-GR" b="1" dirty="0"/>
          </a:p>
          <a:p>
            <a:pPr marL="0" lvl="0" indent="0" algn="ctr">
              <a:buNone/>
            </a:pPr>
            <a:r>
              <a:rPr lang="el-GR" b="1" dirty="0"/>
              <a:t>Διαβάζεις</a:t>
            </a:r>
            <a:r>
              <a:rPr lang="en-US" b="1" dirty="0"/>
              <a:t> (</a:t>
            </a:r>
            <a:r>
              <a:rPr lang="el-GR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dirty="0"/>
              <a:t>Παράγραφος </a:t>
            </a:r>
            <a:r>
              <a:rPr lang="en-US" dirty="0"/>
              <a:t>4</a:t>
            </a:r>
            <a:r>
              <a:rPr lang="el-GR" dirty="0"/>
              <a:t>.</a:t>
            </a:r>
            <a:r>
              <a:rPr lang="en-US" dirty="0"/>
              <a:t>1</a:t>
            </a:r>
            <a:r>
              <a:rPr lang="el-GR" dirty="0"/>
              <a:t>:	Σελίδες </a:t>
            </a:r>
            <a:r>
              <a:rPr lang="en-US" dirty="0"/>
              <a:t>128 - 129</a:t>
            </a:r>
            <a:r>
              <a:rPr lang="el-GR" dirty="0"/>
              <a:t>.</a:t>
            </a:r>
          </a:p>
          <a:p>
            <a:pPr marL="0" lvl="0" indent="0" algn="ctr">
              <a:buNone/>
            </a:pPr>
            <a:endParaRPr lang="el-GR" dirty="0"/>
          </a:p>
          <a:p>
            <a:pPr marL="0" lvl="0" indent="0" algn="ctr">
              <a:buNone/>
            </a:pPr>
            <a:endParaRPr lang="el-GR" sz="2400" b="1" dirty="0"/>
          </a:p>
          <a:p>
            <a:pPr marL="0" lvl="0" indent="0" algn="ctr">
              <a:buNone/>
            </a:pPr>
            <a:r>
              <a:rPr lang="el-GR" b="1" dirty="0"/>
              <a:t>Λύνεις:</a:t>
            </a:r>
            <a:endParaRPr lang="en-US" b="1" dirty="0"/>
          </a:p>
          <a:p>
            <a:pPr marL="0" indent="0" algn="ctr">
              <a:buNone/>
            </a:pPr>
            <a:r>
              <a:rPr lang="el-GR" dirty="0"/>
              <a:t>Από σχολικό: </a:t>
            </a:r>
          </a:p>
          <a:p>
            <a:pPr marL="0" indent="0">
              <a:buNone/>
            </a:pPr>
            <a:r>
              <a:rPr lang="el-GR" dirty="0"/>
              <a:t>σελίδα 1</a:t>
            </a:r>
            <a:r>
              <a:rPr lang="en-US" dirty="0"/>
              <a:t>58</a:t>
            </a:r>
            <a:r>
              <a:rPr lang="el-GR" dirty="0"/>
              <a:t>:	Ασκήσεις: </a:t>
            </a:r>
            <a:r>
              <a:rPr lang="en-US" b="1" dirty="0">
                <a:solidFill>
                  <a:schemeClr val="accent1"/>
                </a:solidFill>
              </a:rPr>
              <a:t>6</a:t>
            </a:r>
            <a:r>
              <a:rPr lang="el-GR" b="1" dirty="0">
                <a:solidFill>
                  <a:schemeClr val="accent1"/>
                </a:solidFill>
              </a:rPr>
              <a:t>, </a:t>
            </a:r>
            <a:r>
              <a:rPr lang="en-US" b="1" dirty="0">
                <a:solidFill>
                  <a:schemeClr val="accent1"/>
                </a:solidFill>
              </a:rPr>
              <a:t>12</a:t>
            </a:r>
            <a:r>
              <a:rPr lang="el-GR" b="1" dirty="0">
                <a:solidFill>
                  <a:schemeClr val="accent1"/>
                </a:solidFill>
              </a:rPr>
              <a:t>,</a:t>
            </a:r>
            <a:r>
              <a:rPr lang="en-US" b="1" dirty="0">
                <a:solidFill>
                  <a:schemeClr val="accent1"/>
                </a:solidFill>
              </a:rPr>
              <a:t> 14, 15</a:t>
            </a:r>
            <a:r>
              <a:rPr lang="el-GR" b="1" dirty="0">
                <a:solidFill>
                  <a:schemeClr val="accent1"/>
                </a:solidFill>
              </a:rPr>
              <a:t>, 20 </a:t>
            </a:r>
          </a:p>
          <a:p>
            <a:pPr marL="0" indent="0" algn="ctr">
              <a:buNone/>
            </a:pPr>
            <a:r>
              <a:rPr lang="el-GR" dirty="0"/>
              <a:t>Από το </a:t>
            </a:r>
            <a:r>
              <a:rPr lang="en-US" dirty="0"/>
              <a:t>mail (</a:t>
            </a:r>
            <a:r>
              <a:rPr lang="el-GR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/>
              <a:t>Σελίδα 39:</a:t>
            </a:r>
            <a:r>
              <a:rPr lang="el-GR" dirty="0"/>
              <a:t>	Ασκήσεις: </a:t>
            </a:r>
            <a:r>
              <a:rPr lang="en-US" b="1" dirty="0">
                <a:solidFill>
                  <a:schemeClr val="accent1"/>
                </a:solidFill>
              </a:rPr>
              <a:t>1, 2, 3, 5, 6</a:t>
            </a:r>
            <a:r>
              <a:rPr lang="el-GR" b="1" dirty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633</Words>
  <Application>Microsoft Office PowerPoint</Application>
  <PresentationFormat>Ευρεία οθόνη</PresentationFormat>
  <Paragraphs>141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10</cp:revision>
  <dcterms:created xsi:type="dcterms:W3CDTF">2023-10-16T18:08:04Z</dcterms:created>
  <dcterms:modified xsi:type="dcterms:W3CDTF">2024-09-23T21:40:39Z</dcterms:modified>
</cp:coreProperties>
</file>